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2" r:id="rId9"/>
    <p:sldId id="264" r:id="rId10"/>
    <p:sldId id="265" r:id="rId11"/>
    <p:sldId id="267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3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1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1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1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3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2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0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145EB8-BE96-47DB-B786-D5F6B3F3F26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A9BF578-4376-4B81-83AF-ED0896134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ua.cad.gov.hk/web/droneMa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ua.cad.gov.hk/web/" TargetMode="External"/><Relationship Id="rId2" Type="http://schemas.openxmlformats.org/officeDocument/2006/relationships/hyperlink" Target="https://www.cad.gov.hk/chinese/su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b.eduhk.hk/facilities-equipment/vr-ar-media-equipment-for-loan" TargetMode="External"/><Relationship Id="rId4" Type="http://schemas.openxmlformats.org/officeDocument/2006/relationships/hyperlink" Target="https://www.cad.gov.hk/documents/Safety_Requirements_Documen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hyperlink" Target="https://www.cad.gov.hk/english/su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sua.cad.gov.hk/web/account/sign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esua.cad.gov.h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sua.cad.gov.h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nl/verboden-niet-doen-verbod-no-155486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86E7-47A7-4C34-B6F6-60A70E68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7363" y="1273354"/>
            <a:ext cx="10600565" cy="2553579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dirty="0">
                <a:latin typeface="+mj-ea"/>
              </a:rPr>
              <a:t>《</a:t>
            </a:r>
            <a:r>
              <a:rPr lang="zh-TW" altLang="en-US" sz="5400" b="1" dirty="0">
                <a:latin typeface="+mj-ea"/>
              </a:rPr>
              <a:t>外借及使用小型無人機須知</a:t>
            </a:r>
            <a:r>
              <a:rPr lang="en-US" altLang="zh-TW" sz="5400" dirty="0">
                <a:latin typeface="+mj-ea"/>
              </a:rPr>
              <a:t>》</a:t>
            </a:r>
            <a:br>
              <a:rPr lang="en-US" sz="5400" dirty="0">
                <a:latin typeface="+mj-ea"/>
              </a:rPr>
            </a:br>
            <a:endParaRPr lang="en-US" sz="5400" dirty="0">
              <a:latin typeface="+mj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D757D7-3978-47DB-81E8-DD7DB37D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90" y="5278885"/>
            <a:ext cx="2964110" cy="7954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AED064-9FD1-4FF5-98BA-008291A729DF}"/>
              </a:ext>
            </a:extLst>
          </p:cNvPr>
          <p:cNvSpPr txBox="1"/>
          <p:nvPr/>
        </p:nvSpPr>
        <p:spPr>
          <a:xfrm>
            <a:off x="218114" y="3429000"/>
            <a:ext cx="885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Notes on Borrowing and </a:t>
            </a: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</a:t>
            </a:r>
            <a:r>
              <a:rPr lang="en-US" altLang="zh-TW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Unmanned Aircraft 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2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B773-0B00-46EB-8A28-6AA24A82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基本操作 </a:t>
            </a:r>
            <a:br>
              <a:rPr lang="en-US" altLang="zh-TW" dirty="0"/>
            </a:b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Basic Operation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5FC65-24ED-4045-9845-22398EE15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65" y="3540648"/>
            <a:ext cx="2886208" cy="1346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C1E9B-018E-44F8-BA4F-64CA571D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43" y="3703758"/>
            <a:ext cx="2947482" cy="1503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193945-129C-49C4-9665-07A0E975C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45" y="145220"/>
            <a:ext cx="2857143" cy="2857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B4CAC2-ACD1-4DF9-8C40-E77CDC14B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16" y="4601024"/>
            <a:ext cx="3048000" cy="304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F4578-3216-4EEC-A1BB-77C65E2B37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1111" r="3410" b="30881"/>
          <a:stretch/>
        </p:blipFill>
        <p:spPr>
          <a:xfrm>
            <a:off x="3314979" y="652836"/>
            <a:ext cx="4303986" cy="18419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847C0-B6C2-4CA9-9DC2-1D50EC83E13A}"/>
              </a:ext>
            </a:extLst>
          </p:cNvPr>
          <p:cNvSpPr txBox="1"/>
          <p:nvPr/>
        </p:nvSpPr>
        <p:spPr>
          <a:xfrm>
            <a:off x="4845952" y="2781179"/>
            <a:ext cx="4660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latin typeface="Calibri" panose="020F0502020204030204" pitchFamily="34" charset="0"/>
                <a:cs typeface="Calibri" panose="020F0502020204030204" pitchFamily="34" charset="0"/>
              </a:rPr>
              <a:t>Demonstration , Q&amp;A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11798-DD2E-450C-BE1A-85A4B72C2B88}"/>
              </a:ext>
            </a:extLst>
          </p:cNvPr>
          <p:cNvSpPr txBox="1"/>
          <p:nvPr/>
        </p:nvSpPr>
        <p:spPr>
          <a:xfrm>
            <a:off x="6579125" y="3703758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Mini 2 x 2 (New)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Mini 3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Pro x 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(New)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Phantom 4 Pro x1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 Drone x 1</a:t>
            </a:r>
          </a:p>
        </p:txBody>
      </p:sp>
    </p:spTree>
    <p:extLst>
      <p:ext uri="{BB962C8B-B14F-4D97-AF65-F5344CB8AC3E}">
        <p14:creationId xmlns:p14="http://schemas.microsoft.com/office/powerpoint/2010/main" val="426495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FF51F1-27B6-4B2F-BE0F-A779C4FD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46" y="653277"/>
            <a:ext cx="8320622" cy="5551446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3142B54-67FF-4962-AB1B-9AB30511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6" y="1061693"/>
            <a:ext cx="2947482" cy="4601183"/>
          </a:xfrm>
        </p:spPr>
        <p:txBody>
          <a:bodyPr/>
          <a:lstStyle/>
          <a:p>
            <a:r>
              <a:rPr lang="zh-TW" altLang="en-US" dirty="0">
                <a:latin typeface="+mn-ea"/>
                <a:cs typeface="Calibri" panose="020F0502020204030204" pitchFamily="34" charset="0"/>
              </a:rPr>
              <a:t>禁飛區</a:t>
            </a:r>
            <a:b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Restricted Flying Zone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B92256-9EE1-45D6-A694-8ED1D3B3496F}"/>
              </a:ext>
            </a:extLst>
          </p:cNvPr>
          <p:cNvSpPr/>
          <p:nvPr/>
        </p:nvSpPr>
        <p:spPr>
          <a:xfrm>
            <a:off x="226286" y="3892403"/>
            <a:ext cx="317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https://esua.cad.gov.hk/web/droneMap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37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B773-0B00-46EB-8A28-6AA24A82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天氣</a:t>
            </a:r>
            <a:br>
              <a:rPr lang="en-US" altLang="zh-TW" dirty="0"/>
            </a:b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Weather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C1E9B-018E-44F8-BA4F-64CA571D6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72621"/>
            <a:ext cx="2947482" cy="1503614"/>
          </a:xfrm>
          <a:prstGeom prst="rect">
            <a:avLst/>
          </a:prstGeom>
        </p:spPr>
      </p:pic>
      <p:pic>
        <p:nvPicPr>
          <p:cNvPr id="7" name="Graphic 6" descr="No sign">
            <a:extLst>
              <a:ext uri="{FF2B5EF4-FFF2-40B4-BE49-F238E27FC236}">
                <a16:creationId xmlns:a16="http://schemas.microsoft.com/office/drawing/2014/main" id="{FC72F3C1-D63E-4E34-8D7B-41D3F67E2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4846" y="2261587"/>
            <a:ext cx="2475390" cy="2475390"/>
          </a:xfrm>
          <a:prstGeom prst="rect">
            <a:avLst/>
          </a:prstGeom>
        </p:spPr>
      </p:pic>
      <p:pic>
        <p:nvPicPr>
          <p:cNvPr id="10" name="Graphic 9" descr="Rain">
            <a:extLst>
              <a:ext uri="{FF2B5EF4-FFF2-40B4-BE49-F238E27FC236}">
                <a16:creationId xmlns:a16="http://schemas.microsoft.com/office/drawing/2014/main" id="{0D39ECD5-7B18-4B84-B2B2-DA1E10E9D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6302" y="523043"/>
            <a:ext cx="1738544" cy="1738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D1C5E4-5056-4202-8F85-93EF30C31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7312" y="271039"/>
            <a:ext cx="2089674" cy="1412573"/>
          </a:xfrm>
          <a:prstGeom prst="rect">
            <a:avLst/>
          </a:prstGeom>
        </p:spPr>
      </p:pic>
      <p:pic>
        <p:nvPicPr>
          <p:cNvPr id="1026" name="Picture 2" descr="Cloud Fog icon PNG and SVG Vector Free Download">
            <a:extLst>
              <a:ext uri="{FF2B5EF4-FFF2-40B4-BE49-F238E27FC236}">
                <a16:creationId xmlns:a16="http://schemas.microsoft.com/office/drawing/2014/main" id="{A00614AF-2E2F-4BFC-A788-500BC8598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526" y="4017094"/>
            <a:ext cx="1456613" cy="124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 descr="Lightning">
            <a:extLst>
              <a:ext uri="{FF2B5EF4-FFF2-40B4-BE49-F238E27FC236}">
                <a16:creationId xmlns:a16="http://schemas.microsoft.com/office/drawing/2014/main" id="{7C517552-C734-4083-91F0-935FE76D52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4086" y="3853312"/>
            <a:ext cx="1871708" cy="18717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DA9F1A-C740-4AD9-8C1D-44DEA9D53452}"/>
              </a:ext>
            </a:extLst>
          </p:cNvPr>
          <p:cNvSpPr txBox="1"/>
          <p:nvPr/>
        </p:nvSpPr>
        <p:spPr>
          <a:xfrm>
            <a:off x="8991600" y="1917577"/>
            <a:ext cx="2416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Beaufort Wind Scale 5: 17-21 mean wind speed in knots</a:t>
            </a:r>
          </a:p>
        </p:txBody>
      </p:sp>
    </p:spTree>
    <p:extLst>
      <p:ext uri="{BB962C8B-B14F-4D97-AF65-F5344CB8AC3E}">
        <p14:creationId xmlns:p14="http://schemas.microsoft.com/office/powerpoint/2010/main" val="210590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07CA-6F9B-40F6-BB32-64DBECFE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相關資訊</a:t>
            </a:r>
            <a:br>
              <a:rPr lang="en-US" altLang="zh-TW" dirty="0"/>
            </a:br>
            <a:r>
              <a:rPr lang="en-US" altLang="zh-TW" dirty="0"/>
              <a:t>Related information</a:t>
            </a:r>
            <a:br>
              <a:rPr lang="en-US" altLang="zh-TW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0FB0-BBE6-4880-894D-9A9E99FA5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101" y="1000098"/>
            <a:ext cx="7946911" cy="512064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1900" dirty="0"/>
              <a:t>小型無人機令 （第</a:t>
            </a:r>
            <a:r>
              <a:rPr lang="en-HK" sz="1900" dirty="0"/>
              <a:t>448G</a:t>
            </a:r>
            <a:r>
              <a:rPr lang="zh-TW" altLang="en-US" sz="1900" dirty="0"/>
              <a:t>章</a:t>
            </a:r>
            <a:r>
              <a:rPr lang="en-US" altLang="zh-TW" sz="1900" dirty="0"/>
              <a:t>) Small Unmanned Aircraft Order (Cap. 448G ) </a:t>
            </a:r>
            <a:r>
              <a:rPr lang="zh-TW" altLang="en-US" sz="1900" dirty="0"/>
              <a:t> </a:t>
            </a:r>
            <a:br>
              <a:rPr lang="en-US" altLang="zh-TW" sz="1900" dirty="0"/>
            </a:br>
            <a:r>
              <a:rPr lang="en-HK" sz="1900" u="sng" dirty="0">
                <a:hlinkClick r:id="rId2"/>
              </a:rPr>
              <a:t>https://www.cad.gov.hk/chinese/sua.html</a:t>
            </a:r>
            <a:endParaRPr lang="en-US" sz="1900" dirty="0"/>
          </a:p>
          <a:p>
            <a:r>
              <a:rPr lang="en-HK" sz="1900" dirty="0"/>
              <a:t>SUA</a:t>
            </a:r>
            <a:r>
              <a:rPr lang="zh-TW" altLang="en-US" sz="1900" dirty="0"/>
              <a:t>一站通 </a:t>
            </a:r>
            <a:br>
              <a:rPr lang="en-US" altLang="zh-TW" sz="1900" dirty="0"/>
            </a:br>
            <a:r>
              <a:rPr lang="en-HK" sz="1900" u="sng" dirty="0">
                <a:hlinkClick r:id="rId3"/>
              </a:rPr>
              <a:t>https://esua.cad.gov.hk/web/</a:t>
            </a:r>
            <a:endParaRPr lang="en-HK" sz="1900" u="sng" dirty="0"/>
          </a:p>
          <a:p>
            <a:r>
              <a:rPr lang="zh-TW" altLang="en-US" sz="1900" dirty="0"/>
              <a:t>小型無人機安全規定文件</a:t>
            </a:r>
            <a:r>
              <a:rPr lang="en-US" altLang="zh-TW" sz="1900" dirty="0"/>
              <a:t>Safety Requirements Document</a:t>
            </a:r>
            <a:r>
              <a:rPr lang="zh-TW" altLang="en-US" sz="1900" dirty="0"/>
              <a:t> </a:t>
            </a:r>
            <a:r>
              <a:rPr lang="en-US" altLang="zh-TW" sz="1900" dirty="0">
                <a:hlinkClick r:id="rId4"/>
              </a:rPr>
              <a:t>https://www.cad.gov.hk/documents/Safety_Requirements_Document.pdf</a:t>
            </a:r>
            <a:endParaRPr lang="en-US" altLang="zh-TW" sz="1900" dirty="0"/>
          </a:p>
          <a:p>
            <a:r>
              <a:rPr lang="zh-TW" altLang="en-US" sz="1900" dirty="0"/>
              <a:t>圖書館航拍機 </a:t>
            </a:r>
            <a:r>
              <a:rPr lang="en-US" altLang="zh-TW" sz="1900" dirty="0"/>
              <a:t>Library Drones for loan</a:t>
            </a:r>
            <a:br>
              <a:rPr lang="en-US" altLang="zh-TW" sz="1900" dirty="0"/>
            </a:br>
            <a:r>
              <a:rPr lang="en-HK" sz="1900" u="sng" dirty="0">
                <a:hlinkClick r:id="rId5"/>
              </a:rPr>
              <a:t>https://www.lib.eduhk.hk/facilities-equipment/vr-ar-media-equipment-for-loan</a:t>
            </a:r>
            <a:endParaRPr lang="en-US" sz="1900" dirty="0"/>
          </a:p>
          <a:p>
            <a:pPr marL="0" indent="0">
              <a:buNone/>
            </a:pPr>
            <a:endParaRPr lang="en-US" altLang="zh-TW" sz="1900" dirty="0"/>
          </a:p>
          <a:p>
            <a:pPr marL="0" indent="0">
              <a:buNone/>
            </a:pPr>
            <a:endParaRPr lang="en-US" altLang="zh-TW" sz="1900" dirty="0"/>
          </a:p>
          <a:p>
            <a:pPr marL="0" indent="0">
              <a:buNone/>
            </a:pPr>
            <a:r>
              <a:rPr lang="zh-TW" altLang="en-US" sz="2200" b="1" dirty="0"/>
              <a:t>查詢 </a:t>
            </a:r>
            <a:r>
              <a:rPr lang="en-US" altLang="zh-TW" sz="2200" b="1" dirty="0"/>
              <a:t>Enquiry</a:t>
            </a:r>
            <a:r>
              <a:rPr lang="en-HK" sz="2200" b="1" dirty="0"/>
              <a:t> : </a:t>
            </a:r>
          </a:p>
          <a:p>
            <a:pPr marL="0" indent="0">
              <a:buNone/>
            </a:pPr>
            <a:endParaRPr lang="en-US" dirty="0"/>
          </a:p>
          <a:p>
            <a:pPr marL="502920" lvl="1" indent="0">
              <a:buNone/>
            </a:pPr>
            <a:r>
              <a:rPr lang="en-HK" dirty="0"/>
              <a:t>	</a:t>
            </a:r>
            <a:endParaRPr lang="en-US" dirty="0"/>
          </a:p>
          <a:p>
            <a:pPr marL="502920" lvl="1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HK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HK" dirty="0"/>
              <a:t>					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FA64E9-AC81-4EC2-B6A5-F5673042D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22184"/>
              </p:ext>
            </p:extLst>
          </p:nvPr>
        </p:nvGraphicFramePr>
        <p:xfrm>
          <a:off x="3510101" y="4200498"/>
          <a:ext cx="8127999" cy="1920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593310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97979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65279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媒體製作組 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Media Production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2948 6661	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dirty="0"/>
                        <a:t>libtech@eduhk.hk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508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流通服務台 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Circulation Counter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2948 6658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libcir@eduhk.hk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95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諮詢服務台 </a:t>
                      </a:r>
                      <a:br>
                        <a:rPr lang="en-US" altLang="zh-TW" dirty="0"/>
                      </a:br>
                      <a:r>
                        <a:rPr lang="en-US" altLang="zh-TW" dirty="0"/>
                        <a:t>Information Counter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2948 6653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libinfo@eduhk.hk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04389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3848514-8687-4637-A617-04E5D41CA498}"/>
              </a:ext>
            </a:extLst>
          </p:cNvPr>
          <p:cNvSpPr/>
          <p:nvPr/>
        </p:nvSpPr>
        <p:spPr>
          <a:xfrm>
            <a:off x="9340548" y="6256728"/>
            <a:ext cx="229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HK" dirty="0"/>
              <a:t>©EdUHK Library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7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BA84-1A96-4447-A835-92ADC877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213" y="1131684"/>
            <a:ext cx="7774381" cy="2968284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政府制訂的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《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小型無人機令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》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（香港法例第</a:t>
            </a:r>
            <a:r>
              <a:rPr lang="en-HK" sz="2800" dirty="0">
                <a:solidFill>
                  <a:schemeClr val="tx1"/>
                </a:solidFill>
                <a:latin typeface="+mn-ea"/>
                <a:ea typeface="+mn-ea"/>
              </a:rPr>
              <a:t>448G 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章）已於</a:t>
            </a:r>
            <a:r>
              <a:rPr lang="en-HK" sz="2800" dirty="0">
                <a:solidFill>
                  <a:schemeClr val="tx1"/>
                </a:solidFill>
                <a:latin typeface="+mn-ea"/>
                <a:ea typeface="+mn-ea"/>
              </a:rPr>
              <a:t>2022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HK" sz="2800" dirty="0">
                <a:solidFill>
                  <a:schemeClr val="tx1"/>
                </a:solidFill>
                <a:latin typeface="+mn-ea"/>
                <a:ea typeface="+mn-ea"/>
              </a:rPr>
              <a:t>6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HK" sz="2800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日生效。</a:t>
            </a:r>
            <a:b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任何人如干犯</a:t>
            </a:r>
            <a:r>
              <a:rPr lang="en-US" altLang="zh-TW" sz="2800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小型無人機令</a:t>
            </a:r>
            <a:r>
              <a:rPr lang="en-US" altLang="zh-TW" sz="2800" dirty="0">
                <a:solidFill>
                  <a:schemeClr val="tx1"/>
                </a:solidFill>
                <a:latin typeface="+mn-ea"/>
              </a:rPr>
              <a:t>》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所訂的罪行，一經循公訴程序定罪，可處罰款</a:t>
            </a:r>
            <a:r>
              <a:rPr lang="en-US" altLang="zh-TW" sz="2800" dirty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萬元及監禁兩年</a:t>
            </a:r>
            <a:br>
              <a:rPr lang="en-US" sz="2800" dirty="0">
                <a:latin typeface="+mn-ea"/>
                <a:ea typeface="+mn-ea"/>
              </a:rPr>
            </a:br>
            <a:endParaRPr lang="en-US" sz="2800" dirty="0">
              <a:latin typeface="+mn-ea"/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7EC8B5-925C-410C-A3AC-87FFB8D2E6C7}"/>
              </a:ext>
            </a:extLst>
          </p:cNvPr>
          <p:cNvSpPr/>
          <p:nvPr/>
        </p:nvSpPr>
        <p:spPr>
          <a:xfrm>
            <a:off x="69504" y="4210089"/>
            <a:ext cx="3241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https://www.cad.gov.hk/english/sua.html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F2526-C544-40CB-8AAE-B6047707AAE0}"/>
              </a:ext>
            </a:extLst>
          </p:cNvPr>
          <p:cNvSpPr/>
          <p:nvPr/>
        </p:nvSpPr>
        <p:spPr>
          <a:xfrm>
            <a:off x="233208" y="2228446"/>
            <a:ext cx="30010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+mn-ea"/>
              </a:rPr>
              <a:t>小型無人機令</a:t>
            </a:r>
            <a:br>
              <a:rPr lang="en-US" altLang="zh-TW" sz="3600" b="1" dirty="0">
                <a:solidFill>
                  <a:schemeClr val="bg1"/>
                </a:solidFill>
                <a:latin typeface="+mn-ea"/>
              </a:rPr>
            </a:br>
            <a:r>
              <a:rPr lang="en-US" altLang="zh-TW" sz="3200" b="1" dirty="0">
                <a:solidFill>
                  <a:schemeClr val="bg1"/>
                </a:solidFill>
                <a:latin typeface="+mn-ea"/>
              </a:rPr>
              <a:t>Small Unmanned Aircraft Order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B6918-EB3D-45A7-9458-53D3A01FD5B5}"/>
              </a:ext>
            </a:extLst>
          </p:cNvPr>
          <p:cNvSpPr txBox="1"/>
          <p:nvPr/>
        </p:nvSpPr>
        <p:spPr>
          <a:xfrm>
            <a:off x="3568214" y="3428999"/>
            <a:ext cx="7774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Small Unmanned Aircraft Order (Laws of Hong Kong Cap. 448G )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commences on 1 June 2022.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a person commits an offence under the SUA Order, the person is liable on conviction on indictment to a fine of $100,000, and imprisonment for two years.</a:t>
            </a:r>
          </a:p>
        </p:txBody>
      </p:sp>
      <p:pic>
        <p:nvPicPr>
          <p:cNvPr id="7" name="Graphic 6" descr="Helicopter">
            <a:extLst>
              <a:ext uri="{FF2B5EF4-FFF2-40B4-BE49-F238E27FC236}">
                <a16:creationId xmlns:a16="http://schemas.microsoft.com/office/drawing/2014/main" id="{1A746EE9-23BC-47EE-9542-1BAFAE9F0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9101" y="5744661"/>
            <a:ext cx="914400" cy="914400"/>
          </a:xfrm>
          <a:prstGeom prst="rect">
            <a:avLst/>
          </a:prstGeom>
        </p:spPr>
      </p:pic>
      <p:pic>
        <p:nvPicPr>
          <p:cNvPr id="9" name="Graphic 8" descr="Airplane">
            <a:extLst>
              <a:ext uri="{FF2B5EF4-FFF2-40B4-BE49-F238E27FC236}">
                <a16:creationId xmlns:a16="http://schemas.microsoft.com/office/drawing/2014/main" id="{3B729252-56C0-427F-AF90-F87B21E68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1900" y="5684037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12A723-2E5D-4186-ADAF-7CEFF307F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47" y="5603066"/>
            <a:ext cx="1197589" cy="11975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2AF85D-5610-4617-915A-45C721B2BC91}"/>
              </a:ext>
            </a:extLst>
          </p:cNvPr>
          <p:cNvSpPr/>
          <p:nvPr/>
        </p:nvSpPr>
        <p:spPr>
          <a:xfrm>
            <a:off x="77068" y="6289282"/>
            <a:ext cx="6863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*A six-month grace period will be given</a:t>
            </a:r>
            <a:r>
              <a:rPr lang="zh-TW" altLang="en-US" sz="1600" dirty="0"/>
              <a:t>法例設立了</a:t>
            </a:r>
            <a:r>
              <a:rPr lang="en-US" altLang="zh-TW" sz="1600" dirty="0"/>
              <a:t>6</a:t>
            </a:r>
            <a:r>
              <a:rPr lang="zh-TW" altLang="en-US" sz="1600" dirty="0"/>
              <a:t>個月的寬限期。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598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E220-D61C-4C88-AF8A-0DB3FE3B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8" y="2927165"/>
            <a:ext cx="3145736" cy="151931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小型無人機的分類</a:t>
            </a:r>
            <a:br>
              <a:rPr lang="en-US" altLang="zh-TW" dirty="0"/>
            </a:br>
            <a:r>
              <a:rPr lang="en-US" altLang="zh-TW" dirty="0" err="1"/>
              <a:t>Categorisation</a:t>
            </a:r>
            <a:r>
              <a:rPr lang="en-US" altLang="zh-TW" dirty="0"/>
              <a:t> of SUA</a:t>
            </a:r>
            <a:br>
              <a:rPr lang="en-US" altLang="zh-TW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7356B4-11FE-4499-B29E-BAF11498A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739821"/>
              </p:ext>
            </p:extLst>
          </p:nvPr>
        </p:nvGraphicFramePr>
        <p:xfrm>
          <a:off x="3471485" y="1787310"/>
          <a:ext cx="8132942" cy="3061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2582">
                  <a:extLst>
                    <a:ext uri="{9D8B030D-6E8A-4147-A177-3AD203B41FA5}">
                      <a16:colId xmlns:a16="http://schemas.microsoft.com/office/drawing/2014/main" val="2590283660"/>
                    </a:ext>
                  </a:extLst>
                </a:gridCol>
                <a:gridCol w="6460360">
                  <a:extLst>
                    <a:ext uri="{9D8B030D-6E8A-4147-A177-3AD203B41FA5}">
                      <a16:colId xmlns:a16="http://schemas.microsoft.com/office/drawing/2014/main" val="1923086750"/>
                    </a:ext>
                  </a:extLst>
                </a:gridCol>
              </a:tblGrid>
              <a:tr h="506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分類</a:t>
                      </a:r>
                      <a:r>
                        <a:rPr lang="en-US" altLang="zh-TW" sz="24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Category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923170"/>
                  </a:ext>
                </a:extLst>
              </a:tr>
              <a:tr h="506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甲</a:t>
                      </a:r>
                      <a:r>
                        <a:rPr lang="en-HK" sz="24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類</a:t>
                      </a:r>
                      <a:br>
                        <a:rPr lang="en-US" altLang="zh-TW" sz="24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zh-TW" sz="2400" dirty="0">
                          <a:effectLst/>
                          <a:latin typeface="+mn-ea"/>
                          <a:ea typeface="+mn-ea"/>
                        </a:rPr>
                        <a:t>A1</a:t>
                      </a:r>
                      <a:endParaRPr lang="en-US" sz="2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重量不超過</a:t>
                      </a:r>
                      <a:r>
                        <a:rPr lang="en-HK" sz="2400" dirty="0">
                          <a:effectLst/>
                          <a:latin typeface="+mn-ea"/>
                          <a:ea typeface="+mn-ea"/>
                        </a:rPr>
                        <a:t>250 </a:t>
                      </a: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克</a:t>
                      </a:r>
                      <a:r>
                        <a:rPr lang="en-US" altLang="zh-TW" sz="2400" dirty="0">
                          <a:effectLst/>
                          <a:latin typeface="+mn-ea"/>
                          <a:ea typeface="+mn-ea"/>
                        </a:rPr>
                        <a:t>	</a:t>
                      </a:r>
                      <a:br>
                        <a:rPr lang="en-US" altLang="zh-TW" sz="24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zh-TW" sz="24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weight not more than 250g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1111483"/>
                  </a:ext>
                </a:extLst>
              </a:tr>
              <a:tr h="506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甲</a:t>
                      </a:r>
                      <a:r>
                        <a:rPr lang="en-HK" sz="24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類</a:t>
                      </a:r>
                      <a:br>
                        <a:rPr lang="en-US" altLang="zh-TW" sz="24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zh-TW" sz="2400" dirty="0">
                          <a:effectLst/>
                          <a:latin typeface="+mn-ea"/>
                          <a:ea typeface="+mn-ea"/>
                        </a:rPr>
                        <a:t>A2</a:t>
                      </a:r>
                      <a:endParaRPr lang="en-US" sz="2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重量在</a:t>
                      </a:r>
                      <a:r>
                        <a:rPr lang="en-HK" sz="2400" dirty="0">
                          <a:effectLst/>
                          <a:latin typeface="+mn-ea"/>
                          <a:ea typeface="+mn-ea"/>
                        </a:rPr>
                        <a:t>250 </a:t>
                      </a: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克以上但不超過</a:t>
                      </a:r>
                      <a:r>
                        <a:rPr lang="en-HK" sz="2400" dirty="0">
                          <a:effectLst/>
                          <a:latin typeface="+mn-ea"/>
                          <a:ea typeface="+mn-ea"/>
                        </a:rPr>
                        <a:t>7 </a:t>
                      </a: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公斤</a:t>
                      </a:r>
                      <a:br>
                        <a:rPr lang="en-US" altLang="zh-TW" sz="24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weight more than 250g but not more than 7kg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6281682"/>
                  </a:ext>
                </a:extLst>
              </a:tr>
              <a:tr h="506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乙類</a:t>
                      </a:r>
                      <a:br>
                        <a:rPr lang="en-US" altLang="zh-TW" sz="24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zh-TW" sz="2400" dirty="0">
                          <a:effectLst/>
                          <a:latin typeface="+mn-ea"/>
                          <a:ea typeface="+mn-ea"/>
                        </a:rPr>
                        <a:t>B</a:t>
                      </a:r>
                      <a:endParaRPr lang="en-US" sz="24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重量在</a:t>
                      </a:r>
                      <a:r>
                        <a:rPr lang="en-HK" sz="2400" dirty="0"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公斤以上但不超過</a:t>
                      </a:r>
                      <a:r>
                        <a:rPr lang="en-HK" sz="2400" dirty="0">
                          <a:effectLst/>
                          <a:latin typeface="+mn-ea"/>
                          <a:ea typeface="+mn-ea"/>
                        </a:rPr>
                        <a:t>25 </a:t>
                      </a:r>
                      <a:r>
                        <a:rPr lang="zh-TW" sz="2400" dirty="0">
                          <a:effectLst/>
                          <a:latin typeface="+mn-ea"/>
                          <a:ea typeface="+mn-ea"/>
                        </a:rPr>
                        <a:t>公斤</a:t>
                      </a:r>
                      <a:br>
                        <a:rPr lang="en-US" altLang="zh-TW" sz="24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weight more than 7kg but not more than 25kg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4142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72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20601F-4048-4BD6-A15A-83A746F2A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22095"/>
              </p:ext>
            </p:extLst>
          </p:nvPr>
        </p:nvGraphicFramePr>
        <p:xfrm>
          <a:off x="1294681" y="1021838"/>
          <a:ext cx="10269929" cy="4814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2470">
                  <a:extLst>
                    <a:ext uri="{9D8B030D-6E8A-4147-A177-3AD203B41FA5}">
                      <a16:colId xmlns:a16="http://schemas.microsoft.com/office/drawing/2014/main" val="1972533184"/>
                    </a:ext>
                  </a:extLst>
                </a:gridCol>
                <a:gridCol w="3107622">
                  <a:extLst>
                    <a:ext uri="{9D8B030D-6E8A-4147-A177-3AD203B41FA5}">
                      <a16:colId xmlns:a16="http://schemas.microsoft.com/office/drawing/2014/main" val="3514442784"/>
                    </a:ext>
                  </a:extLst>
                </a:gridCol>
                <a:gridCol w="2959837">
                  <a:extLst>
                    <a:ext uri="{9D8B030D-6E8A-4147-A177-3AD203B41FA5}">
                      <a16:colId xmlns:a16="http://schemas.microsoft.com/office/drawing/2014/main" val="361191920"/>
                    </a:ext>
                  </a:extLst>
                </a:gridCol>
              </a:tblGrid>
              <a:tr h="549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操作規定</a:t>
                      </a:r>
                      <a: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Operation Requirements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甲</a:t>
                      </a:r>
                      <a:r>
                        <a:rPr lang="zh-CN" sz="1800" dirty="0">
                          <a:effectLst/>
                          <a:latin typeface="+mn-ea"/>
                          <a:ea typeface="+mn-ea"/>
                        </a:rPr>
                        <a:t>一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類</a:t>
                      </a:r>
                      <a:r>
                        <a:rPr lang="zh-CN" sz="1800" dirty="0">
                          <a:effectLst/>
                          <a:latin typeface="+mn-ea"/>
                          <a:ea typeface="+mn-ea"/>
                        </a:rPr>
                        <a:t>操作</a:t>
                      </a:r>
                      <a:r>
                        <a:rPr lang="en-US" altLang="zh-CN" sz="18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Cat. A1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重量 </a:t>
                      </a: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≤ 250 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克</a:t>
                      </a:r>
                      <a:b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weight ≤ 250g</a:t>
                      </a: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8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甲二類操作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Cat A2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(250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克</a:t>
                      </a: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&lt;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重量</a:t>
                      </a: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≤7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公斤</a:t>
                      </a:r>
                      <a:b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250g &lt; weight ≤ 7kg</a:t>
                      </a: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8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1309131"/>
                  </a:ext>
                </a:extLst>
              </a:tr>
              <a:tr h="395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操作時間 </a:t>
                      </a: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of operations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只限日間 </a:t>
                      </a: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Daylight hours only #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957" marR="95957" marT="47978" marB="4797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858011"/>
                  </a:ext>
                </a:extLst>
              </a:tr>
              <a:tr h="389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將無人機保持在視線內 </a:t>
                      </a:r>
                      <a:br>
                        <a:rPr lang="en-US" altLang="zh-TW" sz="1800" dirty="0">
                          <a:effectLst/>
                        </a:rPr>
                      </a:b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Maintain visual line of sight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957" marR="95957" marT="47978" marB="4797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895877"/>
                  </a:ext>
                </a:extLst>
              </a:tr>
              <a:tr h="395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在同一時間最多可操作的小型無人機數量</a:t>
                      </a:r>
                      <a:br>
                        <a:rPr lang="en-US" altLang="zh-TW" sz="1800" dirty="0">
                          <a:effectLst/>
                        </a:rPr>
                      </a:b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number of SUA to be operated by a remote pilot at the same time</a:t>
                      </a:r>
                      <a:r>
                        <a:rPr lang="zh-TW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18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957" marR="95957" marT="47978" marB="4797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91004"/>
                  </a:ext>
                </a:extLst>
              </a:tr>
              <a:tr h="395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小型無人機的最大尺寸 </a:t>
                      </a:r>
                      <a:br>
                        <a:rPr lang="en-US" altLang="zh-TW" sz="1800" dirty="0">
                          <a:effectLst/>
                        </a:rPr>
                      </a:b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dimensions of SUA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米，但旋翼任何兩端之間的最遠距離可達</a:t>
                      </a: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1.2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米 </a:t>
                      </a:r>
                      <a:b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m, except that the longest distance between any two rotor blade tips can be up to 1.2 m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957" marR="95957" marT="47978" marB="4797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591711"/>
                  </a:ext>
                </a:extLst>
              </a:tr>
              <a:tr h="395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運載任何人或動物 </a:t>
                      </a:r>
                      <a:br>
                        <a:rPr lang="en-US" altLang="zh-TW" sz="1800" dirty="0">
                          <a:effectLst/>
                        </a:rPr>
                      </a:b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Carriage of person or animal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不許可 </a:t>
                      </a: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957" marR="95957" marT="47978" marB="4797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86341"/>
                  </a:ext>
                </a:extLst>
              </a:tr>
              <a:tr h="395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小型無人機掉下任何東西 </a:t>
                      </a:r>
                      <a:br>
                        <a:rPr lang="en-US" altLang="zh-TW" sz="1800" dirty="0">
                          <a:effectLst/>
                        </a:rPr>
                      </a:br>
                      <a:r>
                        <a:rPr lang="en-US" altLang="zh-TW" sz="1800" dirty="0">
                          <a:effectLst/>
                        </a:rPr>
                        <a:t> </a:t>
                      </a: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Dropping from SUA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不許可</a:t>
                      </a:r>
                      <a: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957" marR="95957" marT="47978" marB="4797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169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217660A-1C9B-4DC0-8A07-949F9AB23972}"/>
              </a:ext>
            </a:extLst>
          </p:cNvPr>
          <p:cNvSpPr/>
          <p:nvPr/>
        </p:nvSpPr>
        <p:spPr>
          <a:xfrm>
            <a:off x="770898" y="6184809"/>
            <a:ext cx="9728200" cy="45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#</a:t>
            </a:r>
            <a:r>
              <a:rPr lang="zh-TW" altLang="en-US" sz="1400" i="1" u="sng" dirty="0"/>
              <a:t>日間時間</a:t>
            </a:r>
            <a:r>
              <a:rPr lang="zh-TW" altLang="en-US" sz="1400" i="1" dirty="0"/>
              <a:t>指日出前半小時至日落後半小時的一段時間 （不包括兩者在內）</a:t>
            </a:r>
            <a:r>
              <a:rPr lang="en-US" altLang="zh-TW" sz="1400" i="1" dirty="0">
                <a:latin typeface="Calibri" panose="020F0502020204030204" pitchFamily="34" charset="0"/>
                <a:cs typeface="Calibri" panose="020F0502020204030204" pitchFamily="34" charset="0"/>
              </a:rPr>
              <a:t>half an hour before sunrise until half an hour after sunset (both points of time exclusive)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9AF9710-EA0C-4483-A72E-612FD92DC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4445" y="2272684"/>
            <a:ext cx="601462" cy="601462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1F67C0C9-96FF-4D7F-B1EC-B4B151A1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015" y="213157"/>
            <a:ext cx="8270595" cy="46003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+mn-ea"/>
              </a:rPr>
              <a:t>操作規定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 Requirements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7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63E924-2E66-41B4-9A55-2A71A6519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14557"/>
              </p:ext>
            </p:extLst>
          </p:nvPr>
        </p:nvGraphicFramePr>
        <p:xfrm>
          <a:off x="3321332" y="1282954"/>
          <a:ext cx="8352804" cy="4497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4770">
                  <a:extLst>
                    <a:ext uri="{9D8B030D-6E8A-4147-A177-3AD203B41FA5}">
                      <a16:colId xmlns:a16="http://schemas.microsoft.com/office/drawing/2014/main" val="3013547947"/>
                    </a:ext>
                  </a:extLst>
                </a:gridCol>
                <a:gridCol w="1860434">
                  <a:extLst>
                    <a:ext uri="{9D8B030D-6E8A-4147-A177-3AD203B41FA5}">
                      <a16:colId xmlns:a16="http://schemas.microsoft.com/office/drawing/2014/main" val="1391697254"/>
                    </a:ext>
                  </a:extLst>
                </a:gridCol>
                <a:gridCol w="2018982">
                  <a:extLst>
                    <a:ext uri="{9D8B030D-6E8A-4147-A177-3AD203B41FA5}">
                      <a16:colId xmlns:a16="http://schemas.microsoft.com/office/drawing/2014/main" val="125042721"/>
                    </a:ext>
                  </a:extLst>
                </a:gridCol>
                <a:gridCol w="1638618">
                  <a:extLst>
                    <a:ext uri="{9D8B030D-6E8A-4147-A177-3AD203B41FA5}">
                      <a16:colId xmlns:a16="http://schemas.microsoft.com/office/drawing/2014/main" val="3095383970"/>
                    </a:ext>
                  </a:extLst>
                </a:gridCol>
              </a:tblGrid>
              <a:tr h="406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effectLst/>
                          <a:latin typeface="+mn-ea"/>
                          <a:ea typeface="+mn-ea"/>
                        </a:rPr>
                        <a:t>操作規定</a:t>
                      </a:r>
                      <a: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Operation Requirements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3205" marR="13205" marT="13205" marB="132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甲</a:t>
                      </a:r>
                      <a:r>
                        <a:rPr lang="zh-CN" sz="1800" dirty="0">
                          <a:effectLst/>
                          <a:latin typeface="+mn-ea"/>
                          <a:ea typeface="+mn-ea"/>
                        </a:rPr>
                        <a:t>一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類</a:t>
                      </a:r>
                      <a:r>
                        <a:rPr lang="zh-CN" sz="1800" dirty="0">
                          <a:effectLst/>
                          <a:latin typeface="+mn-ea"/>
                          <a:ea typeface="+mn-ea"/>
                        </a:rPr>
                        <a:t>操作</a:t>
                      </a:r>
                      <a:r>
                        <a:rPr lang="en-US" altLang="zh-CN" sz="18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Cat. A1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3205" marR="13205" marT="13205" marB="1320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甲二類操作</a:t>
                      </a:r>
                      <a: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Cat. A2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6773" marR="126773" marT="63386" marB="6338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564796"/>
                  </a:ext>
                </a:extLst>
              </a:tr>
              <a:tr h="10951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700" dirty="0">
                          <a:effectLst/>
                        </a:rPr>
                        <a:t>最高飛行高度 （地面以上）</a:t>
                      </a:r>
                      <a:br>
                        <a:rPr lang="en-US" altLang="zh-TW" sz="1700" dirty="0">
                          <a:effectLst/>
                        </a:rPr>
                      </a:br>
                      <a:r>
                        <a:rPr lang="en-US" altLang="zh-TW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flying altitude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7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Above Ground Level (AGL)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205" marR="13205" marT="13205" marB="132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呎 </a:t>
                      </a:r>
                      <a: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  <a:t>ft</a:t>
                      </a:r>
                      <a:endParaRPr lang="en-US" sz="18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205" marR="13205" marT="13205" marB="1320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300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呎 </a:t>
                      </a:r>
                      <a: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  <a:t>ft</a:t>
                      </a:r>
                      <a:endParaRPr lang="en-US" sz="18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6773" marR="126773" marT="63386" marB="6338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324800"/>
                  </a:ext>
                </a:extLst>
              </a:tr>
              <a:tr h="1779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與沒有參與該次飛行的人或和不受遙控駕駛員控制的構築物／車輛／ 船隻的最低橫向間距 </a:t>
                      </a:r>
                      <a:br>
                        <a:rPr lang="en-US" altLang="zh-TW" sz="1800" dirty="0">
                          <a:effectLst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Minimum lateral separation from uninvolved people / structures / vehicles / vessels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205" marR="13205" marT="13205" marB="132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米 </a:t>
                      </a:r>
                      <a: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  <a:t>m</a:t>
                      </a:r>
                      <a:endParaRPr lang="en-US" sz="18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205" marR="13205" marT="13205" marB="132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米 </a:t>
                      </a:r>
                      <a: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  <a:t>m</a:t>
                      </a:r>
                      <a:endParaRPr lang="en-US" sz="18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205" marR="13205" marT="13205" marB="132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米 </a:t>
                      </a:r>
                      <a: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  <a:t>m</a:t>
                      </a:r>
                      <a:endParaRPr lang="en-US" sz="18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205" marR="13205" marT="13205" marB="13205" anchor="ctr"/>
                </a:tc>
                <a:extLst>
                  <a:ext uri="{0D108BD9-81ED-4DB2-BD59-A6C34878D82A}">
                    <a16:rowId xmlns:a16="http://schemas.microsoft.com/office/drawing/2014/main" val="1858267537"/>
                  </a:ext>
                </a:extLst>
              </a:tr>
              <a:tr h="6334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</a:rPr>
                        <a:t>最高速度 </a:t>
                      </a:r>
                      <a:br>
                        <a:rPr lang="en-US" altLang="zh-TW" sz="1800" dirty="0">
                          <a:effectLst/>
                        </a:rPr>
                      </a:b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speed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13205" marR="13205" marT="13205" marB="132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每小時</a:t>
                      </a: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公里 </a:t>
                      </a:r>
                      <a:b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 km/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3205" marR="13205" marT="13205" marB="132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每小時</a:t>
                      </a: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公里 </a:t>
                      </a:r>
                      <a:b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 km/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3205" marR="13205" marT="13205" marB="1320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每小時</a:t>
                      </a:r>
                      <a:r>
                        <a:rPr lang="en-US" sz="1800" dirty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zh-TW" sz="1800" dirty="0">
                          <a:effectLst/>
                          <a:latin typeface="+mn-ea"/>
                          <a:ea typeface="+mn-ea"/>
                        </a:rPr>
                        <a:t>公里 </a:t>
                      </a:r>
                      <a:br>
                        <a:rPr lang="en-US" altLang="zh-TW" sz="180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 km/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3205" marR="13205" marT="13205" marB="13205" anchor="ctr"/>
                </a:tc>
                <a:extLst>
                  <a:ext uri="{0D108BD9-81ED-4DB2-BD59-A6C34878D82A}">
                    <a16:rowId xmlns:a16="http://schemas.microsoft.com/office/drawing/2014/main" val="43739768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CBCDB10-14F3-43F8-89B0-BD9DCAB1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86" y="1061693"/>
            <a:ext cx="2947482" cy="4601183"/>
          </a:xfrm>
        </p:spPr>
        <p:txBody>
          <a:bodyPr/>
          <a:lstStyle/>
          <a:p>
            <a:r>
              <a:rPr lang="zh-TW" altLang="en-US" dirty="0">
                <a:latin typeface="+mn-ea"/>
              </a:rPr>
              <a:t>操作規定</a:t>
            </a:r>
            <a:r>
              <a:rPr lang="en-US" altLang="zh-TW" dirty="0">
                <a:latin typeface="+mn-ea"/>
              </a:rPr>
              <a:t>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Operation Requirements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F9E05C-30B3-4D80-80E4-B8C1E30D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>
            <a:normAutofit/>
          </a:bodyPr>
          <a:lstStyle/>
          <a:p>
            <a:r>
              <a:rPr lang="zh-TW" altLang="en-US" dirty="0"/>
              <a:t>規管要求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9F3505-F6B7-4312-BE54-EA42C46EA2C4}"/>
              </a:ext>
            </a:extLst>
          </p:cNvPr>
          <p:cNvSpPr/>
          <p:nvPr/>
        </p:nvSpPr>
        <p:spPr>
          <a:xfrm>
            <a:off x="3639844" y="6399903"/>
            <a:ext cx="8602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亦適用於獲豁免的甲一類小型無人機（憲報公告第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2303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號）</a:t>
            </a:r>
            <a:endParaRPr lang="en-US" sz="1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02F4CE-BF96-4D23-9682-6453F6C0A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871214"/>
              </p:ext>
            </p:extLst>
          </p:nvPr>
        </p:nvGraphicFramePr>
        <p:xfrm>
          <a:off x="3639844" y="319597"/>
          <a:ext cx="7312383" cy="5950404"/>
        </p:xfrm>
        <a:graphic>
          <a:graphicData uri="http://schemas.openxmlformats.org/drawingml/2006/table">
            <a:tbl>
              <a:tblPr/>
              <a:tblGrid>
                <a:gridCol w="2085639">
                  <a:extLst>
                    <a:ext uri="{9D8B030D-6E8A-4147-A177-3AD203B41FA5}">
                      <a16:colId xmlns:a16="http://schemas.microsoft.com/office/drawing/2014/main" val="2750985999"/>
                    </a:ext>
                  </a:extLst>
                </a:gridCol>
                <a:gridCol w="1279826">
                  <a:extLst>
                    <a:ext uri="{9D8B030D-6E8A-4147-A177-3AD203B41FA5}">
                      <a16:colId xmlns:a16="http://schemas.microsoft.com/office/drawing/2014/main" val="211046652"/>
                    </a:ext>
                  </a:extLst>
                </a:gridCol>
                <a:gridCol w="1428477">
                  <a:extLst>
                    <a:ext uri="{9D8B030D-6E8A-4147-A177-3AD203B41FA5}">
                      <a16:colId xmlns:a16="http://schemas.microsoft.com/office/drawing/2014/main" val="3630189203"/>
                    </a:ext>
                  </a:extLst>
                </a:gridCol>
                <a:gridCol w="2518441">
                  <a:extLst>
                    <a:ext uri="{9D8B030D-6E8A-4147-A177-3AD203B41FA5}">
                      <a16:colId xmlns:a16="http://schemas.microsoft.com/office/drawing/2014/main" val="2417329828"/>
                    </a:ext>
                  </a:extLst>
                </a:gridCol>
              </a:tblGrid>
              <a:tr h="30604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操作類別</a:t>
                      </a:r>
                    </a:p>
                  </a:txBody>
                  <a:tcPr marL="6322" marR="6322" marT="632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標準操作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進階操作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989380"/>
                  </a:ext>
                </a:extLst>
              </a:tr>
              <a:tr h="96930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準則</a:t>
                      </a:r>
                    </a:p>
                  </a:txBody>
                  <a:tcPr marL="6322" marR="6322" marT="63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甲一類小型無人機 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重量≤ 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克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及</a:t>
                      </a:r>
                      <a:endParaRPr lang="en-US" altLang="zh-TW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甲一類操作規定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的限制之內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6322" marR="6322" marT="63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甲二類小型無人機 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(250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克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重量 ≤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公斤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)* </a:t>
                      </a:r>
                    </a:p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及</a:t>
                      </a:r>
                      <a:endParaRPr lang="en-US" altLang="zh-TW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甲二類操作規定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的限制之內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6322" marR="6322" marT="63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   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甲一類或甲二類小型無人機，但超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出適用操作規定；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(ii)   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乙類無人機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(7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公斤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重量≤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公斤</a:t>
                      </a: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；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(iii)  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涉及運載危險品的操作；或  </a:t>
                      </a:r>
                      <a:b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altLang="zh-TW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(iv)  </a:t>
                      </a:r>
                      <a:r>
                        <a:rPr lang="zh-TW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在限制飛行區內的操作</a:t>
                      </a:r>
                    </a:p>
                  </a:txBody>
                  <a:tcPr marL="6322" marR="6322" marT="6322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246754"/>
                  </a:ext>
                </a:extLst>
              </a:tr>
              <a:tr h="2506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註冊和標籤規定 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見第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章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657720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小型無人機須註冊和展示標籤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🗴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09124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小型無人機負責人的最低年齡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🗴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05627"/>
                  </a:ext>
                </a:extLst>
              </a:tr>
              <a:tr h="2506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遙控駕駛員的註冊 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見第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章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99747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遙控駕駛員須註冊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🗴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90915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遙控駕駛員的最低年齡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🗴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5732"/>
                  </a:ext>
                </a:extLst>
              </a:tr>
              <a:tr h="2506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進階等級訓練和評核規定 </a:t>
                      </a: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第</a:t>
                      </a: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章</a:t>
                      </a: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20643"/>
                  </a:ext>
                </a:extLst>
              </a:tr>
              <a:tr h="3843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遙控駕駛員須接受</a:t>
                      </a:r>
                      <a:b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進階等級的訓練和評核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🗴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🗴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562322"/>
                  </a:ext>
                </a:extLst>
              </a:tr>
              <a:tr h="2506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設備規定 </a:t>
                      </a: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見第</a:t>
                      </a: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zh-TW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章</a:t>
                      </a:r>
                      <a:r>
                        <a:rPr lang="en-US" altLang="zh-TW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zh-TW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96674"/>
                  </a:ext>
                </a:extLst>
              </a:tr>
              <a:tr h="38883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安全系統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飛行記錄和</a:t>
                      </a:r>
                      <a:b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適飛空域辨識功能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🗴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46540"/>
                  </a:ext>
                </a:extLst>
              </a:tr>
              <a:tr h="2506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操作規定 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見第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和第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章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32154"/>
                  </a:ext>
                </a:extLst>
              </a:tr>
              <a:tr h="4516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操作規定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b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甲一類小型無人機操作規定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b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甲二類小型無人機操作規定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如許可訂明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37473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須事先取得民航處的操作許可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🗴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🗴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123414"/>
                  </a:ext>
                </a:extLst>
              </a:tr>
              <a:tr h="2506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保險規定 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見第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章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723"/>
                  </a:ext>
                </a:extLst>
              </a:tr>
              <a:tr h="38438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購買小型無人機第三者責任保險</a:t>
                      </a:r>
                      <a:endParaRPr lang="en-US" altLang="zh-TW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身體受傷及／或死亡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🗴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於稍後階段適用 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5927"/>
                  </a:ext>
                </a:extLst>
              </a:tr>
              <a:tr h="25068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最低保額</a:t>
                      </a:r>
                    </a:p>
                  </a:txBody>
                  <a:tcPr marL="6322" marR="6322" marT="63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🗴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萬港元 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萬港元</a:t>
                      </a:r>
                    </a:p>
                  </a:txBody>
                  <a:tcPr marL="6322" marR="6322" marT="632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91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76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F9E05C-30B3-4D80-80E4-B8C1E30D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>
            <a:normAutofit/>
          </a:bodyPr>
          <a:lstStyle/>
          <a:p>
            <a:r>
              <a:rPr lang="en-US" altLang="zh-TW" dirty="0"/>
              <a:t>Regulatory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9F3505-F6B7-4312-BE54-EA42C46EA2C4}"/>
              </a:ext>
            </a:extLst>
          </p:cNvPr>
          <p:cNvSpPr/>
          <p:nvPr/>
        </p:nvSpPr>
        <p:spPr>
          <a:xfrm>
            <a:off x="3876257" y="6191785"/>
            <a:ext cx="706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*A</a:t>
            </a:r>
            <a:r>
              <a:rPr lang="en-US" sz="12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lso applicable to Category A1 SUA under exemption (G.N. 2303)</a:t>
            </a:r>
            <a:br>
              <a:rPr lang="en-US" sz="12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Note (1): The mandatory insurance requirement for Standard Category A2 Operations will commence at a later date to be specified by the Director-General of Civil Aviation (“DGCA”) by notice published in the Gazette.</a:t>
            </a:r>
            <a:endParaRPr lang="en-US" sz="1200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8BC51FFD-A262-406E-8ADF-80467EF0B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624839"/>
              </p:ext>
            </p:extLst>
          </p:nvPr>
        </p:nvGraphicFramePr>
        <p:xfrm>
          <a:off x="3876257" y="91663"/>
          <a:ext cx="7416140" cy="6100122"/>
        </p:xfrm>
        <a:graphic>
          <a:graphicData uri="http://schemas.openxmlformats.org/drawingml/2006/table">
            <a:tbl>
              <a:tblPr/>
              <a:tblGrid>
                <a:gridCol w="2203771">
                  <a:extLst>
                    <a:ext uri="{9D8B030D-6E8A-4147-A177-3AD203B41FA5}">
                      <a16:colId xmlns:a16="http://schemas.microsoft.com/office/drawing/2014/main" val="2302444213"/>
                    </a:ext>
                  </a:extLst>
                </a:gridCol>
                <a:gridCol w="1502524">
                  <a:extLst>
                    <a:ext uri="{9D8B030D-6E8A-4147-A177-3AD203B41FA5}">
                      <a16:colId xmlns:a16="http://schemas.microsoft.com/office/drawing/2014/main" val="58001376"/>
                    </a:ext>
                  </a:extLst>
                </a:gridCol>
                <a:gridCol w="1590441">
                  <a:extLst>
                    <a:ext uri="{9D8B030D-6E8A-4147-A177-3AD203B41FA5}">
                      <a16:colId xmlns:a16="http://schemas.microsoft.com/office/drawing/2014/main" val="3234192633"/>
                    </a:ext>
                  </a:extLst>
                </a:gridCol>
                <a:gridCol w="2119404">
                  <a:extLst>
                    <a:ext uri="{9D8B030D-6E8A-4147-A177-3AD203B41FA5}">
                      <a16:colId xmlns:a16="http://schemas.microsoft.com/office/drawing/2014/main" val="2493945552"/>
                    </a:ext>
                  </a:extLst>
                </a:gridCol>
              </a:tblGrid>
              <a:tr h="2300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Category of Operations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Standard Operations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Advanced Operations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05622"/>
                  </a:ext>
                </a:extLst>
              </a:tr>
              <a:tr h="4313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Criteria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 A1 SUA (weight≤ 250 g) and 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(Within Cat A1 SUA operating requirements) 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Cat A2 SUA (250 g &lt; weight ≤7 kg)* 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and  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(Within Cat A2 SUA operating requirements) 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(i)  Cat A1 or A2 SUA but exceeding the applicable operating requirements;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B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83982"/>
                  </a:ext>
                </a:extLst>
              </a:tr>
              <a:tr h="287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(ii) Cat B SUA (7 kg &lt; weight ≤ 25kg);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B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13770"/>
                  </a:ext>
                </a:extLst>
              </a:tr>
              <a:tr h="398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(iii) Operations  involving  carriage of dangerous goods; or 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B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047835"/>
                  </a:ext>
                </a:extLst>
              </a:tr>
              <a:tr h="31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(iv) Operations  in  restricted  flying zone 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81956"/>
                  </a:ext>
                </a:extLst>
              </a:tr>
              <a:tr h="2183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 and Labelling Requirements (see Chapter 3)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33236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 &amp; labelling of SUA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368951"/>
                  </a:ext>
                </a:extLst>
              </a:tr>
              <a:tr h="273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Min. age of SUA responsible 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34141"/>
                  </a:ext>
                </a:extLst>
              </a:tr>
              <a:tr h="23548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 of Remote Pilots (see Chapter 4)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523845"/>
                  </a:ext>
                </a:extLst>
              </a:tr>
              <a:tr h="179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 of remote pilot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508277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Min. age of remote pilot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5738"/>
                  </a:ext>
                </a:extLst>
              </a:tr>
              <a:tr h="2295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Rating Training and Assessment Requirements (see Chapter 5)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87414"/>
                  </a:ext>
                </a:extLst>
              </a:tr>
              <a:tr h="45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&amp; assessment of 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 pilots with Advanced 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69150"/>
                  </a:ext>
                </a:extLst>
              </a:tr>
              <a:tr h="20342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Requirements (see Chapter 6)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55617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System (flight log &amp; geo-awareness)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431362"/>
                  </a:ext>
                </a:extLst>
              </a:tr>
              <a:tr h="24241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Requirements (see Chapter 7 and Chapter 8) 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78400"/>
                  </a:ext>
                </a:extLst>
              </a:tr>
              <a:tr h="431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requirements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(Cat A1 SUA operating requirements)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(Cat A2 SUA operating requirements)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(As specified in Permission)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93158"/>
                  </a:ext>
                </a:extLst>
              </a:tr>
              <a:tr h="28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Permission from the CAD prior to operations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713470"/>
                  </a:ext>
                </a:extLst>
              </a:tr>
              <a:tr h="2237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 Requirements (see Chapter 9)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5614"/>
                  </a:ext>
                </a:extLst>
              </a:tr>
              <a:tr h="431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 insurance for third-party liability (bodily injury and/or death)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applicable at a later time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585715"/>
                  </a:ext>
                </a:extLst>
              </a:tr>
              <a:tr h="16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Min. coverage</a:t>
                      </a:r>
                    </a:p>
                  </a:txBody>
                  <a:tcPr marL="5043" marR="5043" marT="5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HKD 5 million </a:t>
                      </a:r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HKD 10 million</a:t>
                      </a:r>
                    </a:p>
                  </a:txBody>
                  <a:tcPr marL="5043" marR="5043" marT="5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39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29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9187-5D9A-41A7-A36D-7E1A850F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8351" cy="4601183"/>
          </a:xfrm>
        </p:spPr>
        <p:txBody>
          <a:bodyPr/>
          <a:lstStyle/>
          <a:p>
            <a:r>
              <a:rPr lang="zh-TW" altLang="en-US" dirty="0"/>
              <a:t>註冊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Registration</a:t>
            </a:r>
            <a:b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https://esua.cad.gov.hk/web/account/signup/</a:t>
            </a:r>
            <a:r>
              <a:rPr lang="en-US" altLang="zh-TW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0E14A-2CBE-4832-A70D-E048A1314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868" y="705950"/>
            <a:ext cx="7714354" cy="4036522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F3921A-600C-4F7D-B314-07EF5DB4CC0C}"/>
              </a:ext>
            </a:extLst>
          </p:cNvPr>
          <p:cNvSpPr/>
          <p:nvPr/>
        </p:nvSpPr>
        <p:spPr>
          <a:xfrm>
            <a:off x="9355988" y="6488668"/>
            <a:ext cx="2476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>
                <a:hlinkClick r:id="rId4"/>
              </a:rPr>
              <a:t>https://esua.cad.gov.hk/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E44243-D78E-4ED3-BC69-FA87CB805E0C}"/>
              </a:ext>
            </a:extLst>
          </p:cNvPr>
          <p:cNvGrpSpPr/>
          <p:nvPr/>
        </p:nvGrpSpPr>
        <p:grpSpPr>
          <a:xfrm>
            <a:off x="4487901" y="4913855"/>
            <a:ext cx="1608099" cy="1622330"/>
            <a:chOff x="4487901" y="4913855"/>
            <a:chExt cx="1608099" cy="16223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A8964A-7832-4395-8F5A-FCF8A89C3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7901" y="4913855"/>
              <a:ext cx="1608099" cy="16223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AD10A3-4D23-4D97-9B63-A353E5ADE5E9}"/>
                </a:ext>
              </a:extLst>
            </p:cNvPr>
            <p:cNvSpPr txBox="1"/>
            <p:nvPr/>
          </p:nvSpPr>
          <p:spPr>
            <a:xfrm>
              <a:off x="4833978" y="6180891"/>
              <a:ext cx="1154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Remote Pilot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DD3914-CD09-49D7-A98E-050B2D4FA797}"/>
              </a:ext>
            </a:extLst>
          </p:cNvPr>
          <p:cNvSpPr/>
          <p:nvPr/>
        </p:nvSpPr>
        <p:spPr>
          <a:xfrm>
            <a:off x="9286043" y="1038687"/>
            <a:ext cx="328474" cy="27520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38C-CD3B-49F1-AC0B-1C233936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外借航拍機</a:t>
            </a:r>
            <a:br>
              <a:rPr lang="en-US" altLang="zh-TW" dirty="0"/>
            </a:b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Borrow a Small Unmanned Aircraft ( Drone)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8CE00-5FEB-42C0-B777-E1D627ABB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預先以電郵聯絡圖書館預約借機日期、時間及型號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Contact the library by email in advance to reserve the date, time and model of the machine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zh-TW" altLang="en-US" dirty="0"/>
              <a:t>必須要在</a:t>
            </a:r>
            <a:r>
              <a:rPr lang="en-HK" dirty="0"/>
              <a:t>SUA</a:t>
            </a:r>
            <a:r>
              <a:rPr lang="zh-TW" altLang="en-US" dirty="0"/>
              <a:t>一站通註冊成為遙控駕駛員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Must register as a remote pilot at SUA website </a:t>
            </a:r>
            <a:r>
              <a:rPr lang="en-H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HK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https://esua.cad.gov.hk/</a:t>
            </a:r>
            <a:endParaRPr lang="en-H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zh-TW" altLang="en-US" dirty="0"/>
              <a:t>在借用航拍機當天，你須完成一份</a:t>
            </a:r>
            <a:r>
              <a:rPr lang="en-US" altLang="zh-TW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《</a:t>
            </a:r>
            <a:r>
              <a:rPr lang="zh-TW" alt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小型無人機借用測試</a:t>
            </a:r>
            <a:r>
              <a:rPr lang="en-US" altLang="zh-TW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》</a:t>
            </a:r>
            <a:r>
              <a:rPr lang="zh-TW" altLang="en-US" dirty="0"/>
              <a:t>已確保你清楚明白規定要求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Complete a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‘Small Unmanned Aircraft (Drone) Test” when check out a drone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zh-TW" altLang="en-US" dirty="0"/>
              <a:t>你亦需要簽署一張</a:t>
            </a:r>
            <a:r>
              <a:rPr lang="en-US" altLang="zh-TW" dirty="0">
                <a:solidFill>
                  <a:srgbClr val="7030A0"/>
                </a:solidFill>
              </a:rPr>
              <a:t>《</a:t>
            </a:r>
            <a:r>
              <a:rPr lang="zh-TW" altLang="en-US" b="1" dirty="0">
                <a:solidFill>
                  <a:srgbClr val="7030A0"/>
                </a:solidFill>
              </a:rPr>
              <a:t>外借及操作小型無人機承諾書</a:t>
            </a:r>
            <a:r>
              <a:rPr lang="en-US" altLang="zh-TW" dirty="0">
                <a:solidFill>
                  <a:srgbClr val="7030A0"/>
                </a:solidFill>
              </a:rPr>
              <a:t>》</a:t>
            </a:r>
            <a:r>
              <a:rPr lang="zh-TW" altLang="en-US" dirty="0"/>
              <a:t>已確保你遵守相關要求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Borrower must a sign an “Undertaking for Borrowing and Operating of Small Unmanned Aircraft”</a:t>
            </a:r>
          </a:p>
          <a:p>
            <a:pPr lvl="0"/>
            <a:r>
              <a:rPr lang="zh-TW" altLang="en-US" dirty="0"/>
              <a:t>未能符合所需要求者， 恕圖書館未能提供外借服務 </a:t>
            </a:r>
            <a:r>
              <a:rPr lang="en-US" altLang="zh-TW" dirty="0"/>
              <a:t>Those who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fail to meet the requirements, the library will not be able to provide drone loan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B1C52-D845-4887-A1AA-3F86B9FEE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8" y="5283088"/>
            <a:ext cx="2857899" cy="1333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704243-0783-4CB8-99CF-B03B956F2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77166" y="5371009"/>
            <a:ext cx="1245765" cy="12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90A9449-6979-4561-9537-BA26CE6371F7}">
  <we:reference id="beefbeef-beef-beef-beef-beefbeefbeef" version="2.0.0.0" store="EXCatalog" storeType="EXCatalog"/>
  <we:alternateReferences>
    <we:reference id="WA104380121" version="2.0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952</TotalTime>
  <Words>1224</Words>
  <Application>Microsoft Office PowerPoint</Application>
  <PresentationFormat>Widescreen</PresentationFormat>
  <Paragraphs>216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DengXian</vt:lpstr>
      <vt:lpstr>微軟正黑體</vt:lpstr>
      <vt:lpstr>Arial</vt:lpstr>
      <vt:lpstr>Calibri</vt:lpstr>
      <vt:lpstr>Corbel</vt:lpstr>
      <vt:lpstr>Times New Roman</vt:lpstr>
      <vt:lpstr>Wingdings 2</vt:lpstr>
      <vt:lpstr>Frame</vt:lpstr>
      <vt:lpstr>《外借及使用小型無人機須知》 </vt:lpstr>
      <vt:lpstr>政府制訂的《小型無人機令》（香港法例第448G 章）已於2022年6月1日生效。 任何人如干犯《小型無人機令》所訂的罪行，一經循公訴程序定罪，可處罰款10萬元及監禁兩年 </vt:lpstr>
      <vt:lpstr>小型無人機的分類 Categorisation of SUA </vt:lpstr>
      <vt:lpstr>操作規定 Operation Requirements</vt:lpstr>
      <vt:lpstr>操作規定 Operation Requirements </vt:lpstr>
      <vt:lpstr>規管要求 </vt:lpstr>
      <vt:lpstr>Regulatory </vt:lpstr>
      <vt:lpstr>註冊 Registration https://esua.cad.gov.hk/web/account/signup/ </vt:lpstr>
      <vt:lpstr>外借航拍機 Borrow a Small Unmanned Aircraft ( Drone)</vt:lpstr>
      <vt:lpstr>基本操作  Basic Operation</vt:lpstr>
      <vt:lpstr>禁飛區 Restricted Flying Zone </vt:lpstr>
      <vt:lpstr>天氣 Weather</vt:lpstr>
      <vt:lpstr>相關資訊 Related information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《外借及使用小型無人機須知》 </dc:title>
  <dc:creator>IP, Pui Chung Cherrie [LIB]</dc:creator>
  <cp:lastModifiedBy>KONG, Yuen Yi [LIB]</cp:lastModifiedBy>
  <cp:revision>54</cp:revision>
  <dcterms:created xsi:type="dcterms:W3CDTF">2022-09-05T06:55:06Z</dcterms:created>
  <dcterms:modified xsi:type="dcterms:W3CDTF">2022-09-28T06:53:15Z</dcterms:modified>
</cp:coreProperties>
</file>