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34"/>
  </p:notesMasterIdLst>
  <p:sldIdLst>
    <p:sldId id="351" r:id="rId2"/>
    <p:sldId id="352" r:id="rId3"/>
    <p:sldId id="347" r:id="rId4"/>
    <p:sldId id="353" r:id="rId5"/>
    <p:sldId id="294" r:id="rId6"/>
    <p:sldId id="349" r:id="rId7"/>
    <p:sldId id="354" r:id="rId8"/>
    <p:sldId id="355" r:id="rId9"/>
    <p:sldId id="260" r:id="rId10"/>
    <p:sldId id="277" r:id="rId11"/>
    <p:sldId id="270" r:id="rId12"/>
    <p:sldId id="272" r:id="rId13"/>
    <p:sldId id="258" r:id="rId14"/>
    <p:sldId id="259" r:id="rId15"/>
    <p:sldId id="261" r:id="rId16"/>
    <p:sldId id="288" r:id="rId17"/>
    <p:sldId id="262" r:id="rId18"/>
    <p:sldId id="268" r:id="rId19"/>
    <p:sldId id="264" r:id="rId20"/>
    <p:sldId id="274" r:id="rId21"/>
    <p:sldId id="275" r:id="rId22"/>
    <p:sldId id="263" r:id="rId23"/>
    <p:sldId id="286" r:id="rId24"/>
    <p:sldId id="273" r:id="rId25"/>
    <p:sldId id="265" r:id="rId26"/>
    <p:sldId id="285" r:id="rId27"/>
    <p:sldId id="343" r:id="rId28"/>
    <p:sldId id="345" r:id="rId29"/>
    <p:sldId id="350" r:id="rId30"/>
    <p:sldId id="356" r:id="rId31"/>
    <p:sldId id="357" r:id="rId32"/>
    <p:sldId id="358" r:id="rId33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820" autoAdjust="0"/>
  </p:normalViewPr>
  <p:slideViewPr>
    <p:cSldViewPr snapToGrid="0">
      <p:cViewPr varScale="1">
        <p:scale>
          <a:sx n="104" d="100"/>
          <a:sy n="104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EEA47-C3DD-4015-803D-A9242B63F6E3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23293-B3BC-472A-8071-020B5CAA1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3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3293-B3BC-472A-8071-020B5CAA1B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6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3293-B3BC-472A-8071-020B5CAA1B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0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3293-B3BC-472A-8071-020B5CAA1B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4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more models?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3293-B3BC-472A-8071-020B5CAA1B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9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3293-B3BC-472A-8071-020B5CAA1B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5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3293-B3BC-472A-8071-020B5CAA1B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0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0301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9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2314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3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21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9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5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5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6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1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2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5A1C1-68DC-44A4-AA00-3814EA8C35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5C12FC-E526-4B5E-8ADA-DC32EED72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6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thingiverse.com/thing:25413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thing:222230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thing:207717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etchup.com/plans-and-pricing/sketchup-free" TargetMode="External"/><Relationship Id="rId2" Type="http://schemas.openxmlformats.org/officeDocument/2006/relationships/hyperlink" Target="https://www.tinkercad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blender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uubPMWeQQE?t=15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hyperlink" Target="https://youtu.be/9I354lmxazs?t=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SketchUpVideo" TargetMode="External"/><Relationship Id="rId2" Type="http://schemas.openxmlformats.org/officeDocument/2006/relationships/hyperlink" Target="https://www.tinkercad.com/learn/designs?collectionId=OSZ5W2BL1W5N51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intables.com/" TargetMode="External"/><Relationship Id="rId5" Type="http://schemas.openxmlformats.org/officeDocument/2006/relationships/hyperlink" Target="https://www.thingiverse.com/" TargetMode="External"/><Relationship Id="rId4" Type="http://schemas.openxmlformats.org/officeDocument/2006/relationships/hyperlink" Target="https://www.blender.org/support/tutorial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permalink/record/alma991007157919703410" TargetMode="External"/><Relationship Id="rId2" Type="http://schemas.openxmlformats.org/officeDocument/2006/relationships/hyperlink" Target="https://www.lib.eduhk.hk/permalink/record/alma9910172786166034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b.eduhk.hk/permalink/record/alma991005891869703410" TargetMode="External"/><Relationship Id="rId5" Type="http://schemas.openxmlformats.org/officeDocument/2006/relationships/hyperlink" Target="https://www.lib.eduhk.hk/permalink/record/alma991017324466603410" TargetMode="External"/><Relationship Id="rId4" Type="http://schemas.openxmlformats.org/officeDocument/2006/relationships/hyperlink" Target="https://www.lib.eduhk.hk/permalink/record/alma99101721801680341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libsys@eduhk.hk" TargetMode="External"/><Relationship Id="rId2" Type="http://schemas.openxmlformats.org/officeDocument/2006/relationships/hyperlink" Target="https://www.lib.eduhk.hk/facilities-equipment/3d-a1-printing-and-laser-cutting-engraving-servic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eduhk.hk/wp-content/uploads/2021/12/wisemakerCP220userguide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ltimaker.com/software/ultimaker-cur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AE22-EB4E-4BD9-8D87-D1A31CA7B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3D Drawing and Printing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1E7A5-300C-4541-82EF-D81A5C0C2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0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E29E-AEF4-49CB-BC8A-60F86DA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</a:t>
            </a:r>
            <a:r>
              <a:rPr lang="en-US" sz="3200" dirty="0" err="1"/>
              <a:t>stl</a:t>
            </a:r>
            <a:r>
              <a:rPr lang="en-US" sz="3200" dirty="0"/>
              <a:t> to </a:t>
            </a:r>
            <a:r>
              <a:rPr lang="en-US" sz="3200" dirty="0" err="1"/>
              <a:t>gcode</a:t>
            </a:r>
            <a:r>
              <a:rPr lang="en-US" sz="3200" dirty="0"/>
              <a:t> - File Format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478F0-F345-4DCB-A35D-32F2AC32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35AE9B5D-5197-4D90-817F-8CCA84AF0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420" y="1366105"/>
            <a:ext cx="7013582" cy="458096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906A4E-9988-48EC-9AA2-16C1F60AC625}"/>
              </a:ext>
            </a:extLst>
          </p:cNvPr>
          <p:cNvSpPr/>
          <p:nvPr/>
        </p:nvSpPr>
        <p:spPr>
          <a:xfrm>
            <a:off x="2503698" y="1901559"/>
            <a:ext cx="363000" cy="384624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24753A1-6B82-48F3-B91D-87984D6C5F5C}"/>
              </a:ext>
            </a:extLst>
          </p:cNvPr>
          <p:cNvSpPr/>
          <p:nvPr/>
        </p:nvSpPr>
        <p:spPr>
          <a:xfrm rot="16581740">
            <a:off x="2356306" y="2469576"/>
            <a:ext cx="671976" cy="333368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15874-5D09-4269-A042-811D4BBE13B6}"/>
              </a:ext>
            </a:extLst>
          </p:cNvPr>
          <p:cNvSpPr txBox="1"/>
          <p:nvPr/>
        </p:nvSpPr>
        <p:spPr>
          <a:xfrm>
            <a:off x="2394156" y="3025058"/>
            <a:ext cx="2067093" cy="3694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1" dirty="0"/>
              <a:t>Open the STL 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42A40-0C19-4CDF-BC91-54DD9217C52C}"/>
              </a:ext>
            </a:extLst>
          </p:cNvPr>
          <p:cNvSpPr txBox="1"/>
          <p:nvPr/>
        </p:nvSpPr>
        <p:spPr>
          <a:xfrm>
            <a:off x="869118" y="1561068"/>
            <a:ext cx="131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File</a:t>
            </a:r>
          </a:p>
        </p:txBody>
      </p:sp>
    </p:spTree>
    <p:extLst>
      <p:ext uri="{BB962C8B-B14F-4D97-AF65-F5344CB8AC3E}">
        <p14:creationId xmlns:p14="http://schemas.microsoft.com/office/powerpoint/2010/main" val="171866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998B54-A0F7-424D-A54C-FDA7AF27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740" y="1732523"/>
            <a:ext cx="7481130" cy="48996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632D1-801B-4683-86FD-92AF650D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11318"/>
            <a:ext cx="3894666" cy="57895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Resize and rotate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D37455-DD6E-490B-910F-F492E283543C}"/>
              </a:ext>
            </a:extLst>
          </p:cNvPr>
          <p:cNvSpPr/>
          <p:nvPr/>
        </p:nvSpPr>
        <p:spPr>
          <a:xfrm>
            <a:off x="4266534" y="3732626"/>
            <a:ext cx="382018" cy="29361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CA975-1EF7-4180-BD35-44950A8DA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18" y="1749138"/>
            <a:ext cx="2911979" cy="181120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AC8C2-4219-486F-BC88-C1BE084B9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156" y="4131001"/>
            <a:ext cx="2533650" cy="200977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865CF-C120-4CDF-8D1D-66023533FF7F}"/>
              </a:ext>
            </a:extLst>
          </p:cNvPr>
          <p:cNvSpPr txBox="1"/>
          <p:nvPr/>
        </p:nvSpPr>
        <p:spPr>
          <a:xfrm>
            <a:off x="2094336" y="1649854"/>
            <a:ext cx="2096734" cy="36946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1" dirty="0"/>
              <a:t>Resize the object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121B5C-B006-4ADB-B5B9-E7C05987FDF1}"/>
              </a:ext>
            </a:extLst>
          </p:cNvPr>
          <p:cNvCxnSpPr>
            <a:cxnSpLocks/>
            <a:stCxn id="14" idx="0"/>
            <a:endCxn id="3" idx="3"/>
          </p:cNvCxnSpPr>
          <p:nvPr/>
        </p:nvCxnSpPr>
        <p:spPr>
          <a:xfrm flipH="1" flipV="1">
            <a:off x="3924597" y="2654741"/>
            <a:ext cx="532946" cy="10778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DBFD974-64A1-4704-9E44-95CF6BEDA813}"/>
              </a:ext>
            </a:extLst>
          </p:cNvPr>
          <p:cNvSpPr txBox="1"/>
          <p:nvPr/>
        </p:nvSpPr>
        <p:spPr>
          <a:xfrm>
            <a:off x="1614949" y="3922714"/>
            <a:ext cx="2201858" cy="3694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1" dirty="0"/>
              <a:t>Rotate the object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4BF051B-65F3-4AB2-9318-2C2630272995}"/>
              </a:ext>
            </a:extLst>
          </p:cNvPr>
          <p:cNvSpPr/>
          <p:nvPr/>
        </p:nvSpPr>
        <p:spPr>
          <a:xfrm>
            <a:off x="4287739" y="3997193"/>
            <a:ext cx="382018" cy="29361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5FB81E-FB0C-4A65-9CCB-BDA61CB6A68C}"/>
              </a:ext>
            </a:extLst>
          </p:cNvPr>
          <p:cNvCxnSpPr>
            <a:cxnSpLocks/>
            <a:stCxn id="18" idx="1"/>
            <a:endCxn id="4" idx="3"/>
          </p:cNvCxnSpPr>
          <p:nvPr/>
        </p:nvCxnSpPr>
        <p:spPr>
          <a:xfrm flipH="1">
            <a:off x="3816806" y="4144001"/>
            <a:ext cx="470933" cy="99188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C97C127-ED4E-4881-B30C-6BB4CC982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99D2E0F-B72D-41FE-ABE2-7ED89CCBB9AE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/>
              <a:t>From stl to gcode - File Format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500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998B54-A0F7-424D-A54C-FDA7AF27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27" y="1622245"/>
            <a:ext cx="7043088" cy="46127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632D1-801B-4683-86FD-92AF650D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00816"/>
            <a:ext cx="1502448" cy="50341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Preview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D37455-DD6E-490B-910F-F492E283543C}"/>
              </a:ext>
            </a:extLst>
          </p:cNvPr>
          <p:cNvSpPr/>
          <p:nvPr/>
        </p:nvSpPr>
        <p:spPr>
          <a:xfrm>
            <a:off x="4664364" y="1856509"/>
            <a:ext cx="470960" cy="30526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193BD-E11C-4CA0-81BB-13E165C4E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280" y="2030268"/>
            <a:ext cx="4679497" cy="328949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84BF7F-4E33-4E4E-BEAA-06A9EBD2E3E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135324" y="2009140"/>
            <a:ext cx="2194302" cy="173554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FF9026-AF2B-482C-8147-636F48D3F6A1}"/>
              </a:ext>
            </a:extLst>
          </p:cNvPr>
          <p:cNvSpPr/>
          <p:nvPr/>
        </p:nvSpPr>
        <p:spPr>
          <a:xfrm>
            <a:off x="11553286" y="2684759"/>
            <a:ext cx="316491" cy="2226878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22AB13-55E8-4B5C-9621-9742B4B66F47}"/>
              </a:ext>
            </a:extLst>
          </p:cNvPr>
          <p:cNvCxnSpPr>
            <a:cxnSpLocks/>
          </p:cNvCxnSpPr>
          <p:nvPr/>
        </p:nvCxnSpPr>
        <p:spPr>
          <a:xfrm flipV="1">
            <a:off x="11086770" y="3798198"/>
            <a:ext cx="466516" cy="186114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A0C4D11-39F0-4B76-95A0-D076ACACA3EB}"/>
              </a:ext>
            </a:extLst>
          </p:cNvPr>
          <p:cNvSpPr txBox="1"/>
          <p:nvPr/>
        </p:nvSpPr>
        <p:spPr>
          <a:xfrm>
            <a:off x="7811986" y="5522643"/>
            <a:ext cx="4197129" cy="64658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1" dirty="0"/>
              <a:t>Moving this slider to preview the printing of individual layer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7664C1-4671-493F-8230-3E0C79E13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20BB02-0772-48A1-B199-83B43461F5B4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From </a:t>
            </a:r>
            <a:r>
              <a:rPr lang="en-US" sz="3200" dirty="0" err="1"/>
              <a:t>stl</a:t>
            </a:r>
            <a:r>
              <a:rPr lang="en-US" sz="3200" dirty="0"/>
              <a:t> to </a:t>
            </a:r>
            <a:r>
              <a:rPr lang="en-US" sz="3200" dirty="0" err="1"/>
              <a:t>gcode</a:t>
            </a:r>
            <a:r>
              <a:rPr lang="en-US" sz="3200" dirty="0"/>
              <a:t> - File Format</a:t>
            </a:r>
          </a:p>
        </p:txBody>
      </p:sp>
    </p:spTree>
    <p:extLst>
      <p:ext uri="{BB962C8B-B14F-4D97-AF65-F5344CB8AC3E}">
        <p14:creationId xmlns:p14="http://schemas.microsoft.com/office/powerpoint/2010/main" val="258604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998B54-A0F7-424D-A54C-FDA7AF27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1422447"/>
            <a:ext cx="7481130" cy="48996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632D1-801B-4683-86FD-92AF650D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0738"/>
            <a:ext cx="1474740" cy="50341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Object size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00384A-D3B1-42F0-8D14-29224E7708FA}"/>
              </a:ext>
            </a:extLst>
          </p:cNvPr>
          <p:cNvSpPr/>
          <p:nvPr/>
        </p:nvSpPr>
        <p:spPr>
          <a:xfrm>
            <a:off x="8135512" y="5445057"/>
            <a:ext cx="1904011" cy="815685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90741D7-FB21-4059-8910-B3A693B29A0F}"/>
              </a:ext>
            </a:extLst>
          </p:cNvPr>
          <p:cNvSpPr/>
          <p:nvPr/>
        </p:nvSpPr>
        <p:spPr>
          <a:xfrm rot="6905312">
            <a:off x="8761396" y="4857873"/>
            <a:ext cx="762133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C56152-88BE-489F-A3D4-E005A35FDACF}"/>
              </a:ext>
            </a:extLst>
          </p:cNvPr>
          <p:cNvSpPr txBox="1"/>
          <p:nvPr/>
        </p:nvSpPr>
        <p:spPr>
          <a:xfrm>
            <a:off x="8135510" y="3852969"/>
            <a:ext cx="2678950" cy="9237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1" dirty="0"/>
              <a:t>Time and materials required will display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7E8AC-6E6B-4FCF-B8D7-6E3749887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9EAEF6-9030-432E-9066-68915938CE5A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From </a:t>
            </a:r>
            <a:r>
              <a:rPr lang="en-US" sz="3200" dirty="0" err="1"/>
              <a:t>stl</a:t>
            </a:r>
            <a:r>
              <a:rPr lang="en-US" sz="3200" dirty="0"/>
              <a:t> to </a:t>
            </a:r>
            <a:r>
              <a:rPr lang="en-US" sz="3200" dirty="0" err="1"/>
              <a:t>gcode</a:t>
            </a:r>
            <a:r>
              <a:rPr lang="en-US" sz="3200" dirty="0"/>
              <a:t> – Object Size</a:t>
            </a:r>
          </a:p>
        </p:txBody>
      </p:sp>
    </p:spTree>
    <p:extLst>
      <p:ext uri="{BB962C8B-B14F-4D97-AF65-F5344CB8AC3E}">
        <p14:creationId xmlns:p14="http://schemas.microsoft.com/office/powerpoint/2010/main" val="2674161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8F98F8-03E6-408E-A10A-9688A8FE6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56FCB-B2D4-4768-91F1-18B8702A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73" y="1051535"/>
            <a:ext cx="3482095" cy="43693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Object too small or too large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6E37E-834D-4E3E-B96D-106D89992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F7251-0956-4A0D-ABFD-399C3C03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2" y="1426228"/>
            <a:ext cx="5511694" cy="36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4FF62-B83D-4219-ABA5-54E781BEE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131" y="1426228"/>
            <a:ext cx="5498806" cy="36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AEFE7B-3F14-46BB-B1BE-52E9A6ED8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24" t="81347"/>
          <a:stretch/>
        </p:blipFill>
        <p:spPr>
          <a:xfrm>
            <a:off x="654491" y="5101359"/>
            <a:ext cx="3326674" cy="145397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DFFA22-FF88-4BDA-B459-EB3EE57A4CFA}"/>
              </a:ext>
            </a:extLst>
          </p:cNvPr>
          <p:cNvCxnSpPr>
            <a:cxnSpLocks/>
          </p:cNvCxnSpPr>
          <p:nvPr/>
        </p:nvCxnSpPr>
        <p:spPr>
          <a:xfrm flipH="1">
            <a:off x="3733412" y="4955181"/>
            <a:ext cx="1068591" cy="7784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C3186FE-C161-4C54-81B8-24CD080E4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71" t="81507" r="31990"/>
          <a:stretch/>
        </p:blipFill>
        <p:spPr>
          <a:xfrm>
            <a:off x="6827523" y="5257241"/>
            <a:ext cx="3981099" cy="141602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0A0FBF-A024-4EC7-BA0B-48A7A1A5F491}"/>
              </a:ext>
            </a:extLst>
          </p:cNvPr>
          <p:cNvCxnSpPr>
            <a:cxnSpLocks/>
          </p:cNvCxnSpPr>
          <p:nvPr/>
        </p:nvCxnSpPr>
        <p:spPr>
          <a:xfrm flipH="1">
            <a:off x="9127223" y="4868091"/>
            <a:ext cx="208368" cy="71058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28C1F3B-0738-4783-9CB4-43D7F482A4B5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From </a:t>
            </a:r>
            <a:r>
              <a:rPr lang="en-US" sz="3200" dirty="0" err="1"/>
              <a:t>stl</a:t>
            </a:r>
            <a:r>
              <a:rPr lang="en-US" sz="3200" dirty="0"/>
              <a:t> to </a:t>
            </a:r>
            <a:r>
              <a:rPr lang="en-US" sz="3200" dirty="0" err="1"/>
              <a:t>gcode</a:t>
            </a:r>
            <a:r>
              <a:rPr lang="en-US" sz="3200" dirty="0"/>
              <a:t> - File Format</a:t>
            </a:r>
          </a:p>
        </p:txBody>
      </p:sp>
    </p:spTree>
    <p:extLst>
      <p:ext uri="{BB962C8B-B14F-4D97-AF65-F5344CB8AC3E}">
        <p14:creationId xmlns:p14="http://schemas.microsoft.com/office/powerpoint/2010/main" val="375596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D5A1-58A2-44B0-8BC6-14053F8E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92" y="280368"/>
            <a:ext cx="6054818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– </a:t>
            </a:r>
            <a:br>
              <a:rPr lang="en-US" dirty="0"/>
            </a:br>
            <a:r>
              <a:rPr lang="en-US" dirty="0"/>
              <a:t>Printing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0932D-7AFD-4F55-BB7D-EFA633575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6" y="1577392"/>
            <a:ext cx="5997634" cy="391864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7DC29-28B6-4E8F-981E-38D4C50CC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375" y="294333"/>
            <a:ext cx="4045813" cy="60603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C62C2D-F165-4AE9-AF36-480D097935B0}"/>
              </a:ext>
            </a:extLst>
          </p:cNvPr>
          <p:cNvSpPr/>
          <p:nvPr/>
        </p:nvSpPr>
        <p:spPr>
          <a:xfrm>
            <a:off x="4058465" y="1926792"/>
            <a:ext cx="2359755" cy="398398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D9968C7-85ED-41EB-B06D-DDCC87BA933E}"/>
              </a:ext>
            </a:extLst>
          </p:cNvPr>
          <p:cNvSpPr/>
          <p:nvPr/>
        </p:nvSpPr>
        <p:spPr>
          <a:xfrm rot="20292530">
            <a:off x="6283179" y="3241459"/>
            <a:ext cx="2132512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7521F-8246-4D9D-B911-E0D0DE27E748}"/>
              </a:ext>
            </a:extLst>
          </p:cNvPr>
          <p:cNvSpPr txBox="1"/>
          <p:nvPr/>
        </p:nvSpPr>
        <p:spPr>
          <a:xfrm>
            <a:off x="5927769" y="5121716"/>
            <a:ext cx="5773783" cy="156966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Different layer height will effect the printing quality and time required. The </a:t>
            </a:r>
            <a:r>
              <a:rPr lang="en-US" sz="1600"/>
              <a:t>lower layer </a:t>
            </a:r>
            <a:r>
              <a:rPr lang="en-US" sz="1600" dirty="0"/>
              <a:t>height, the better the printing quality, but longer the printing time.</a:t>
            </a:r>
            <a:br>
              <a:rPr lang="en-US" sz="1600" dirty="0"/>
            </a:br>
            <a:r>
              <a:rPr lang="en-US" sz="1600" dirty="0"/>
              <a:t>For this object, when layer height is </a:t>
            </a:r>
            <a:br>
              <a:rPr lang="en-US" sz="1600" dirty="0"/>
            </a:br>
            <a:r>
              <a:rPr lang="en-US" sz="1600" dirty="0"/>
              <a:t>0.16mm, it requires </a:t>
            </a:r>
            <a:r>
              <a:rPr lang="en-US" sz="1600" dirty="0">
                <a:sym typeface="Wingdings" panose="05000000000000000000" pitchFamily="2" charset="2"/>
              </a:rPr>
              <a:t>1h 27m; when layer height is </a:t>
            </a:r>
            <a:r>
              <a:rPr lang="en-US" sz="1600" dirty="0"/>
              <a:t>0.22mm it requires </a:t>
            </a:r>
            <a:r>
              <a:rPr lang="en-US" sz="1600" dirty="0">
                <a:sym typeface="Wingdings" panose="05000000000000000000" pitchFamily="2" charset="2"/>
              </a:rPr>
              <a:t>52m</a:t>
            </a:r>
            <a:endParaRPr lang="en-US" sz="1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F18357-43D8-4E14-B27E-8F959001A3D1}"/>
              </a:ext>
            </a:extLst>
          </p:cNvPr>
          <p:cNvSpPr/>
          <p:nvPr/>
        </p:nvSpPr>
        <p:spPr>
          <a:xfrm>
            <a:off x="5692779" y="3602896"/>
            <a:ext cx="655772" cy="398398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FF66C42-7C19-481D-91B7-AB2EDDDCE363}"/>
              </a:ext>
            </a:extLst>
          </p:cNvPr>
          <p:cNvSpPr/>
          <p:nvPr/>
        </p:nvSpPr>
        <p:spPr>
          <a:xfrm>
            <a:off x="8440333" y="2658018"/>
            <a:ext cx="1043302" cy="491650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280222-E797-4812-A85C-1A2F62685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8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6B1802-46B1-402B-9570-66EAF44F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90" y="2063885"/>
            <a:ext cx="4419600" cy="3476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D3366-4ABE-4525-BFD0-A243FCFC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Infill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06F6E-A178-4A5E-8FF2-637711AC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47050"/>
            <a:ext cx="5126661" cy="18434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69E755-5FF0-43B3-82C0-71C5E20C3FA1}"/>
              </a:ext>
            </a:extLst>
          </p:cNvPr>
          <p:cNvSpPr/>
          <p:nvPr/>
        </p:nvSpPr>
        <p:spPr>
          <a:xfrm>
            <a:off x="1222572" y="3230847"/>
            <a:ext cx="4174268" cy="76419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7A958-4117-488D-A267-11401A623E87}"/>
              </a:ext>
            </a:extLst>
          </p:cNvPr>
          <p:cNvSpPr txBox="1"/>
          <p:nvPr/>
        </p:nvSpPr>
        <p:spPr>
          <a:xfrm>
            <a:off x="6895105" y="3429000"/>
            <a:ext cx="685616" cy="36946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10%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4E5CE5-7370-48D4-9834-0CA45E2696FD}"/>
              </a:ext>
            </a:extLst>
          </p:cNvPr>
          <p:cNvSpPr txBox="1"/>
          <p:nvPr/>
        </p:nvSpPr>
        <p:spPr>
          <a:xfrm>
            <a:off x="8379826" y="3432912"/>
            <a:ext cx="685616" cy="36946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15%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52DD8-1C0C-4B9E-BE83-CE5388AF2F26}"/>
              </a:ext>
            </a:extLst>
          </p:cNvPr>
          <p:cNvSpPr txBox="1"/>
          <p:nvPr/>
        </p:nvSpPr>
        <p:spPr>
          <a:xfrm>
            <a:off x="9801243" y="3429000"/>
            <a:ext cx="685616" cy="36946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20%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55C5B1-43E7-46A2-BC38-BAC5D06D56F8}"/>
              </a:ext>
            </a:extLst>
          </p:cNvPr>
          <p:cNvSpPr txBox="1"/>
          <p:nvPr/>
        </p:nvSpPr>
        <p:spPr>
          <a:xfrm>
            <a:off x="6656403" y="5540510"/>
            <a:ext cx="4132461" cy="36946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1" dirty="0"/>
              <a:t>Infill % </a:t>
            </a:r>
            <a:r>
              <a:rPr lang="en-GB" b="1" dirty="0"/>
              <a:t>↑</a:t>
            </a:r>
            <a:r>
              <a:rPr lang="en-US" sz="1801" dirty="0"/>
              <a:t> </a:t>
            </a:r>
            <a:r>
              <a:rPr lang="en-US" sz="1801" dirty="0">
                <a:sym typeface="Wingdings" panose="05000000000000000000" pitchFamily="2" charset="2"/>
              </a:rPr>
              <a:t> Time required &amp; weight </a:t>
            </a:r>
            <a:r>
              <a:rPr lang="en-GB" b="1" dirty="0"/>
              <a:t>↑</a:t>
            </a:r>
            <a:endParaRPr lang="en-US" sz="180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198A7A-3EDD-4DF6-A8A4-FB07F4DBE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8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EE1D2-4FB6-414E-AE0C-B7ACB0ED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02" y="1268427"/>
            <a:ext cx="7776210" cy="5095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79F546-B00E-4B84-BC74-C884037C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77866" cy="13208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Support and Adhesion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DFA0CD-4356-4399-852D-AE8D62D9A03A}"/>
              </a:ext>
            </a:extLst>
          </p:cNvPr>
          <p:cNvSpPr/>
          <p:nvPr/>
        </p:nvSpPr>
        <p:spPr>
          <a:xfrm>
            <a:off x="2645530" y="3620317"/>
            <a:ext cx="289255" cy="34208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F04972B-D570-4339-91E2-84B61CCBE3B9}"/>
              </a:ext>
            </a:extLst>
          </p:cNvPr>
          <p:cNvSpPr/>
          <p:nvPr/>
        </p:nvSpPr>
        <p:spPr>
          <a:xfrm rot="8266906">
            <a:off x="2891848" y="3296627"/>
            <a:ext cx="568041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F42F6C-E31C-4C26-B615-58201664270C}"/>
              </a:ext>
            </a:extLst>
          </p:cNvPr>
          <p:cNvSpPr txBox="1"/>
          <p:nvPr/>
        </p:nvSpPr>
        <p:spPr>
          <a:xfrm>
            <a:off x="3280472" y="2717129"/>
            <a:ext cx="2266985" cy="92371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1" dirty="0"/>
              <a:t>Rotate the object to change the orientation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13A7B6-01BF-439F-8C92-90BDDA18B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6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6200-9B86-4868-907E-8516A62FA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87102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Support and Adhesion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710BD-B003-49A1-88E7-7B1C15A11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1350340"/>
            <a:ext cx="7345545" cy="51266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07110A-28C5-48EE-931E-57914F328F51}"/>
              </a:ext>
            </a:extLst>
          </p:cNvPr>
          <p:cNvSpPr/>
          <p:nvPr/>
        </p:nvSpPr>
        <p:spPr>
          <a:xfrm>
            <a:off x="4678493" y="1378877"/>
            <a:ext cx="931817" cy="34208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0E075B6-E10A-48D3-BBC6-A2DD9CE9F905}"/>
              </a:ext>
            </a:extLst>
          </p:cNvPr>
          <p:cNvSpPr/>
          <p:nvPr/>
        </p:nvSpPr>
        <p:spPr>
          <a:xfrm rot="17511387">
            <a:off x="4492724" y="1835812"/>
            <a:ext cx="568041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E0C3F7-5359-48F4-941F-88AD8DB1A001}"/>
              </a:ext>
            </a:extLst>
          </p:cNvPr>
          <p:cNvSpPr/>
          <p:nvPr/>
        </p:nvSpPr>
        <p:spPr>
          <a:xfrm>
            <a:off x="6154595" y="3816016"/>
            <a:ext cx="1519646" cy="34208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B350827-6498-4DE8-BD12-5296278CD6EA}"/>
              </a:ext>
            </a:extLst>
          </p:cNvPr>
          <p:cNvSpPr/>
          <p:nvPr/>
        </p:nvSpPr>
        <p:spPr>
          <a:xfrm rot="10466209">
            <a:off x="7717327" y="3753955"/>
            <a:ext cx="568041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2162DB9-E663-4B60-A7DA-F3FE963AEB3D}"/>
              </a:ext>
            </a:extLst>
          </p:cNvPr>
          <p:cNvSpPr/>
          <p:nvPr/>
        </p:nvSpPr>
        <p:spPr>
          <a:xfrm rot="10044765">
            <a:off x="6098595" y="5839529"/>
            <a:ext cx="568041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0CB637-F64B-4D78-9C6C-4ECFC4E6D49A}"/>
              </a:ext>
            </a:extLst>
          </p:cNvPr>
          <p:cNvSpPr txBox="1"/>
          <p:nvPr/>
        </p:nvSpPr>
        <p:spPr>
          <a:xfrm>
            <a:off x="6588669" y="5782169"/>
            <a:ext cx="2757618" cy="646587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1" dirty="0"/>
              <a:t>Green part is the support added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10EB7C-876A-4C64-B6B6-6635FCB72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2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32EB-CF84-4545-A7EC-31B5D465F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140921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Support and Adhesion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6A31E2-DD64-4276-987F-66C6FD694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23" y="1629661"/>
            <a:ext cx="5763237" cy="432242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3D0F0-9E6D-4F73-9F84-99414F93D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6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E2A3-72E3-4C04-8278-D10F8200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3A8C6-9E9C-4D85-B8ED-687EB0752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8495"/>
            <a:ext cx="8596668" cy="4642868"/>
          </a:xfrm>
        </p:spPr>
        <p:txBody>
          <a:bodyPr>
            <a:normAutofit/>
          </a:bodyPr>
          <a:lstStyle/>
          <a:p>
            <a:r>
              <a:rPr lang="en-US" dirty="0"/>
              <a:t>3D Printing Technologies</a:t>
            </a:r>
          </a:p>
          <a:p>
            <a:r>
              <a:rPr lang="en-US" dirty="0"/>
              <a:t>3D Printing Materials</a:t>
            </a:r>
          </a:p>
          <a:p>
            <a:r>
              <a:rPr lang="en-US" dirty="0"/>
              <a:t>3D Printing @ EdUHK Library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Printer Model &amp; Materials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Submit A Print Job &amp; Price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(Printer Setting)</a:t>
            </a:r>
          </a:p>
          <a:p>
            <a:r>
              <a:rPr lang="en-US" dirty="0"/>
              <a:t>3D Modeling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Introduce Different Software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Internet and Library Resources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Create Your 3D Model by </a:t>
            </a:r>
            <a:r>
              <a:rPr lang="en-US" dirty="0" err="1"/>
              <a:t>Tinkercad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08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DC45-6E12-4002-8816-279BE6E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46957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Support and Adhesion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50A39-8AAC-4137-B50C-F1A636EB7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36646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 if no support is added for an overhang object?</a:t>
            </a:r>
            <a:br>
              <a:rPr lang="en-US" dirty="0"/>
            </a:br>
            <a:r>
              <a:rPr lang="en-US" dirty="0"/>
              <a:t>Materials will fall 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1905B-BB1A-4756-A55C-7BB32B50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08" y="2225446"/>
            <a:ext cx="2458966" cy="37279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9670616-9721-4044-8420-6FDE16319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15289" r="27691"/>
          <a:stretch/>
        </p:blipFill>
        <p:spPr>
          <a:xfrm rot="5400000">
            <a:off x="4637458" y="2703558"/>
            <a:ext cx="3727913" cy="27716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B94DFB-F494-4FA5-A959-76D11497430C}"/>
              </a:ext>
            </a:extLst>
          </p:cNvPr>
          <p:cNvSpPr/>
          <p:nvPr/>
        </p:nvSpPr>
        <p:spPr>
          <a:xfrm>
            <a:off x="5778968" y="3933496"/>
            <a:ext cx="1793966" cy="107942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3B159B-B112-4CCB-87A2-3BA8DD95AD01}"/>
              </a:ext>
            </a:extLst>
          </p:cNvPr>
          <p:cNvSpPr/>
          <p:nvPr/>
        </p:nvSpPr>
        <p:spPr>
          <a:xfrm>
            <a:off x="2989905" y="3834225"/>
            <a:ext cx="1793966" cy="107942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4BC69-FF37-4153-A14F-A80666AE9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8AD4-78FE-4AF9-8FF8-36539E93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464193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Support and Adhesion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6DF34-9295-4D20-9BB3-A8AA4451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89" y="1379899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Too much support?</a:t>
            </a:r>
            <a:br>
              <a:rPr lang="en-US" dirty="0"/>
            </a:br>
            <a:r>
              <a:rPr lang="en-US" dirty="0"/>
              <a:t>It will waste time and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B95A8-9CA2-46F6-84EB-D32BDAB0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84" y="2420060"/>
            <a:ext cx="3525134" cy="23391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26FF1-80B0-4F8D-88B4-AC1F84E74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9" t="13870" r="38182" b="11356"/>
          <a:stretch/>
        </p:blipFill>
        <p:spPr>
          <a:xfrm rot="5400000">
            <a:off x="6264560" y="1853504"/>
            <a:ext cx="2507540" cy="3640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5A15C-DB83-40CB-BB47-05A30E4F9330}"/>
              </a:ext>
            </a:extLst>
          </p:cNvPr>
          <p:cNvSpPr txBox="1"/>
          <p:nvPr/>
        </p:nvSpPr>
        <p:spPr>
          <a:xfrm>
            <a:off x="6494739" y="2235393"/>
            <a:ext cx="2149031" cy="3694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With support part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13B826-AE5E-4BE0-A503-631D5659E46D}"/>
              </a:ext>
            </a:extLst>
          </p:cNvPr>
          <p:cNvSpPr txBox="1">
            <a:spLocks/>
          </p:cNvSpPr>
          <p:nvPr/>
        </p:nvSpPr>
        <p:spPr>
          <a:xfrm>
            <a:off x="5698004" y="5058300"/>
            <a:ext cx="2713566" cy="945573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1" dirty="0"/>
              <a:t>Object: 5g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1" dirty="0"/>
              <a:t>Support part: 5g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5D2D87-9E0F-4D2F-8A4B-CC078F109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2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0709E0-FFDE-4866-9E8E-F15BFED8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8" y="1389649"/>
            <a:ext cx="7727601" cy="50851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93DFC-745A-44A4-8064-E619B6AD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371830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Support and Adhesion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579FFA-D6AC-4B45-A84B-CE8D52D2A239}"/>
              </a:ext>
            </a:extLst>
          </p:cNvPr>
          <p:cNvSpPr/>
          <p:nvPr/>
        </p:nvSpPr>
        <p:spPr>
          <a:xfrm>
            <a:off x="6805755" y="3667965"/>
            <a:ext cx="1519646" cy="34208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D332908-D937-4AC8-A148-FC3CD641426C}"/>
              </a:ext>
            </a:extLst>
          </p:cNvPr>
          <p:cNvSpPr/>
          <p:nvPr/>
        </p:nvSpPr>
        <p:spPr>
          <a:xfrm rot="10466209">
            <a:off x="8368487" y="3605903"/>
            <a:ext cx="568041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AB699A4-705C-4D97-86BB-5AAC1159C07A}"/>
              </a:ext>
            </a:extLst>
          </p:cNvPr>
          <p:cNvSpPr/>
          <p:nvPr/>
        </p:nvSpPr>
        <p:spPr>
          <a:xfrm rot="10044765">
            <a:off x="5799024" y="5715734"/>
            <a:ext cx="568041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D813-87F3-47A8-944D-043DCB3EF316}"/>
              </a:ext>
            </a:extLst>
          </p:cNvPr>
          <p:cNvSpPr txBox="1"/>
          <p:nvPr/>
        </p:nvSpPr>
        <p:spPr>
          <a:xfrm>
            <a:off x="6289098" y="5589162"/>
            <a:ext cx="2576239" cy="646587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1" dirty="0"/>
              <a:t>Blue part is the adhesion added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460294-EDBC-495B-B497-393B6D2EF774}"/>
              </a:ext>
            </a:extLst>
          </p:cNvPr>
          <p:cNvSpPr/>
          <p:nvPr/>
        </p:nvSpPr>
        <p:spPr>
          <a:xfrm>
            <a:off x="4756873" y="1361458"/>
            <a:ext cx="931817" cy="34208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793480A-9EF1-4503-AB15-C2A2AF651132}"/>
              </a:ext>
            </a:extLst>
          </p:cNvPr>
          <p:cNvSpPr/>
          <p:nvPr/>
        </p:nvSpPr>
        <p:spPr>
          <a:xfrm rot="17511387">
            <a:off x="4571106" y="1818394"/>
            <a:ext cx="568041" cy="37750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95C234-FCD2-43F8-A550-0313FD84F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55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F7FC-B07D-4FA2-9990-BFC3686A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68630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Support and Adhesion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5465F4-EB11-4752-AB57-3545B8F7D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5" t="5895" r="17256" b="11804"/>
          <a:stretch/>
        </p:blipFill>
        <p:spPr>
          <a:xfrm rot="5400000">
            <a:off x="2951428" y="1741205"/>
            <a:ext cx="3145872" cy="38697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7716D-FFAB-47D8-8EBA-9941D09F0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2" t="10051" r="10436" b="21265"/>
          <a:stretch/>
        </p:blipFill>
        <p:spPr>
          <a:xfrm>
            <a:off x="6791200" y="2103122"/>
            <a:ext cx="3797417" cy="31458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3CFB23-9894-4926-8FC8-6E14DCC59389}"/>
              </a:ext>
            </a:extLst>
          </p:cNvPr>
          <p:cNvSpPr/>
          <p:nvPr/>
        </p:nvSpPr>
        <p:spPr>
          <a:xfrm>
            <a:off x="6938886" y="2210640"/>
            <a:ext cx="737502" cy="3858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Raft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FC6958-B8B7-4153-BB81-9D77A231FC1C}"/>
              </a:ext>
            </a:extLst>
          </p:cNvPr>
          <p:cNvSpPr/>
          <p:nvPr/>
        </p:nvSpPr>
        <p:spPr>
          <a:xfrm>
            <a:off x="2714714" y="2210640"/>
            <a:ext cx="737502" cy="3858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Brim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7EDF1E-1163-478D-9AC0-FFF676CAAE98}"/>
              </a:ext>
            </a:extLst>
          </p:cNvPr>
          <p:cNvSpPr txBox="1">
            <a:spLocks/>
          </p:cNvSpPr>
          <p:nvPr/>
        </p:nvSpPr>
        <p:spPr>
          <a:xfrm>
            <a:off x="2589213" y="5596966"/>
            <a:ext cx="8915401" cy="93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8" indent="-342908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69" indent="-285757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457211" rtl="0" eaLnBrk="1" latinLnBrk="0" hangingPunct="1"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5"/>
                </a:solidFill>
              </a:rPr>
              <a:t>Brim </a:t>
            </a:r>
            <a:r>
              <a:rPr lang="en-US" sz="1800" dirty="0"/>
              <a:t>is extend from the bottom layer</a:t>
            </a:r>
          </a:p>
          <a:p>
            <a:r>
              <a:rPr lang="en-US" sz="1800" b="1" dirty="0">
                <a:solidFill>
                  <a:schemeClr val="accent5"/>
                </a:solidFill>
              </a:rPr>
              <a:t>Raft</a:t>
            </a:r>
            <a:r>
              <a:rPr lang="en-US" sz="1800" dirty="0"/>
              <a:t> is add the new layer under bottom</a:t>
            </a:r>
            <a:r>
              <a:rPr lang="zh-TW" altLang="en-US" sz="1800" dirty="0"/>
              <a:t> </a:t>
            </a:r>
            <a:r>
              <a:rPr lang="en-US" altLang="zh-TW" sz="1800" dirty="0"/>
              <a:t>layer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31AD69-4540-4BE0-BC4D-85C5E23C20E6}"/>
              </a:ext>
            </a:extLst>
          </p:cNvPr>
          <p:cNvSpPr/>
          <p:nvPr/>
        </p:nvSpPr>
        <p:spPr>
          <a:xfrm>
            <a:off x="5041783" y="4899171"/>
            <a:ext cx="1333543" cy="26355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22g; 2h 30ms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DF105B-6177-4E4B-B606-56E908398C29}"/>
              </a:ext>
            </a:extLst>
          </p:cNvPr>
          <p:cNvSpPr/>
          <p:nvPr/>
        </p:nvSpPr>
        <p:spPr>
          <a:xfrm>
            <a:off x="9120231" y="4899171"/>
            <a:ext cx="1333543" cy="26355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25g; 2h 44ms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06C6F0-1E19-4A97-876D-2443FE2C2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4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32EB-CF84-4545-A7EC-31B5D465F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70230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- Support and Adhesion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6CF58-BF71-4618-BB73-C162F6F77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122" y="1388081"/>
            <a:ext cx="8915401" cy="4764950"/>
          </a:xfrm>
        </p:spPr>
        <p:txBody>
          <a:bodyPr>
            <a:normAutofit/>
          </a:bodyPr>
          <a:lstStyle/>
          <a:p>
            <a:r>
              <a:rPr lang="en-US" sz="2400" b="1" dirty="0"/>
              <a:t>When should we add support or adhesion?</a:t>
            </a:r>
          </a:p>
          <a:p>
            <a:pPr marL="0" indent="0">
              <a:buNone/>
            </a:pPr>
            <a:r>
              <a:rPr lang="en-US" b="1" dirty="0"/>
              <a:t>Support:</a:t>
            </a:r>
            <a:br>
              <a:rPr lang="en-US" dirty="0"/>
            </a:br>
            <a:r>
              <a:rPr lang="en-US" dirty="0"/>
              <a:t>Overhang part </a:t>
            </a:r>
            <a:br>
              <a:rPr lang="en-US" dirty="0"/>
            </a:br>
            <a:r>
              <a:rPr lang="en-US" dirty="0"/>
              <a:t>Please remind that user should remove the support part by themselves.</a:t>
            </a:r>
            <a:br>
              <a:rPr lang="en-US" dirty="0"/>
            </a:br>
            <a:r>
              <a:rPr lang="en-US" dirty="0"/>
              <a:t>And support will effect the smoothness of the surface and increase the time and material for printing.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有懸空部份。</a:t>
            </a:r>
            <a:br>
              <a:rPr lang="en-US" dirty="0"/>
            </a:br>
            <a:r>
              <a:rPr lang="zh-TW" altLang="en-US" dirty="0"/>
              <a:t>注意讀者需自行拆卸</a:t>
            </a:r>
            <a:r>
              <a:rPr lang="en-US" altLang="zh-TW" dirty="0"/>
              <a:t>support part</a:t>
            </a:r>
            <a:r>
              <a:rPr lang="zh-TW" altLang="en-US" dirty="0"/>
              <a:t>。</a:t>
            </a:r>
            <a:br>
              <a:rPr lang="en-US" altLang="zh-TW" dirty="0"/>
            </a:br>
            <a:r>
              <a:rPr lang="zh-TW" altLang="en-US" dirty="0"/>
              <a:t>另外，</a:t>
            </a:r>
            <a:r>
              <a:rPr lang="en-US" altLang="zh-TW" dirty="0"/>
              <a:t>support part</a:t>
            </a:r>
            <a:r>
              <a:rPr lang="zh-TW" altLang="en-US" dirty="0"/>
              <a:t>會影響列印表面的光滑程度，而且也會令列印時間加長及浪費物料。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Adhesion:</a:t>
            </a:r>
            <a:br>
              <a:rPr lang="en-US" b="1" dirty="0"/>
            </a:br>
            <a:r>
              <a:rPr lang="en-US" dirty="0"/>
              <a:t>The object’s first layer is made up of parts that are difficult to attach to the base.</a:t>
            </a:r>
            <a:br>
              <a:rPr lang="en-US" dirty="0"/>
            </a:br>
            <a:r>
              <a:rPr lang="zh-TW" altLang="en-US" dirty="0"/>
              <a:t>最底層由多個部份組成，或最底層接觸底部份較少，令底層難以固定在底板上。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401B1-5AE5-4E54-AAE5-C7ABA9C21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23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8F87DE-0583-4008-869C-8C01686A3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DF21F1-767D-4B69-B254-87E88971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080622" cy="1320800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– Common Mistakes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87C0BC-E847-4AFA-BFBD-FADD0E585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62" y="1809415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Usually occurs when the detail parts are too small or too fine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CEF62-ED84-4CFC-B21D-5F9E4BDF5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6"/>
          <a:stretch/>
        </p:blipFill>
        <p:spPr>
          <a:xfrm>
            <a:off x="294167" y="2823893"/>
            <a:ext cx="5972175" cy="36957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AD3C2E-B374-479D-AFB5-2A5931C93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729" y="2807292"/>
            <a:ext cx="5495925" cy="36957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A7D8F5-7648-430C-966C-710DF011937A}"/>
              </a:ext>
            </a:extLst>
          </p:cNvPr>
          <p:cNvSpPr txBox="1"/>
          <p:nvPr/>
        </p:nvSpPr>
        <p:spPr>
          <a:xfrm>
            <a:off x="2544402" y="2605696"/>
            <a:ext cx="1217702" cy="3694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Prepare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12065-82E8-4C7D-A519-7A1ADBA3D4E3}"/>
              </a:ext>
            </a:extLst>
          </p:cNvPr>
          <p:cNvSpPr txBox="1"/>
          <p:nvPr/>
        </p:nvSpPr>
        <p:spPr>
          <a:xfrm>
            <a:off x="8714404" y="2578596"/>
            <a:ext cx="1126282" cy="3694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Preview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789AF6-BB5C-4DDC-B349-541D6995767A}"/>
              </a:ext>
            </a:extLst>
          </p:cNvPr>
          <p:cNvSpPr/>
          <p:nvPr/>
        </p:nvSpPr>
        <p:spPr>
          <a:xfrm>
            <a:off x="4075613" y="3749802"/>
            <a:ext cx="1793966" cy="232518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123F23-2EC7-404C-94EE-B6E8B7A1D9DB}"/>
              </a:ext>
            </a:extLst>
          </p:cNvPr>
          <p:cNvSpPr/>
          <p:nvPr/>
        </p:nvSpPr>
        <p:spPr>
          <a:xfrm>
            <a:off x="1454332" y="3474046"/>
            <a:ext cx="596538" cy="232518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D1DB5C-F8ED-4620-A995-3D0692697DFA}"/>
              </a:ext>
            </a:extLst>
          </p:cNvPr>
          <p:cNvSpPr/>
          <p:nvPr/>
        </p:nvSpPr>
        <p:spPr>
          <a:xfrm>
            <a:off x="9757956" y="3781640"/>
            <a:ext cx="1793966" cy="232518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431F34-4586-4550-B23F-7DC95792C027}"/>
              </a:ext>
            </a:extLst>
          </p:cNvPr>
          <p:cNvSpPr/>
          <p:nvPr/>
        </p:nvSpPr>
        <p:spPr>
          <a:xfrm>
            <a:off x="7136675" y="3505884"/>
            <a:ext cx="596538" cy="232518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984171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38EC45-F1F9-40C0-B6C0-A874CF1EE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55D0C2-8CD5-4CAA-B86A-821BE42BB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7" t="5137" r="13972" b="32999"/>
          <a:stretch/>
        </p:blipFill>
        <p:spPr>
          <a:xfrm>
            <a:off x="533284" y="3983089"/>
            <a:ext cx="2525086" cy="251082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1D6091-AA50-4524-864A-888D4DFC9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stl</a:t>
            </a:r>
            <a:r>
              <a:rPr lang="en-US" dirty="0"/>
              <a:t> to </a:t>
            </a:r>
            <a:r>
              <a:rPr lang="en-US" dirty="0" err="1"/>
              <a:t>gcode</a:t>
            </a:r>
            <a:r>
              <a:rPr lang="en-US" dirty="0"/>
              <a:t> – Common Mistakes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7F22DB2-4FE6-419C-A890-BF4A5FD5D2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260322"/>
              </p:ext>
            </p:extLst>
          </p:nvPr>
        </p:nvGraphicFramePr>
        <p:xfrm>
          <a:off x="1291905" y="1264555"/>
          <a:ext cx="10603684" cy="271599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4049204130"/>
                    </a:ext>
                  </a:extLst>
                </a:gridCol>
                <a:gridCol w="6946084">
                  <a:extLst>
                    <a:ext uri="{9D8B030D-6E8A-4147-A177-3AD203B41FA5}">
                      <a16:colId xmlns:a16="http://schemas.microsoft.com/office/drawing/2014/main" val="2020287789"/>
                    </a:ext>
                  </a:extLst>
                </a:gridCol>
              </a:tblGrid>
              <a:tr h="4039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>
                          <a:effectLst/>
                        </a:rPr>
                        <a:t>Problems</a:t>
                      </a:r>
                      <a:endParaRPr lang="en-US" sz="1600" dirty="0">
                        <a:effectLst/>
                        <a:latin typeface="+mn-lt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>
                          <a:effectLst/>
                        </a:rPr>
                        <a:t>Improvement</a:t>
                      </a:r>
                      <a:endParaRPr lang="en-US" sz="1600" dirty="0">
                        <a:effectLst/>
                        <a:latin typeface="+mn-lt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1401171"/>
                  </a:ext>
                </a:extLst>
              </a:tr>
              <a:tr h="55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>
                          <a:effectLst/>
                        </a:rPr>
                        <a:t>Design Error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(e.g. </a:t>
                      </a:r>
                      <a:r>
                        <a:rPr lang="en-US" altLang="zh-TW" sz="1600" dirty="0">
                          <a:effectLst/>
                        </a:rPr>
                        <a:t>Details cannot be printed 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+mn-lt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>
                          <a:effectLst/>
                        </a:rPr>
                        <a:t>Re-design and layer-by-layer check in </a:t>
                      </a:r>
                      <a:r>
                        <a:rPr lang="en-US" altLang="zh-TW" sz="1600" dirty="0" err="1">
                          <a:effectLst/>
                        </a:rPr>
                        <a:t>Cura</a:t>
                      </a:r>
                      <a:r>
                        <a:rPr lang="en-US" altLang="zh-TW" sz="1600" dirty="0">
                          <a:effectLst/>
                        </a:rPr>
                        <a:t> preview</a:t>
                      </a:r>
                      <a:endParaRPr lang="en-US" sz="1600" dirty="0">
                        <a:effectLst/>
                        <a:latin typeface="+mn-lt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1152323"/>
                  </a:ext>
                </a:extLst>
              </a:tr>
              <a:tr h="3175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Bottom layer cannot be fixed (shifted)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>
                          <a:effectLst/>
                        </a:rPr>
                        <a:t>Print with </a:t>
                      </a:r>
                      <a:r>
                        <a:rPr lang="en-US" sz="1600" dirty="0">
                          <a:effectLst/>
                        </a:rPr>
                        <a:t>Brim/Raft help</a:t>
                      </a:r>
                      <a:endParaRPr lang="en-US" sz="1600" dirty="0">
                        <a:effectLst/>
                        <a:latin typeface="+mn-lt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4286059"/>
                  </a:ext>
                </a:extLst>
              </a:tr>
              <a:tr h="125416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</a:rPr>
                        <a:t>Print without support 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600" dirty="0">
                          <a:effectLst/>
                        </a:rPr>
                        <a:t>Easy to fail when printing large objects</a:t>
                      </a:r>
                      <a:endParaRPr lang="en-US" altLang="zh-TW" sz="1600" dirty="0">
                        <a:effectLst/>
                        <a:latin typeface="+mn-lt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600" dirty="0">
                          <a:effectLst/>
                          <a:latin typeface="+mn-lt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Object exceeds printable range</a:t>
                      </a:r>
                      <a:endParaRPr lang="en-US" sz="1600" dirty="0">
                        <a:effectLst/>
                        <a:latin typeface="+mn-lt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1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effectLst/>
                        </a:rPr>
                        <a:t>Separate print (disassemble)</a:t>
                      </a:r>
                    </a:p>
                    <a:p>
                      <a:pPr marL="0" marR="0" lvl="0" indent="0" algn="l" defTabSz="45721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e.g. 615 mm Eiffel Tower (</a:t>
                      </a:r>
                      <a:r>
                        <a:rPr lang="en-US" sz="1800" dirty="0">
                          <a:hlinkClick r:id="rId4"/>
                        </a:rPr>
                        <a:t>https://www.thingiverse.com/thing:254133</a:t>
                      </a:r>
                      <a:r>
                        <a:rPr lang="en-US" sz="1600" dirty="0">
                          <a:effectLst/>
                          <a:latin typeface="+mn-lt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8897017"/>
                  </a:ext>
                </a:extLst>
              </a:tr>
            </a:tbl>
          </a:graphicData>
        </a:graphic>
      </p:graphicFrame>
      <p:pic>
        <p:nvPicPr>
          <p:cNvPr id="1026" name="Picture 2" descr="a0589b10-f765-49c6-b083-f5ce68c46162">
            <a:extLst>
              <a:ext uri="{FF2B5EF4-FFF2-40B4-BE49-F238E27FC236}">
                <a16:creationId xmlns:a16="http://schemas.microsoft.com/office/drawing/2014/main" id="{DA850105-FB02-4FD9-B3FA-770795561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23509" r="6535" b="21407"/>
          <a:stretch/>
        </p:blipFill>
        <p:spPr bwMode="auto">
          <a:xfrm>
            <a:off x="3241358" y="3983088"/>
            <a:ext cx="3005886" cy="25108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D1184-6F7B-474A-89D7-8E88F30DAA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1070"/>
          <a:stretch/>
        </p:blipFill>
        <p:spPr>
          <a:xfrm>
            <a:off x="8895814" y="3983088"/>
            <a:ext cx="2608800" cy="251081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A23AE3-732C-48E1-B24E-DE92D5A73303}"/>
              </a:ext>
            </a:extLst>
          </p:cNvPr>
          <p:cNvSpPr/>
          <p:nvPr/>
        </p:nvSpPr>
        <p:spPr>
          <a:xfrm>
            <a:off x="2739114" y="6040518"/>
            <a:ext cx="1183431" cy="3858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Shifted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C38CE-7550-47C9-A65F-98D5027A2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3747" y="3983088"/>
            <a:ext cx="2035084" cy="251081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77CB02-3E38-448C-A697-4C9771805D36}"/>
              </a:ext>
            </a:extLst>
          </p:cNvPr>
          <p:cNvSpPr/>
          <p:nvPr/>
        </p:nvSpPr>
        <p:spPr>
          <a:xfrm>
            <a:off x="7457923" y="6040943"/>
            <a:ext cx="2608800" cy="3858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TW" dirty="0"/>
              <a:t>Filament </a:t>
            </a:r>
            <a:r>
              <a:rPr lang="en-US" altLang="zh-TW" dirty="0"/>
              <a:t>cannot load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2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59E763-01BE-4493-B51A-31C634ADF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70365"/>
            <a:ext cx="8596668" cy="4170998"/>
          </a:xfrm>
        </p:spPr>
        <p:txBody>
          <a:bodyPr/>
          <a:lstStyle/>
          <a:p>
            <a:r>
              <a:rPr lang="en-US" dirty="0"/>
              <a:t>Cute Unicorn</a:t>
            </a:r>
            <a:br>
              <a:rPr lang="en-US" dirty="0"/>
            </a:br>
            <a:r>
              <a:rPr lang="en-US" dirty="0">
                <a:hlinkClick r:id="rId3"/>
              </a:rPr>
              <a:t>https://www.thingiverse.com/thing:2222300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Size: 36.5 x 102.9 x 67.3mm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Time required: 7h 26ms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Weight: 33 grams (included support &amp; adhesion)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Charges: $53 ($33 + $20)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889FE1-0166-4C50-866B-A1499D4C2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630" y="2514469"/>
            <a:ext cx="5276743" cy="382889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AEC5F78-70C7-4319-9F54-4C39FEDE1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4"/>
          <a:stretch/>
        </p:blipFill>
        <p:spPr>
          <a:xfrm>
            <a:off x="1264270" y="4294356"/>
            <a:ext cx="4099880" cy="20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64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541968-0DF8-477D-82C5-000138D05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5494"/>
            <a:ext cx="8596668" cy="3880773"/>
          </a:xfrm>
        </p:spPr>
        <p:txBody>
          <a:bodyPr/>
          <a:lstStyle/>
          <a:p>
            <a:r>
              <a:rPr lang="en-US" dirty="0"/>
              <a:t>Cute Pig</a:t>
            </a:r>
            <a:br>
              <a:rPr lang="en-US" dirty="0"/>
            </a:br>
            <a:r>
              <a:rPr lang="en-US" dirty="0">
                <a:hlinkClick r:id="rId3"/>
              </a:rPr>
              <a:t>https://www.thingiverse.com/thing:2077170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Size: 107.5 x 58.9 x 58.4mm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Time required: 7hrs 30ms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Weight: 42 grams (included adhesion)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Charges: $62 ($42 + $20)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5A882-331D-45EC-8CD5-744BEF801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854" y="2500209"/>
            <a:ext cx="5523029" cy="407424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E6FDE-86C0-4563-9476-E5E704949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2" t="10051" r="10436" b="21265"/>
          <a:stretch/>
        </p:blipFill>
        <p:spPr>
          <a:xfrm>
            <a:off x="2625626" y="3738370"/>
            <a:ext cx="3193283" cy="26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3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CAE6-5B34-45BB-BEB6-B6C9DF98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334884" cy="1320800"/>
          </a:xfrm>
        </p:spPr>
        <p:txBody>
          <a:bodyPr/>
          <a:lstStyle/>
          <a:p>
            <a:r>
              <a:rPr lang="en-US" dirty="0"/>
              <a:t>3D Modeling – Introduce Different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E0C9-6C43-47B9-8AB2-98DDC83CE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Create 3D model by yourself</a:t>
            </a:r>
          </a:p>
          <a:p>
            <a:pPr lvl="1"/>
            <a:r>
              <a:rPr lang="en-US" dirty="0">
                <a:hlinkClick r:id="rId2"/>
              </a:rPr>
              <a:t>https://www.tinkercad.com/</a:t>
            </a:r>
            <a:r>
              <a:rPr lang="en-US" dirty="0"/>
              <a:t> (Free/ Web-based)</a:t>
            </a:r>
          </a:p>
          <a:p>
            <a:pPr lvl="1"/>
            <a:r>
              <a:rPr lang="en-US" dirty="0">
                <a:hlinkClick r:id="rId3"/>
              </a:rPr>
              <a:t>https://www.sketchup.com/plans-and-pricing/sketchup-free</a:t>
            </a:r>
            <a:r>
              <a:rPr lang="en-US" dirty="0"/>
              <a:t> (Free with limited features only/ Web-based)</a:t>
            </a:r>
          </a:p>
          <a:p>
            <a:pPr lvl="1"/>
            <a:r>
              <a:rPr lang="en-US" dirty="0">
                <a:hlinkClick r:id="rId4"/>
              </a:rPr>
              <a:t>https://www.blender.org/</a:t>
            </a:r>
            <a:r>
              <a:rPr lang="en-US" dirty="0"/>
              <a:t> (Free forever/ Non-web-based)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F2F02-11EA-464D-BF3F-8C25703A3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24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43FC-0CF4-4B05-9B32-B23D0749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 Technologies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4D789-9DEF-4844-BD65-3A90DA5E2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62" y="1528604"/>
            <a:ext cx="7533793" cy="4890668"/>
          </a:xfrm>
        </p:spPr>
        <p:txBody>
          <a:bodyPr/>
          <a:lstStyle/>
          <a:p>
            <a:r>
              <a:rPr lang="en-US" altLang="zh-TW" dirty="0"/>
              <a:t>FFF/FDM (Fused Filament Fabrication/Fused Deposition Modeling)</a:t>
            </a:r>
            <a:br>
              <a:rPr lang="en-US" altLang="zh-TW" dirty="0"/>
            </a:br>
            <a:r>
              <a:rPr lang="zh-TW" altLang="en-US" dirty="0"/>
              <a:t>（熔融沉積成型）</a:t>
            </a:r>
            <a:endParaRPr lang="en-US" altLang="zh-TW" dirty="0"/>
          </a:p>
          <a:p>
            <a:pPr lvl="1"/>
            <a:r>
              <a:rPr lang="en-US" altLang="zh-TW" dirty="0"/>
              <a:t>Additive manufacturing process in which material is selectively dispensed through a nozzle or orifice</a:t>
            </a:r>
          </a:p>
          <a:p>
            <a:pPr lvl="1"/>
            <a:endParaRPr lang="en-US" altLang="zh-TW" dirty="0"/>
          </a:p>
          <a:p>
            <a:r>
              <a:rPr lang="en-GB" dirty="0">
                <a:hlinkClick r:id="rId3"/>
              </a:rPr>
              <a:t>SLA</a:t>
            </a:r>
            <a:r>
              <a:rPr lang="en-GB" dirty="0"/>
              <a:t>／DLP／LCD (Stereolithography/Digital light processing/Liquid-crystal Display)</a:t>
            </a:r>
            <a:br>
              <a:rPr lang="en-GB" dirty="0"/>
            </a:br>
            <a:r>
              <a:rPr lang="en-GB" dirty="0"/>
              <a:t>（</a:t>
            </a:r>
            <a:r>
              <a:rPr lang="zh-TW" altLang="en-US" dirty="0"/>
              <a:t>光固化）</a:t>
            </a:r>
            <a:endParaRPr lang="en-US" altLang="zh-TW" dirty="0"/>
          </a:p>
          <a:p>
            <a:pPr lvl="1"/>
            <a:r>
              <a:rPr lang="en-US" altLang="zh-TW" dirty="0"/>
              <a:t>Additive manufacturing process in which a liquid photopolymer in a vat is selectively cured by light-activated polymerization</a:t>
            </a:r>
          </a:p>
          <a:p>
            <a:pPr lvl="1"/>
            <a:endParaRPr lang="en-US" altLang="zh-TW" dirty="0"/>
          </a:p>
          <a:p>
            <a:r>
              <a:rPr lang="en-US" altLang="zh-TW" dirty="0">
                <a:hlinkClick r:id="rId4"/>
              </a:rPr>
              <a:t>SLS</a:t>
            </a:r>
            <a:r>
              <a:rPr lang="en-US" altLang="zh-TW" dirty="0"/>
              <a:t> (Selective laser sintering)</a:t>
            </a:r>
            <a:r>
              <a:rPr lang="zh-TW" altLang="en-US" dirty="0"/>
              <a:t>（選擇性激光燒結）</a:t>
            </a:r>
            <a:endParaRPr lang="en-US" altLang="zh-TW" dirty="0"/>
          </a:p>
          <a:p>
            <a:pPr lvl="1"/>
            <a:r>
              <a:rPr lang="en-US" altLang="zh-TW" dirty="0"/>
              <a:t>Additive manufacturing process in which thermal energy selectively fuses regions of a powder bed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https://app.lib.eduhk.hk/print-job/support/img/showcase_elephant.jpg">
            <a:extLst>
              <a:ext uri="{FF2B5EF4-FFF2-40B4-BE49-F238E27FC236}">
                <a16:creationId xmlns:a16="http://schemas.microsoft.com/office/drawing/2014/main" id="{6722B294-16EB-4D85-AEB3-BB5FCA1F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589" y="943840"/>
            <a:ext cx="2630825" cy="197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18683-4B82-4181-9330-85CFEDA58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55" y="3175431"/>
            <a:ext cx="3114969" cy="17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91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50A8-E44D-4577-9435-393CD0688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787466" cy="1320800"/>
          </a:xfrm>
        </p:spPr>
        <p:txBody>
          <a:bodyPr/>
          <a:lstStyle/>
          <a:p>
            <a:r>
              <a:rPr lang="en-US" dirty="0"/>
              <a:t>3D Modeling – Internet and Library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C1540-332B-4A66-A39F-626DB93D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0225"/>
            <a:ext cx="8596668" cy="43510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Online tutorials</a:t>
            </a:r>
          </a:p>
          <a:p>
            <a:pPr lvl="1"/>
            <a:r>
              <a:rPr lang="en-US" dirty="0" err="1"/>
              <a:t>Tinkercad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https://www.tinkercad.com/learn/designs?collectionId=OSZ5W2BL1W5N51F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SketchUp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https://www.youtube.com/user/SketchUpVideo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Blender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https://www.blender.org/support/tutorials/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Download 3D model from the internet (</a:t>
            </a:r>
            <a:r>
              <a:rPr lang="en-US" i="1" dirty="0"/>
              <a:t>* pay attention to copyright)</a:t>
            </a:r>
          </a:p>
          <a:p>
            <a:pPr lvl="1"/>
            <a:r>
              <a:rPr lang="en-US" dirty="0">
                <a:hlinkClick r:id="rId5"/>
              </a:rPr>
              <a:t>https://www.thingiverse.com/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https://www.printables.com/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br>
              <a:rPr lang="en-US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21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58392-7165-4F56-8393-782F52315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hlinkClick r:id="rId2"/>
              </a:rPr>
              <a:t>The 3D printing handbook : technologies, design and applications </a:t>
            </a:r>
            <a:endParaRPr lang="en-US" dirty="0"/>
          </a:p>
          <a:p>
            <a:r>
              <a:rPr lang="en-US" dirty="0">
                <a:hlinkClick r:id="rId3"/>
              </a:rPr>
              <a:t>Design for 3D printing </a:t>
            </a:r>
            <a:endParaRPr lang="en-US" dirty="0"/>
          </a:p>
          <a:p>
            <a:r>
              <a:rPr lang="en-US" dirty="0">
                <a:hlinkClick r:id="rId4"/>
              </a:rPr>
              <a:t>An introduction to 3D printing </a:t>
            </a:r>
            <a:endParaRPr lang="en-US" dirty="0"/>
          </a:p>
          <a:p>
            <a:r>
              <a:rPr lang="en-US" dirty="0">
                <a:hlinkClick r:id="rId5"/>
              </a:rPr>
              <a:t>Beginning Google Sketchup for 3D Printing</a:t>
            </a:r>
            <a:endParaRPr lang="en-US" dirty="0"/>
          </a:p>
          <a:p>
            <a:r>
              <a:rPr lang="en-US" dirty="0">
                <a:hlinkClick r:id="rId6"/>
              </a:rPr>
              <a:t>3D printing handbook : </a:t>
            </a:r>
            <a:r>
              <a:rPr lang="zh-TW" altLang="en-US" dirty="0">
                <a:hlinkClick r:id="rId6"/>
              </a:rPr>
              <a:t>使用並認識用於自我表現的新工具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5AE07-6451-45E8-B260-1A592DFE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9445192" cy="1320800"/>
          </a:xfrm>
        </p:spPr>
        <p:txBody>
          <a:bodyPr/>
          <a:lstStyle/>
          <a:p>
            <a:r>
              <a:rPr lang="en-US" dirty="0"/>
              <a:t>3D Modeling – Internet and Library Resources </a:t>
            </a:r>
          </a:p>
        </p:txBody>
      </p:sp>
    </p:spTree>
    <p:extLst>
      <p:ext uri="{BB962C8B-B14F-4D97-AF65-F5344CB8AC3E}">
        <p14:creationId xmlns:p14="http://schemas.microsoft.com/office/powerpoint/2010/main" val="1344185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D411-1ADC-473D-AD78-539301F9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FE38F-9F27-4945-BF11-9CD1F08E1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Library 3D Printing Service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https://www.lib.eduhk.hk/facilities-equipment/3d-a1-printing-and-laser-cutting-engraving-service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Enquiry about 3D Printing</a:t>
            </a:r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3"/>
              </a:rPr>
              <a:t>libsys@eduhk.hk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Tel: 2948 6661</a:t>
            </a:r>
          </a:p>
        </p:txBody>
      </p:sp>
    </p:spTree>
    <p:extLst>
      <p:ext uri="{BB962C8B-B14F-4D97-AF65-F5344CB8AC3E}">
        <p14:creationId xmlns:p14="http://schemas.microsoft.com/office/powerpoint/2010/main" val="406082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43FC-0CF4-4B05-9B32-B23D0749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 Materials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4D789-9DEF-4844-BD65-3A90DA5E2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1041"/>
            <a:ext cx="9542431" cy="3880773"/>
          </a:xfrm>
        </p:spPr>
        <p:txBody>
          <a:bodyPr/>
          <a:lstStyle/>
          <a:p>
            <a:r>
              <a:rPr lang="en-US" altLang="zh-TW" dirty="0"/>
              <a:t>FFF/FDM </a:t>
            </a:r>
          </a:p>
          <a:p>
            <a:pPr lvl="1"/>
            <a:r>
              <a:rPr lang="en-US" altLang="zh-TW" dirty="0"/>
              <a:t>ABS/PLA/Nylon(PA)/PETG/TPU/PEI</a:t>
            </a:r>
          </a:p>
          <a:p>
            <a:pPr lvl="1"/>
            <a:endParaRPr lang="en-US" altLang="zh-TW" dirty="0"/>
          </a:p>
          <a:p>
            <a:r>
              <a:rPr lang="en-GB" dirty="0"/>
              <a:t>SLA／DLP／LCD</a:t>
            </a:r>
            <a:endParaRPr lang="en-US" altLang="zh-TW" dirty="0"/>
          </a:p>
          <a:p>
            <a:pPr lvl="1"/>
            <a:r>
              <a:rPr lang="en-US" altLang="zh-TW" dirty="0"/>
              <a:t>Vat Polymerization Resin(</a:t>
            </a:r>
            <a:r>
              <a:rPr lang="zh-TW" altLang="en-US" dirty="0"/>
              <a:t>還原聚合樹脂</a:t>
            </a:r>
            <a:r>
              <a:rPr lang="en-US" altLang="zh-TW" dirty="0"/>
              <a:t>)</a:t>
            </a:r>
          </a:p>
          <a:p>
            <a:pPr lvl="1"/>
            <a:endParaRPr lang="en-US" altLang="zh-TW" dirty="0"/>
          </a:p>
          <a:p>
            <a:r>
              <a:rPr lang="en-US" altLang="zh-TW" dirty="0"/>
              <a:t>SLS</a:t>
            </a:r>
          </a:p>
          <a:p>
            <a:pPr lvl="1"/>
            <a:r>
              <a:rPr lang="en-US" altLang="zh-TW" dirty="0"/>
              <a:t>Polyamide (Such as Nylon 12,Alumide and PA-GF)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9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436485" cy="1320800"/>
          </a:xfrm>
        </p:spPr>
        <p:txBody>
          <a:bodyPr/>
          <a:lstStyle/>
          <a:p>
            <a:r>
              <a:rPr lang="en-US" dirty="0"/>
              <a:t>3D Printing @ EdUHK Library – Printer Model &amp;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32801"/>
            <a:ext cx="7806350" cy="4841230"/>
          </a:xfrm>
        </p:spPr>
        <p:txBody>
          <a:bodyPr>
            <a:normAutofit/>
          </a:bodyPr>
          <a:lstStyle/>
          <a:p>
            <a:r>
              <a:rPr lang="en-US" sz="2000" dirty="0"/>
              <a:t>Model: CP220 (Self operated)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The print volume of 3D printer is 235 x 235 x 250 mm</a:t>
            </a:r>
          </a:p>
          <a:p>
            <a:r>
              <a:rPr lang="en-GB" sz="2000" dirty="0"/>
              <a:t>Technology: FDM</a:t>
            </a:r>
          </a:p>
          <a:p>
            <a:r>
              <a:rPr lang="en-US" sz="2000" dirty="0"/>
              <a:t>Printing material: PLA (1.75mm diameter)</a:t>
            </a:r>
          </a:p>
          <a:p>
            <a:r>
              <a:rPr lang="en-US" sz="2000" dirty="0"/>
              <a:t>File Format: </a:t>
            </a:r>
            <a:r>
              <a:rPr lang="en-US" sz="2000" dirty="0" err="1"/>
              <a:t>stl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>
                <a:sym typeface="Wingdings" panose="05000000000000000000" pitchFamily="2" charset="2"/>
              </a:rPr>
              <a:t>gcode</a:t>
            </a:r>
            <a:endParaRPr lang="en-US" sz="2000" dirty="0"/>
          </a:p>
          <a:p>
            <a:r>
              <a:rPr lang="en-US" sz="2000" dirty="0"/>
              <a:t>Software used: </a:t>
            </a:r>
            <a:r>
              <a:rPr lang="en-US" sz="2000" dirty="0" err="1"/>
              <a:t>Cura</a:t>
            </a:r>
            <a:r>
              <a:rPr lang="en-US" sz="2000" dirty="0"/>
              <a:t> (to check </a:t>
            </a:r>
            <a:r>
              <a:rPr lang="en-US" sz="2000" dirty="0" err="1"/>
              <a:t>stl</a:t>
            </a:r>
            <a:r>
              <a:rPr lang="en-US" sz="2000" dirty="0"/>
              <a:t> and convert to </a:t>
            </a:r>
            <a:r>
              <a:rPr lang="en-US" sz="2000" dirty="0" err="1"/>
              <a:t>gcode</a:t>
            </a:r>
            <a:r>
              <a:rPr lang="en-US" sz="2000" dirty="0"/>
              <a:t>)</a:t>
            </a:r>
          </a:p>
          <a:p>
            <a:r>
              <a:rPr lang="en-US" sz="2000" dirty="0"/>
              <a:t>Instruction for self-operated printer (</a:t>
            </a:r>
            <a:r>
              <a:rPr lang="en-US" sz="2000" dirty="0">
                <a:hlinkClick r:id="rId3"/>
              </a:rPr>
              <a:t>https://www.lib.eduhk.hk/wp-content/uploads/2021/12/wisemakerCP220userguide.pdf</a:t>
            </a:r>
            <a:r>
              <a:rPr lang="en-US" sz="20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E68C4-86C2-4952-BE72-99B01C921D4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0787" y="2481885"/>
            <a:ext cx="4250844" cy="3187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8D5EC-6EE8-41CB-87CB-2E248621D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32801"/>
            <a:ext cx="7806350" cy="4841230"/>
          </a:xfrm>
        </p:spPr>
        <p:txBody>
          <a:bodyPr>
            <a:normAutofit/>
          </a:bodyPr>
          <a:lstStyle/>
          <a:p>
            <a:r>
              <a:rPr lang="en-US" sz="2000" dirty="0"/>
              <a:t>Model: Raise Pro2 Plus (Staff operated)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Print volume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accent2"/>
                </a:solidFill>
              </a:rPr>
              <a:t>Single extrusion: 305 x 305 x 605 mm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accent2"/>
                </a:solidFill>
              </a:rPr>
              <a:t>Dual extrusion: 280 x 305 x 605 mm</a:t>
            </a:r>
          </a:p>
          <a:p>
            <a:r>
              <a:rPr lang="en-GB" sz="2000" dirty="0"/>
              <a:t>Technology: FDM</a:t>
            </a:r>
          </a:p>
          <a:p>
            <a:r>
              <a:rPr lang="en-US" sz="2000" dirty="0"/>
              <a:t>Printing material: PLA (1.75mm diameter)</a:t>
            </a:r>
          </a:p>
          <a:p>
            <a:r>
              <a:rPr lang="en-US" sz="2000" dirty="0"/>
              <a:t>File Format: </a:t>
            </a:r>
            <a:r>
              <a:rPr lang="en-US" sz="2000" dirty="0" err="1"/>
              <a:t>stl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>
                <a:sym typeface="Wingdings" panose="05000000000000000000" pitchFamily="2" charset="2"/>
              </a:rPr>
              <a:t>gcode</a:t>
            </a:r>
            <a:endParaRPr lang="en-US" sz="2000" dirty="0"/>
          </a:p>
          <a:p>
            <a:r>
              <a:rPr lang="en-US" sz="2000" dirty="0"/>
              <a:t>Software used: </a:t>
            </a:r>
            <a:r>
              <a:rPr lang="en-US" sz="2000" dirty="0" err="1"/>
              <a:t>ideaMaker</a:t>
            </a:r>
            <a:r>
              <a:rPr lang="en-US" sz="2000" dirty="0"/>
              <a:t> (to check </a:t>
            </a:r>
            <a:r>
              <a:rPr lang="en-US" sz="2000" dirty="0" err="1"/>
              <a:t>stl</a:t>
            </a:r>
            <a:r>
              <a:rPr lang="en-US" sz="2000" dirty="0"/>
              <a:t> and convert to </a:t>
            </a:r>
            <a:r>
              <a:rPr lang="en-US" sz="2000" dirty="0" err="1"/>
              <a:t>gcode</a:t>
            </a:r>
            <a:r>
              <a:rPr lang="en-US" sz="20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A842B-2083-428F-AADC-83362D986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712474"/>
            <a:ext cx="3305007" cy="4876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34DA6-A25B-49FB-8626-442B61AD2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9059B2-9ACB-4DDA-8CBE-51DA7672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464194" cy="1320800"/>
          </a:xfrm>
        </p:spPr>
        <p:txBody>
          <a:bodyPr/>
          <a:lstStyle/>
          <a:p>
            <a:r>
              <a:rPr lang="en-US" dirty="0"/>
              <a:t>3D Printing @ EdUHK Library – Printer Model &amp; Materials</a:t>
            </a:r>
          </a:p>
        </p:txBody>
      </p:sp>
    </p:spTree>
    <p:extLst>
      <p:ext uri="{BB962C8B-B14F-4D97-AF65-F5344CB8AC3E}">
        <p14:creationId xmlns:p14="http://schemas.microsoft.com/office/powerpoint/2010/main" val="354961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32801"/>
            <a:ext cx="7806350" cy="4841230"/>
          </a:xfrm>
        </p:spPr>
        <p:txBody>
          <a:bodyPr>
            <a:normAutofit/>
          </a:bodyPr>
          <a:lstStyle/>
          <a:p>
            <a:r>
              <a:rPr lang="en-US" sz="2000" dirty="0"/>
              <a:t>Model: </a:t>
            </a:r>
            <a:r>
              <a:rPr lang="en-US" sz="2000" dirty="0" err="1"/>
              <a:t>Ultimaker</a:t>
            </a:r>
            <a:r>
              <a:rPr lang="en-US" sz="2000" dirty="0"/>
              <a:t> 2/2+/3 (Staff operated)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Print volume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800" dirty="0" err="1"/>
              <a:t>Ultimaker</a:t>
            </a:r>
            <a:r>
              <a:rPr lang="en-GB" sz="1800" dirty="0"/>
              <a:t> 2 - 230 x 225 x 205 mm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800" dirty="0" err="1"/>
              <a:t>Ultimaker</a:t>
            </a:r>
            <a:r>
              <a:rPr lang="en-GB" sz="1800" dirty="0"/>
              <a:t> 2+ - 223 x 223 x 205 mm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800" dirty="0" err="1"/>
              <a:t>Ultimaker</a:t>
            </a:r>
            <a:r>
              <a:rPr lang="en-GB" sz="1800" dirty="0"/>
              <a:t> 3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accent2"/>
                </a:solidFill>
              </a:rPr>
              <a:t>Single extrusion: 215 x 215 x 200 mm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accent2"/>
                </a:solidFill>
              </a:rPr>
              <a:t>Dual extrusion: 197 x 215 x 200 mm</a:t>
            </a:r>
          </a:p>
          <a:p>
            <a:r>
              <a:rPr lang="en-US" sz="2000" dirty="0"/>
              <a:t>File Format: </a:t>
            </a:r>
            <a:r>
              <a:rPr lang="en-US" sz="2000" dirty="0" err="1"/>
              <a:t>stl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>
                <a:sym typeface="Wingdings" panose="05000000000000000000" pitchFamily="2" charset="2"/>
              </a:rPr>
              <a:t>gcode</a:t>
            </a:r>
            <a:endParaRPr lang="en-US" sz="2000" dirty="0"/>
          </a:p>
          <a:p>
            <a:r>
              <a:rPr lang="en-US" sz="2000" dirty="0"/>
              <a:t>Printing material: PLA  (2.85mm diameter)</a:t>
            </a:r>
          </a:p>
          <a:p>
            <a:r>
              <a:rPr lang="en-US" sz="2000" dirty="0"/>
              <a:t>Software used: </a:t>
            </a:r>
            <a:r>
              <a:rPr lang="en-US" sz="2000" dirty="0" err="1"/>
              <a:t>Cura</a:t>
            </a:r>
            <a:r>
              <a:rPr lang="en-US" sz="2000" dirty="0"/>
              <a:t> (to check </a:t>
            </a:r>
            <a:r>
              <a:rPr lang="en-US" sz="2000" dirty="0" err="1"/>
              <a:t>stl</a:t>
            </a:r>
            <a:r>
              <a:rPr lang="en-US" sz="2000" dirty="0"/>
              <a:t> and convert to </a:t>
            </a:r>
            <a:r>
              <a:rPr lang="en-US" sz="2000" dirty="0" err="1"/>
              <a:t>gcode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A842B-2083-428F-AADC-83362D986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501097"/>
            <a:ext cx="3305007" cy="3305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34DA6-A25B-49FB-8626-442B61AD2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683A7C-C7AA-4B60-99A8-E9FB00B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611976" cy="1320800"/>
          </a:xfrm>
        </p:spPr>
        <p:txBody>
          <a:bodyPr/>
          <a:lstStyle/>
          <a:p>
            <a:r>
              <a:rPr lang="en-US" dirty="0"/>
              <a:t>3D Printing @ EdUHK Library – Printer Model &amp; Materials</a:t>
            </a:r>
          </a:p>
        </p:txBody>
      </p:sp>
    </p:spTree>
    <p:extLst>
      <p:ext uri="{BB962C8B-B14F-4D97-AF65-F5344CB8AC3E}">
        <p14:creationId xmlns:p14="http://schemas.microsoft.com/office/powerpoint/2010/main" val="3089819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6E1A6-BF3F-492B-B510-AA735E914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575030" cy="3880773"/>
          </a:xfrm>
        </p:spPr>
        <p:txBody>
          <a:bodyPr/>
          <a:lstStyle/>
          <a:p>
            <a:r>
              <a:rPr lang="en-US" dirty="0"/>
              <a:t>Eligibility of Usage: EdUHK Students and Staff only</a:t>
            </a:r>
          </a:p>
          <a:p>
            <a:r>
              <a:rPr lang="en-US" dirty="0"/>
              <a:t>Charges: $20 base charge plus a material charge of $1 per gram</a:t>
            </a:r>
          </a:p>
          <a:p>
            <a:r>
              <a:rPr lang="en-US" dirty="0"/>
              <a:t>Acceptable File Formats: STL only</a:t>
            </a:r>
          </a:p>
          <a:p>
            <a:r>
              <a:rPr lang="en-US" dirty="0"/>
              <a:t>Applications are processed twice a day from Monday to Friday (working days only)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4D11EB-ED18-439F-BFEE-CA70FCAE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669" cy="1320800"/>
          </a:xfrm>
        </p:spPr>
        <p:txBody>
          <a:bodyPr/>
          <a:lstStyle/>
          <a:p>
            <a:r>
              <a:rPr lang="en-US" dirty="0"/>
              <a:t>3D Printing @ EdUHK Library – Submit A Print Job &amp; Price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614F125-E21B-4B19-A5C5-731919E8A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48859"/>
              </p:ext>
            </p:extLst>
          </p:nvPr>
        </p:nvGraphicFramePr>
        <p:xfrm>
          <a:off x="936481" y="3875832"/>
          <a:ext cx="9713048" cy="2395719"/>
        </p:xfrm>
        <a:graphic>
          <a:graphicData uri="http://schemas.openxmlformats.org/drawingml/2006/table">
            <a:tbl>
              <a:tblPr/>
              <a:tblGrid>
                <a:gridCol w="2166937">
                  <a:extLst>
                    <a:ext uri="{9D8B030D-6E8A-4147-A177-3AD203B41FA5}">
                      <a16:colId xmlns:a16="http://schemas.microsoft.com/office/drawing/2014/main" val="134379317"/>
                    </a:ext>
                  </a:extLst>
                </a:gridCol>
                <a:gridCol w="2447637">
                  <a:extLst>
                    <a:ext uri="{9D8B030D-6E8A-4147-A177-3AD203B41FA5}">
                      <a16:colId xmlns:a16="http://schemas.microsoft.com/office/drawing/2014/main" val="2166521287"/>
                    </a:ext>
                  </a:extLst>
                </a:gridCol>
                <a:gridCol w="2456872">
                  <a:extLst>
                    <a:ext uri="{9D8B030D-6E8A-4147-A177-3AD203B41FA5}">
                      <a16:colId xmlns:a16="http://schemas.microsoft.com/office/drawing/2014/main" val="247395008"/>
                    </a:ext>
                  </a:extLst>
                </a:gridCol>
                <a:gridCol w="2641602">
                  <a:extLst>
                    <a:ext uri="{9D8B030D-6E8A-4147-A177-3AD203B41FA5}">
                      <a16:colId xmlns:a16="http://schemas.microsoft.com/office/drawing/2014/main" val="3657827088"/>
                    </a:ext>
                  </a:extLst>
                </a:gridCol>
              </a:tblGrid>
              <a:tr h="59740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effectLst/>
                        </a:rPr>
                        <a:t>For jobs submitted</a:t>
                      </a:r>
                      <a:endParaRPr lang="en-US" sz="1700" dirty="0">
                        <a:effectLst/>
                      </a:endParaRP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203B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3B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39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>
                          <a:effectLst/>
                        </a:rPr>
                        <a:t>Notification will be sent by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003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>
                          <a:effectLst/>
                        </a:rPr>
                        <a:t>Payment should be made by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004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3B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>
                          <a:effectLst/>
                        </a:rPr>
                        <a:t>Output will be ready by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C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78376"/>
                  </a:ext>
                </a:extLst>
              </a:tr>
              <a:tr h="59740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Before 10 am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E039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39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3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11 am on the same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3B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11 am on the 2nd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403B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3B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46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11 am on the 3rd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003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36922"/>
                  </a:ext>
                </a:extLst>
              </a:tr>
              <a:tr h="59740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10 am – 2 pm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A03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3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3 pm on the same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003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6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4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3 pm on the 2nd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8046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46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41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3 pm on the 3rd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4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683658"/>
                  </a:ext>
                </a:extLst>
              </a:tr>
              <a:tr h="597405">
                <a:tc>
                  <a:txBody>
                    <a:bodyPr/>
                    <a:lstStyle/>
                    <a:p>
                      <a:r>
                        <a:rPr lang="en-US" sz="1700">
                          <a:effectLst/>
                        </a:rPr>
                        <a:t>After 2 pm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004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4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11 am on the 2nd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0044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1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4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4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11 am on the 3rd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8041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41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41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</a:rPr>
                        <a:t>11 am on the 4th day</a:t>
                      </a:r>
                    </a:p>
                  </a:txBody>
                  <a:tcPr marL="85344" marR="85344" marT="42672" marB="42672" anchor="ctr">
                    <a:lnL w="9525" cap="flat" cmpd="sng" algn="ctr">
                      <a:solidFill>
                        <a:srgbClr val="C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4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789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887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E29E-AEF4-49CB-BC8A-60F86DAD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2036"/>
          </a:xfrm>
        </p:spPr>
        <p:txBody>
          <a:bodyPr>
            <a:normAutofit/>
          </a:bodyPr>
          <a:lstStyle/>
          <a:p>
            <a:r>
              <a:rPr lang="en-US" sz="3200" dirty="0"/>
              <a:t>From </a:t>
            </a:r>
            <a:r>
              <a:rPr lang="en-US" sz="3200" dirty="0" err="1"/>
              <a:t>stl</a:t>
            </a:r>
            <a:r>
              <a:rPr lang="en-US" sz="3200" dirty="0"/>
              <a:t> to </a:t>
            </a:r>
            <a:r>
              <a:rPr lang="en-US" sz="3200" dirty="0" err="1"/>
              <a:t>gcode</a:t>
            </a:r>
            <a:r>
              <a:rPr lang="en-US" sz="3200" dirty="0"/>
              <a:t> (Printer Setting)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33BCA-6D6A-426B-AA93-23ED47EB6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File Checking (</a:t>
            </a:r>
            <a:r>
              <a:rPr lang="en-US" dirty="0" err="1"/>
              <a:t>Cura</a:t>
            </a:r>
            <a:r>
              <a:rPr lang="en-US" dirty="0"/>
              <a:t> or other Slicing Software)</a:t>
            </a:r>
          </a:p>
          <a:p>
            <a:pPr marL="514362" indent="-514362">
              <a:buFont typeface="+mj-lt"/>
              <a:buAutoNum type="arabicPeriod"/>
            </a:pPr>
            <a:r>
              <a:rPr lang="en-US" dirty="0"/>
              <a:t>File format (STL is preferable)</a:t>
            </a:r>
          </a:p>
          <a:p>
            <a:pPr marL="514362" indent="-514362">
              <a:buFont typeface="+mj-lt"/>
              <a:buAutoNum type="arabicPeriod"/>
            </a:pPr>
            <a:r>
              <a:rPr lang="en-US" dirty="0"/>
              <a:t>Object Size</a:t>
            </a:r>
          </a:p>
          <a:p>
            <a:pPr marL="514362" indent="-514362">
              <a:buFont typeface="+mj-lt"/>
              <a:buAutoNum type="arabicPeriod"/>
            </a:pPr>
            <a:r>
              <a:rPr lang="en-US" dirty="0"/>
              <a:t>Printing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dirty="0"/>
              <a:t>Quality</a:t>
            </a:r>
          </a:p>
          <a:p>
            <a:pPr marL="514362" indent="-514362">
              <a:buFont typeface="+mj-lt"/>
              <a:buAutoNum type="arabicPeriod"/>
            </a:pPr>
            <a:r>
              <a:rPr lang="en-US" dirty="0"/>
              <a:t>Infill</a:t>
            </a:r>
          </a:p>
          <a:p>
            <a:pPr marL="514362" indent="-514362">
              <a:buFont typeface="+mj-lt"/>
              <a:buAutoNum type="arabicPeriod"/>
            </a:pPr>
            <a:r>
              <a:rPr lang="en-US" dirty="0"/>
              <a:t>Support</a:t>
            </a:r>
          </a:p>
          <a:p>
            <a:pPr marL="514362" indent="-514362">
              <a:buFont typeface="+mj-lt"/>
              <a:buAutoNum type="arabicPeriod"/>
            </a:pPr>
            <a:r>
              <a:rPr lang="en-US" dirty="0"/>
              <a:t>Adhesion</a:t>
            </a:r>
          </a:p>
          <a:p>
            <a:pPr marL="514362" indent="-514362">
              <a:buFont typeface="+mj-lt"/>
              <a:buAutoNum type="arabicPeriod"/>
            </a:pPr>
            <a:r>
              <a:rPr lang="en-US" dirty="0"/>
              <a:t>Common Mistakes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3AE2E-4706-406C-AA66-BAC0A7D8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248400"/>
            <a:ext cx="1887416" cy="503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1285EA-D453-46C5-B0EC-0EC628436FFC}"/>
              </a:ext>
            </a:extLst>
          </p:cNvPr>
          <p:cNvSpPr txBox="1"/>
          <p:nvPr/>
        </p:nvSpPr>
        <p:spPr>
          <a:xfrm>
            <a:off x="677334" y="1638674"/>
            <a:ext cx="870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Free Download </a:t>
            </a:r>
            <a:r>
              <a:rPr lang="en-US" dirty="0" err="1"/>
              <a:t>Ultimaker</a:t>
            </a:r>
            <a:r>
              <a:rPr lang="en-US" dirty="0"/>
              <a:t> </a:t>
            </a:r>
            <a:r>
              <a:rPr lang="en-US" dirty="0" err="1"/>
              <a:t>Cura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https://ultimaker.com/software/ultimaker-cura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830245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2562</TotalTime>
  <Words>1146</Words>
  <Application>Microsoft Office PowerPoint</Application>
  <PresentationFormat>Widescreen</PresentationFormat>
  <Paragraphs>207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DengXian</vt:lpstr>
      <vt:lpstr>微軟正黑體</vt:lpstr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Facet</vt:lpstr>
      <vt:lpstr>Introduction to 3D Drawing and Printing</vt:lpstr>
      <vt:lpstr>Outline</vt:lpstr>
      <vt:lpstr>3D Printing Technologies</vt:lpstr>
      <vt:lpstr>3D Printing Materials</vt:lpstr>
      <vt:lpstr>3D Printing @ EdUHK Library – Printer Model &amp; Materials</vt:lpstr>
      <vt:lpstr>3D Printing @ EdUHK Library – Printer Model &amp; Materials</vt:lpstr>
      <vt:lpstr>3D Printing @ EdUHK Library – Printer Model &amp; Materials</vt:lpstr>
      <vt:lpstr>3D Printing @ EdUHK Library – Submit A Print Job &amp; Price</vt:lpstr>
      <vt:lpstr>From stl to gcode (Printer Setting)</vt:lpstr>
      <vt:lpstr>From stl to gcode - File Format</vt:lpstr>
      <vt:lpstr>Resize and rotate</vt:lpstr>
      <vt:lpstr>Preview</vt:lpstr>
      <vt:lpstr>Object size</vt:lpstr>
      <vt:lpstr>Object too small or too large</vt:lpstr>
      <vt:lpstr>From stl to gcode –  Printing Quality</vt:lpstr>
      <vt:lpstr>From stl to gcode - Infill</vt:lpstr>
      <vt:lpstr>From stl to gcode - Support and Adhesion</vt:lpstr>
      <vt:lpstr>From stl to gcode - Support and Adhesion</vt:lpstr>
      <vt:lpstr>From stl to gcode - Support and Adhesion</vt:lpstr>
      <vt:lpstr>From stl to gcode - Support and Adhesion</vt:lpstr>
      <vt:lpstr>From stl to gcode - Support and Adhesion</vt:lpstr>
      <vt:lpstr>From stl to gcode - Support and Adhesion</vt:lpstr>
      <vt:lpstr>From stl to gcode - Support and Adhesion</vt:lpstr>
      <vt:lpstr>From stl to gcode - Support and Adhesion</vt:lpstr>
      <vt:lpstr>From stl to gcode – Common Mistakes</vt:lpstr>
      <vt:lpstr>From stl to gcode – Common Mistakes</vt:lpstr>
      <vt:lpstr>3D Printing Example</vt:lpstr>
      <vt:lpstr>3D Printing Example</vt:lpstr>
      <vt:lpstr>3D Modeling – Introduce Different Software</vt:lpstr>
      <vt:lpstr>3D Modeling – Internet and Library Resources </vt:lpstr>
      <vt:lpstr>3D Modeling – Internet and Library Resources 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POON, Wan Yee [LIB]</dc:creator>
  <cp:lastModifiedBy>KONG, Yuen Yi [LIB]</cp:lastModifiedBy>
  <cp:revision>100</cp:revision>
  <cp:lastPrinted>2021-01-14T08:09:07Z</cp:lastPrinted>
  <dcterms:created xsi:type="dcterms:W3CDTF">2021-01-06T02:41:21Z</dcterms:created>
  <dcterms:modified xsi:type="dcterms:W3CDTF">2022-11-10T02:11:33Z</dcterms:modified>
</cp:coreProperties>
</file>