
<file path=[Content_Types].xml><?xml version="1.0" encoding="utf-8"?>
<Types xmlns="http://schemas.openxmlformats.org/package/2006/content-types">
  <Default Extension="png" ContentType="image/png"/>
  <Default Extension="jpeg" ContentType="image/jpeg"/>
  <Default Extension="glb" ContentType="model/gltf.binary"/>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7" r:id="rId2"/>
    <p:sldId id="281" r:id="rId3"/>
    <p:sldId id="282" r:id="rId4"/>
    <p:sldId id="259" r:id="rId5"/>
    <p:sldId id="258" r:id="rId6"/>
    <p:sldId id="273" r:id="rId7"/>
    <p:sldId id="324" r:id="rId8"/>
    <p:sldId id="276" r:id="rId9"/>
    <p:sldId id="323" r:id="rId10"/>
    <p:sldId id="326" r:id="rId11"/>
    <p:sldId id="277" r:id="rId12"/>
    <p:sldId id="278" r:id="rId13"/>
    <p:sldId id="328" r:id="rId14"/>
    <p:sldId id="280" r:id="rId15"/>
    <p:sldId id="313" r:id="rId16"/>
    <p:sldId id="314" r:id="rId17"/>
    <p:sldId id="316" r:id="rId18"/>
    <p:sldId id="293" r:id="rId19"/>
    <p:sldId id="294" r:id="rId20"/>
    <p:sldId id="286" r:id="rId21"/>
    <p:sldId id="287" r:id="rId22"/>
    <p:sldId id="288" r:id="rId23"/>
    <p:sldId id="289" r:id="rId24"/>
    <p:sldId id="296" r:id="rId25"/>
    <p:sldId id="297" r:id="rId26"/>
    <p:sldId id="298" r:id="rId27"/>
    <p:sldId id="260" r:id="rId28"/>
    <p:sldId id="264" r:id="rId29"/>
    <p:sldId id="290" r:id="rId30"/>
    <p:sldId id="291" r:id="rId31"/>
    <p:sldId id="309" r:id="rId32"/>
    <p:sldId id="320" r:id="rId33"/>
    <p:sldId id="321" r:id="rId34"/>
    <p:sldId id="322" r:id="rId35"/>
    <p:sldId id="295" r:id="rId36"/>
    <p:sldId id="265" r:id="rId37"/>
    <p:sldId id="266" r:id="rId38"/>
    <p:sldId id="267" r:id="rId39"/>
    <p:sldId id="268" r:id="rId40"/>
    <p:sldId id="269" r:id="rId41"/>
    <p:sldId id="270" r:id="rId42"/>
    <p:sldId id="271" r:id="rId43"/>
    <p:sldId id="272" r:id="rId44"/>
    <p:sldId id="327" r:id="rId45"/>
    <p:sldId id="299" r:id="rId46"/>
    <p:sldId id="325" r:id="rId47"/>
    <p:sldId id="301" r:id="rId48"/>
    <p:sldId id="302" r:id="rId49"/>
    <p:sldId id="304"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NG, Sau King Bonnie [LIB]" initials="PSKB[" lastIdx="4" clrIdx="0">
    <p:extLst>
      <p:ext uri="{19B8F6BF-5375-455C-9EA6-DF929625EA0E}">
        <p15:presenceInfo xmlns:p15="http://schemas.microsoft.com/office/powerpoint/2012/main" userId="S-1-5-21-362188173-1902112676-2242252349-87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768297"/>
    <a:srgbClr val="CD0000"/>
    <a:srgbClr val="92D050"/>
    <a:srgbClr val="F3C92D"/>
    <a:srgbClr val="BF9000"/>
    <a:srgbClr val="EEC2C2"/>
    <a:srgbClr val="EEF4FB"/>
    <a:srgbClr val="F0F6FB"/>
    <a:srgbClr val="F4D8D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77310" autoAdjust="0"/>
  </p:normalViewPr>
  <p:slideViewPr>
    <p:cSldViewPr snapToGrid="0">
      <p:cViewPr varScale="1">
        <p:scale>
          <a:sx n="88" d="100"/>
          <a:sy n="88" d="100"/>
        </p:scale>
        <p:origin x="672" y="96"/>
      </p:cViewPr>
      <p:guideLst/>
    </p:cSldViewPr>
  </p:slideViewPr>
  <p:notesTextViewPr>
    <p:cViewPr>
      <p:scale>
        <a:sx n="1" d="1"/>
        <a:sy n="1" d="1"/>
      </p:scale>
      <p:origin x="0" y="0"/>
    </p:cViewPr>
  </p:notesTextViewPr>
  <p:notesViewPr>
    <p:cSldViewPr snapToGrid="0" showGuides="1">
      <p:cViewPr varScale="1">
        <p:scale>
          <a:sx n="84" d="100"/>
          <a:sy n="84" d="100"/>
        </p:scale>
        <p:origin x="3828" y="102"/>
      </p:cViewPr>
      <p:guideLst>
        <p:guide orient="horz" pos="2928"/>
        <p:guide pos="220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5A53D7-8830-4135-B20D-CD8FB5D46D17}" type="doc">
      <dgm:prSet loTypeId="urn:diagrams.loki3.com/VaryingWidthList" loCatId="list" qsTypeId="urn:microsoft.com/office/officeart/2005/8/quickstyle/simple1" qsCatId="simple" csTypeId="urn:microsoft.com/office/officeart/2005/8/colors/colorful2" csCatId="colorful" phldr="1"/>
      <dgm:spPr/>
    </dgm:pt>
    <dgm:pt modelId="{AEA7463D-1380-4249-94EB-9B6F6EBE9BD3}">
      <dgm:prSet phldrT="[Text]" custT="1"/>
      <dgm:spPr>
        <a:solidFill>
          <a:srgbClr val="11EF7B"/>
        </a:solidFill>
      </dgm:spPr>
      <dgm:t>
        <a:bodyPr/>
        <a:lstStyle/>
        <a:p>
          <a:pPr algn="ctr">
            <a:buFont typeface="Wingdings" panose="05000000000000000000" pitchFamily="2" charset="2"/>
            <a:buChar char="v"/>
          </a:pPr>
          <a:r>
            <a:rPr lang="en-US" altLang="zh-TW" sz="1600" dirty="0">
              <a:solidFill>
                <a:schemeClr val="tx1"/>
              </a:solidFill>
              <a:latin typeface="Tahoma" panose="020B0604030504040204" pitchFamily="34" charset="0"/>
              <a:cs typeface="Tahoma" panose="020B0604030504040204" pitchFamily="34" charset="0"/>
            </a:rPr>
            <a:t>   Login to the Booking System, select the desired facilities and time slots </a:t>
          </a:r>
          <a:endParaRPr lang="en-US" sz="1600" dirty="0">
            <a:solidFill>
              <a:schemeClr val="tx1"/>
            </a:solidFill>
          </a:endParaRPr>
        </a:p>
      </dgm:t>
    </dgm:pt>
    <dgm:pt modelId="{B2F2DDA6-0BD2-4EAF-80E7-053D86A10395}" type="parTrans" cxnId="{6645ADF4-58BD-4774-B80F-C356867E656D}">
      <dgm:prSet/>
      <dgm:spPr/>
      <dgm:t>
        <a:bodyPr/>
        <a:lstStyle/>
        <a:p>
          <a:pPr algn="l"/>
          <a:endParaRPr lang="en-US"/>
        </a:p>
      </dgm:t>
    </dgm:pt>
    <dgm:pt modelId="{32E3464F-9DCC-44AE-B097-38B63710FD35}" type="sibTrans" cxnId="{6645ADF4-58BD-4774-B80F-C356867E656D}">
      <dgm:prSet/>
      <dgm:spPr/>
      <dgm:t>
        <a:bodyPr/>
        <a:lstStyle/>
        <a:p>
          <a:pPr algn="l"/>
          <a:endParaRPr lang="en-US"/>
        </a:p>
      </dgm:t>
    </dgm:pt>
    <dgm:pt modelId="{A2A129A2-DD80-4AD2-B9AC-7B14990A17F8}">
      <dgm:prSet phldrT="[Text]" custT="1"/>
      <dgm:spPr>
        <a:solidFill>
          <a:srgbClr val="FA7A7A"/>
        </a:solidFill>
        <a:ln>
          <a:solidFill>
            <a:srgbClr val="FF5757"/>
          </a:solidFill>
        </a:ln>
      </dgm:spPr>
      <dgm:t>
        <a:bodyPr/>
        <a:lstStyle/>
        <a:p>
          <a:pPr algn="ctr"/>
          <a:r>
            <a:rPr lang="en-US" altLang="zh-HK" sz="2000" dirty="0">
              <a:solidFill>
                <a:schemeClr val="tx1"/>
              </a:solidFill>
              <a:latin typeface="Tahoma" panose="020B0604030504040204" pitchFamily="34" charset="0"/>
              <a:cs typeface="Tahoma" panose="020B0604030504040204" pitchFamily="34" charset="0"/>
            </a:rPr>
            <a:t>   </a:t>
          </a:r>
          <a:r>
            <a:rPr lang="en-US" altLang="zh-HK" sz="1600" dirty="0">
              <a:solidFill>
                <a:schemeClr val="tx1"/>
              </a:solidFill>
              <a:latin typeface="Tahoma" panose="020B0604030504040204" pitchFamily="34" charset="0"/>
              <a:cs typeface="Tahoma" panose="020B0604030504040204" pitchFamily="34" charset="0"/>
            </a:rPr>
            <a:t>Check in within 15 minutes after the start of each booking session</a:t>
          </a:r>
          <a:endParaRPr lang="en-US" sz="1600" dirty="0">
            <a:solidFill>
              <a:schemeClr val="tx1"/>
            </a:solidFill>
          </a:endParaRPr>
        </a:p>
      </dgm:t>
    </dgm:pt>
    <dgm:pt modelId="{C0E897FF-D6BF-472A-910A-2091FA27C4CC}" type="parTrans" cxnId="{70CBADCF-80DE-43E0-B6CC-208A705E5BA2}">
      <dgm:prSet/>
      <dgm:spPr/>
      <dgm:t>
        <a:bodyPr/>
        <a:lstStyle/>
        <a:p>
          <a:pPr algn="l"/>
          <a:endParaRPr lang="en-US"/>
        </a:p>
      </dgm:t>
    </dgm:pt>
    <dgm:pt modelId="{1D390B1B-C1D7-477C-80BE-4F7122A645BE}" type="sibTrans" cxnId="{70CBADCF-80DE-43E0-B6CC-208A705E5BA2}">
      <dgm:prSet/>
      <dgm:spPr/>
      <dgm:t>
        <a:bodyPr/>
        <a:lstStyle/>
        <a:p>
          <a:pPr algn="l"/>
          <a:endParaRPr lang="en-US"/>
        </a:p>
      </dgm:t>
    </dgm:pt>
    <dgm:pt modelId="{D49E3173-310E-4563-BA4B-D7856829551B}">
      <dgm:prSet phldrT="[Text]" custT="1"/>
      <dgm:spPr>
        <a:solidFill>
          <a:schemeClr val="accent1">
            <a:lumMod val="60000"/>
            <a:lumOff val="40000"/>
          </a:schemeClr>
        </a:solidFill>
      </dgm:spPr>
      <dgm:t>
        <a:bodyPr/>
        <a:lstStyle/>
        <a:p>
          <a:pPr algn="ctr"/>
          <a:r>
            <a:rPr lang="en-US" altLang="zh-TW" sz="2000" dirty="0">
              <a:solidFill>
                <a:schemeClr val="tx1"/>
              </a:solidFill>
              <a:latin typeface="Tahoma" panose="020B0604030504040204" pitchFamily="34" charset="0"/>
              <a:cs typeface="Tahoma" panose="020B0604030504040204" pitchFamily="34" charset="0"/>
            </a:rPr>
            <a:t>   Check out before you leave</a:t>
          </a:r>
          <a:endParaRPr lang="en-US" sz="2000" dirty="0">
            <a:solidFill>
              <a:schemeClr val="tx1"/>
            </a:solidFill>
          </a:endParaRPr>
        </a:p>
      </dgm:t>
    </dgm:pt>
    <dgm:pt modelId="{831F4A9E-4BEA-4BFC-8995-753B1E1A22DB}" type="parTrans" cxnId="{3957BD33-7BE9-40D9-9FD6-C398C6FFD595}">
      <dgm:prSet/>
      <dgm:spPr/>
      <dgm:t>
        <a:bodyPr/>
        <a:lstStyle/>
        <a:p>
          <a:pPr algn="l"/>
          <a:endParaRPr lang="en-US"/>
        </a:p>
      </dgm:t>
    </dgm:pt>
    <dgm:pt modelId="{D6155394-E2DE-4DA5-8374-28A4189C6209}" type="sibTrans" cxnId="{3957BD33-7BE9-40D9-9FD6-C398C6FFD595}">
      <dgm:prSet/>
      <dgm:spPr/>
      <dgm:t>
        <a:bodyPr/>
        <a:lstStyle/>
        <a:p>
          <a:pPr algn="l"/>
          <a:endParaRPr lang="en-US"/>
        </a:p>
      </dgm:t>
    </dgm:pt>
    <dgm:pt modelId="{63B8D90B-0121-4012-8215-D5FF56551808}" type="pres">
      <dgm:prSet presAssocID="{0B5A53D7-8830-4135-B20D-CD8FB5D46D17}" presName="Name0" presStyleCnt="0">
        <dgm:presLayoutVars>
          <dgm:resizeHandles/>
        </dgm:presLayoutVars>
      </dgm:prSet>
      <dgm:spPr/>
    </dgm:pt>
    <dgm:pt modelId="{297321A4-1034-4DD9-9146-5C6A1E7A2811}" type="pres">
      <dgm:prSet presAssocID="{AEA7463D-1380-4249-94EB-9B6F6EBE9BD3}" presName="text" presStyleLbl="node1" presStyleIdx="0" presStyleCnt="3" custScaleX="883768" custScaleY="38895" custLinFactX="-287243" custLinFactY="-52364" custLinFactNeighborX="-300000" custLinFactNeighborY="-100000">
        <dgm:presLayoutVars>
          <dgm:bulletEnabled val="1"/>
        </dgm:presLayoutVars>
      </dgm:prSet>
      <dgm:spPr/>
    </dgm:pt>
    <dgm:pt modelId="{731885D2-D615-4D56-9485-247992988E9B}" type="pres">
      <dgm:prSet presAssocID="{32E3464F-9DCC-44AE-B097-38B63710FD35}" presName="space" presStyleCnt="0"/>
      <dgm:spPr/>
    </dgm:pt>
    <dgm:pt modelId="{6FA410E4-95EE-49F3-9EAD-037DD06BE82D}" type="pres">
      <dgm:prSet presAssocID="{A2A129A2-DD80-4AD2-B9AC-7B14990A17F8}" presName="text" presStyleLbl="node1" presStyleIdx="1" presStyleCnt="3" custScaleX="501728" custScaleY="39755">
        <dgm:presLayoutVars>
          <dgm:bulletEnabled val="1"/>
        </dgm:presLayoutVars>
      </dgm:prSet>
      <dgm:spPr/>
    </dgm:pt>
    <dgm:pt modelId="{57AC1EFF-561E-4393-9BA1-72F17629C02E}" type="pres">
      <dgm:prSet presAssocID="{1D390B1B-C1D7-477C-80BE-4F7122A645BE}" presName="space" presStyleCnt="0"/>
      <dgm:spPr/>
    </dgm:pt>
    <dgm:pt modelId="{8C38FF64-2D69-4B26-A4A0-C808358D521F}" type="pres">
      <dgm:prSet presAssocID="{D49E3173-310E-4563-BA4B-D7856829551B}" presName="text" presStyleLbl="node1" presStyleIdx="2" presStyleCnt="3" custScaleX="974143" custScaleY="39825" custLinFactX="-35781" custLinFactY="33159" custLinFactNeighborX="-100000" custLinFactNeighborY="100000">
        <dgm:presLayoutVars>
          <dgm:bulletEnabled val="1"/>
        </dgm:presLayoutVars>
      </dgm:prSet>
      <dgm:spPr/>
    </dgm:pt>
  </dgm:ptLst>
  <dgm:cxnLst>
    <dgm:cxn modelId="{3957BD33-7BE9-40D9-9FD6-C398C6FFD595}" srcId="{0B5A53D7-8830-4135-B20D-CD8FB5D46D17}" destId="{D49E3173-310E-4563-BA4B-D7856829551B}" srcOrd="2" destOrd="0" parTransId="{831F4A9E-4BEA-4BFC-8995-753B1E1A22DB}" sibTransId="{D6155394-E2DE-4DA5-8374-28A4189C6209}"/>
    <dgm:cxn modelId="{9A89E56C-9AD7-4807-B4C1-30A57AF25526}" type="presOf" srcId="{A2A129A2-DD80-4AD2-B9AC-7B14990A17F8}" destId="{6FA410E4-95EE-49F3-9EAD-037DD06BE82D}" srcOrd="0" destOrd="0" presId="urn:diagrams.loki3.com/VaryingWidthList"/>
    <dgm:cxn modelId="{9FC7E2BE-8CEA-4ACA-8982-1D35D798F7FF}" type="presOf" srcId="{0B5A53D7-8830-4135-B20D-CD8FB5D46D17}" destId="{63B8D90B-0121-4012-8215-D5FF56551808}" srcOrd="0" destOrd="0" presId="urn:diagrams.loki3.com/VaryingWidthList"/>
    <dgm:cxn modelId="{70CBADCF-80DE-43E0-B6CC-208A705E5BA2}" srcId="{0B5A53D7-8830-4135-B20D-CD8FB5D46D17}" destId="{A2A129A2-DD80-4AD2-B9AC-7B14990A17F8}" srcOrd="1" destOrd="0" parTransId="{C0E897FF-D6BF-472A-910A-2091FA27C4CC}" sibTransId="{1D390B1B-C1D7-477C-80BE-4F7122A645BE}"/>
    <dgm:cxn modelId="{BA9B92ED-061B-4FD3-A1DB-D9239C43BBEA}" type="presOf" srcId="{D49E3173-310E-4563-BA4B-D7856829551B}" destId="{8C38FF64-2D69-4B26-A4A0-C808358D521F}" srcOrd="0" destOrd="0" presId="urn:diagrams.loki3.com/VaryingWidthList"/>
    <dgm:cxn modelId="{6645ADF4-58BD-4774-B80F-C356867E656D}" srcId="{0B5A53D7-8830-4135-B20D-CD8FB5D46D17}" destId="{AEA7463D-1380-4249-94EB-9B6F6EBE9BD3}" srcOrd="0" destOrd="0" parTransId="{B2F2DDA6-0BD2-4EAF-80E7-053D86A10395}" sibTransId="{32E3464F-9DCC-44AE-B097-38B63710FD35}"/>
    <dgm:cxn modelId="{1C9AEEFE-5AA5-4AC8-B8A0-589FDF222999}" type="presOf" srcId="{AEA7463D-1380-4249-94EB-9B6F6EBE9BD3}" destId="{297321A4-1034-4DD9-9146-5C6A1E7A2811}" srcOrd="0" destOrd="0" presId="urn:diagrams.loki3.com/VaryingWidthList"/>
    <dgm:cxn modelId="{F2EBC440-3954-4CB2-8701-E8DA129326E8}" type="presParOf" srcId="{63B8D90B-0121-4012-8215-D5FF56551808}" destId="{297321A4-1034-4DD9-9146-5C6A1E7A2811}" srcOrd="0" destOrd="0" presId="urn:diagrams.loki3.com/VaryingWidthList"/>
    <dgm:cxn modelId="{001708E3-C2F8-4489-8213-002BA1248E16}" type="presParOf" srcId="{63B8D90B-0121-4012-8215-D5FF56551808}" destId="{731885D2-D615-4D56-9485-247992988E9B}" srcOrd="1" destOrd="0" presId="urn:diagrams.loki3.com/VaryingWidthList"/>
    <dgm:cxn modelId="{EF3C48BF-FC63-4682-B60D-26B9F6769EFF}" type="presParOf" srcId="{63B8D90B-0121-4012-8215-D5FF56551808}" destId="{6FA410E4-95EE-49F3-9EAD-037DD06BE82D}" srcOrd="2" destOrd="0" presId="urn:diagrams.loki3.com/VaryingWidthList"/>
    <dgm:cxn modelId="{AE1C1ECE-2E6C-4933-81F5-3ABC5E6F4F6B}" type="presParOf" srcId="{63B8D90B-0121-4012-8215-D5FF56551808}" destId="{57AC1EFF-561E-4393-9BA1-72F17629C02E}" srcOrd="3" destOrd="0" presId="urn:diagrams.loki3.com/VaryingWidthList"/>
    <dgm:cxn modelId="{77548386-0AA9-4CC4-8BF1-610D90A58F5D}" type="presParOf" srcId="{63B8D90B-0121-4012-8215-D5FF56551808}" destId="{8C38FF64-2D69-4B26-A4A0-C808358D521F}" srcOrd="4"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544BDA0-C5AA-4652-958B-F6DC7574CA91}" type="doc">
      <dgm:prSet loTypeId="urn:microsoft.com/office/officeart/2005/8/layout/vList2" loCatId="list" qsTypeId="urn:microsoft.com/office/officeart/2005/8/quickstyle/simple2" qsCatId="simple" csTypeId="urn:microsoft.com/office/officeart/2005/8/colors/colorful4" csCatId="colorful" phldr="1"/>
      <dgm:spPr/>
      <dgm:t>
        <a:bodyPr/>
        <a:lstStyle/>
        <a:p>
          <a:endParaRPr lang="en-US"/>
        </a:p>
      </dgm:t>
    </dgm:pt>
    <dgm:pt modelId="{B6EDBB1D-633A-42FB-86D8-01C43FD82B8B}">
      <dgm:prSet phldrT="[Text]" custT="1"/>
      <dgm:spPr>
        <a:solidFill>
          <a:srgbClr val="FF5757"/>
        </a:solidFill>
      </dgm:spPr>
      <dgm:t>
        <a:bodyPr/>
        <a:lstStyle/>
        <a:p>
          <a:r>
            <a:rPr lang="en-US" sz="2400" dirty="0">
              <a:latin typeface="Tahoma" panose="020B0604030504040204" pitchFamily="34" charset="0"/>
              <a:ea typeface="Tahoma" panose="020B0604030504040204" pitchFamily="34" charset="0"/>
              <a:cs typeface="Tahoma" panose="020B0604030504040204" pitchFamily="34" charset="0"/>
            </a:rPr>
            <a:t>Postgraduate Degrees (Master’s &amp; Doctoral Degrees)</a:t>
          </a:r>
          <a:r>
            <a:rPr lang="en-US" sz="1200" dirty="0">
              <a:latin typeface="Tahoma" panose="020B0604030504040204" pitchFamily="34" charset="0"/>
              <a:ea typeface="Tahoma" panose="020B0604030504040204" pitchFamily="34" charset="0"/>
              <a:cs typeface="Tahoma" panose="020B0604030504040204" pitchFamily="34" charset="0"/>
            </a:rPr>
            <a:t>    </a:t>
          </a:r>
          <a:r>
            <a:rPr lang="en-US" sz="1600" dirty="0">
              <a:solidFill>
                <a:srgbClr val="FFA7A7"/>
              </a:solidFill>
              <a:latin typeface="Tahoma" panose="020B0604030504040204" pitchFamily="34" charset="0"/>
              <a:ea typeface="Tahoma" panose="020B0604030504040204" pitchFamily="34" charset="0"/>
              <a:cs typeface="Tahoma" panose="020B0604030504040204" pitchFamily="34" charset="0"/>
            </a:rPr>
            <a:t>click </a:t>
          </a:r>
          <a:endParaRPr lang="en-US" sz="1600" dirty="0">
            <a:solidFill>
              <a:srgbClr val="FFA7A7"/>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78AA4947-3D85-4868-B8BE-3EF8C02A1A94}" type="parTrans" cxnId="{E62A03C0-D181-468C-9851-BBCB7A5C96DF}">
      <dgm:prSet/>
      <dgm:spPr/>
      <dgm:t>
        <a:bodyPr/>
        <a:lstStyle/>
        <a:p>
          <a:endParaRPr lang="en-US"/>
        </a:p>
      </dgm:t>
    </dgm:pt>
    <dgm:pt modelId="{D57D35C4-DBC3-4BA5-A1AD-CE54F761C531}" type="sibTrans" cxnId="{E62A03C0-D181-468C-9851-BBCB7A5C96DF}">
      <dgm:prSet/>
      <dgm:spPr/>
      <dgm:t>
        <a:bodyPr/>
        <a:lstStyle/>
        <a:p>
          <a:endParaRPr lang="en-US"/>
        </a:p>
      </dgm:t>
    </dgm:pt>
    <dgm:pt modelId="{6C7A1BEF-D463-4314-9B77-AF1E7BD5EA49}">
      <dgm:prSet phldrT="[Text]" custT="1"/>
      <dgm:spPr/>
      <dgm:t>
        <a:bodyPr/>
        <a:lstStyle/>
        <a:p>
          <a:r>
            <a:rPr lang="en-US" sz="2400" dirty="0">
              <a:latin typeface="Tahoma" panose="020B0604030504040204" pitchFamily="34" charset="0"/>
              <a:ea typeface="Tahoma" panose="020B0604030504040204" pitchFamily="34" charset="0"/>
              <a:cs typeface="Tahoma" panose="020B0604030504040204" pitchFamily="34" charset="0"/>
            </a:rPr>
            <a:t>Bachelor Degrees</a:t>
          </a:r>
        </a:p>
        <a:p>
          <a:r>
            <a:rPr lang="en-US" sz="2400" dirty="0">
              <a:latin typeface="Tahoma" panose="020B0604030504040204" pitchFamily="34" charset="0"/>
              <a:ea typeface="Tahoma" panose="020B0604030504040204" pitchFamily="34" charset="0"/>
              <a:cs typeface="Tahoma" panose="020B0604030504040204" pitchFamily="34" charset="0"/>
            </a:rPr>
            <a:t>Elder Academy</a:t>
          </a:r>
        </a:p>
        <a:p>
          <a:r>
            <a:rPr lang="en-US" sz="2400" dirty="0">
              <a:latin typeface="Tahoma" panose="020B0604030504040204" pitchFamily="34" charset="0"/>
              <a:ea typeface="Tahoma" panose="020B0604030504040204" pitchFamily="34" charset="0"/>
              <a:cs typeface="Tahoma" panose="020B0604030504040204" pitchFamily="34" charset="0"/>
            </a:rPr>
            <a:t>Higher Diploma                                                     </a:t>
          </a:r>
          <a:r>
            <a:rPr lang="en-US" sz="1600" dirty="0">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click</a:t>
          </a:r>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Postgraduate Diploma</a:t>
          </a:r>
        </a:p>
        <a:p>
          <a:r>
            <a:rPr lang="en-US" sz="2400" dirty="0">
              <a:latin typeface="Tahoma" panose="020B0604030504040204" pitchFamily="34" charset="0"/>
              <a:ea typeface="Tahoma" panose="020B0604030504040204" pitchFamily="34" charset="0"/>
              <a:cs typeface="Tahoma" panose="020B0604030504040204" pitchFamily="34" charset="0"/>
            </a:rPr>
            <a:t>Professional Development Programmes</a:t>
          </a:r>
          <a:endParaRPr lang="en-US" sz="2000" dirty="0">
            <a:solidFill>
              <a:schemeClr val="accent5">
                <a:lumMod val="60000"/>
                <a:lumOff val="40000"/>
              </a:schemeClr>
            </a:solidFill>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F2CDC71F-BF62-4CCB-AF50-D5566004FF81}" type="parTrans" cxnId="{75F00C39-4877-4705-BDAA-D2DF255E3541}">
      <dgm:prSet/>
      <dgm:spPr/>
      <dgm:t>
        <a:bodyPr/>
        <a:lstStyle/>
        <a:p>
          <a:endParaRPr lang="en-US"/>
        </a:p>
      </dgm:t>
    </dgm:pt>
    <dgm:pt modelId="{AE7E5F2D-E256-4D41-8C4B-CB3C4063B485}" type="sibTrans" cxnId="{75F00C39-4877-4705-BDAA-D2DF255E3541}">
      <dgm:prSet/>
      <dgm:spPr/>
      <dgm:t>
        <a:bodyPr/>
        <a:lstStyle/>
        <a:p>
          <a:endParaRPr lang="en-US"/>
        </a:p>
      </dgm:t>
    </dgm:pt>
    <dgm:pt modelId="{F811CBAB-D613-42BD-9226-94BE97519F37}" type="pres">
      <dgm:prSet presAssocID="{0544BDA0-C5AA-4652-958B-F6DC7574CA91}" presName="linear" presStyleCnt="0">
        <dgm:presLayoutVars>
          <dgm:animLvl val="lvl"/>
          <dgm:resizeHandles val="exact"/>
        </dgm:presLayoutVars>
      </dgm:prSet>
      <dgm:spPr/>
    </dgm:pt>
    <dgm:pt modelId="{F2BCEA84-2FD8-4DBE-8F6B-AEA717A77FCE}" type="pres">
      <dgm:prSet presAssocID="{B6EDBB1D-633A-42FB-86D8-01C43FD82B8B}" presName="parentText" presStyleLbl="node1" presStyleIdx="0" presStyleCnt="2" custScaleY="44918" custLinFactNeighborX="604" custLinFactNeighborY="47326">
        <dgm:presLayoutVars>
          <dgm:chMax val="0"/>
          <dgm:bulletEnabled val="1"/>
        </dgm:presLayoutVars>
      </dgm:prSet>
      <dgm:spPr/>
    </dgm:pt>
    <dgm:pt modelId="{3351259A-81F1-4938-9ADB-8E3E0C7012CE}" type="pres">
      <dgm:prSet presAssocID="{D57D35C4-DBC3-4BA5-A1AD-CE54F761C531}" presName="spacer" presStyleCnt="0"/>
      <dgm:spPr/>
    </dgm:pt>
    <dgm:pt modelId="{5CD74FAE-1306-4D03-976B-98C575C1A0A9}" type="pres">
      <dgm:prSet presAssocID="{6C7A1BEF-D463-4314-9B77-AF1E7BD5EA49}" presName="parentText" presStyleLbl="node1" presStyleIdx="1" presStyleCnt="2">
        <dgm:presLayoutVars>
          <dgm:chMax val="0"/>
          <dgm:bulletEnabled val="1"/>
        </dgm:presLayoutVars>
      </dgm:prSet>
      <dgm:spPr/>
    </dgm:pt>
  </dgm:ptLst>
  <dgm:cxnLst>
    <dgm:cxn modelId="{14A2E50A-6A50-4FC5-BCD0-1F374801F5FE}" type="presOf" srcId="{0544BDA0-C5AA-4652-958B-F6DC7574CA91}" destId="{F811CBAB-D613-42BD-9226-94BE97519F37}" srcOrd="0" destOrd="0" presId="urn:microsoft.com/office/officeart/2005/8/layout/vList2"/>
    <dgm:cxn modelId="{75F00C39-4877-4705-BDAA-D2DF255E3541}" srcId="{0544BDA0-C5AA-4652-958B-F6DC7574CA91}" destId="{6C7A1BEF-D463-4314-9B77-AF1E7BD5EA49}" srcOrd="1" destOrd="0" parTransId="{F2CDC71F-BF62-4CCB-AF50-D5566004FF81}" sibTransId="{AE7E5F2D-E256-4D41-8C4B-CB3C4063B485}"/>
    <dgm:cxn modelId="{99031975-BA1E-489C-9CCF-BF6D4B6D16E2}" type="presOf" srcId="{6C7A1BEF-D463-4314-9B77-AF1E7BD5EA49}" destId="{5CD74FAE-1306-4D03-976B-98C575C1A0A9}" srcOrd="0" destOrd="0" presId="urn:microsoft.com/office/officeart/2005/8/layout/vList2"/>
    <dgm:cxn modelId="{A2995AA5-6D46-49BE-B0BE-1FC68294AEB8}" type="presOf" srcId="{B6EDBB1D-633A-42FB-86D8-01C43FD82B8B}" destId="{F2BCEA84-2FD8-4DBE-8F6B-AEA717A77FCE}" srcOrd="0" destOrd="0" presId="urn:microsoft.com/office/officeart/2005/8/layout/vList2"/>
    <dgm:cxn modelId="{E62A03C0-D181-468C-9851-BBCB7A5C96DF}" srcId="{0544BDA0-C5AA-4652-958B-F6DC7574CA91}" destId="{B6EDBB1D-633A-42FB-86D8-01C43FD82B8B}" srcOrd="0" destOrd="0" parTransId="{78AA4947-3D85-4868-B8BE-3EF8C02A1A94}" sibTransId="{D57D35C4-DBC3-4BA5-A1AD-CE54F761C531}"/>
    <dgm:cxn modelId="{23747B57-5C8F-4955-802A-5BEE9958CDBA}" type="presParOf" srcId="{F811CBAB-D613-42BD-9226-94BE97519F37}" destId="{F2BCEA84-2FD8-4DBE-8F6B-AEA717A77FCE}" srcOrd="0" destOrd="0" presId="urn:microsoft.com/office/officeart/2005/8/layout/vList2"/>
    <dgm:cxn modelId="{65B6C8B8-28EB-45AB-95AD-9D629F784BF9}" type="presParOf" srcId="{F811CBAB-D613-42BD-9226-94BE97519F37}" destId="{3351259A-81F1-4938-9ADB-8E3E0C7012CE}" srcOrd="1" destOrd="0" presId="urn:microsoft.com/office/officeart/2005/8/layout/vList2"/>
    <dgm:cxn modelId="{AC4CEF37-E200-4BAE-B0B0-F10E1FF62BDE}" type="presParOf" srcId="{F811CBAB-D613-42BD-9226-94BE97519F37}" destId="{5CD74FAE-1306-4D03-976B-98C575C1A0A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321A4-1034-4DD9-9146-5C6A1E7A2811}">
      <dsp:nvSpPr>
        <dsp:cNvPr id="0" name=""/>
        <dsp:cNvSpPr/>
      </dsp:nvSpPr>
      <dsp:spPr>
        <a:xfrm>
          <a:off x="0" y="0"/>
          <a:ext cx="3432845" cy="763644"/>
        </a:xfrm>
        <a:prstGeom prst="rect">
          <a:avLst/>
        </a:prstGeom>
        <a:solidFill>
          <a:srgbClr val="11EF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Font typeface="Wingdings" panose="05000000000000000000" pitchFamily="2" charset="2"/>
            <a:buNone/>
          </a:pPr>
          <a:r>
            <a:rPr lang="en-US" altLang="zh-TW" sz="1600" kern="1200" dirty="0">
              <a:solidFill>
                <a:schemeClr val="tx1"/>
              </a:solidFill>
              <a:latin typeface="Tahoma" panose="020B0604030504040204" pitchFamily="34" charset="0"/>
              <a:cs typeface="Tahoma" panose="020B0604030504040204" pitchFamily="34" charset="0"/>
            </a:rPr>
            <a:t>   Login to the Booking System, select the desired facilities and time slots </a:t>
          </a:r>
          <a:endParaRPr lang="en-US" sz="1600" kern="1200" dirty="0">
            <a:solidFill>
              <a:schemeClr val="tx1"/>
            </a:solidFill>
          </a:endParaRPr>
        </a:p>
      </dsp:txBody>
      <dsp:txXfrm>
        <a:off x="0" y="0"/>
        <a:ext cx="3432845" cy="763644"/>
      </dsp:txXfrm>
    </dsp:sp>
    <dsp:sp modelId="{6FA410E4-95EE-49F3-9EAD-037DD06BE82D}">
      <dsp:nvSpPr>
        <dsp:cNvPr id="0" name=""/>
        <dsp:cNvSpPr/>
      </dsp:nvSpPr>
      <dsp:spPr>
        <a:xfrm>
          <a:off x="0" y="861879"/>
          <a:ext cx="3432845" cy="780529"/>
        </a:xfrm>
        <a:prstGeom prst="rect">
          <a:avLst/>
        </a:prstGeom>
        <a:solidFill>
          <a:srgbClr val="FA7A7A"/>
        </a:solidFill>
        <a:ln w="12700" cap="flat" cmpd="sng" algn="ctr">
          <a:solidFill>
            <a:srgbClr val="FF57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altLang="zh-HK" sz="2000" kern="1200" dirty="0">
              <a:solidFill>
                <a:schemeClr val="tx1"/>
              </a:solidFill>
              <a:latin typeface="Tahoma" panose="020B0604030504040204" pitchFamily="34" charset="0"/>
              <a:cs typeface="Tahoma" panose="020B0604030504040204" pitchFamily="34" charset="0"/>
            </a:rPr>
            <a:t>   </a:t>
          </a:r>
          <a:r>
            <a:rPr lang="en-US" altLang="zh-HK" sz="1600" kern="1200" dirty="0">
              <a:solidFill>
                <a:schemeClr val="tx1"/>
              </a:solidFill>
              <a:latin typeface="Tahoma" panose="020B0604030504040204" pitchFamily="34" charset="0"/>
              <a:cs typeface="Tahoma" panose="020B0604030504040204" pitchFamily="34" charset="0"/>
            </a:rPr>
            <a:t>Check in within 15 minutes after the start of each booking session</a:t>
          </a:r>
          <a:endParaRPr lang="en-US" sz="1600" kern="1200" dirty="0">
            <a:solidFill>
              <a:schemeClr val="tx1"/>
            </a:solidFill>
          </a:endParaRPr>
        </a:p>
      </dsp:txBody>
      <dsp:txXfrm>
        <a:off x="0" y="861879"/>
        <a:ext cx="3432845" cy="780529"/>
      </dsp:txXfrm>
    </dsp:sp>
    <dsp:sp modelId="{8C38FF64-2D69-4B26-A4A0-C808358D521F}">
      <dsp:nvSpPr>
        <dsp:cNvPr id="0" name=""/>
        <dsp:cNvSpPr/>
      </dsp:nvSpPr>
      <dsp:spPr>
        <a:xfrm>
          <a:off x="0" y="1740643"/>
          <a:ext cx="3432845" cy="781903"/>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solidFill>
                <a:schemeClr val="tx1"/>
              </a:solidFill>
              <a:latin typeface="Tahoma" panose="020B0604030504040204" pitchFamily="34" charset="0"/>
              <a:cs typeface="Tahoma" panose="020B0604030504040204" pitchFamily="34" charset="0"/>
            </a:rPr>
            <a:t>   Check out before you leave</a:t>
          </a:r>
          <a:endParaRPr lang="en-US" sz="2000" kern="1200" dirty="0">
            <a:solidFill>
              <a:schemeClr val="tx1"/>
            </a:solidFill>
          </a:endParaRPr>
        </a:p>
      </dsp:txBody>
      <dsp:txXfrm>
        <a:off x="0" y="1740643"/>
        <a:ext cx="3432845" cy="781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CEA84-2FD8-4DBE-8F6B-AEA717A77FCE}">
      <dsp:nvSpPr>
        <dsp:cNvPr id="0" name=""/>
        <dsp:cNvSpPr/>
      </dsp:nvSpPr>
      <dsp:spPr>
        <a:xfrm>
          <a:off x="0" y="751142"/>
          <a:ext cx="8128000" cy="1210845"/>
        </a:xfrm>
        <a:prstGeom prst="roundRect">
          <a:avLst/>
        </a:prstGeom>
        <a:solidFill>
          <a:srgbClr val="FF575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ahoma" panose="020B0604030504040204" pitchFamily="34" charset="0"/>
              <a:ea typeface="Tahoma" panose="020B0604030504040204" pitchFamily="34" charset="0"/>
              <a:cs typeface="Tahoma" panose="020B0604030504040204" pitchFamily="34" charset="0"/>
            </a:rPr>
            <a:t>Postgraduate Degrees (Master’s &amp; Doctoral Degrees)</a:t>
          </a:r>
          <a:r>
            <a:rPr lang="en-US" sz="1200" kern="1200" dirty="0">
              <a:latin typeface="Tahoma" panose="020B0604030504040204" pitchFamily="34" charset="0"/>
              <a:ea typeface="Tahoma" panose="020B0604030504040204" pitchFamily="34" charset="0"/>
              <a:cs typeface="Tahoma" panose="020B0604030504040204" pitchFamily="34" charset="0"/>
            </a:rPr>
            <a:t>    </a:t>
          </a:r>
          <a:r>
            <a:rPr lang="en-US" sz="1600" kern="1200" dirty="0">
              <a:solidFill>
                <a:srgbClr val="FFA7A7"/>
              </a:solidFill>
              <a:latin typeface="Tahoma" panose="020B0604030504040204" pitchFamily="34" charset="0"/>
              <a:ea typeface="Tahoma" panose="020B0604030504040204" pitchFamily="34" charset="0"/>
              <a:cs typeface="Tahoma" panose="020B0604030504040204" pitchFamily="34" charset="0"/>
            </a:rPr>
            <a:t>click </a:t>
          </a:r>
          <a:endParaRPr lang="en-US" sz="1600" kern="1200" dirty="0">
            <a:solidFill>
              <a:srgbClr val="FFA7A7"/>
            </a:solidFill>
          </a:endParaRPr>
        </a:p>
      </dsp:txBody>
      <dsp:txXfrm>
        <a:off x="59109" y="810251"/>
        <a:ext cx="8009782" cy="1092627"/>
      </dsp:txXfrm>
    </dsp:sp>
    <dsp:sp modelId="{5CD74FAE-1306-4D03-976B-98C575C1A0A9}">
      <dsp:nvSpPr>
        <dsp:cNvPr id="0" name=""/>
        <dsp:cNvSpPr/>
      </dsp:nvSpPr>
      <dsp:spPr>
        <a:xfrm>
          <a:off x="0" y="2059076"/>
          <a:ext cx="8128000" cy="2695680"/>
        </a:xfrm>
        <a:prstGeom prst="roundRect">
          <a:avLst/>
        </a:prstGeom>
        <a:solidFill>
          <a:schemeClr val="accent4">
            <a:hueOff val="10395692"/>
            <a:satOff val="-47968"/>
            <a:lumOff val="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ahoma" panose="020B0604030504040204" pitchFamily="34" charset="0"/>
              <a:ea typeface="Tahoma" panose="020B0604030504040204" pitchFamily="34" charset="0"/>
              <a:cs typeface="Tahoma" panose="020B0604030504040204" pitchFamily="34" charset="0"/>
            </a:rPr>
            <a:t>Bachelor Degrees</a:t>
          </a:r>
        </a:p>
        <a:p>
          <a:pPr marL="0" lvl="0" indent="0" algn="l" defTabSz="1066800">
            <a:lnSpc>
              <a:spcPct val="90000"/>
            </a:lnSpc>
            <a:spcBef>
              <a:spcPct val="0"/>
            </a:spcBef>
            <a:spcAft>
              <a:spcPct val="35000"/>
            </a:spcAft>
            <a:buNone/>
          </a:pPr>
          <a:r>
            <a:rPr lang="en-US" sz="2400" kern="1200" dirty="0">
              <a:latin typeface="Tahoma" panose="020B0604030504040204" pitchFamily="34" charset="0"/>
              <a:ea typeface="Tahoma" panose="020B0604030504040204" pitchFamily="34" charset="0"/>
              <a:cs typeface="Tahoma" panose="020B0604030504040204" pitchFamily="34" charset="0"/>
            </a:rPr>
            <a:t>Elder Academy</a:t>
          </a:r>
        </a:p>
        <a:p>
          <a:pPr marL="0" lvl="0" indent="0" algn="l" defTabSz="1066800">
            <a:lnSpc>
              <a:spcPct val="90000"/>
            </a:lnSpc>
            <a:spcBef>
              <a:spcPct val="0"/>
            </a:spcBef>
            <a:spcAft>
              <a:spcPct val="35000"/>
            </a:spcAft>
            <a:buNone/>
          </a:pPr>
          <a:r>
            <a:rPr lang="en-US" sz="2400" kern="1200" dirty="0">
              <a:latin typeface="Tahoma" panose="020B0604030504040204" pitchFamily="34" charset="0"/>
              <a:ea typeface="Tahoma" panose="020B0604030504040204" pitchFamily="34" charset="0"/>
              <a:cs typeface="Tahoma" panose="020B0604030504040204" pitchFamily="34" charset="0"/>
            </a:rPr>
            <a:t>Higher Diploma                                                     </a:t>
          </a:r>
          <a:r>
            <a:rPr lang="en-US" sz="1600" kern="1200" dirty="0">
              <a:solidFill>
                <a:schemeClr val="accent5">
                  <a:lumMod val="60000"/>
                  <a:lumOff val="40000"/>
                </a:schemeClr>
              </a:solidFill>
              <a:latin typeface="Tahoma" panose="020B0604030504040204" pitchFamily="34" charset="0"/>
              <a:ea typeface="Tahoma" panose="020B0604030504040204" pitchFamily="34" charset="0"/>
              <a:cs typeface="Tahoma" panose="020B0604030504040204" pitchFamily="34" charset="0"/>
            </a:rPr>
            <a:t>click</a:t>
          </a:r>
          <a:endParaRPr lang="en-US" sz="1600" kern="1200" dirty="0">
            <a:latin typeface="Tahoma" panose="020B0604030504040204" pitchFamily="34" charset="0"/>
            <a:ea typeface="Tahoma" panose="020B0604030504040204" pitchFamily="34" charset="0"/>
            <a:cs typeface="Tahoma" panose="020B0604030504040204" pitchFamily="34" charset="0"/>
          </a:endParaRPr>
        </a:p>
        <a:p>
          <a:pPr marL="0" lvl="0" indent="0" algn="l" defTabSz="1066800">
            <a:lnSpc>
              <a:spcPct val="90000"/>
            </a:lnSpc>
            <a:spcBef>
              <a:spcPct val="0"/>
            </a:spcBef>
            <a:spcAft>
              <a:spcPct val="35000"/>
            </a:spcAft>
            <a:buNone/>
          </a:pPr>
          <a:r>
            <a:rPr lang="en-US" sz="2400" kern="1200" dirty="0">
              <a:latin typeface="Tahoma" panose="020B0604030504040204" pitchFamily="34" charset="0"/>
              <a:ea typeface="Tahoma" panose="020B0604030504040204" pitchFamily="34" charset="0"/>
              <a:cs typeface="Tahoma" panose="020B0604030504040204" pitchFamily="34" charset="0"/>
            </a:rPr>
            <a:t>Postgraduate Diploma</a:t>
          </a:r>
        </a:p>
        <a:p>
          <a:pPr marL="0" lvl="0" indent="0" algn="l" defTabSz="1066800">
            <a:lnSpc>
              <a:spcPct val="90000"/>
            </a:lnSpc>
            <a:spcBef>
              <a:spcPct val="0"/>
            </a:spcBef>
            <a:spcAft>
              <a:spcPct val="35000"/>
            </a:spcAft>
            <a:buNone/>
          </a:pPr>
          <a:r>
            <a:rPr lang="en-US" sz="2400" kern="1200" dirty="0">
              <a:latin typeface="Tahoma" panose="020B0604030504040204" pitchFamily="34" charset="0"/>
              <a:ea typeface="Tahoma" panose="020B0604030504040204" pitchFamily="34" charset="0"/>
              <a:cs typeface="Tahoma" panose="020B0604030504040204" pitchFamily="34" charset="0"/>
            </a:rPr>
            <a:t>Professional Development Programmes</a:t>
          </a:r>
          <a:endParaRPr lang="en-US" sz="2000" kern="1200" dirty="0">
            <a:solidFill>
              <a:schemeClr val="accent5">
                <a:lumMod val="60000"/>
                <a:lumOff val="40000"/>
              </a:schemeClr>
            </a:solidFill>
          </a:endParaRPr>
        </a:p>
      </dsp:txBody>
      <dsp:txXfrm>
        <a:off x="131592" y="2190668"/>
        <a:ext cx="7864816" cy="2432496"/>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1440" tIns="45720" rIns="91440" bIns="45720" rtlCol="0"/>
          <a:lstStyle>
            <a:lvl1pPr algn="r">
              <a:defRPr sz="1200"/>
            </a:lvl1pPr>
          </a:lstStyle>
          <a:p>
            <a:fld id="{EA77DE2E-2112-43B2-8787-A3283DEF4097}" type="datetimeFigureOut">
              <a:rPr lang="en-US" smtClean="0"/>
              <a:t>8/8/2023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33DDA1C7-6EF4-446F-AE3F-6978C001D82F}" type="slidenum">
              <a:rPr lang="en-US" smtClean="0"/>
              <a:t>‹#›</a:t>
            </a:fld>
            <a:endParaRPr lang="en-US"/>
          </a:p>
        </p:txBody>
      </p:sp>
    </p:spTree>
    <p:extLst>
      <p:ext uri="{BB962C8B-B14F-4D97-AF65-F5344CB8AC3E}">
        <p14:creationId xmlns:p14="http://schemas.microsoft.com/office/powerpoint/2010/main" val="3226614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853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282575" y="815975"/>
            <a:ext cx="7261225" cy="4084638"/>
          </a:xfrm>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ea typeface="新細明體" panose="02020500000000000000" pitchFamily="18" charset="-120"/>
            </a:endParaRPr>
          </a:p>
        </p:txBody>
      </p:sp>
    </p:spTree>
    <p:extLst>
      <p:ext uri="{BB962C8B-B14F-4D97-AF65-F5344CB8AC3E}">
        <p14:creationId xmlns:p14="http://schemas.microsoft.com/office/powerpoint/2010/main" val="635712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282575" y="815975"/>
            <a:ext cx="7261225" cy="4084638"/>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dirty="0">
              <a:ea typeface="新細明體" panose="02020500000000000000" pitchFamily="18" charset="-120"/>
            </a:endParaRPr>
          </a:p>
        </p:txBody>
      </p:sp>
    </p:spTree>
    <p:extLst>
      <p:ext uri="{BB962C8B-B14F-4D97-AF65-F5344CB8AC3E}">
        <p14:creationId xmlns:p14="http://schemas.microsoft.com/office/powerpoint/2010/main" val="1844548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0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282575" y="815975"/>
            <a:ext cx="7261225" cy="4084638"/>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ea typeface="+mn-ea"/>
              </a:rPr>
              <a:t>如要更改頁面內容，請先點擊頁面，將已選取的透明方塊移走以進行修改，修改完成後再把方塊移回原位。</a:t>
            </a:r>
            <a:endParaRPr lang="zh-TW" altLang="zh-TW" dirty="0">
              <a:ea typeface="新細明體" panose="02020500000000000000" pitchFamily="18" charset="-12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6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panose="0202060306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panose="0202060306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panose="0202060306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panose="0202060306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69B8F60-1D56-4D7B-8D14-0073EC9879D6}"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914400" rtl="0" eaLnBrk="1" fontAlgn="auto" latinLnBrk="0" hangingPunct="1">
                <a:lnSpc>
                  <a:spcPct val="100000"/>
                </a:lnSpc>
                <a:spcBef>
                  <a:spcPct val="0"/>
                </a:spcBef>
                <a:spcAft>
                  <a:spcPts val="0"/>
                </a:spcAft>
                <a:buClrTx/>
                <a:buSzTx/>
                <a:buFontTx/>
                <a:buNone/>
                <a:tabLst/>
                <a:defRPr/>
              </a:pPr>
              <a:t>15</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782048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282575" y="815975"/>
            <a:ext cx="7261225" cy="4084638"/>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ea typeface="+mn-ea"/>
              </a:rPr>
              <a:t>如要更改頁面內容，請先點擊頁面，將已選取的透明方塊移走以進行修改，修改完成後再把方塊移回原位。</a:t>
            </a:r>
            <a:endParaRPr lang="zh-TW" altLang="zh-TW" dirty="0">
              <a:ea typeface="新細明體" panose="02020500000000000000" pitchFamily="18" charset="-120"/>
            </a:endParaRPr>
          </a:p>
        </p:txBody>
      </p:sp>
    </p:spTree>
    <p:extLst>
      <p:ext uri="{BB962C8B-B14F-4D97-AF65-F5344CB8AC3E}">
        <p14:creationId xmlns:p14="http://schemas.microsoft.com/office/powerpoint/2010/main" val="2313823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如要更改頁面內容，請先點擊頁面，將已選取的透明方塊移走以進行修改，修改完成後再把方塊移回原位。</a:t>
            </a:r>
            <a:endParaRPr kumimoji="0" lang="en-US" altLang="zh-TW" sz="1200" dirty="0">
              <a:solidFill>
                <a:schemeClr val="tx1"/>
              </a:solidFill>
              <a:latin typeface="+mn-lt"/>
              <a:ea typeface="+mn-ea"/>
            </a:endParaRPr>
          </a:p>
          <a:p>
            <a:r>
              <a:rPr kumimoji="0" lang="en-US" altLang="zh-TW" sz="1200" dirty="0">
                <a:solidFill>
                  <a:schemeClr val="tx1"/>
                </a:solidFill>
                <a:latin typeface="+mn-lt"/>
                <a:ea typeface="+mn-ea"/>
              </a:rPr>
              <a:t>New add: </a:t>
            </a:r>
            <a:r>
              <a:rPr kumimoji="1" lang="en-US" altLang="zh-TW" sz="1200" dirty="0">
                <a:solidFill>
                  <a:prstClr val="black"/>
                </a:solidFill>
                <a:latin typeface="Tahoma" pitchFamily="34" charset="0"/>
                <a:ea typeface="+mn-ea"/>
              </a:rPr>
              <a:t>All loans may be </a:t>
            </a:r>
            <a:r>
              <a:rPr kumimoji="1" lang="en-US" altLang="zh-TW" sz="1200" dirty="0">
                <a:solidFill>
                  <a:srgbClr val="FF0000"/>
                </a:solidFill>
                <a:latin typeface="Tahoma" pitchFamily="34" charset="0"/>
                <a:ea typeface="+mn-ea"/>
              </a:rPr>
              <a:t>renewed up to 90 days </a:t>
            </a:r>
            <a:r>
              <a:rPr kumimoji="1" lang="en-US" altLang="zh-TW" sz="1200" dirty="0">
                <a:solidFill>
                  <a:prstClr val="black"/>
                </a:solidFill>
                <a:latin typeface="Tahoma" pitchFamily="34" charset="0"/>
                <a:ea typeface="+mn-ea"/>
              </a:rPr>
              <a:t>unless a hold or recall has been placed by a local user of the lending library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437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如要更改頁面內容，請先點擊頁面，將已選取的透明方塊移走以進行修改，修改完成後再把方塊移回原位。</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add: </a:t>
            </a:r>
            <a:r>
              <a:rPr kumimoji="1" lang="en-US" altLang="zh-TW" sz="1200" dirty="0">
                <a:solidFill>
                  <a:prstClr val="black"/>
                </a:solidFill>
                <a:latin typeface="Tahoma" pitchFamily="34" charset="0"/>
              </a:rPr>
              <a:t>All loans may be </a:t>
            </a:r>
            <a:r>
              <a:rPr kumimoji="1" lang="en-US" altLang="zh-TW" sz="1200" dirty="0">
                <a:solidFill>
                  <a:srgbClr val="FF0000"/>
                </a:solidFill>
                <a:latin typeface="Tahoma" pitchFamily="34" charset="0"/>
              </a:rPr>
              <a:t>renewed up to 45 days </a:t>
            </a:r>
            <a:r>
              <a:rPr kumimoji="1" lang="en-US" altLang="zh-TW" sz="1200" dirty="0">
                <a:solidFill>
                  <a:prstClr val="black"/>
                </a:solidFill>
                <a:latin typeface="Tahoma" pitchFamily="34" charset="0"/>
              </a:rPr>
              <a:t>unless a hold or recall has been placed by a local user of the lending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657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282575" y="815975"/>
            <a:ext cx="7261225" cy="4084638"/>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dirty="0">
              <a:ea typeface="新細明體" panose="02020500000000000000" pitchFamily="18" charset="-120"/>
            </a:endParaRPr>
          </a:p>
        </p:txBody>
      </p:sp>
    </p:spTree>
    <p:extLst>
      <p:ext uri="{BB962C8B-B14F-4D97-AF65-F5344CB8AC3E}">
        <p14:creationId xmlns:p14="http://schemas.microsoft.com/office/powerpoint/2010/main" val="1234511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282575" y="815975"/>
            <a:ext cx="7261225" cy="4084638"/>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ea typeface="新細明體" panose="02020500000000000000" pitchFamily="18" charset="-120"/>
              </a:rPr>
              <a:t>New add: HKALL items</a:t>
            </a:r>
            <a:endParaRPr lang="zh-TW" altLang="zh-TW" dirty="0">
              <a:ea typeface="新細明體" panose="02020500000000000000" pitchFamily="18" charset="-12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51E1DA-7925-4E3A-9D09-AA895F564103}" type="slidenum">
              <a:rPr kumimoji="0" lang="zh-TW" altLang="en-US" sz="1200" b="0" i="0" u="none" strike="noStrike" kern="1200" cap="none" spc="0" normalizeH="0" baseline="0" noProof="0" smtClean="0">
                <a:ln>
                  <a:noFill/>
                </a:ln>
                <a:solidFill>
                  <a:prstClr val="black"/>
                </a:solidFill>
                <a:effectLst/>
                <a:uLnTx/>
                <a:uFillTx/>
                <a:latin typeface="Times" panose="02020603060405020304" pitchFamily="18"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TW" sz="1200" b="0" i="0" u="none" strike="noStrike" kern="1200" cap="none" spc="0" normalizeH="0" baseline="0" noProof="0" dirty="0">
              <a:ln>
                <a:noFill/>
              </a:ln>
              <a:solidFill>
                <a:prstClr val="black"/>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1434179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282575" y="815975"/>
            <a:ext cx="7261225" cy="4084638"/>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dirty="0">
              <a:ea typeface="新細明體" panose="02020500000000000000" pitchFamily="18" charset="-12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30000"/>
              </a:spcBef>
              <a:defRPr kumimoji="1" sz="1200">
                <a:solidFill>
                  <a:schemeClr val="tx1"/>
                </a:solidFill>
                <a:latin typeface="Times" panose="02020603060405020304" pitchFamily="18" charset="0"/>
                <a:ea typeface="新細明體" panose="02020500000000000000" pitchFamily="18" charset="-120"/>
              </a:defRPr>
            </a:lvl1pPr>
            <a:lvl2pPr marL="742950" indent="-285750" defTabSz="457200">
              <a:spcBef>
                <a:spcPct val="30000"/>
              </a:spcBef>
              <a:defRPr kumimoji="1" sz="1200">
                <a:solidFill>
                  <a:schemeClr val="tx1"/>
                </a:solidFill>
                <a:latin typeface="Times" panose="02020603060405020304" pitchFamily="18" charset="0"/>
                <a:ea typeface="新細明體" panose="02020500000000000000" pitchFamily="18" charset="-120"/>
              </a:defRPr>
            </a:lvl2pPr>
            <a:lvl3pPr marL="1143000" indent="-228600" defTabSz="457200">
              <a:spcBef>
                <a:spcPct val="30000"/>
              </a:spcBef>
              <a:defRPr kumimoji="1" sz="1200">
                <a:solidFill>
                  <a:schemeClr val="tx1"/>
                </a:solidFill>
                <a:latin typeface="Times" panose="02020603060405020304" pitchFamily="18" charset="0"/>
                <a:ea typeface="新細明體" panose="02020500000000000000" pitchFamily="18" charset="-120"/>
              </a:defRPr>
            </a:lvl3pPr>
            <a:lvl4pPr marL="1600200" indent="-228600" defTabSz="457200">
              <a:spcBef>
                <a:spcPct val="30000"/>
              </a:spcBef>
              <a:defRPr kumimoji="1" sz="1200">
                <a:solidFill>
                  <a:schemeClr val="tx1"/>
                </a:solidFill>
                <a:latin typeface="Times" panose="02020603060405020304" pitchFamily="18" charset="0"/>
                <a:ea typeface="新細明體" panose="02020500000000000000" pitchFamily="18" charset="-120"/>
              </a:defRPr>
            </a:lvl4pPr>
            <a:lvl5pPr marL="2057400" indent="-228600" defTabSz="457200">
              <a:spcBef>
                <a:spcPct val="30000"/>
              </a:spcBef>
              <a:defRPr kumimoji="1" sz="1200">
                <a:solidFill>
                  <a:schemeClr val="tx1"/>
                </a:solidFill>
                <a:latin typeface="Times" panose="02020603060405020304" pitchFamily="18" charset="0"/>
                <a:ea typeface="新細明體" panose="02020500000000000000" pitchFamily="18" charset="-120"/>
              </a:defRPr>
            </a:lvl5pPr>
            <a:lvl6pPr marL="25146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718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290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862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636E1338-0619-4407-A209-848562849355}"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457200" rtl="0" eaLnBrk="1" fontAlgn="auto" latinLnBrk="0" hangingPunct="1">
                <a:lnSpc>
                  <a:spcPct val="100000"/>
                </a:lnSpc>
                <a:spcBef>
                  <a:spcPct val="0"/>
                </a:spcBef>
                <a:spcAft>
                  <a:spcPts val="0"/>
                </a:spcAft>
                <a:buClrTx/>
                <a:buSzTx/>
                <a:buFontTx/>
                <a:buNone/>
                <a:tabLst/>
                <a:defRPr/>
              </a:pPr>
              <a:t>21</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1336875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96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282575" y="815975"/>
            <a:ext cx="7261225" cy="4084638"/>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ea typeface="新細明體" panose="02020500000000000000" pitchFamily="18" charset="-120"/>
            </a:endParaRPr>
          </a:p>
        </p:txBody>
      </p:sp>
    </p:spTree>
    <p:extLst>
      <p:ext uri="{BB962C8B-B14F-4D97-AF65-F5344CB8AC3E}">
        <p14:creationId xmlns:p14="http://schemas.microsoft.com/office/powerpoint/2010/main" val="3846188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282575" y="815975"/>
            <a:ext cx="7261225" cy="4084638"/>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dirty="0">
              <a:ea typeface="新細明體" panose="02020500000000000000" pitchFamily="18" charset="-12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30000"/>
              </a:spcBef>
              <a:defRPr kumimoji="1" sz="1200">
                <a:solidFill>
                  <a:schemeClr val="tx1"/>
                </a:solidFill>
                <a:latin typeface="Times" panose="02020603060405020304" pitchFamily="18" charset="0"/>
                <a:ea typeface="新細明體" panose="02020500000000000000" pitchFamily="18" charset="-120"/>
              </a:defRPr>
            </a:lvl1pPr>
            <a:lvl2pPr marL="742950" indent="-285750" defTabSz="457200">
              <a:spcBef>
                <a:spcPct val="30000"/>
              </a:spcBef>
              <a:defRPr kumimoji="1" sz="1200">
                <a:solidFill>
                  <a:schemeClr val="tx1"/>
                </a:solidFill>
                <a:latin typeface="Times" panose="02020603060405020304" pitchFamily="18" charset="0"/>
                <a:ea typeface="新細明體" panose="02020500000000000000" pitchFamily="18" charset="-120"/>
              </a:defRPr>
            </a:lvl2pPr>
            <a:lvl3pPr marL="1143000" indent="-228600" defTabSz="457200">
              <a:spcBef>
                <a:spcPct val="30000"/>
              </a:spcBef>
              <a:defRPr kumimoji="1" sz="1200">
                <a:solidFill>
                  <a:schemeClr val="tx1"/>
                </a:solidFill>
                <a:latin typeface="Times" panose="02020603060405020304" pitchFamily="18" charset="0"/>
                <a:ea typeface="新細明體" panose="02020500000000000000" pitchFamily="18" charset="-120"/>
              </a:defRPr>
            </a:lvl3pPr>
            <a:lvl4pPr marL="1600200" indent="-228600" defTabSz="457200">
              <a:spcBef>
                <a:spcPct val="30000"/>
              </a:spcBef>
              <a:defRPr kumimoji="1" sz="1200">
                <a:solidFill>
                  <a:schemeClr val="tx1"/>
                </a:solidFill>
                <a:latin typeface="Times" panose="02020603060405020304" pitchFamily="18" charset="0"/>
                <a:ea typeface="新細明體" panose="02020500000000000000" pitchFamily="18" charset="-120"/>
              </a:defRPr>
            </a:lvl4pPr>
            <a:lvl5pPr marL="2057400" indent="-228600" defTabSz="457200">
              <a:spcBef>
                <a:spcPct val="30000"/>
              </a:spcBef>
              <a:defRPr kumimoji="1" sz="1200">
                <a:solidFill>
                  <a:schemeClr val="tx1"/>
                </a:solidFill>
                <a:latin typeface="Times" panose="02020603060405020304" pitchFamily="18" charset="0"/>
                <a:ea typeface="新細明體" panose="02020500000000000000" pitchFamily="18" charset="-120"/>
              </a:defRPr>
            </a:lvl5pPr>
            <a:lvl6pPr marL="25146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718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290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86200" indent="-228600" defTabSz="4572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FEFD603E-E60F-40EA-8FED-2EC6A4A577FF}"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457200" rtl="0" eaLnBrk="0" fontAlgn="base" latinLnBrk="0" hangingPunct="0">
                <a:lnSpc>
                  <a:spcPct val="100000"/>
                </a:lnSpc>
                <a:spcBef>
                  <a:spcPct val="0"/>
                </a:spcBef>
                <a:spcAft>
                  <a:spcPct val="0"/>
                </a:spcAft>
                <a:buClrTx/>
                <a:buSzTx/>
                <a:buFontTx/>
                <a:buNone/>
                <a:tabLst/>
                <a:defRPr/>
              </a:pPr>
              <a:t>23</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1483663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282575" y="815975"/>
            <a:ext cx="7261225" cy="4084638"/>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dirty="0">
              <a:ea typeface="新細明體" panose="02020500000000000000" pitchFamily="18" charset="-120"/>
            </a:endParaRPr>
          </a:p>
        </p:txBody>
      </p:sp>
    </p:spTree>
    <p:extLst>
      <p:ext uri="{BB962C8B-B14F-4D97-AF65-F5344CB8AC3E}">
        <p14:creationId xmlns:p14="http://schemas.microsoft.com/office/powerpoint/2010/main" val="3034141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282575" y="815975"/>
            <a:ext cx="7261225" cy="4084638"/>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ea typeface="新細明體" panose="02020500000000000000" pitchFamily="18" charset="-120"/>
            </a:endParaRPr>
          </a:p>
        </p:txBody>
      </p:sp>
    </p:spTree>
    <p:extLst>
      <p:ext uri="{BB962C8B-B14F-4D97-AF65-F5344CB8AC3E}">
        <p14:creationId xmlns:p14="http://schemas.microsoft.com/office/powerpoint/2010/main" val="2599771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269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877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282575" y="815975"/>
            <a:ext cx="7261225" cy="4084638"/>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dirty="0">
              <a:ea typeface="新細明體" panose="02020500000000000000" pitchFamily="18" charset="-12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60405020304" pitchFamily="18" charset="0"/>
                <a:ea typeface="新細明體" panose="02020500000000000000" pitchFamily="18" charset="-120"/>
              </a:defRPr>
            </a:lvl1pPr>
            <a:lvl2pPr marL="736600" indent="-282575">
              <a:spcBef>
                <a:spcPct val="30000"/>
              </a:spcBef>
              <a:defRPr kumimoji="1" sz="1200">
                <a:solidFill>
                  <a:schemeClr val="tx1"/>
                </a:solidFill>
                <a:latin typeface="Times" panose="02020603060405020304" pitchFamily="18" charset="0"/>
                <a:ea typeface="新細明體" panose="02020500000000000000" pitchFamily="18" charset="-120"/>
              </a:defRPr>
            </a:lvl2pPr>
            <a:lvl3pPr marL="1133475" indent="-225425">
              <a:spcBef>
                <a:spcPct val="30000"/>
              </a:spcBef>
              <a:defRPr kumimoji="1" sz="1200">
                <a:solidFill>
                  <a:schemeClr val="tx1"/>
                </a:solidFill>
                <a:latin typeface="Times" panose="02020603060405020304" pitchFamily="18" charset="0"/>
                <a:ea typeface="新細明體" panose="02020500000000000000" pitchFamily="18" charset="-120"/>
              </a:defRPr>
            </a:lvl3pPr>
            <a:lvl4pPr marL="1587500" indent="-225425">
              <a:spcBef>
                <a:spcPct val="30000"/>
              </a:spcBef>
              <a:defRPr kumimoji="1" sz="1200">
                <a:solidFill>
                  <a:schemeClr val="tx1"/>
                </a:solidFill>
                <a:latin typeface="Times" panose="02020603060405020304" pitchFamily="18" charset="0"/>
                <a:ea typeface="新細明體" panose="02020500000000000000" pitchFamily="18" charset="-120"/>
              </a:defRPr>
            </a:lvl4pPr>
            <a:lvl5pPr marL="2039938" indent="-225425">
              <a:spcBef>
                <a:spcPct val="30000"/>
              </a:spcBef>
              <a:defRPr kumimoji="1" sz="1200">
                <a:solidFill>
                  <a:schemeClr val="tx1"/>
                </a:solidFill>
                <a:latin typeface="Times" panose="02020603060405020304" pitchFamily="18" charset="0"/>
                <a:ea typeface="新細明體" panose="02020500000000000000" pitchFamily="18" charset="-120"/>
              </a:defRPr>
            </a:lvl5pPr>
            <a:lvl6pPr marL="24971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543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115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687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87E0E0-3028-4A6F-B750-0D84B0A15881}"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4210011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282575" y="815975"/>
            <a:ext cx="7261225" cy="4084638"/>
          </a:xfrm>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ea typeface="+mn-ea"/>
              </a:rPr>
              <a:t>如要更改頁面內容，請先點擊頁面，將已選取的透明方塊移走以進行修改，修改完成後再把方塊移回原位。</a:t>
            </a:r>
            <a:endParaRPr lang="zh-TW" altLang="zh-TW" dirty="0">
              <a:ea typeface="新細明體" panose="02020500000000000000" pitchFamily="18" charset="-12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FD7166C-9F0A-4807-B309-EEC587FD279E}" type="slidenum">
              <a:rPr kumimoji="0" lang="zh-TW" altLang="en-US" sz="1200" b="0" i="0" u="none" strike="noStrike" kern="1200" cap="none" spc="0" normalizeH="0" baseline="0" noProof="0" smtClean="0">
                <a:ln>
                  <a:noFill/>
                </a:ln>
                <a:solidFill>
                  <a:prstClr val="black"/>
                </a:solidFill>
                <a:effectLst/>
                <a:uLnTx/>
                <a:uFillTx/>
                <a:latin typeface="Times" panose="02020603060405020304" pitchFamily="18"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zh-TW" sz="1200" b="0" i="0" u="none" strike="noStrike" kern="1200" cap="none" spc="0" normalizeH="0" baseline="0" noProof="0" dirty="0">
              <a:ln>
                <a:noFill/>
              </a:ln>
              <a:solidFill>
                <a:prstClr val="black"/>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2370321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282575" y="815975"/>
            <a:ext cx="7261225" cy="4084638"/>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ea typeface="+mn-ea"/>
              </a:rPr>
              <a:t>如要更改頁面內容，請先點擊頁面，將已選取的透明方塊移走以進行修改，修改完成後再把方塊移回原位。</a:t>
            </a:r>
            <a:endParaRPr lang="zh-TW" altLang="zh-TW" dirty="0">
              <a:ea typeface="新細明體" panose="02020500000000000000" pitchFamily="18" charset="-12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C5B9E13-967A-4E0A-86C3-08BEC6FD600A}" type="slidenum">
              <a:rPr kumimoji="0" lang="zh-TW" altLang="en-US" sz="1200" b="0" i="0" u="none" strike="noStrike" kern="1200" cap="none" spc="0" normalizeH="0" baseline="0" noProof="0" smtClean="0">
                <a:ln>
                  <a:noFill/>
                </a:ln>
                <a:solidFill>
                  <a:prstClr val="black"/>
                </a:solidFill>
                <a:effectLst/>
                <a:uLnTx/>
                <a:uFillTx/>
                <a:latin typeface="Times" panose="02020603060405020304" pitchFamily="18"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zh-TW" sz="1200" b="0" i="0" u="none" strike="noStrike" kern="1200" cap="none" spc="0" normalizeH="0" baseline="0" noProof="0" dirty="0">
              <a:ln>
                <a:noFill/>
              </a:ln>
              <a:solidFill>
                <a:prstClr val="black"/>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3398674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ea typeface="+mn-ea"/>
              </a:rPr>
              <a:t>如要更改頁面內容，請先點擊頁面，將已選取的透明方塊移走以進行修改，修改完成後再把方塊移回原位。</a:t>
            </a:r>
            <a:endParaRPr lang="zh-TW" altLang="zh-TW" dirty="0">
              <a:ea typeface="新細明體" panose="02020500000000000000" pitchFamily="18" charset="-12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6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panose="0202060306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panose="0202060306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panose="0202060306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panose="0202060306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2F054C-2BB8-4953-8AC8-38CAEEC24EB0}"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113277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282575" y="815975"/>
            <a:ext cx="7261225" cy="4084638"/>
          </a:xfrm>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ea typeface="新細明體" panose="02020500000000000000" pitchFamily="18" charset="-120"/>
            </a:endParaRPr>
          </a:p>
        </p:txBody>
      </p:sp>
    </p:spTree>
    <p:extLst>
      <p:ext uri="{BB962C8B-B14F-4D97-AF65-F5344CB8AC3E}">
        <p14:creationId xmlns:p14="http://schemas.microsoft.com/office/powerpoint/2010/main" val="4222924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282575" y="815975"/>
            <a:ext cx="7261225" cy="4084638"/>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a:ea typeface="新細明體" panose="02020500000000000000" pitchFamily="18" charset="-12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60405020304" pitchFamily="18" charset="0"/>
                <a:ea typeface="新細明體" panose="02020500000000000000" pitchFamily="18" charset="-120"/>
              </a:defRPr>
            </a:lvl1pPr>
            <a:lvl2pPr marL="736600" indent="-282575">
              <a:spcBef>
                <a:spcPct val="30000"/>
              </a:spcBef>
              <a:defRPr kumimoji="1" sz="1200">
                <a:solidFill>
                  <a:schemeClr val="tx1"/>
                </a:solidFill>
                <a:latin typeface="Times" panose="02020603060405020304" pitchFamily="18" charset="0"/>
                <a:ea typeface="新細明體" panose="02020500000000000000" pitchFamily="18" charset="-120"/>
              </a:defRPr>
            </a:lvl2pPr>
            <a:lvl3pPr marL="1133475" indent="-225425">
              <a:spcBef>
                <a:spcPct val="30000"/>
              </a:spcBef>
              <a:defRPr kumimoji="1" sz="1200">
                <a:solidFill>
                  <a:schemeClr val="tx1"/>
                </a:solidFill>
                <a:latin typeface="Times" panose="02020603060405020304" pitchFamily="18" charset="0"/>
                <a:ea typeface="新細明體" panose="02020500000000000000" pitchFamily="18" charset="-120"/>
              </a:defRPr>
            </a:lvl3pPr>
            <a:lvl4pPr marL="1587500" indent="-225425">
              <a:spcBef>
                <a:spcPct val="30000"/>
              </a:spcBef>
              <a:defRPr kumimoji="1" sz="1200">
                <a:solidFill>
                  <a:schemeClr val="tx1"/>
                </a:solidFill>
                <a:latin typeface="Times" panose="02020603060405020304" pitchFamily="18" charset="0"/>
                <a:ea typeface="新細明體" panose="02020500000000000000" pitchFamily="18" charset="-120"/>
              </a:defRPr>
            </a:lvl4pPr>
            <a:lvl5pPr marL="2039938" indent="-225425">
              <a:spcBef>
                <a:spcPct val="30000"/>
              </a:spcBef>
              <a:defRPr kumimoji="1" sz="1200">
                <a:solidFill>
                  <a:schemeClr val="tx1"/>
                </a:solidFill>
                <a:latin typeface="Times" panose="02020603060405020304" pitchFamily="18" charset="0"/>
                <a:ea typeface="新細明體" panose="02020500000000000000" pitchFamily="18" charset="-120"/>
              </a:defRPr>
            </a:lvl5pPr>
            <a:lvl6pPr marL="24971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543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115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687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56BD7D-C9EC-400A-9A46-F8828C68AB69}"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2029753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282575" y="815975"/>
            <a:ext cx="7261225" cy="4084638"/>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a:ea typeface="新細明體" panose="02020500000000000000" pitchFamily="18" charset="-120"/>
            </a:endParaRPr>
          </a:p>
        </p:txBody>
      </p:sp>
    </p:spTree>
    <p:extLst>
      <p:ext uri="{BB962C8B-B14F-4D97-AF65-F5344CB8AC3E}">
        <p14:creationId xmlns:p14="http://schemas.microsoft.com/office/powerpoint/2010/main" val="2273080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282575" y="815975"/>
            <a:ext cx="7261225" cy="4084638"/>
          </a:xfrm>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ea typeface="新細明體" panose="02020500000000000000" pitchFamily="18" charset="-120"/>
            </a:endParaRPr>
          </a:p>
        </p:txBody>
      </p:sp>
    </p:spTree>
    <p:extLst>
      <p:ext uri="{BB962C8B-B14F-4D97-AF65-F5344CB8AC3E}">
        <p14:creationId xmlns:p14="http://schemas.microsoft.com/office/powerpoint/2010/main" val="3958278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282575" y="815975"/>
            <a:ext cx="7261225" cy="4084638"/>
          </a:xfrm>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ea typeface="新細明體" panose="02020500000000000000" pitchFamily="18" charset="-120"/>
            </a:endParaRPr>
          </a:p>
        </p:txBody>
      </p:sp>
    </p:spTree>
    <p:extLst>
      <p:ext uri="{BB962C8B-B14F-4D97-AF65-F5344CB8AC3E}">
        <p14:creationId xmlns:p14="http://schemas.microsoft.com/office/powerpoint/2010/main" val="542900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282575" y="815975"/>
            <a:ext cx="7261225" cy="4084638"/>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a:ea typeface="新細明體" panose="02020500000000000000" pitchFamily="18" charset="-120"/>
            </a:endParaRPr>
          </a:p>
        </p:txBody>
      </p:sp>
    </p:spTree>
    <p:extLst>
      <p:ext uri="{BB962C8B-B14F-4D97-AF65-F5344CB8AC3E}">
        <p14:creationId xmlns:p14="http://schemas.microsoft.com/office/powerpoint/2010/main" val="619377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282575" y="815975"/>
            <a:ext cx="7261225" cy="4084638"/>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ea typeface="新細明體" panose="02020500000000000000" pitchFamily="18" charset="-120"/>
            </a:endParaRPr>
          </a:p>
        </p:txBody>
      </p:sp>
    </p:spTree>
    <p:extLst>
      <p:ext uri="{BB962C8B-B14F-4D97-AF65-F5344CB8AC3E}">
        <p14:creationId xmlns:p14="http://schemas.microsoft.com/office/powerpoint/2010/main" val="3655140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282575" y="815975"/>
            <a:ext cx="7261225" cy="4084638"/>
          </a:xfrm>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ea typeface="新細明體" panose="02020500000000000000" pitchFamily="18" charset="-120"/>
            </a:endParaRPr>
          </a:p>
        </p:txBody>
      </p:sp>
    </p:spTree>
    <p:extLst>
      <p:ext uri="{BB962C8B-B14F-4D97-AF65-F5344CB8AC3E}">
        <p14:creationId xmlns:p14="http://schemas.microsoft.com/office/powerpoint/2010/main" val="2189689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282575" y="815975"/>
            <a:ext cx="7261225" cy="408463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dirty="0">
              <a:ea typeface="新細明體" panose="02020500000000000000" pitchFamily="18" charset="-12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6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panose="0202060306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panose="0202060306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panose="0202060306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panose="0202060306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17015C-A201-4ED2-BF12-C68715329163}"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3361644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33DDA1C7-6EF4-446F-AE3F-6978C001D82F}" type="slidenum">
              <a:rPr lang="en-US" smtClean="0"/>
              <a:t>46</a:t>
            </a:fld>
            <a:endParaRPr lang="en-US"/>
          </a:p>
        </p:txBody>
      </p:sp>
    </p:spTree>
    <p:extLst>
      <p:ext uri="{BB962C8B-B14F-4D97-AF65-F5344CB8AC3E}">
        <p14:creationId xmlns:p14="http://schemas.microsoft.com/office/powerpoint/2010/main" val="2080799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282575" y="815975"/>
            <a:ext cx="7261225" cy="4084638"/>
          </a:xfrm>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dirty="0">
              <a:ea typeface="新細明體" panose="02020500000000000000" pitchFamily="18" charset="-12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6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panose="0202060306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panose="0202060306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panose="0202060306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panose="0202060306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6D3562-5EEC-43B2-BE11-3156E12CABE1}"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3216087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282575" y="815975"/>
            <a:ext cx="7261225" cy="4084638"/>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新細明體" panose="02020500000000000000" pitchFamily="18" charset="-120"/>
              </a:rPr>
              <a:t>Use gif for the map</a:t>
            </a:r>
          </a:p>
          <a:p>
            <a:r>
              <a:rPr lang="en-US" altLang="en-US" dirty="0">
                <a:ea typeface="新細明體" panose="02020500000000000000" pitchFamily="18" charset="-120"/>
              </a:rPr>
              <a:t>More tko image</a:t>
            </a:r>
          </a:p>
        </p:txBody>
      </p:sp>
    </p:spTree>
    <p:extLst>
      <p:ext uri="{BB962C8B-B14F-4D97-AF65-F5344CB8AC3E}">
        <p14:creationId xmlns:p14="http://schemas.microsoft.com/office/powerpoint/2010/main" val="3795783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D4AEE2-255A-44CD-8D75-F44900269A34}" type="slidenum">
              <a:rPr kumimoji="0" lang="zh-TW" altLang="en-US" sz="1200" b="0" i="0" u="none" strike="noStrike" kern="1200" cap="none" spc="0" normalizeH="0" baseline="0" noProof="0" smtClean="0">
                <a:ln>
                  <a:noFill/>
                </a:ln>
                <a:solidFill>
                  <a:srgbClr val="000000"/>
                </a:solidFill>
                <a:effectLst/>
                <a:uLnTx/>
                <a:uFillTx/>
                <a:latin typeface="Times" panose="0202060305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zh-TW" sz="1200" b="0" i="0" u="none" strike="noStrike" kern="1200" cap="none" spc="0" normalizeH="0" baseline="0" noProof="0" dirty="0">
              <a:ln>
                <a:noFill/>
              </a:ln>
              <a:solidFill>
                <a:srgbClr val="000000"/>
              </a:solidFill>
              <a:effectLst/>
              <a:uLnTx/>
              <a:uFillTx/>
              <a:latin typeface="Times"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3578014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282575" y="815975"/>
            <a:ext cx="7261225" cy="4084638"/>
          </a:xfrm>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ea typeface="新細明體" panose="02020500000000000000" pitchFamily="18" charset="-120"/>
            </a:endParaRPr>
          </a:p>
        </p:txBody>
      </p:sp>
    </p:spTree>
    <p:extLst>
      <p:ext uri="{BB962C8B-B14F-4D97-AF65-F5344CB8AC3E}">
        <p14:creationId xmlns:p14="http://schemas.microsoft.com/office/powerpoint/2010/main" val="80870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D4AEE2-255A-44CD-8D75-F44900269A34}" type="slidenum">
              <a:rPr kumimoji="0" lang="zh-TW" altLang="en-US" sz="1200" b="0" i="0" u="none" strike="noStrike" kern="1200" cap="none" spc="0" normalizeH="0" baseline="0" noProof="0" smtClean="0">
                <a:ln>
                  <a:noFill/>
                </a:ln>
                <a:solidFill>
                  <a:srgbClr val="000000"/>
                </a:solidFill>
                <a:effectLst/>
                <a:uLnTx/>
                <a:uFillTx/>
                <a:latin typeface="Times" panose="0202060305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zh-TW" sz="1200" b="0" i="0" u="none" strike="noStrike" kern="1200" cap="none" spc="0" normalizeH="0" baseline="0" noProof="0" dirty="0">
              <a:ln>
                <a:noFill/>
              </a:ln>
              <a:solidFill>
                <a:srgbClr val="000000"/>
              </a:solidFill>
              <a:effectLst/>
              <a:uLnTx/>
              <a:uFillTx/>
              <a:latin typeface="Times"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4206117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282575" y="815975"/>
            <a:ext cx="7261225" cy="4084638"/>
          </a:xfrm>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新細明體" panose="02020500000000000000" pitchFamily="18" charset="-120"/>
            </a:endParaRPr>
          </a:p>
        </p:txBody>
      </p:sp>
    </p:spTree>
    <p:extLst>
      <p:ext uri="{BB962C8B-B14F-4D97-AF65-F5344CB8AC3E}">
        <p14:creationId xmlns:p14="http://schemas.microsoft.com/office/powerpoint/2010/main" val="697854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282575" y="815975"/>
            <a:ext cx="7261225" cy="4084638"/>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dirty="0">
              <a:ea typeface="新細明體" panose="02020500000000000000" pitchFamily="18" charset="-120"/>
            </a:endParaRPr>
          </a:p>
        </p:txBody>
      </p:sp>
    </p:spTree>
    <p:extLst>
      <p:ext uri="{BB962C8B-B14F-4D97-AF65-F5344CB8AC3E}">
        <p14:creationId xmlns:p14="http://schemas.microsoft.com/office/powerpoint/2010/main" val="1254380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749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9B074-E0AE-4924-A003-48054DB2F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247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CF8F440-0CDB-416E-BA3E-4B4180EF84F1}" type="datetime1">
              <a:rPr lang="en-US" smtClean="0"/>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1059426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62DC2E-AF25-4213-823E-46A5031BA8E6}" type="datetime1">
              <a:rPr lang="en-US" smtClean="0"/>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1324218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E06D2C-C3E5-4474-87A3-57ACE4C34BDA}" type="datetime1">
              <a:rPr lang="en-US" smtClean="0"/>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3638350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fld id="{1CDD89CF-9AA3-411D-A05C-8EC122F953FD}" type="datetime1">
              <a:rPr lang="en-US" altLang="zh-TW" smtClean="0"/>
              <a:t>8/8/2023</a:t>
            </a:fld>
            <a:endParaRPr lang="en-US" altLang="zh-TW" dirty="0"/>
          </a:p>
        </p:txBody>
      </p:sp>
      <p:sp>
        <p:nvSpPr>
          <p:cNvPr id="4" name="Footer Placeholder 4"/>
          <p:cNvSpPr>
            <a:spLocks noGrp="1"/>
          </p:cNvSpPr>
          <p:nvPr>
            <p:ph type="ftr" sz="quarter" idx="11"/>
          </p:nvPr>
        </p:nvSpPr>
        <p:spPr/>
        <p:txBody>
          <a:bodyPr/>
          <a:lstStyle>
            <a:lvl1pPr>
              <a:defRPr/>
            </a:lvl1pPr>
          </a:lstStyle>
          <a:p>
            <a:pPr>
              <a:defRPr/>
            </a:pPr>
            <a:endParaRPr lang="en-US" altLang="zh-TW" dirty="0"/>
          </a:p>
        </p:txBody>
      </p:sp>
      <p:sp>
        <p:nvSpPr>
          <p:cNvPr id="5" name="Slide Number Placeholder 5"/>
          <p:cNvSpPr>
            <a:spLocks noGrp="1"/>
          </p:cNvSpPr>
          <p:nvPr>
            <p:ph type="sldNum" sz="quarter" idx="12"/>
          </p:nvPr>
        </p:nvSpPr>
        <p:spPr/>
        <p:txBody>
          <a:bodyPr/>
          <a:lstStyle>
            <a:lvl1pPr>
              <a:defRPr/>
            </a:lvl1pPr>
          </a:lstStyle>
          <a:p>
            <a:pPr>
              <a:defRPr/>
            </a:pPr>
            <a:fld id="{053AD5B5-B691-41E3-BCB7-F8BAB1E7D555}" type="slidenum">
              <a:rPr lang="zh-TW" altLang="en-US"/>
              <a:pPr>
                <a:defRPr/>
              </a:pPr>
              <a:t>‹#›</a:t>
            </a:fld>
            <a:endParaRPr lang="en-US" altLang="zh-TW" dirty="0"/>
          </a:p>
        </p:txBody>
      </p:sp>
    </p:spTree>
    <p:extLst>
      <p:ext uri="{BB962C8B-B14F-4D97-AF65-F5344CB8AC3E}">
        <p14:creationId xmlns:p14="http://schemas.microsoft.com/office/powerpoint/2010/main" val="146430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475EA-40D3-4EAF-A69E-0B0CB9269314}" type="datetime1">
              <a:rPr lang="en-US" smtClean="0"/>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346867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44D6B3-670C-446E-9569-8942252EE82E}" type="datetime1">
              <a:rPr lang="en-US" smtClean="0"/>
              <a:t>8/8/2023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1837168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368A48-D103-484B-824E-B68A14B65B55}" type="datetime1">
              <a:rPr lang="en-US" smtClean="0"/>
              <a:t>8/8/2023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237290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A96DB1-F113-4383-A576-AFB7D1969BE3}" type="datetime1">
              <a:rPr lang="en-US" smtClean="0"/>
              <a:t>8/8/2023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2334256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C9A436-E53F-4A1E-89F6-2D0C92CBB712}" type="datetime1">
              <a:rPr lang="en-US" smtClean="0"/>
              <a:t>8/8/2023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263800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FDCC7-6621-432F-9D21-56D4B5999557}" type="datetime1">
              <a:rPr lang="en-US" smtClean="0"/>
              <a:t>8/8/2023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2158026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952197-C1F3-43AA-9E0F-C6E5FEE23160}" type="datetime1">
              <a:rPr lang="en-US" smtClean="0"/>
              <a:t>8/8/2023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3724198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FA929-827C-4DC0-B3B5-49AEEC9A1E44}" type="datetime1">
              <a:rPr lang="en-US" smtClean="0"/>
              <a:t>8/8/2023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3500709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AF4">
            <a:alpha val="8392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4F8F4-B092-4565-A0FB-B7983829BA91}" type="datetime1">
              <a:rPr lang="en-US" smtClean="0"/>
              <a:t>8/8/2023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8CE8C-4BD1-499A-8B92-D8C2E70A696F}" type="slidenum">
              <a:rPr lang="en-US" smtClean="0"/>
              <a:t>‹#›</a:t>
            </a:fld>
            <a:endParaRPr lang="en-US" dirty="0"/>
          </a:p>
        </p:txBody>
      </p:sp>
    </p:spTree>
    <p:extLst>
      <p:ext uri="{BB962C8B-B14F-4D97-AF65-F5344CB8AC3E}">
        <p14:creationId xmlns:p14="http://schemas.microsoft.com/office/powerpoint/2010/main" val="235728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17/06/relationships/model3d" Target="../media/model3d1.glb"/><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13" Type="http://schemas.microsoft.com/office/2007/relationships/hdphoto" Target="../media/hdphoto4.wdp"/><Relationship Id="rId3" Type="http://schemas.openxmlformats.org/officeDocument/2006/relationships/hyperlink" Target="https://app.lib.eduhk.hk/booking/" TargetMode="External"/><Relationship Id="rId7" Type="http://schemas.openxmlformats.org/officeDocument/2006/relationships/diagramQuickStyle" Target="../diagrams/quickStyle1.xml"/><Relationship Id="rId12"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Layout" Target="../diagrams/layout1.xml"/><Relationship Id="rId11" Type="http://schemas.openxmlformats.org/officeDocument/2006/relationships/image" Target="../media/image46.png"/><Relationship Id="rId5" Type="http://schemas.openxmlformats.org/officeDocument/2006/relationships/diagramData" Target="../diagrams/data1.xml"/><Relationship Id="rId10" Type="http://schemas.openxmlformats.org/officeDocument/2006/relationships/hyperlink" Target="https://www.lib.eduhk.hk/facilities-booking/" TargetMode="External"/><Relationship Id="rId4" Type="http://schemas.openxmlformats.org/officeDocument/2006/relationships/image" Target="../media/image45.png"/><Relationship Id="rId9" Type="http://schemas.microsoft.com/office/2007/relationships/diagramDrawing" Target="../diagrams/drawing1.xml"/><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6.jpeg"/><Relationship Id="rId12" Type="http://schemas.openxmlformats.org/officeDocument/2006/relationships/image" Target="../media/image61.png"/><Relationship Id="rId17" Type="http://schemas.openxmlformats.org/officeDocument/2006/relationships/slide" Target="slide17.xml"/><Relationship Id="rId2" Type="http://schemas.openxmlformats.org/officeDocument/2006/relationships/notesSlide" Target="../notesSlides/notesSlide13.xml"/><Relationship Id="rId16"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png"/><Relationship Id="rId4" Type="http://schemas.openxmlformats.org/officeDocument/2006/relationships/hyperlink" Target="https://www.lib.eduhk.hk/about/policies-regulations/regulations#4" TargetMode="External"/><Relationship Id="rId9" Type="http://schemas.openxmlformats.org/officeDocument/2006/relationships/image" Target="../media/image58.pn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6.jpeg"/><Relationship Id="rId12" Type="http://schemas.openxmlformats.org/officeDocument/2006/relationships/image" Target="../media/image61.png"/><Relationship Id="rId17" Type="http://schemas.openxmlformats.org/officeDocument/2006/relationships/slide" Target="slide18.xml"/><Relationship Id="rId2" Type="http://schemas.openxmlformats.org/officeDocument/2006/relationships/notesSlide" Target="../notesSlides/notesSlide14.xml"/><Relationship Id="rId16"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hyperlink" Target="https://www.lib.eduhk.hk/about/policies-regulations/regulations#4" TargetMode="External"/><Relationship Id="rId11" Type="http://schemas.openxmlformats.org/officeDocument/2006/relationships/image" Target="../media/image60.png"/><Relationship Id="rId5" Type="http://schemas.openxmlformats.org/officeDocument/2006/relationships/image" Target="../media/image55.png"/><Relationship Id="rId15" Type="http://schemas.openxmlformats.org/officeDocument/2006/relationships/image" Target="../media/image64.jpeg"/><Relationship Id="rId10" Type="http://schemas.openxmlformats.org/officeDocument/2006/relationships/image" Target="../media/image59.png"/><Relationship Id="rId4" Type="http://schemas.openxmlformats.org/officeDocument/2006/relationships/image" Target="../media/image54.jpeg"/><Relationship Id="rId9" Type="http://schemas.openxmlformats.org/officeDocument/2006/relationships/image" Target="../media/image58.png"/><Relationship Id="rId1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49.xml"/><Relationship Id="rId3" Type="http://schemas.openxmlformats.org/officeDocument/2006/relationships/image" Target="../media/image5.png"/><Relationship Id="rId7" Type="http://schemas.openxmlformats.org/officeDocument/2006/relationships/slide" Target="slide27.xml"/><Relationship Id="rId12" Type="http://schemas.openxmlformats.org/officeDocument/2006/relationships/slide" Target="slide4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slide" Target="slide36.xml"/><Relationship Id="rId5" Type="http://schemas.openxmlformats.org/officeDocument/2006/relationships/slide" Target="slide6.xml"/><Relationship Id="rId10" Type="http://schemas.openxmlformats.org/officeDocument/2006/relationships/slide" Target="slide35.xml"/><Relationship Id="rId4" Type="http://schemas.openxmlformats.org/officeDocument/2006/relationships/slide" Target="slide3.xml"/><Relationship Id="rId9" Type="http://schemas.openxmlformats.org/officeDocument/2006/relationships/slide" Target="slide31.xml"/></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73.jpeg"/><Relationship Id="rId18" Type="http://schemas.openxmlformats.org/officeDocument/2006/relationships/image" Target="../media/image78.pn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72.jpeg"/><Relationship Id="rId17" Type="http://schemas.openxmlformats.org/officeDocument/2006/relationships/image" Target="../media/image77.png"/><Relationship Id="rId2" Type="http://schemas.openxmlformats.org/officeDocument/2006/relationships/notesSlide" Target="../notesSlides/notesSlide18.xml"/><Relationship Id="rId16"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hyperlink" Target="http://www.jeffco.com/store/images/01117530L.jpg" TargetMode="External"/><Relationship Id="rId11" Type="http://schemas.openxmlformats.org/officeDocument/2006/relationships/image" Target="../media/image71.jpeg"/><Relationship Id="rId5" Type="http://schemas.microsoft.com/office/2007/relationships/hdphoto" Target="../media/hdphoto5.wdp"/><Relationship Id="rId15" Type="http://schemas.openxmlformats.org/officeDocument/2006/relationships/image" Target="../media/image75.jpeg"/><Relationship Id="rId10" Type="http://schemas.openxmlformats.org/officeDocument/2006/relationships/image" Target="../media/image53.png"/><Relationship Id="rId4" Type="http://schemas.openxmlformats.org/officeDocument/2006/relationships/image" Target="../media/image68.png"/><Relationship Id="rId9" Type="http://schemas.openxmlformats.org/officeDocument/2006/relationships/image" Target="../media/image70.png"/><Relationship Id="rId1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1.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hyperlink" Target="https://www.lib.eduhk.hk/opening-hours/"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5.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2.xml"/><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s://www.lib.eduhk.hk/access-borrowing/julac-library-cards" TargetMode="External"/><Relationship Id="rId7"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7.jpeg"/><Relationship Id="rId11" Type="http://schemas.openxmlformats.org/officeDocument/2006/relationships/image" Target="../media/image77.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slide" Target="slide33.xml"/><Relationship Id="rId9" Type="http://schemas.openxmlformats.org/officeDocument/2006/relationships/image" Target="../media/image100.jpeg"/></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4.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slide" Target="slide35.xml"/><Relationship Id="rId5" Type="http://schemas.openxmlformats.org/officeDocument/2006/relationships/image" Target="../media/image103.png"/><Relationship Id="rId10" Type="http://schemas.openxmlformats.org/officeDocument/2006/relationships/image" Target="../media/image105.png"/><Relationship Id="rId4" Type="http://schemas.openxmlformats.org/officeDocument/2006/relationships/image" Target="../media/image102.jpeg"/><Relationship Id="rId9" Type="http://schemas.openxmlformats.org/officeDocument/2006/relationships/image" Target="../media/image77.png"/></Relationships>
</file>

<file path=ppt/slides/_rels/slide3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hyperlink" Target="https://www.lib.eduhk.hk/access-borrowing/julac-library-cards" TargetMode="External"/><Relationship Id="rId7"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slide" Target="slide35.xml"/><Relationship Id="rId5" Type="http://schemas.openxmlformats.org/officeDocument/2006/relationships/image" Target="../media/image97.jpeg"/><Relationship Id="rId10" Type="http://schemas.openxmlformats.org/officeDocument/2006/relationships/image" Target="../media/image77.png"/><Relationship Id="rId4" Type="http://schemas.openxmlformats.org/officeDocument/2006/relationships/image" Target="../media/image96.png"/><Relationship Id="rId9"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12.GIF"/><Relationship Id="rId1" Type="http://schemas.openxmlformats.org/officeDocument/2006/relationships/slideLayout" Target="../slideLayouts/slideLayout7.xml"/><Relationship Id="rId4" Type="http://schemas.openxmlformats.org/officeDocument/2006/relationships/image" Target="../media/image114.GIF"/></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www.ied.edu.hk/sc/view.php?secid=2209" TargetMode="External"/><Relationship Id="rId10" Type="http://schemas.microsoft.com/office/2007/relationships/hdphoto" Target="../media/hdphoto2.wdp"/><Relationship Id="rId4" Type="http://schemas.openxmlformats.org/officeDocument/2006/relationships/hyperlink" Target="https://www.lib.eduhk.hk/tkosclib/" TargetMode="External"/><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hyperlink" Target="https://sms.lib.eduhk.hk/"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lib.eduhk.hk/teaching-learning-support/workshop-materials#Skills"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wmf"/></Relationships>
</file>

<file path=ppt/slides/_rels/slide48.xml.rels><?xml version="1.0" encoding="UTF-8" standalone="yes"?>
<Relationships xmlns="http://schemas.openxmlformats.org/package/2006/relationships"><Relationship Id="rId3" Type="http://schemas.openxmlformats.org/officeDocument/2006/relationships/hyperlink" Target="https://www.lib.eduhk.hk/files/library-handbook/eng/mobile/index.html"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hyperlink" Target="https://www.lib.eduhk.hk/files/vrprojects/libori-hk/"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mailto:libinfo@eduhk.hk"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43.jpeg"/><Relationship Id="rId4" Type="http://schemas.openxmlformats.org/officeDocument/2006/relationships/hyperlink" Target="https://app.lib.eduhk.hk/zo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3235" y="1931002"/>
            <a:ext cx="9144000" cy="1085128"/>
          </a:xfrm>
        </p:spPr>
        <p:txBody>
          <a:bodyPr>
            <a:normAutofit fontScale="90000"/>
          </a:bodyPr>
          <a:lstStyle/>
          <a:p>
            <a:r>
              <a:rPr lang="en-US" dirty="0">
                <a:solidFill>
                  <a:srgbClr val="306B6E"/>
                </a:solidFill>
                <a:latin typeface="Tahoma" panose="020B0604030504040204" pitchFamily="34" charset="0"/>
                <a:ea typeface="Tahoma" panose="020B0604030504040204" pitchFamily="34" charset="0"/>
                <a:cs typeface="Tahoma" panose="020B0604030504040204" pitchFamily="34" charset="0"/>
              </a:rPr>
              <a:t>2023/24 Library Orientation</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8947" y="3861757"/>
            <a:ext cx="3294000" cy="21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p:cNvPicPr>
          <p:nvPr/>
        </p:nvPicPr>
        <p:blipFill>
          <a:blip r:embed="rId4" cstate="screen">
            <a:extLst>
              <a:ext uri="{28A0092B-C50C-407E-A947-70E740481C1C}">
                <a14:useLocalDpi xmlns:a14="http://schemas.microsoft.com/office/drawing/2010/main"/>
              </a:ext>
            </a:extLst>
          </a:blip>
          <a:stretch>
            <a:fillRect/>
          </a:stretch>
        </p:blipFill>
        <p:spPr>
          <a:xfrm flipH="1">
            <a:off x="8520660" y="3909853"/>
            <a:ext cx="3132000" cy="208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l="-800"/>
          <a:stretch/>
        </p:blipFill>
        <p:spPr>
          <a:xfrm>
            <a:off x="609597" y="3919089"/>
            <a:ext cx="3132000" cy="208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Rectangle 2">
            <a:hlinkClick r:id="rId6" action="ppaction://hlinksldjump"/>
            <a:extLst>
              <a:ext uri="{FF2B5EF4-FFF2-40B4-BE49-F238E27FC236}">
                <a16:creationId xmlns:a16="http://schemas.microsoft.com/office/drawing/2014/main" id="{77F49982-0053-4D6C-A1CD-9E5016EBEAAF}"/>
              </a:ext>
            </a:extLst>
          </p:cNvPr>
          <p:cNvSpPr/>
          <p:nvPr/>
        </p:nvSpPr>
        <p:spPr>
          <a:xfrm>
            <a:off x="-63374" y="0"/>
            <a:ext cx="1225537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m3d="http://schemas.microsoft.com/office/drawing/2017/model3d">
        <mc:Choice Requires="am3d">
          <p:graphicFrame>
            <p:nvGraphicFramePr>
              <p:cNvPr id="13" name="3D Model 12" descr="Books">
                <a:extLst>
                  <a:ext uri="{FF2B5EF4-FFF2-40B4-BE49-F238E27FC236}">
                    <a16:creationId xmlns:a16="http://schemas.microsoft.com/office/drawing/2014/main" id="{F05AE4E5-1A22-480B-A499-B4491B14B71A}"/>
                  </a:ext>
                </a:extLst>
              </p:cNvPr>
              <p:cNvGraphicFramePr>
                <a:graphicFrameLocks noChangeAspect="1"/>
              </p:cNvGraphicFramePr>
              <p:nvPr>
                <p:extLst>
                  <p:ext uri="{D42A27DB-BD31-4B8C-83A1-F6EECF244321}">
                    <p14:modId xmlns:p14="http://schemas.microsoft.com/office/powerpoint/2010/main" val="1840481432"/>
                  </p:ext>
                </p:extLst>
              </p:nvPr>
            </p:nvGraphicFramePr>
            <p:xfrm>
              <a:off x="4898872" y="349671"/>
              <a:ext cx="2329141" cy="1511566"/>
            </p:xfrm>
            <a:graphic>
              <a:graphicData uri="http://schemas.microsoft.com/office/drawing/2017/model3d">
                <am3d:model3d r:embed="rId7">
                  <am3d:spPr>
                    <a:xfrm>
                      <a:off x="0" y="0"/>
                      <a:ext cx="2329141" cy="1511566"/>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3380936" ay="-4814972" az="-3357773"/>
                    <am3d:postTrans dx="0" dy="0" dz="0"/>
                  </am3d:trans>
                  <am3d:raster rName="Office3DRenderer" rVer="16.0.8326">
                    <am3d:blip r:embed="rId8"/>
                  </am3d:raster>
                  <am3d:objViewport viewportSz="33748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3" name="3D Model 12" descr="Books">
                <a:extLst>
                  <a:ext uri="{FF2B5EF4-FFF2-40B4-BE49-F238E27FC236}">
                    <a16:creationId xmlns:a16="http://schemas.microsoft.com/office/drawing/2014/main" id="{F05AE4E5-1A22-480B-A499-B4491B14B71A}"/>
                  </a:ext>
                </a:extLst>
              </p:cNvPr>
              <p:cNvPicPr>
                <a:picLocks noGrp="1" noRot="1" noChangeAspect="1" noMove="1" noResize="1" noEditPoints="1" noAdjustHandles="1" noChangeArrowheads="1" noChangeShapeType="1" noCrop="1"/>
              </p:cNvPicPr>
              <p:nvPr/>
            </p:nvPicPr>
            <p:blipFill>
              <a:blip r:embed="rId9"/>
              <a:stretch>
                <a:fillRect/>
              </a:stretch>
            </p:blipFill>
            <p:spPr>
              <a:xfrm>
                <a:off x="4898872" y="349671"/>
                <a:ext cx="2329141" cy="1511566"/>
              </a:xfrm>
              <a:prstGeom prst="rect">
                <a:avLst/>
              </a:prstGeom>
            </p:spPr>
          </p:pic>
        </mc:Fallback>
      </mc:AlternateContent>
    </p:spTree>
    <p:extLst>
      <p:ext uri="{BB962C8B-B14F-4D97-AF65-F5344CB8AC3E}">
        <p14:creationId xmlns:p14="http://schemas.microsoft.com/office/powerpoint/2010/main" val="1077276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Connector 10">
            <a:extLst>
              <a:ext uri="{FF2B5EF4-FFF2-40B4-BE49-F238E27FC236}">
                <a16:creationId xmlns:a16="http://schemas.microsoft.com/office/drawing/2014/main" id="{BA27D87B-5261-4C48-92E8-04015CE51F45}"/>
              </a:ext>
            </a:extLst>
          </p:cNvPr>
          <p:cNvSpPr/>
          <p:nvPr/>
        </p:nvSpPr>
        <p:spPr>
          <a:xfrm>
            <a:off x="6362845" y="2559900"/>
            <a:ext cx="82663" cy="82663"/>
          </a:xfrm>
          <a:prstGeom prst="flowChartConnector">
            <a:avLst/>
          </a:prstGeom>
          <a:scene3d>
            <a:camera prst="orthographicFront"/>
            <a:lightRig rig="flat" dir="t"/>
          </a:scene3d>
          <a:sp3d prstMaterial="plastic">
            <a:bevelT w="120900" h="88900"/>
            <a:bevelB w="88900" h="31750" prst="angle"/>
          </a:sp3d>
        </p:spPr>
        <p:style>
          <a:lnRef idx="1">
            <a:schemeClr val="accent3">
              <a:shade val="50000"/>
              <a:hueOff val="0"/>
              <a:satOff val="0"/>
              <a:lumOff val="14385"/>
              <a:alphaOff val="0"/>
            </a:schemeClr>
          </a:lnRef>
          <a:fillRef idx="3">
            <a:schemeClr val="accent3">
              <a:shade val="50000"/>
              <a:hueOff val="0"/>
              <a:satOff val="0"/>
              <a:lumOff val="14385"/>
              <a:alphaOff val="0"/>
            </a:schemeClr>
          </a:fillRef>
          <a:effectRef idx="2">
            <a:schemeClr val="accent3">
              <a:shade val="50000"/>
              <a:hueOff val="0"/>
              <a:satOff val="0"/>
              <a:lumOff val="14385"/>
              <a:alphaOff val="0"/>
            </a:schemeClr>
          </a:effectRef>
          <a:fontRef idx="minor">
            <a:schemeClr val="lt1"/>
          </a:fontRef>
        </p:style>
      </p:sp>
      <p:sp>
        <p:nvSpPr>
          <p:cNvPr id="15" name="Flowchart: Connector 14">
            <a:extLst>
              <a:ext uri="{FF2B5EF4-FFF2-40B4-BE49-F238E27FC236}">
                <a16:creationId xmlns:a16="http://schemas.microsoft.com/office/drawing/2014/main" id="{886E42D7-9E03-4521-B729-470B88A93725}"/>
              </a:ext>
            </a:extLst>
          </p:cNvPr>
          <p:cNvSpPr/>
          <p:nvPr/>
        </p:nvSpPr>
        <p:spPr>
          <a:xfrm>
            <a:off x="6603077" y="4716363"/>
            <a:ext cx="82663" cy="82663"/>
          </a:xfrm>
          <a:prstGeom prst="flowChartConnector">
            <a:avLst/>
          </a:prstGeom>
          <a:scene3d>
            <a:camera prst="orthographicFront"/>
            <a:lightRig rig="flat" dir="t"/>
          </a:scene3d>
          <a:sp3d prstMaterial="plastic">
            <a:bevelT w="120900" h="88900"/>
            <a:bevelB w="88900" h="31750" prst="angle"/>
          </a:sp3d>
        </p:spPr>
        <p:style>
          <a:lnRef idx="1">
            <a:schemeClr val="accent3">
              <a:shade val="50000"/>
              <a:hueOff val="0"/>
              <a:satOff val="0"/>
              <a:lumOff val="28770"/>
              <a:alphaOff val="0"/>
            </a:schemeClr>
          </a:lnRef>
          <a:fillRef idx="3">
            <a:schemeClr val="accent3">
              <a:shade val="50000"/>
              <a:hueOff val="0"/>
              <a:satOff val="0"/>
              <a:lumOff val="28770"/>
              <a:alphaOff val="0"/>
            </a:schemeClr>
          </a:fillRef>
          <a:effectRef idx="2">
            <a:schemeClr val="accent3">
              <a:shade val="50000"/>
              <a:hueOff val="0"/>
              <a:satOff val="0"/>
              <a:lumOff val="28770"/>
              <a:alphaOff val="0"/>
            </a:schemeClr>
          </a:effectRef>
          <a:fontRef idx="minor">
            <a:schemeClr val="lt1"/>
          </a:fontRef>
        </p:style>
      </p:sp>
      <p:grpSp>
        <p:nvGrpSpPr>
          <p:cNvPr id="27" name="Group 26">
            <a:extLst>
              <a:ext uri="{FF2B5EF4-FFF2-40B4-BE49-F238E27FC236}">
                <a16:creationId xmlns:a16="http://schemas.microsoft.com/office/drawing/2014/main" id="{50FE553D-1A17-4FE6-8A17-5A69A8D3D3B6}"/>
              </a:ext>
            </a:extLst>
          </p:cNvPr>
          <p:cNvGrpSpPr/>
          <p:nvPr/>
        </p:nvGrpSpPr>
        <p:grpSpPr>
          <a:xfrm>
            <a:off x="0" y="2989086"/>
            <a:ext cx="2316480" cy="1227308"/>
            <a:chOff x="25707" y="1823357"/>
            <a:chExt cx="2053464" cy="1013775"/>
          </a:xfrm>
          <a:solidFill>
            <a:schemeClr val="accent1">
              <a:lumMod val="50000"/>
            </a:schemeClr>
          </a:solidFill>
        </p:grpSpPr>
        <p:sp>
          <p:nvSpPr>
            <p:cNvPr id="25" name="Arrow: Pentagon 24">
              <a:extLst>
                <a:ext uri="{FF2B5EF4-FFF2-40B4-BE49-F238E27FC236}">
                  <a16:creationId xmlns:a16="http://schemas.microsoft.com/office/drawing/2014/main" id="{80F2C09C-F87A-4B2E-9A10-C8E707CD535A}"/>
                </a:ext>
              </a:extLst>
            </p:cNvPr>
            <p:cNvSpPr/>
            <p:nvPr/>
          </p:nvSpPr>
          <p:spPr>
            <a:xfrm>
              <a:off x="25707" y="1823357"/>
              <a:ext cx="2053464" cy="101377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1081D8-26F3-43E3-AAB6-E8C3EFBFA3CF}"/>
                </a:ext>
              </a:extLst>
            </p:cNvPr>
            <p:cNvSpPr/>
            <p:nvPr/>
          </p:nvSpPr>
          <p:spPr>
            <a:xfrm>
              <a:off x="108908" y="1876760"/>
              <a:ext cx="1627893" cy="78810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Classrooms</a:t>
              </a:r>
            </a:p>
          </p:txBody>
        </p:sp>
      </p:grpSp>
      <p:sp>
        <p:nvSpPr>
          <p:cNvPr id="28" name="Slide Number Placeholder 2">
            <a:extLst>
              <a:ext uri="{FF2B5EF4-FFF2-40B4-BE49-F238E27FC236}">
                <a16:creationId xmlns:a16="http://schemas.microsoft.com/office/drawing/2014/main" id="{1EBE616B-1EFE-4F49-9E05-96F6CE1E7DC0}"/>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pSp>
        <p:nvGrpSpPr>
          <p:cNvPr id="3" name="Group 2">
            <a:extLst>
              <a:ext uri="{FF2B5EF4-FFF2-40B4-BE49-F238E27FC236}">
                <a16:creationId xmlns:a16="http://schemas.microsoft.com/office/drawing/2014/main" id="{410F7DBB-C9AF-4AC6-BC6D-08BB1FD3BCBF}"/>
              </a:ext>
            </a:extLst>
          </p:cNvPr>
          <p:cNvGrpSpPr/>
          <p:nvPr/>
        </p:nvGrpSpPr>
        <p:grpSpPr>
          <a:xfrm>
            <a:off x="6096000" y="375940"/>
            <a:ext cx="5695767" cy="2613146"/>
            <a:chOff x="6096000" y="194965"/>
            <a:chExt cx="5695767" cy="2613146"/>
          </a:xfrm>
        </p:grpSpPr>
        <p:pic>
          <p:nvPicPr>
            <p:cNvPr id="4" name="Picture 3">
              <a:extLst>
                <a:ext uri="{FF2B5EF4-FFF2-40B4-BE49-F238E27FC236}">
                  <a16:creationId xmlns:a16="http://schemas.microsoft.com/office/drawing/2014/main" id="{AADBD1E6-99AD-47F4-A5A5-FBA193CF3A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662511"/>
              <a:ext cx="3218400" cy="2145600"/>
            </a:xfrm>
            <a:prstGeom prst="snip2DiagRect">
              <a:avLst/>
            </a:prstGeom>
            <a:effectLst>
              <a:outerShdw blurRad="50800" dist="38100" dir="2700000" algn="tl" rotWithShape="0">
                <a:prstClr val="black">
                  <a:alpha val="40000"/>
                </a:prstClr>
              </a:outerShdw>
            </a:effectLst>
          </p:spPr>
        </p:pic>
        <p:sp>
          <p:nvSpPr>
            <p:cNvPr id="7" name="Speech Bubble: Rectangle with Corners Rounded 6">
              <a:extLst>
                <a:ext uri="{FF2B5EF4-FFF2-40B4-BE49-F238E27FC236}">
                  <a16:creationId xmlns:a16="http://schemas.microsoft.com/office/drawing/2014/main" id="{EBDBDE6A-7458-4DFE-A580-C549F7762196}"/>
                </a:ext>
              </a:extLst>
            </p:cNvPr>
            <p:cNvSpPr/>
            <p:nvPr/>
          </p:nvSpPr>
          <p:spPr>
            <a:xfrm>
              <a:off x="9007406" y="194965"/>
              <a:ext cx="2784361" cy="1520354"/>
            </a:xfrm>
            <a:prstGeom prst="wedgeRoundRectCallout">
              <a:avLst>
                <a:gd name="adj1" fmla="val -38975"/>
                <a:gd name="adj2" fmla="val 74376"/>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88"/>
                </a:spcAft>
              </a:pPr>
              <a:r>
                <a:rPr lang="en-US" sz="1400" b="1" dirty="0">
                  <a:solidFill>
                    <a:schemeClr val="tx1"/>
                  </a:solidFill>
                </a:rPr>
                <a:t>Special Education Room (1/F)</a:t>
              </a:r>
            </a:p>
            <a:p>
              <a:pPr marL="285750" indent="-285750">
                <a:spcAft>
                  <a:spcPts val="588"/>
                </a:spcAft>
                <a:buFont typeface="Wingdings" panose="05000000000000000000" pitchFamily="2" charset="2"/>
                <a:buChar char="ü"/>
              </a:pPr>
              <a:r>
                <a:rPr lang="en-US" sz="1100" dirty="0">
                  <a:solidFill>
                    <a:schemeClr val="tx1"/>
                  </a:solidFill>
                </a:rPr>
                <a:t>Specially designed for students with special education needs</a:t>
              </a:r>
            </a:p>
            <a:p>
              <a:pPr marL="285750" indent="-285750">
                <a:spcAft>
                  <a:spcPts val="588"/>
                </a:spcAft>
                <a:buFont typeface="Wingdings" panose="05000000000000000000" pitchFamily="2" charset="2"/>
                <a:buChar char="ü"/>
              </a:pPr>
              <a:r>
                <a:rPr lang="en-US" sz="1100" dirty="0">
                  <a:solidFill>
                    <a:schemeClr val="tx1"/>
                  </a:solidFill>
                </a:rPr>
                <a:t>Induction loop system for hearing aids</a:t>
              </a:r>
            </a:p>
            <a:p>
              <a:pPr marL="285750" indent="-285750">
                <a:spcAft>
                  <a:spcPts val="588"/>
                </a:spcAft>
                <a:buFont typeface="Wingdings" panose="05000000000000000000" pitchFamily="2" charset="2"/>
                <a:buChar char="ü"/>
              </a:pPr>
              <a:r>
                <a:rPr lang="en-US" sz="1100" dirty="0">
                  <a:solidFill>
                    <a:schemeClr val="tx1"/>
                  </a:solidFill>
                </a:rPr>
                <a:t>32:10 extra-wide video projection wall for visual stimulations, etc.</a:t>
              </a:r>
            </a:p>
          </p:txBody>
        </p:sp>
      </p:grpSp>
      <p:grpSp>
        <p:nvGrpSpPr>
          <p:cNvPr id="2" name="Group 1">
            <a:extLst>
              <a:ext uri="{FF2B5EF4-FFF2-40B4-BE49-F238E27FC236}">
                <a16:creationId xmlns:a16="http://schemas.microsoft.com/office/drawing/2014/main" id="{82D901C6-9F56-4822-B012-CC2A80505246}"/>
              </a:ext>
            </a:extLst>
          </p:cNvPr>
          <p:cNvGrpSpPr/>
          <p:nvPr/>
        </p:nvGrpSpPr>
        <p:grpSpPr>
          <a:xfrm>
            <a:off x="6069575" y="3252686"/>
            <a:ext cx="5580381" cy="3169415"/>
            <a:chOff x="6362845" y="3090117"/>
            <a:chExt cx="5580381" cy="3169415"/>
          </a:xfrm>
        </p:grpSpPr>
        <p:pic>
          <p:nvPicPr>
            <p:cNvPr id="23" name="Picture 22">
              <a:extLst>
                <a:ext uri="{FF2B5EF4-FFF2-40B4-BE49-F238E27FC236}">
                  <a16:creationId xmlns:a16="http://schemas.microsoft.com/office/drawing/2014/main" id="{658A5247-FF9F-4CDF-907A-E365DF0ACA6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tretch>
              <a:fillRect/>
            </a:stretch>
          </p:blipFill>
          <p:spPr>
            <a:xfrm>
              <a:off x="6362845" y="3090117"/>
              <a:ext cx="3218400" cy="2145600"/>
            </a:xfrm>
            <a:prstGeom prst="snip2DiagRect">
              <a:avLst/>
            </a:prstGeom>
            <a:effectLst>
              <a:outerShdw blurRad="50800" dist="38100" dir="2700000" algn="tl" rotWithShape="0">
                <a:prstClr val="black">
                  <a:alpha val="40000"/>
                </a:prstClr>
              </a:outerShdw>
            </a:effectLst>
          </p:spPr>
        </p:pic>
        <p:sp>
          <p:nvSpPr>
            <p:cNvPr id="22" name="Speech Bubble: Rectangle with Corners Rounded 21">
              <a:extLst>
                <a:ext uri="{FF2B5EF4-FFF2-40B4-BE49-F238E27FC236}">
                  <a16:creationId xmlns:a16="http://schemas.microsoft.com/office/drawing/2014/main" id="{799D34CE-19D3-4E3A-8C18-CF7FCA039D0B}"/>
                </a:ext>
              </a:extLst>
            </p:cNvPr>
            <p:cNvSpPr/>
            <p:nvPr/>
          </p:nvSpPr>
          <p:spPr>
            <a:xfrm>
              <a:off x="8596534" y="4739178"/>
              <a:ext cx="3346692" cy="1520354"/>
            </a:xfrm>
            <a:prstGeom prst="wedgeRoundRectCallout">
              <a:avLst>
                <a:gd name="adj1" fmla="val -21578"/>
                <a:gd name="adj2" fmla="val -80918"/>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spcBef>
                  <a:spcPct val="0"/>
                </a:spcBef>
                <a:spcAft>
                  <a:spcPct val="35000"/>
                </a:spcAft>
                <a:defRPr/>
              </a:pPr>
              <a:r>
                <a:rPr lang="en-US" sz="1400" b="1" dirty="0">
                  <a:solidFill>
                    <a:schemeClr val="tx1"/>
                  </a:solidFill>
                  <a:ea typeface="Tahoma" panose="020B0604030504040204" pitchFamily="34" charset="0"/>
                  <a:cs typeface="Tahoma" panose="020B0604030504040204" pitchFamily="34" charset="0"/>
                </a:rPr>
                <a:t>e-Learning Studio (2/F)</a:t>
              </a:r>
            </a:p>
            <a:p>
              <a:pPr marL="285750" lvl="0" indent="-285750" defTabSz="622300">
                <a:spcBef>
                  <a:spcPct val="0"/>
                </a:spcBef>
                <a:spcAft>
                  <a:spcPct val="35000"/>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Designed for classes by Library and other academic units</a:t>
              </a:r>
            </a:p>
            <a:p>
              <a:pPr marL="285750" lvl="0" indent="-285750" defTabSz="622300">
                <a:spcBef>
                  <a:spcPct val="0"/>
                </a:spcBef>
                <a:spcAft>
                  <a:spcPct val="35000"/>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42 notebook computers</a:t>
              </a:r>
            </a:p>
            <a:p>
              <a:pPr marL="285750" lvl="0" indent="-285750" defTabSz="622300">
                <a:spcBef>
                  <a:spcPct val="0"/>
                </a:spcBef>
                <a:spcAft>
                  <a:spcPct val="35000"/>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PTZ cameras and ceiling mic arrays for 2-way video communications and online/hybrid teaching, etc.</a:t>
              </a:r>
            </a:p>
          </p:txBody>
        </p:sp>
      </p:grpSp>
      <p:grpSp>
        <p:nvGrpSpPr>
          <p:cNvPr id="14" name="Group 13">
            <a:extLst>
              <a:ext uri="{FF2B5EF4-FFF2-40B4-BE49-F238E27FC236}">
                <a16:creationId xmlns:a16="http://schemas.microsoft.com/office/drawing/2014/main" id="{D6B8298D-9E06-4305-A2BA-3A27193176D2}"/>
              </a:ext>
            </a:extLst>
          </p:cNvPr>
          <p:cNvGrpSpPr/>
          <p:nvPr/>
        </p:nvGrpSpPr>
        <p:grpSpPr>
          <a:xfrm>
            <a:off x="305057" y="2912948"/>
            <a:ext cx="5764518" cy="3436315"/>
            <a:chOff x="-305439" y="-141951"/>
            <a:chExt cx="5764518" cy="3436315"/>
          </a:xfrm>
        </p:grpSpPr>
        <p:sp>
          <p:nvSpPr>
            <p:cNvPr id="16" name="Rectangle: Diagonal Corners Snipped 15">
              <a:extLst>
                <a:ext uri="{FF2B5EF4-FFF2-40B4-BE49-F238E27FC236}">
                  <a16:creationId xmlns:a16="http://schemas.microsoft.com/office/drawing/2014/main" id="{88452132-A1EA-4FF5-B149-8048F924A796}"/>
                </a:ext>
              </a:extLst>
            </p:cNvPr>
            <p:cNvSpPr/>
            <p:nvPr/>
          </p:nvSpPr>
          <p:spPr>
            <a:xfrm>
              <a:off x="1928250" y="-141951"/>
              <a:ext cx="3530829" cy="2145600"/>
            </a:xfrm>
            <a:prstGeom prst="snip2DiagRect">
              <a:avLst/>
            </a:prstGeom>
            <a:blipFill>
              <a:blip r:embed="rId6" cstate="print">
                <a:extLst>
                  <a:ext uri="{28A0092B-C50C-407E-A947-70E740481C1C}">
                    <a14:useLocalDpi xmlns:a14="http://schemas.microsoft.com/office/drawing/2010/main"/>
                  </a:ext>
                </a:extLst>
              </a:blip>
              <a:srcRect/>
              <a:stretch>
                <a:fillRect/>
              </a:stretch>
            </a:blipFill>
            <a:scene3d>
              <a:camera prst="orthographicFront"/>
              <a:lightRig rig="flat" dir="t"/>
            </a:scene3d>
            <a:sp3d z="-190500" prstMaterial="plastic">
              <a:bevelT w="88900" h="88900"/>
              <a:bevelB w="88900" h="31750" prst="angle"/>
            </a:sp3d>
          </p:spPr>
          <p:style>
            <a:lnRef idx="0">
              <a:schemeClr val="lt1">
                <a:hueOff val="0"/>
                <a:satOff val="0"/>
                <a:lumOff val="0"/>
                <a:alphaOff val="0"/>
              </a:schemeClr>
            </a:lnRef>
            <a:fillRef idx="3">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17" name="Speech Bubble: Rectangle with Corners Rounded 16">
              <a:extLst>
                <a:ext uri="{FF2B5EF4-FFF2-40B4-BE49-F238E27FC236}">
                  <a16:creationId xmlns:a16="http://schemas.microsoft.com/office/drawing/2014/main" id="{0AF3A738-63A5-4FF5-9827-BBF376D87DA9}"/>
                </a:ext>
              </a:extLst>
            </p:cNvPr>
            <p:cNvSpPr/>
            <p:nvPr/>
          </p:nvSpPr>
          <p:spPr>
            <a:xfrm>
              <a:off x="-305439" y="1982902"/>
              <a:ext cx="2580528" cy="1311462"/>
            </a:xfrm>
            <a:prstGeom prst="wedgeRoundRectCallout">
              <a:avLst>
                <a:gd name="adj1" fmla="val 47118"/>
                <a:gd name="adj2" fmla="val -65756"/>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spcBef>
                  <a:spcPct val="0"/>
                </a:spcBef>
                <a:spcAft>
                  <a:spcPct val="35000"/>
                </a:spcAft>
                <a:defRPr/>
              </a:pPr>
              <a:r>
                <a:rPr lang="en-US" sz="1400" b="1" dirty="0">
                  <a:solidFill>
                    <a:schemeClr val="tx1"/>
                  </a:solidFill>
                  <a:ea typeface="Tahoma" panose="020B0604030504040204" pitchFamily="34" charset="0"/>
                  <a:cs typeface="Tahoma" panose="020B0604030504040204" pitchFamily="34" charset="0"/>
                </a:rPr>
                <a:t>STEM Room (2/F)</a:t>
              </a:r>
            </a:p>
            <a:p>
              <a:pPr marL="285750" lvl="0" indent="-285750" defTabSz="622300">
                <a:spcBef>
                  <a:spcPct val="0"/>
                </a:spcBef>
                <a:spcAft>
                  <a:spcPct val="35000"/>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Designed for STEM and Makerspace classes</a:t>
              </a:r>
            </a:p>
            <a:p>
              <a:pPr marL="285750" lvl="0" indent="-285750" defTabSz="622300">
                <a:spcBef>
                  <a:spcPct val="0"/>
                </a:spcBef>
                <a:spcAft>
                  <a:spcPct val="35000"/>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One 4K projector &amp; Two 4K 86” interactive LCD panels, etc.</a:t>
              </a:r>
            </a:p>
          </p:txBody>
        </p:sp>
      </p:grpSp>
      <p:grpSp>
        <p:nvGrpSpPr>
          <p:cNvPr id="18" name="Group 17">
            <a:extLst>
              <a:ext uri="{FF2B5EF4-FFF2-40B4-BE49-F238E27FC236}">
                <a16:creationId xmlns:a16="http://schemas.microsoft.com/office/drawing/2014/main" id="{3AC487CE-4A6F-459F-B485-B16FC7FF9217}"/>
              </a:ext>
            </a:extLst>
          </p:cNvPr>
          <p:cNvGrpSpPr/>
          <p:nvPr/>
        </p:nvGrpSpPr>
        <p:grpSpPr>
          <a:xfrm>
            <a:off x="91866" y="375940"/>
            <a:ext cx="5987234" cy="2278666"/>
            <a:chOff x="2911266" y="-55175"/>
            <a:chExt cx="5987234" cy="2278666"/>
          </a:xfrm>
        </p:grpSpPr>
        <p:pic>
          <p:nvPicPr>
            <p:cNvPr id="20" name="Picture 19">
              <a:extLst>
                <a:ext uri="{FF2B5EF4-FFF2-40B4-BE49-F238E27FC236}">
                  <a16:creationId xmlns:a16="http://schemas.microsoft.com/office/drawing/2014/main" id="{353B73BD-B37D-43EC-BE7A-271B94D79B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540825" y="77891"/>
              <a:ext cx="3357675" cy="2145600"/>
            </a:xfrm>
            <a:prstGeom prst="snip2DiagRect">
              <a:avLst/>
            </a:prstGeom>
          </p:spPr>
        </p:pic>
        <p:sp>
          <p:nvSpPr>
            <p:cNvPr id="19" name="Speech Bubble: Rectangle with Corners Rounded 18">
              <a:extLst>
                <a:ext uri="{FF2B5EF4-FFF2-40B4-BE49-F238E27FC236}">
                  <a16:creationId xmlns:a16="http://schemas.microsoft.com/office/drawing/2014/main" id="{80ACBD9F-976B-4BBA-BC63-808D3965E7B5}"/>
                </a:ext>
              </a:extLst>
            </p:cNvPr>
            <p:cNvSpPr/>
            <p:nvPr/>
          </p:nvSpPr>
          <p:spPr>
            <a:xfrm>
              <a:off x="2911266" y="-55175"/>
              <a:ext cx="2580528" cy="1818423"/>
            </a:xfrm>
            <a:prstGeom prst="wedgeRoundRectCallout">
              <a:avLst>
                <a:gd name="adj1" fmla="val 60922"/>
                <a:gd name="adj2" fmla="val 30882"/>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88"/>
                </a:spcAft>
              </a:pPr>
              <a:r>
                <a:rPr lang="en-US" sz="1400" b="1" dirty="0">
                  <a:solidFill>
                    <a:schemeClr val="tx1"/>
                  </a:solidFill>
                </a:rPr>
                <a:t>Extended Reality Room (2/F)</a:t>
              </a:r>
            </a:p>
            <a:p>
              <a:pPr marL="285750" indent="-285750">
                <a:spcAft>
                  <a:spcPts val="588"/>
                </a:spcAft>
                <a:buFont typeface="Wingdings" panose="05000000000000000000" pitchFamily="2" charset="2"/>
                <a:buChar char="ü"/>
              </a:pPr>
              <a:r>
                <a:rPr lang="en-US" sz="1100" dirty="0">
                  <a:solidFill>
                    <a:schemeClr val="tx1"/>
                  </a:solidFill>
                </a:rPr>
                <a:t>One of the largest VR CAVEs in Hong Kong supporting 360-degree interactive 4-side and floor projection as well as surround sound system</a:t>
              </a:r>
            </a:p>
            <a:p>
              <a:pPr marL="285750" indent="-285750">
                <a:spcAft>
                  <a:spcPts val="588"/>
                </a:spcAft>
                <a:buFont typeface="Wingdings" panose="05000000000000000000" pitchFamily="2" charset="2"/>
                <a:buChar char="ü"/>
              </a:pPr>
              <a:r>
                <a:rPr lang="en-US" sz="1100" dirty="0">
                  <a:solidFill>
                    <a:schemeClr val="tx1"/>
                  </a:solidFill>
                </a:rPr>
                <a:t>Includes a VR Experience Area with VR treadmill and extra wide gaming station</a:t>
              </a:r>
            </a:p>
          </p:txBody>
        </p:sp>
      </p:grpSp>
    </p:spTree>
    <p:extLst>
      <p:ext uri="{BB962C8B-B14F-4D97-AF65-F5344CB8AC3E}">
        <p14:creationId xmlns:p14="http://schemas.microsoft.com/office/powerpoint/2010/main" val="578378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5"/>
          <p:cNvGrpSpPr>
            <a:grpSpLocks/>
          </p:cNvGrpSpPr>
          <p:nvPr/>
        </p:nvGrpSpPr>
        <p:grpSpPr bwMode="auto">
          <a:xfrm>
            <a:off x="2848633" y="1969099"/>
            <a:ext cx="6797957" cy="1902821"/>
            <a:chOff x="805752" y="2006853"/>
            <a:chExt cx="6448266" cy="1804619"/>
          </a:xfrm>
        </p:grpSpPr>
        <p:pic>
          <p:nvPicPr>
            <p:cNvPr id="10" name="Picture 9"/>
            <p:cNvPicPr>
              <a:picLocks/>
            </p:cNvPicPr>
            <p:nvPr/>
          </p:nvPicPr>
          <p:blipFill>
            <a:blip r:embed="rId3" cstate="screen">
              <a:extLst>
                <a:ext uri="{28A0092B-C50C-407E-A947-70E740481C1C}">
                  <a14:useLocalDpi xmlns:a14="http://schemas.microsoft.com/office/drawing/2010/main"/>
                </a:ext>
              </a:extLst>
            </a:blip>
            <a:stretch>
              <a:fillRect/>
            </a:stretch>
          </p:blipFill>
          <p:spPr>
            <a:xfrm>
              <a:off x="4005098" y="2008770"/>
              <a:ext cx="3248920" cy="1802702"/>
            </a:xfrm>
            <a:prstGeom prst="rect">
              <a:avLst/>
            </a:prstGeom>
            <a:ln>
              <a:noFill/>
            </a:ln>
            <a:effectLst>
              <a:outerShdw blurRad="50800" dist="38100" dir="18900000" algn="bl" rotWithShape="0">
                <a:prstClr val="black">
                  <a:alpha val="40000"/>
                </a:prst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752" y="2006853"/>
              <a:ext cx="3199346" cy="1799313"/>
            </a:xfrm>
            <a:prstGeom prst="rect">
              <a:avLst/>
            </a:prstGeom>
            <a:ln>
              <a:noFill/>
            </a:ln>
            <a:effectLst>
              <a:outerShdw blurRad="50800" dist="38100" dir="13500000" algn="br" rotWithShape="0">
                <a:prstClr val="black">
                  <a:alpha val="40000"/>
                </a:prstClr>
              </a:outerShdw>
            </a:effectLst>
          </p:spPr>
        </p:pic>
      </p:grpSp>
      <p:sp>
        <p:nvSpPr>
          <p:cNvPr id="163842" name="Text Box 2"/>
          <p:cNvSpPr txBox="1">
            <a:spLocks noChangeArrowheads="1"/>
          </p:cNvSpPr>
          <p:nvPr/>
        </p:nvSpPr>
        <p:spPr bwMode="auto">
          <a:xfrm>
            <a:off x="4414838" y="115888"/>
            <a:ext cx="3505200" cy="892552"/>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EI Hub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(LP/F – Open 24 Hours)</a:t>
            </a:r>
          </a:p>
        </p:txBody>
      </p:sp>
      <p:sp>
        <p:nvSpPr>
          <p:cNvPr id="23556" name="AutoShape 12" descr="blob:https://web.whatsapp.com/47c47a40-52d1-4d56-b979-c87a943c7a9b"/>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3" name="Rectangle 12"/>
          <p:cNvSpPr/>
          <p:nvPr/>
        </p:nvSpPr>
        <p:spPr>
          <a:xfrm>
            <a:off x="2773365" y="1042494"/>
            <a:ext cx="7071675" cy="73866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Located on LP/F of MMW Library, EI Hub provides a co-working space for students who are carrying out projects or starting their own businesses. EI Hub opens 24 hours and is available for advance online booking by EdUHK students.</a:t>
            </a:r>
          </a:p>
        </p:txBody>
      </p:sp>
      <p:sp>
        <p:nvSpPr>
          <p:cNvPr id="23" name="Rounded Rectangular Callout 22"/>
          <p:cNvSpPr/>
          <p:nvPr/>
        </p:nvSpPr>
        <p:spPr>
          <a:xfrm>
            <a:off x="7594601" y="1962726"/>
            <a:ext cx="2740025" cy="569913"/>
          </a:xfrm>
          <a:prstGeom prst="wedgeRoundRectCallout">
            <a:avLst>
              <a:gd name="adj1" fmla="val -39377"/>
              <a:gd name="adj2" fmla="val 10113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Tahoma" pitchFamily="34" charset="0"/>
                <a:ea typeface="Tahoma" panose="020B0604030504040204" pitchFamily="34" charset="0"/>
                <a:cs typeface="Tahoma" panose="020B0604030504040204" pitchFamily="34" charset="0"/>
              </a:rPr>
              <a:t>EIH Collection includes over 400 books and magazines (14-day loan)</a:t>
            </a:r>
          </a:p>
        </p:txBody>
      </p:sp>
      <p:grpSp>
        <p:nvGrpSpPr>
          <p:cNvPr id="23559" name="Group 16"/>
          <p:cNvGrpSpPr>
            <a:grpSpLocks/>
          </p:cNvGrpSpPr>
          <p:nvPr/>
        </p:nvGrpSpPr>
        <p:grpSpPr bwMode="auto">
          <a:xfrm>
            <a:off x="3409951" y="4005229"/>
            <a:ext cx="5528859" cy="1825200"/>
            <a:chOff x="1483464" y="3783466"/>
            <a:chExt cx="5529779" cy="1824889"/>
          </a:xfrm>
        </p:grpSpPr>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74609" y="3793019"/>
              <a:ext cx="3238634" cy="1799692"/>
            </a:xfrm>
            <a:prstGeom prst="rect">
              <a:avLst/>
            </a:prstGeom>
            <a:effectLst>
              <a:outerShdw blurRad="50800" dist="38100" dir="18900000" algn="bl" rotWithShape="0">
                <a:prstClr val="black">
                  <a:alpha val="40000"/>
                </a:prstClr>
              </a:outerShdw>
            </a:effectLst>
          </p:spPr>
        </p:pic>
        <p:pic>
          <p:nvPicPr>
            <p:cNvPr id="20496" name="Picture 16"/>
            <p:cNvPicPr>
              <a:picLocks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483464" y="3783466"/>
              <a:ext cx="2340000" cy="1824889"/>
            </a:xfrm>
            <a:prstGeom prst="rect">
              <a:avLst/>
            </a:prstGeom>
            <a:ln>
              <a:noFill/>
            </a:ln>
            <a:effectLst>
              <a:outerShdw blurRad="50800" dist="38100" dir="13500000" algn="br"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grpSp>
      <p:sp>
        <p:nvSpPr>
          <p:cNvPr id="27" name="Rounded Rectangular Callout 26"/>
          <p:cNvSpPr/>
          <p:nvPr/>
        </p:nvSpPr>
        <p:spPr>
          <a:xfrm>
            <a:off x="1919289" y="5840413"/>
            <a:ext cx="2592387" cy="665162"/>
          </a:xfrm>
          <a:prstGeom prst="wedgeRoundRectCallout">
            <a:avLst>
              <a:gd name="adj1" fmla="val 46557"/>
              <a:gd name="adj2" fmla="val -153221"/>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Tahoma" pitchFamily="34" charset="0"/>
                <a:ea typeface="Tahoma" panose="020B0604030504040204" pitchFamily="34" charset="0"/>
                <a:cs typeface="Tahoma" panose="020B0604030504040204" pitchFamily="34" charset="0"/>
              </a:rPr>
              <a:t>3-in-1 Octopus-operated machine for photocopying, scanning and Wi-Fi printing</a:t>
            </a:r>
          </a:p>
        </p:txBody>
      </p:sp>
      <p:sp>
        <p:nvSpPr>
          <p:cNvPr id="12" name="Rounded Rectangular Callout 11"/>
          <p:cNvSpPr/>
          <p:nvPr/>
        </p:nvSpPr>
        <p:spPr>
          <a:xfrm>
            <a:off x="7694614" y="5823978"/>
            <a:ext cx="2490787" cy="665162"/>
          </a:xfrm>
          <a:prstGeom prst="wedgeRoundRectCallout">
            <a:avLst>
              <a:gd name="adj1" fmla="val -25083"/>
              <a:gd name="adj2" fmla="val -107047"/>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Tahoma" pitchFamily="34" charset="0"/>
                <a:ea typeface="Tahoma" panose="020B0604030504040204" pitchFamily="34" charset="0"/>
                <a:cs typeface="Tahoma" panose="020B0604030504040204" pitchFamily="34" charset="0"/>
              </a:rPr>
              <a:t>Direct access between the Learning Commons and all floors of the Library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32581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809961" y="685091"/>
            <a:ext cx="7207250"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hlinkClick r:id="rId3"/>
              </a:rPr>
              <a:t>Library Booking System</a:t>
            </a:r>
            <a:endParaRPr kumimoji="0" lang="en-US" altLang="zh-TW" sz="36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endParaRPr>
          </a:p>
        </p:txBody>
      </p:sp>
      <p:pic>
        <p:nvPicPr>
          <p:cNvPr id="14" name="Picture 13">
            <a:extLst>
              <a:ext uri="{FF2B5EF4-FFF2-40B4-BE49-F238E27FC236}">
                <a16:creationId xmlns:a16="http://schemas.microsoft.com/office/drawing/2014/main" id="{7E8D2B03-F23C-4BD0-93B4-FA613E097D67}"/>
              </a:ext>
            </a:extLst>
          </p:cNvPr>
          <p:cNvPicPr>
            <a:picLocks noChangeAspect="1"/>
          </p:cNvPicPr>
          <p:nvPr/>
        </p:nvPicPr>
        <p:blipFill>
          <a:blip r:embed="rId4"/>
          <a:stretch>
            <a:fillRect/>
          </a:stretch>
        </p:blipFill>
        <p:spPr>
          <a:xfrm>
            <a:off x="631826" y="2718331"/>
            <a:ext cx="11350624" cy="3008958"/>
          </a:xfrm>
          <a:prstGeom prst="rect">
            <a:avLst/>
          </a:prstGeom>
        </p:spPr>
      </p:pic>
      <p:grpSp>
        <p:nvGrpSpPr>
          <p:cNvPr id="15" name="Group 14">
            <a:extLst>
              <a:ext uri="{FF2B5EF4-FFF2-40B4-BE49-F238E27FC236}">
                <a16:creationId xmlns:a16="http://schemas.microsoft.com/office/drawing/2014/main" id="{2396F870-4CBB-4A1B-8D6C-F36892A6823E}"/>
              </a:ext>
            </a:extLst>
          </p:cNvPr>
          <p:cNvGrpSpPr/>
          <p:nvPr/>
        </p:nvGrpSpPr>
        <p:grpSpPr>
          <a:xfrm>
            <a:off x="8372475" y="452270"/>
            <a:ext cx="3609975" cy="2522547"/>
            <a:chOff x="7798905" y="2912973"/>
            <a:chExt cx="4239841" cy="2526135"/>
          </a:xfrm>
        </p:grpSpPr>
        <p:grpSp>
          <p:nvGrpSpPr>
            <p:cNvPr id="21" name="Group 20">
              <a:extLst>
                <a:ext uri="{FF2B5EF4-FFF2-40B4-BE49-F238E27FC236}">
                  <a16:creationId xmlns:a16="http://schemas.microsoft.com/office/drawing/2014/main" id="{38F0115C-3E07-4165-808B-216E4C731635}"/>
                </a:ext>
              </a:extLst>
            </p:cNvPr>
            <p:cNvGrpSpPr/>
            <p:nvPr/>
          </p:nvGrpSpPr>
          <p:grpSpPr>
            <a:xfrm>
              <a:off x="7798905" y="2912973"/>
              <a:ext cx="4239841" cy="2526135"/>
              <a:chOff x="5658900" y="2111072"/>
              <a:chExt cx="6177500" cy="3159398"/>
            </a:xfrm>
          </p:grpSpPr>
          <p:graphicFrame>
            <p:nvGraphicFramePr>
              <p:cNvPr id="6" name="Diagram 5">
                <a:extLst>
                  <a:ext uri="{FF2B5EF4-FFF2-40B4-BE49-F238E27FC236}">
                    <a16:creationId xmlns:a16="http://schemas.microsoft.com/office/drawing/2014/main" id="{D57FD910-BFCE-4278-BFCD-54679168D66F}"/>
                  </a:ext>
                </a:extLst>
              </p:cNvPr>
              <p:cNvGraphicFramePr/>
              <p:nvPr>
                <p:extLst>
                  <p:ext uri="{D42A27DB-BD31-4B8C-83A1-F6EECF244321}">
                    <p14:modId xmlns:p14="http://schemas.microsoft.com/office/powerpoint/2010/main" val="2236398244"/>
                  </p:ext>
                </p:extLst>
              </p:nvPr>
            </p:nvGraphicFramePr>
            <p:xfrm>
              <a:off x="5962010" y="2111072"/>
              <a:ext cx="5874390" cy="31593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a:hlinkClick r:id="rId10"/>
                <a:extLst>
                  <a:ext uri="{FF2B5EF4-FFF2-40B4-BE49-F238E27FC236}">
                    <a16:creationId xmlns:a16="http://schemas.microsoft.com/office/drawing/2014/main" id="{E6E9F2DB-689D-4096-888A-01EF20888210}"/>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5658900" y="2288267"/>
                <a:ext cx="612000" cy="612000"/>
              </a:xfrm>
              <a:prstGeom prst="rect">
                <a:avLst/>
              </a:prstGeom>
            </p:spPr>
          </p:pic>
          <p:pic>
            <p:nvPicPr>
              <p:cNvPr id="11" name="Picture 10">
                <a:extLst>
                  <a:ext uri="{FF2B5EF4-FFF2-40B4-BE49-F238E27FC236}">
                    <a16:creationId xmlns:a16="http://schemas.microsoft.com/office/drawing/2014/main" id="{6F57F01E-91E9-4507-A84B-867FE66DFC09}"/>
                  </a:ext>
                </a:extLst>
              </p:cNvPr>
              <p:cNvPicPr>
                <a:picLocks/>
              </p:cNvPicPr>
              <p:nvPr/>
            </p:nvPicPr>
            <p:blipFill>
              <a:blip r:embed="rId12" cstate="screen">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669397" y="3333364"/>
                <a:ext cx="612000" cy="612000"/>
              </a:xfrm>
              <a:prstGeom prst="rect">
                <a:avLst/>
              </a:prstGeom>
            </p:spPr>
          </p:pic>
          <p:pic>
            <p:nvPicPr>
              <p:cNvPr id="12" name="Picture 11">
                <a:extLst>
                  <a:ext uri="{FF2B5EF4-FFF2-40B4-BE49-F238E27FC236}">
                    <a16:creationId xmlns:a16="http://schemas.microsoft.com/office/drawing/2014/main" id="{13722A4F-52F5-4B57-BB96-8BFFEC002131}"/>
                  </a:ext>
                </a:extLst>
              </p:cNvPr>
              <p:cNvPicPr>
                <a:picLocks/>
              </p:cNvPicPr>
              <p:nvPr/>
            </p:nvPicPr>
            <p:blipFill>
              <a:blip r:embed="rId12" cstate="screen">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669397" y="4451663"/>
                <a:ext cx="612000" cy="612000"/>
              </a:xfrm>
              <a:prstGeom prst="rect">
                <a:avLst/>
              </a:prstGeom>
            </p:spPr>
          </p:pic>
        </p:grpSp>
        <p:sp>
          <p:nvSpPr>
            <p:cNvPr id="4" name="Rectangle 3">
              <a:hlinkClick r:id="rId10"/>
              <a:extLst>
                <a:ext uri="{FF2B5EF4-FFF2-40B4-BE49-F238E27FC236}">
                  <a16:creationId xmlns:a16="http://schemas.microsoft.com/office/drawing/2014/main" id="{83B46EBA-7284-4364-8DC5-20FC1A107474}"/>
                </a:ext>
              </a:extLst>
            </p:cNvPr>
            <p:cNvSpPr/>
            <p:nvPr/>
          </p:nvSpPr>
          <p:spPr>
            <a:xfrm>
              <a:off x="8006941" y="2929058"/>
              <a:ext cx="4031805" cy="726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hlinkClick r:id="rId14" action="ppaction://hlinksldjump"/>
              <a:extLst>
                <a:ext uri="{FF2B5EF4-FFF2-40B4-BE49-F238E27FC236}">
                  <a16:creationId xmlns:a16="http://schemas.microsoft.com/office/drawing/2014/main" id="{8500DADA-BACC-4172-95D6-F79688A8F8B4}"/>
                </a:ext>
              </a:extLst>
            </p:cNvPr>
            <p:cNvSpPr/>
            <p:nvPr/>
          </p:nvSpPr>
          <p:spPr>
            <a:xfrm>
              <a:off x="7900827" y="3793375"/>
              <a:ext cx="4137919" cy="762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Slide Number Placeholder 1">
            <a:extLst>
              <a:ext uri="{FF2B5EF4-FFF2-40B4-BE49-F238E27FC236}">
                <a16:creationId xmlns:a16="http://schemas.microsoft.com/office/drawing/2014/main" id="{03E4630C-EC8B-484A-9998-DF711ED69734}"/>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474336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F500CD-374A-4A9A-973F-10B8FF5DE3D3}"/>
              </a:ext>
            </a:extLst>
          </p:cNvPr>
          <p:cNvSpPr>
            <a:spLocks noGrp="1"/>
          </p:cNvSpPr>
          <p:nvPr>
            <p:ph/>
          </p:nvPr>
        </p:nvSpPr>
        <p:spPr/>
        <p:txBody>
          <a:bodyPr/>
          <a:lstStyle/>
          <a:p>
            <a:endParaRPr lang="en-US"/>
          </a:p>
        </p:txBody>
      </p:sp>
      <p:sp>
        <p:nvSpPr>
          <p:cNvPr id="3" name="Slide Number Placeholder 2">
            <a:extLst>
              <a:ext uri="{FF2B5EF4-FFF2-40B4-BE49-F238E27FC236}">
                <a16:creationId xmlns:a16="http://schemas.microsoft.com/office/drawing/2014/main" id="{7ADB4ED9-D736-4985-84C3-C0CF6FC0E3F9}"/>
              </a:ext>
            </a:extLst>
          </p:cNvPr>
          <p:cNvSpPr>
            <a:spLocks noGrp="1"/>
          </p:cNvSpPr>
          <p:nvPr>
            <p:ph type="sldNum" sz="quarter" idx="12"/>
          </p:nvPr>
        </p:nvSpPr>
        <p:spPr/>
        <p:txBody>
          <a:bodyPr/>
          <a:lstStyle/>
          <a:p>
            <a:pPr>
              <a:defRPr/>
            </a:pPr>
            <a:fld id="{053AD5B5-B691-41E3-BCB7-F8BAB1E7D555}" type="slidenum">
              <a:rPr lang="zh-TW" altLang="en-US" smtClean="0"/>
              <a:pPr>
                <a:defRPr/>
              </a:pPr>
              <a:t>13</a:t>
            </a:fld>
            <a:endParaRPr lang="en-US" altLang="zh-TW" dirty="0"/>
          </a:p>
        </p:txBody>
      </p:sp>
      <p:grpSp>
        <p:nvGrpSpPr>
          <p:cNvPr id="6" name="Group 5">
            <a:extLst>
              <a:ext uri="{FF2B5EF4-FFF2-40B4-BE49-F238E27FC236}">
                <a16:creationId xmlns:a16="http://schemas.microsoft.com/office/drawing/2014/main" id="{83AEA86D-08CA-4B7D-8E72-C8B20FA7602E}"/>
              </a:ext>
            </a:extLst>
          </p:cNvPr>
          <p:cNvGrpSpPr/>
          <p:nvPr/>
        </p:nvGrpSpPr>
        <p:grpSpPr>
          <a:xfrm>
            <a:off x="57150" y="590550"/>
            <a:ext cx="12077700" cy="5676900"/>
            <a:chOff x="57150" y="590550"/>
            <a:chExt cx="12077700" cy="5676900"/>
          </a:xfrm>
        </p:grpSpPr>
        <p:pic>
          <p:nvPicPr>
            <p:cNvPr id="4" name="Picture 3">
              <a:extLst>
                <a:ext uri="{FF2B5EF4-FFF2-40B4-BE49-F238E27FC236}">
                  <a16:creationId xmlns:a16="http://schemas.microsoft.com/office/drawing/2014/main" id="{5524C921-63ED-4658-9D0A-1F2915D9B9DB}"/>
                </a:ext>
              </a:extLst>
            </p:cNvPr>
            <p:cNvPicPr>
              <a:picLocks noChangeAspect="1"/>
            </p:cNvPicPr>
            <p:nvPr/>
          </p:nvPicPr>
          <p:blipFill>
            <a:blip r:embed="rId2"/>
            <a:stretch>
              <a:fillRect/>
            </a:stretch>
          </p:blipFill>
          <p:spPr>
            <a:xfrm>
              <a:off x="57150" y="590550"/>
              <a:ext cx="12077700" cy="5676900"/>
            </a:xfrm>
            <a:prstGeom prst="rect">
              <a:avLst/>
            </a:prstGeom>
          </p:spPr>
        </p:pic>
        <p:sp>
          <p:nvSpPr>
            <p:cNvPr id="5" name="Oval 4">
              <a:extLst>
                <a:ext uri="{FF2B5EF4-FFF2-40B4-BE49-F238E27FC236}">
                  <a16:creationId xmlns:a16="http://schemas.microsoft.com/office/drawing/2014/main" id="{D62E34B1-18F8-4406-8CBD-58748BD7A4F1}"/>
                </a:ext>
              </a:extLst>
            </p:cNvPr>
            <p:cNvSpPr/>
            <p:nvPr/>
          </p:nvSpPr>
          <p:spPr>
            <a:xfrm>
              <a:off x="4264178" y="1122631"/>
              <a:ext cx="733330" cy="5069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A62D0311-28C6-466D-A9FC-33B5A0550D0A}"/>
              </a:ext>
            </a:extLst>
          </p:cNvPr>
          <p:cNvGrpSpPr/>
          <p:nvPr/>
        </p:nvGrpSpPr>
        <p:grpSpPr>
          <a:xfrm>
            <a:off x="1901648" y="1424539"/>
            <a:ext cx="8619090" cy="3238846"/>
            <a:chOff x="1901648" y="1424539"/>
            <a:chExt cx="8619090" cy="3238846"/>
          </a:xfrm>
        </p:grpSpPr>
        <p:pic>
          <p:nvPicPr>
            <p:cNvPr id="7" name="Picture 6">
              <a:extLst>
                <a:ext uri="{FF2B5EF4-FFF2-40B4-BE49-F238E27FC236}">
                  <a16:creationId xmlns:a16="http://schemas.microsoft.com/office/drawing/2014/main" id="{6D9C0077-E1D8-436A-9C7A-1487CF812152}"/>
                </a:ext>
              </a:extLst>
            </p:cNvPr>
            <p:cNvPicPr>
              <a:picLocks noChangeAspect="1"/>
            </p:cNvPicPr>
            <p:nvPr/>
          </p:nvPicPr>
          <p:blipFill rotWithShape="1">
            <a:blip r:embed="rId3"/>
            <a:srcRect l="780" t="20881" r="1227" b="21886"/>
            <a:stretch/>
          </p:blipFill>
          <p:spPr>
            <a:xfrm>
              <a:off x="1901648" y="1831843"/>
              <a:ext cx="8619090" cy="2831542"/>
            </a:xfrm>
            <a:prstGeom prst="rect">
              <a:avLst/>
            </a:prstGeom>
            <a:ln>
              <a:solidFill>
                <a:schemeClr val="accent4">
                  <a:lumMod val="50000"/>
                </a:schemeClr>
              </a:solidFill>
            </a:ln>
            <a:effectLst>
              <a:glow rad="139700">
                <a:schemeClr val="accent3">
                  <a:satMod val="175000"/>
                  <a:alpha val="40000"/>
                </a:schemeClr>
              </a:glow>
              <a:outerShdw blurRad="50800" dist="38100" dir="5400000" algn="t" rotWithShape="0">
                <a:prstClr val="black">
                  <a:alpha val="40000"/>
                </a:prstClr>
              </a:outerShdw>
            </a:effectLst>
          </p:spPr>
        </p:pic>
        <p:sp>
          <p:nvSpPr>
            <p:cNvPr id="10" name="Arrow: Curved Down 9">
              <a:extLst>
                <a:ext uri="{FF2B5EF4-FFF2-40B4-BE49-F238E27FC236}">
                  <a16:creationId xmlns:a16="http://schemas.microsoft.com/office/drawing/2014/main" id="{5AADCF32-2925-42EF-804D-A114E5EE02AA}"/>
                </a:ext>
              </a:extLst>
            </p:cNvPr>
            <p:cNvSpPr/>
            <p:nvPr/>
          </p:nvSpPr>
          <p:spPr>
            <a:xfrm rot="3973977" flipV="1">
              <a:off x="3349183" y="2065756"/>
              <a:ext cx="1972669" cy="690235"/>
            </a:xfrm>
            <a:prstGeom prst="curvedDownArrow">
              <a:avLst>
                <a:gd name="adj1" fmla="val 25000"/>
                <a:gd name="adj2" fmla="val 50053"/>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8" name="Picture 7">
            <a:extLst>
              <a:ext uri="{FF2B5EF4-FFF2-40B4-BE49-F238E27FC236}">
                <a16:creationId xmlns:a16="http://schemas.microsoft.com/office/drawing/2014/main" id="{805A1A35-6386-4025-A4D0-E8D9A9663C5C}"/>
              </a:ext>
            </a:extLst>
          </p:cNvPr>
          <p:cNvPicPr>
            <a:picLocks noChangeAspect="1"/>
          </p:cNvPicPr>
          <p:nvPr/>
        </p:nvPicPr>
        <p:blipFill rotWithShape="1">
          <a:blip r:embed="rId4"/>
          <a:srcRect t="31605" r="63333" b="31605"/>
          <a:stretch/>
        </p:blipFill>
        <p:spPr>
          <a:xfrm>
            <a:off x="7235825" y="1430448"/>
            <a:ext cx="4470400" cy="2523067"/>
          </a:xfrm>
          <a:prstGeom prst="rect">
            <a:avLst/>
          </a:prstGeom>
          <a:effectLst>
            <a:glow rad="228600">
              <a:schemeClr val="accent3">
                <a:satMod val="175000"/>
                <a:alpha val="40000"/>
              </a:schemeClr>
            </a:glow>
          </a:effectLst>
        </p:spPr>
      </p:pic>
      <p:grpSp>
        <p:nvGrpSpPr>
          <p:cNvPr id="18" name="Group 17">
            <a:extLst>
              <a:ext uri="{FF2B5EF4-FFF2-40B4-BE49-F238E27FC236}">
                <a16:creationId xmlns:a16="http://schemas.microsoft.com/office/drawing/2014/main" id="{5176C775-BA04-4303-BCD4-7173DBA969ED}"/>
              </a:ext>
            </a:extLst>
          </p:cNvPr>
          <p:cNvGrpSpPr/>
          <p:nvPr/>
        </p:nvGrpSpPr>
        <p:grpSpPr>
          <a:xfrm>
            <a:off x="914400" y="2782102"/>
            <a:ext cx="10665299" cy="3149600"/>
            <a:chOff x="914400" y="2782102"/>
            <a:chExt cx="10665299" cy="3149600"/>
          </a:xfrm>
        </p:grpSpPr>
        <p:grpSp>
          <p:nvGrpSpPr>
            <p:cNvPr id="16" name="Group 15">
              <a:extLst>
                <a:ext uri="{FF2B5EF4-FFF2-40B4-BE49-F238E27FC236}">
                  <a16:creationId xmlns:a16="http://schemas.microsoft.com/office/drawing/2014/main" id="{632C30D9-EE3E-4D39-856A-D0CD20FDCF7B}"/>
                </a:ext>
              </a:extLst>
            </p:cNvPr>
            <p:cNvGrpSpPr/>
            <p:nvPr/>
          </p:nvGrpSpPr>
          <p:grpSpPr>
            <a:xfrm>
              <a:off x="914400" y="2782102"/>
              <a:ext cx="10665299" cy="3149600"/>
              <a:chOff x="914400" y="2782102"/>
              <a:chExt cx="10665299" cy="3149600"/>
            </a:xfrm>
          </p:grpSpPr>
          <p:pic>
            <p:nvPicPr>
              <p:cNvPr id="9" name="Picture 8">
                <a:extLst>
                  <a:ext uri="{FF2B5EF4-FFF2-40B4-BE49-F238E27FC236}">
                    <a16:creationId xmlns:a16="http://schemas.microsoft.com/office/drawing/2014/main" id="{0F4F4549-8BEA-4CB3-99D1-C7848FB5DD85}"/>
                  </a:ext>
                </a:extLst>
              </p:cNvPr>
              <p:cNvPicPr>
                <a:picLocks noChangeAspect="1"/>
              </p:cNvPicPr>
              <p:nvPr/>
            </p:nvPicPr>
            <p:blipFill rotWithShape="1">
              <a:blip r:embed="rId5"/>
              <a:srcRect t="21234" r="15000" b="32840"/>
              <a:stretch/>
            </p:blipFill>
            <p:spPr>
              <a:xfrm>
                <a:off x="914400" y="2782102"/>
                <a:ext cx="10363200" cy="3149600"/>
              </a:xfrm>
              <a:prstGeom prst="rect">
                <a:avLst/>
              </a:prstGeom>
            </p:spPr>
          </p:pic>
          <p:sp>
            <p:nvSpPr>
              <p:cNvPr id="12" name="Oval 11">
                <a:extLst>
                  <a:ext uri="{FF2B5EF4-FFF2-40B4-BE49-F238E27FC236}">
                    <a16:creationId xmlns:a16="http://schemas.microsoft.com/office/drawing/2014/main" id="{F9A64021-577B-4BB0-A463-947B5AE9D1BB}"/>
                  </a:ext>
                </a:extLst>
              </p:cNvPr>
              <p:cNvSpPr/>
              <p:nvPr/>
            </p:nvSpPr>
            <p:spPr>
              <a:xfrm>
                <a:off x="7654247" y="2789363"/>
                <a:ext cx="925530" cy="4161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989C4A6-9866-4E35-BBF4-E5B655194EAE}"/>
                  </a:ext>
                </a:extLst>
              </p:cNvPr>
              <p:cNvSpPr/>
              <p:nvPr/>
            </p:nvSpPr>
            <p:spPr>
              <a:xfrm>
                <a:off x="10159421" y="4416259"/>
                <a:ext cx="1018861" cy="11973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Curved Down 14">
                <a:extLst>
                  <a:ext uri="{FF2B5EF4-FFF2-40B4-BE49-F238E27FC236}">
                    <a16:creationId xmlns:a16="http://schemas.microsoft.com/office/drawing/2014/main" id="{1E1D2EA3-B862-4148-903F-4872AA8E2A5D}"/>
                  </a:ext>
                </a:extLst>
              </p:cNvPr>
              <p:cNvSpPr/>
              <p:nvPr/>
            </p:nvSpPr>
            <p:spPr>
              <a:xfrm rot="2014916">
                <a:off x="8282824" y="2908196"/>
                <a:ext cx="3296875" cy="881956"/>
              </a:xfrm>
              <a:prstGeom prst="curved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7" name="Rectangle 16">
              <a:extLst>
                <a:ext uri="{FF2B5EF4-FFF2-40B4-BE49-F238E27FC236}">
                  <a16:creationId xmlns:a16="http://schemas.microsoft.com/office/drawing/2014/main" id="{30AA7AB2-7673-4C2F-8864-7E57E20129F0}"/>
                </a:ext>
              </a:extLst>
            </p:cNvPr>
            <p:cNvSpPr/>
            <p:nvPr/>
          </p:nvSpPr>
          <p:spPr>
            <a:xfrm>
              <a:off x="2215984" y="2854459"/>
              <a:ext cx="1426721" cy="34102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50000"/>
                      <a:lumOff val="50000"/>
                    </a:schemeClr>
                  </a:solidFill>
                  <a:latin typeface="Arial" panose="020B0604020202020204" pitchFamily="34" charset="0"/>
                  <a:cs typeface="Arial" panose="020B0604020202020204" pitchFamily="34" charset="0"/>
                </a:rPr>
                <a:t>CHEN Tai Man</a:t>
              </a:r>
            </a:p>
          </p:txBody>
        </p:sp>
      </p:grpSp>
    </p:spTree>
    <p:extLst>
      <p:ext uri="{BB962C8B-B14F-4D97-AF65-F5344CB8AC3E}">
        <p14:creationId xmlns:p14="http://schemas.microsoft.com/office/powerpoint/2010/main" val="119267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3000">
              <a:srgbClr val="F4D8D8"/>
            </a:gs>
            <a:gs pos="53000">
              <a:schemeClr val="accent1">
                <a:lumMod val="45000"/>
                <a:lumOff val="55000"/>
              </a:schemeClr>
            </a:gs>
            <a:gs pos="83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5469" y="382091"/>
            <a:ext cx="7321062" cy="982219"/>
          </a:xfrm>
        </p:spPr>
        <p:txBody>
          <a:bodyPr>
            <a:noAutofit/>
          </a:bodyPr>
          <a:lstStyle/>
          <a:p>
            <a:pPr algn="ctr">
              <a:spcBef>
                <a:spcPts val="0"/>
              </a:spcBef>
              <a:defRPr/>
            </a:pPr>
            <a:r>
              <a:rPr lang="en-US" altLang="zh-TW" sz="3200" b="1" dirty="0">
                <a:solidFill>
                  <a:srgbClr val="306B6E"/>
                </a:solidFill>
                <a:effectLst>
                  <a:outerShdw blurRad="38100" dist="38100" dir="2700000" algn="tl">
                    <a:srgbClr val="C0C0C0"/>
                  </a:outerShdw>
                </a:effectLst>
                <a:latin typeface="Tahoma" pitchFamily="34" charset="0"/>
              </a:rPr>
              <a:t>Your Borrowing Privileges</a:t>
            </a:r>
          </a:p>
        </p:txBody>
      </p:sp>
      <p:sp>
        <p:nvSpPr>
          <p:cNvPr id="11" name="Slide Number Placehold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A269E2E6-D426-4A18-B56C-AD46B42AC729}"/>
              </a:ext>
            </a:extLst>
          </p:cNvPr>
          <p:cNvGraphicFramePr/>
          <p:nvPr>
            <p:extLst/>
          </p:nvPr>
        </p:nvGraphicFramePr>
        <p:xfrm>
          <a:off x="2032000" y="128618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12919C42-D0B5-4298-A5CE-2C88AD5D2581}"/>
              </a:ext>
            </a:extLst>
          </p:cNvPr>
          <p:cNvPicPr>
            <a:picLocks/>
          </p:cNvPicPr>
          <p:nvPr/>
        </p:nvPicPr>
        <p:blipFill>
          <a:blip r:embed="rId8"/>
          <a:stretch>
            <a:fillRect/>
          </a:stretch>
        </p:blipFill>
        <p:spPr>
          <a:xfrm>
            <a:off x="1031378" y="255482"/>
            <a:ext cx="1557077" cy="1636884"/>
          </a:xfrm>
          <a:prstGeom prst="rect">
            <a:avLst/>
          </a:prstGeom>
        </p:spPr>
      </p:pic>
      <p:sp>
        <p:nvSpPr>
          <p:cNvPr id="3" name="Rectangle 2">
            <a:extLst>
              <a:ext uri="{FF2B5EF4-FFF2-40B4-BE49-F238E27FC236}">
                <a16:creationId xmlns:a16="http://schemas.microsoft.com/office/drawing/2014/main" id="{BD343997-3ABD-4E05-807F-5A6A6B104EDB}"/>
              </a:ext>
            </a:extLst>
          </p:cNvPr>
          <p:cNvSpPr/>
          <p:nvPr/>
        </p:nvSpPr>
        <p:spPr>
          <a:xfrm>
            <a:off x="3487776" y="1606829"/>
            <a:ext cx="4971842" cy="417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Please select your status: </a:t>
            </a:r>
          </a:p>
        </p:txBody>
      </p:sp>
    </p:spTree>
    <p:extLst>
      <p:ext uri="{BB962C8B-B14F-4D97-AF65-F5344CB8AC3E}">
        <p14:creationId xmlns:p14="http://schemas.microsoft.com/office/powerpoint/2010/main" val="531558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gradFill flip="none" rotWithShape="1">
          <a:gsLst>
            <a:gs pos="51000">
              <a:srgbClr val="F7E1E1"/>
            </a:gs>
            <a:gs pos="100000">
              <a:srgbClr val="EBACAF"/>
            </a:gs>
            <a:gs pos="100000">
              <a:schemeClr val="accent1">
                <a:lumMod val="45000"/>
                <a:lumOff val="55000"/>
              </a:schemeClr>
            </a:gs>
            <a:gs pos="100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F4B9A24-AEC8-48F2-AEB3-2C11CEADCA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82183">
            <a:off x="376708" y="190699"/>
            <a:ext cx="1319978" cy="1469976"/>
          </a:xfrm>
          <a:prstGeom prst="rect">
            <a:avLst/>
          </a:prstGeom>
        </p:spPr>
      </p:pic>
      <p:graphicFrame>
        <p:nvGraphicFramePr>
          <p:cNvPr id="41" name="Group 59"/>
          <p:cNvGraphicFramePr>
            <a:graphicFrameLocks/>
          </p:cNvGraphicFramePr>
          <p:nvPr>
            <p:extLst/>
          </p:nvPr>
        </p:nvGraphicFramePr>
        <p:xfrm>
          <a:off x="1775520" y="1773238"/>
          <a:ext cx="8568952" cy="4248150"/>
        </p:xfrm>
        <a:graphic>
          <a:graphicData uri="http://schemas.openxmlformats.org/drawingml/2006/table">
            <a:tbl>
              <a:tblPr/>
              <a:tblGrid>
                <a:gridCol w="4338140">
                  <a:extLst>
                    <a:ext uri="{9D8B030D-6E8A-4147-A177-3AD203B41FA5}">
                      <a16:colId xmlns:a16="http://schemas.microsoft.com/office/drawing/2014/main" val="20000"/>
                    </a:ext>
                  </a:extLst>
                </a:gridCol>
                <a:gridCol w="4230812">
                  <a:extLst>
                    <a:ext uri="{9D8B030D-6E8A-4147-A177-3AD203B41FA5}">
                      <a16:colId xmlns:a16="http://schemas.microsoft.com/office/drawing/2014/main" val="20001"/>
                    </a:ext>
                  </a:extLst>
                </a:gridCol>
              </a:tblGrid>
              <a:tr h="20983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imes" pitchFamily="18" charset="0"/>
                        <a:ea typeface="新細明體" charset="-12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imes" pitchFamily="18" charset="0"/>
                        <a:ea typeface="新細明體" charset="-12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498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imes" pitchFamily="18" charset="0"/>
                        <a:ea typeface="新細明體" charset="-12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imes" pitchFamily="18" charset="0"/>
                        <a:ea typeface="新細明體" charset="-12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7650" name="Text Box 6"/>
          <p:cNvSpPr txBox="1">
            <a:spLocks noChangeArrowheads="1"/>
          </p:cNvSpPr>
          <p:nvPr/>
        </p:nvSpPr>
        <p:spPr bwMode="auto">
          <a:xfrm>
            <a:off x="2422525" y="881064"/>
            <a:ext cx="74183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Loan Quota: </a:t>
            </a:r>
            <a:r>
              <a:rPr kumimoji="0" lang="en-US" altLang="zh-TW" sz="2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80</a:t>
            </a:r>
            <a: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items (for any combinations)</a:t>
            </a:r>
            <a:b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br>
            <a: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Hold Quota: </a:t>
            </a:r>
            <a:r>
              <a:rPr kumimoji="0" lang="en-US" altLang="zh-TW" sz="2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20</a:t>
            </a:r>
            <a: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items</a:t>
            </a:r>
          </a:p>
        </p:txBody>
      </p:sp>
      <p:sp>
        <p:nvSpPr>
          <p:cNvPr id="100374" name="Text Box 22"/>
          <p:cNvSpPr txBox="1">
            <a:spLocks noChangeArrowheads="1"/>
          </p:cNvSpPr>
          <p:nvPr/>
        </p:nvSpPr>
        <p:spPr bwMode="auto">
          <a:xfrm>
            <a:off x="2495600" y="3435027"/>
            <a:ext cx="3095625" cy="354013"/>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TW" sz="17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Circulation Books: 90 days</a:t>
            </a:r>
          </a:p>
        </p:txBody>
      </p:sp>
      <p:sp>
        <p:nvSpPr>
          <p:cNvPr id="100376" name="Text Box 24"/>
          <p:cNvSpPr txBox="1">
            <a:spLocks noChangeArrowheads="1"/>
          </p:cNvSpPr>
          <p:nvPr/>
        </p:nvSpPr>
        <p:spPr bwMode="auto">
          <a:xfrm>
            <a:off x="1835999" y="5443686"/>
            <a:ext cx="4248472" cy="954107"/>
          </a:xfrm>
          <a:prstGeom prst="rect">
            <a:avLst/>
          </a:prstGeom>
          <a:noFill/>
          <a:ln w="9525" algn="ctr">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Teaching Resources, School Textbooks and EIH Collection: 14 days</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endParaRPr>
          </a:p>
        </p:txBody>
      </p:sp>
      <p:sp>
        <p:nvSpPr>
          <p:cNvPr id="100377" name="Text Box 25"/>
          <p:cNvSpPr txBox="1">
            <a:spLocks noChangeArrowheads="1"/>
          </p:cNvSpPr>
          <p:nvPr/>
        </p:nvSpPr>
        <p:spPr bwMode="auto">
          <a:xfrm>
            <a:off x="6478712" y="5436513"/>
            <a:ext cx="3284537" cy="584775"/>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Reserve Collection: </a:t>
            </a:r>
            <a:b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b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7 days or Library Use Only</a:t>
            </a:r>
          </a:p>
        </p:txBody>
      </p:sp>
      <p:sp>
        <p:nvSpPr>
          <p:cNvPr id="27666" name="Text Box 6"/>
          <p:cNvSpPr txBox="1">
            <a:spLocks noChangeArrowheads="1"/>
          </p:cNvSpPr>
          <p:nvPr/>
        </p:nvSpPr>
        <p:spPr bwMode="auto">
          <a:xfrm>
            <a:off x="1703388" y="6161089"/>
            <a:ext cx="90725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TW" sz="1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The initial loan periods of 14-day, 30-day and 90-day loan items will be reduced to </a:t>
            </a:r>
            <a:r>
              <a:rPr kumimoji="0" lang="en-US" altLang="zh-TW" sz="1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7</a:t>
            </a:r>
            <a:r>
              <a:rPr kumimoji="0" lang="en-US" altLang="zh-TW" sz="1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days, </a:t>
            </a:r>
            <a:r>
              <a:rPr kumimoji="0" lang="en-US" altLang="zh-TW" sz="1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15</a:t>
            </a:r>
            <a:r>
              <a:rPr kumimoji="0" lang="en-US" altLang="zh-TW" sz="1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days and </a:t>
            </a:r>
            <a:r>
              <a:rPr kumimoji="0" lang="en-US" altLang="zh-TW" sz="1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30</a:t>
            </a:r>
            <a:r>
              <a:rPr kumimoji="0" lang="en-US" altLang="zh-TW" sz="1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days respectively if the items have been held by other users when the items are being checked out.</a:t>
            </a:r>
          </a:p>
        </p:txBody>
      </p:sp>
      <p:sp>
        <p:nvSpPr>
          <p:cNvPr id="15" name="Text Box 5"/>
          <p:cNvSpPr txBox="1">
            <a:spLocks noChangeArrowheads="1"/>
          </p:cNvSpPr>
          <p:nvPr/>
        </p:nvSpPr>
        <p:spPr bwMode="auto">
          <a:xfrm>
            <a:off x="2351087" y="122014"/>
            <a:ext cx="7416800" cy="80021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Your Borrowing Privileges</a:t>
            </a:r>
          </a:p>
          <a:p>
            <a:pPr lvl="0" algn="ctr">
              <a:defRPr/>
            </a:pPr>
            <a:r>
              <a:rPr lang="en-US" altLang="zh-TW" sz="1400" b="1" dirty="0">
                <a:solidFill>
                  <a:schemeClr val="accent2">
                    <a:lumMod val="75000"/>
                  </a:schemeClr>
                </a:solidFill>
                <a:latin typeface="Tahoma" pitchFamily="34" charset="0"/>
                <a:hlinkClick r:id="rId4">
                  <a:extLst>
                    <a:ext uri="{A12FA001-AC4F-418D-AE19-62706E023703}">
                      <ahyp:hlinkClr xmlns:ahyp="http://schemas.microsoft.com/office/drawing/2018/hyperlinkcolor" val="tx"/>
                    </a:ext>
                  </a:extLst>
                </a:hlinkClick>
              </a:rPr>
              <a:t>https://www.lib.eduhk.hk/about/policies-regulations/regulations#4</a:t>
            </a:r>
            <a:endParaRPr kumimoji="0" lang="en-US" altLang="zh-TW" sz="2800" b="1" i="0" u="none" strike="noStrike" kern="1200" cap="none" spc="0" normalizeH="0" baseline="0" noProof="0" dirty="0">
              <a:ln>
                <a:noFill/>
              </a:ln>
              <a:solidFill>
                <a:schemeClr val="accent2">
                  <a:lumMod val="75000"/>
                </a:schemeClr>
              </a:solidFill>
              <a:effectLst>
                <a:outerShdw blurRad="38100" dist="38100" dir="2700000" algn="tl">
                  <a:srgbClr val="C0C0C0"/>
                </a:outerShdw>
              </a:effectLst>
              <a:uLnTx/>
              <a:uFillTx/>
              <a:latin typeface="Garamond" pitchFamily="18" charset="0"/>
              <a:ea typeface="新細明體" panose="02020500000000000000" pitchFamily="18" charset="-120"/>
            </a:endParaRPr>
          </a:p>
        </p:txBody>
      </p:sp>
      <p:pic>
        <p:nvPicPr>
          <p:cNvPr id="42" name="Picture 17" descr="CYMERA_20130826_165659.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78191" y="1831168"/>
            <a:ext cx="1591646" cy="1532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5784" y="3892552"/>
            <a:ext cx="1268128" cy="1414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rotWithShape="1">
          <a:blip r:embed="rId7" cstate="print">
            <a:extLst>
              <a:ext uri="{28A0092B-C50C-407E-A947-70E740481C1C}">
                <a14:useLocalDpi xmlns:a14="http://schemas.microsoft.com/office/drawing/2010/main"/>
              </a:ext>
            </a:extLst>
          </a:blip>
          <a:srcRect t="-2753"/>
          <a:stretch/>
        </p:blipFill>
        <p:spPr>
          <a:xfrm>
            <a:off x="6131162" y="1844794"/>
            <a:ext cx="1584598" cy="1450584"/>
          </a:xfrm>
          <a:prstGeom prst="rect">
            <a:avLst/>
          </a:prstGeom>
          <a:effectLst>
            <a:softEdge rad="63500"/>
          </a:effectLst>
        </p:spPr>
      </p:pic>
      <p:pic>
        <p:nvPicPr>
          <p:cNvPr id="45" name="Picture 4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40255" y="3940123"/>
            <a:ext cx="1437309" cy="1439862"/>
          </a:xfrm>
          <a:prstGeom prst="rect">
            <a:avLst/>
          </a:prstGeom>
          <a:ln>
            <a:noFill/>
          </a:ln>
          <a:effectLst>
            <a:outerShdw blurRad="292100" dist="139700" dir="2700000" algn="tl" rotWithShape="0">
              <a:srgbClr val="333333">
                <a:alpha val="65000"/>
              </a:srgbClr>
            </a:outerShdw>
          </a:effectLst>
        </p:spPr>
      </p:pic>
      <p:grpSp>
        <p:nvGrpSpPr>
          <p:cNvPr id="46" name="Group 45"/>
          <p:cNvGrpSpPr/>
          <p:nvPr/>
        </p:nvGrpSpPr>
        <p:grpSpPr>
          <a:xfrm>
            <a:off x="7699457" y="1911800"/>
            <a:ext cx="2553283" cy="1373184"/>
            <a:chOff x="8564271" y="1849441"/>
            <a:chExt cx="2553283" cy="1373184"/>
          </a:xfrm>
        </p:grpSpPr>
        <p:pic>
          <p:nvPicPr>
            <p:cNvPr id="47" name="Picture 4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64271" y="1849441"/>
              <a:ext cx="2553283" cy="1373184"/>
            </a:xfrm>
            <a:prstGeom prst="rect">
              <a:avLst/>
            </a:prstGeom>
          </p:spPr>
        </p:pic>
        <p:pic>
          <p:nvPicPr>
            <p:cNvPr id="48" name="Picture 4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28185" y="2003613"/>
              <a:ext cx="374737" cy="360000"/>
            </a:xfrm>
            <a:prstGeom prst="rect">
              <a:avLst/>
            </a:prstGeom>
          </p:spPr>
        </p:pic>
        <p:grpSp>
          <p:nvGrpSpPr>
            <p:cNvPr id="49" name="Group 48"/>
            <p:cNvGrpSpPr/>
            <p:nvPr/>
          </p:nvGrpSpPr>
          <p:grpSpPr>
            <a:xfrm>
              <a:off x="9906359" y="1985881"/>
              <a:ext cx="721704" cy="523627"/>
              <a:chOff x="566200" y="4170958"/>
              <a:chExt cx="1053207" cy="619094"/>
            </a:xfrm>
          </p:grpSpPr>
          <p:pic>
            <p:nvPicPr>
              <p:cNvPr id="59" name="Picture 5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8285" y="4170958"/>
                <a:ext cx="505881" cy="427324"/>
              </a:xfrm>
              <a:prstGeom prst="rect">
                <a:avLst/>
              </a:prstGeom>
              <a:ln>
                <a:noFill/>
              </a:ln>
              <a:effectLst>
                <a:outerShdw blurRad="292100" dist="139700" dir="2700000" algn="tl" rotWithShape="0">
                  <a:srgbClr val="333333">
                    <a:alpha val="65000"/>
                  </a:srgbClr>
                </a:outerShdw>
              </a:effectLst>
            </p:spPr>
          </p:pic>
          <p:sp>
            <p:nvSpPr>
              <p:cNvPr id="60" name="TextBox 59"/>
              <p:cNvSpPr txBox="1"/>
              <p:nvPr/>
            </p:nvSpPr>
            <p:spPr>
              <a:xfrm>
                <a:off x="566200" y="4535329"/>
                <a:ext cx="1053207" cy="2547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800" b="0" i="0" u="none" strike="noStrike" kern="1200" cap="none" spc="0" normalizeH="0" baseline="0" noProof="0" dirty="0">
                    <a:ln>
                      <a:noFill/>
                    </a:ln>
                    <a:solidFill>
                      <a:prstClr val="black"/>
                    </a:solidFill>
                    <a:effectLst/>
                    <a:uLnTx/>
                    <a:uFillTx/>
                    <a:latin typeface="Calibri" panose="020F0502020204030204"/>
                    <a:ea typeface="+mn-ea"/>
                    <a:cs typeface="Adobe Devanagari" panose="02040503050201020203" pitchFamily="18" charset="0"/>
                  </a:rPr>
                  <a:t>PressReader</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dobe Devanagari" panose="02040503050201020203" pitchFamily="18" charset="0"/>
                </a:endParaRPr>
              </a:p>
            </p:txBody>
          </p:sp>
        </p:grpSp>
        <p:grpSp>
          <p:nvGrpSpPr>
            <p:cNvPr id="50" name="Group 49"/>
            <p:cNvGrpSpPr/>
            <p:nvPr/>
          </p:nvGrpSpPr>
          <p:grpSpPr>
            <a:xfrm>
              <a:off x="9862551" y="2509508"/>
              <a:ext cx="857297" cy="504056"/>
              <a:chOff x="9840416" y="1988840"/>
              <a:chExt cx="857297" cy="504056"/>
            </a:xfrm>
          </p:grpSpPr>
          <p:pic>
            <p:nvPicPr>
              <p:cNvPr id="57" name="Picture 5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79083" y="1988840"/>
                <a:ext cx="360000" cy="360000"/>
              </a:xfrm>
              <a:prstGeom prst="rect">
                <a:avLst/>
              </a:prstGeom>
              <a:ln>
                <a:noFill/>
              </a:ln>
              <a:effectLst>
                <a:outerShdw blurRad="292100" dist="139700" dir="2700000" algn="tl" rotWithShape="0">
                  <a:srgbClr val="333333">
                    <a:alpha val="65000"/>
                  </a:srgbClr>
                </a:outerShdw>
              </a:effectLst>
            </p:spPr>
          </p:pic>
          <p:sp>
            <p:nvSpPr>
              <p:cNvPr id="58" name="TextBox 57"/>
              <p:cNvSpPr txBox="1"/>
              <p:nvPr/>
            </p:nvSpPr>
            <p:spPr>
              <a:xfrm>
                <a:off x="9840416" y="2277452"/>
                <a:ext cx="85729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800" b="0" i="0" u="none" strike="noStrike" kern="1200" cap="none" spc="0" normalizeH="0" baseline="0" noProof="0" dirty="0">
                    <a:ln>
                      <a:noFill/>
                    </a:ln>
                    <a:solidFill>
                      <a:prstClr val="black"/>
                    </a:solidFill>
                    <a:effectLst/>
                    <a:uLnTx/>
                    <a:uFillTx/>
                    <a:latin typeface="Calibri" panose="020F0502020204030204"/>
                    <a:ea typeface="+mn-ea"/>
                    <a:cs typeface="Adobe Devanagari" panose="02040503050201020203" pitchFamily="18" charset="0"/>
                  </a:rPr>
                  <a:t>Scribd</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dobe Devanagari" panose="02040503050201020203" pitchFamily="18" charset="0"/>
                </a:endParaRPr>
              </a:p>
            </p:txBody>
          </p:sp>
        </p:grpSp>
        <p:grpSp>
          <p:nvGrpSpPr>
            <p:cNvPr id="51" name="Group 50"/>
            <p:cNvGrpSpPr/>
            <p:nvPr/>
          </p:nvGrpSpPr>
          <p:grpSpPr>
            <a:xfrm>
              <a:off x="9158423" y="2470409"/>
              <a:ext cx="681994" cy="525964"/>
              <a:chOff x="1703634" y="3009548"/>
              <a:chExt cx="944811" cy="896041"/>
            </a:xfrm>
          </p:grpSpPr>
          <p:pic>
            <p:nvPicPr>
              <p:cNvPr id="55" name="Picture 5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03634" y="3009548"/>
                <a:ext cx="797970" cy="797970"/>
              </a:xfrm>
              <a:prstGeom prst="rect">
                <a:avLst/>
              </a:prstGeom>
              <a:ln>
                <a:noFill/>
              </a:ln>
              <a:effectLst>
                <a:outerShdw blurRad="292100" dist="139700" dir="2700000" algn="tl" rotWithShape="0">
                  <a:srgbClr val="333333">
                    <a:alpha val="65000"/>
                  </a:srgbClr>
                </a:outerShdw>
              </a:effectLst>
            </p:spPr>
          </p:pic>
          <p:sp>
            <p:nvSpPr>
              <p:cNvPr id="56" name="TextBox 55"/>
              <p:cNvSpPr txBox="1"/>
              <p:nvPr/>
            </p:nvSpPr>
            <p:spPr>
              <a:xfrm>
                <a:off x="1758663" y="3538555"/>
                <a:ext cx="889782" cy="3670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800" b="0" i="0" u="none" strike="noStrike" kern="1200" cap="none" spc="0" normalizeH="0" baseline="0" noProof="0" dirty="0">
                    <a:ln>
                      <a:noFill/>
                    </a:ln>
                    <a:solidFill>
                      <a:prstClr val="black"/>
                    </a:solidFill>
                    <a:effectLst/>
                    <a:uLnTx/>
                    <a:uFillTx/>
                    <a:latin typeface="Calibri" panose="020F0502020204030204"/>
                    <a:ea typeface="+mn-ea"/>
                    <a:cs typeface="Adobe Devanagari" panose="02040503050201020203" pitchFamily="18" charset="0"/>
                  </a:rPr>
                  <a:t>Browzine</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dobe Devanagari" panose="02040503050201020203" pitchFamily="18" charset="0"/>
                </a:endParaRPr>
              </a:p>
            </p:txBody>
          </p:sp>
        </p:grpSp>
        <p:pic>
          <p:nvPicPr>
            <p:cNvPr id="52" name="Picture 5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532702" y="2003613"/>
              <a:ext cx="352800" cy="360000"/>
            </a:xfrm>
            <a:prstGeom prst="rect">
              <a:avLst/>
            </a:prstGeom>
          </p:spPr>
        </p:pic>
        <p:sp>
          <p:nvSpPr>
            <p:cNvPr id="53" name="TextBox 52"/>
            <p:cNvSpPr txBox="1"/>
            <p:nvPr/>
          </p:nvSpPr>
          <p:spPr>
            <a:xfrm>
              <a:off x="9486560" y="2315432"/>
              <a:ext cx="101763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iRead</a:t>
              </a:r>
            </a:p>
          </p:txBody>
        </p:sp>
        <p:sp>
          <p:nvSpPr>
            <p:cNvPr id="54" name="TextBox 53"/>
            <p:cNvSpPr txBox="1"/>
            <p:nvPr/>
          </p:nvSpPr>
          <p:spPr>
            <a:xfrm>
              <a:off x="8857935" y="2315433"/>
              <a:ext cx="101763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HyRead</a:t>
              </a:r>
            </a:p>
          </p:txBody>
        </p:sp>
      </p:grpSp>
      <p:pic>
        <p:nvPicPr>
          <p:cNvPr id="61" name="Picture 6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135213" y="3940122"/>
            <a:ext cx="2051662" cy="1368463"/>
          </a:xfrm>
          <a:prstGeom prst="rect">
            <a:avLst/>
          </a:prstGeom>
        </p:spPr>
      </p:pic>
      <p:sp>
        <p:nvSpPr>
          <p:cNvPr id="62" name="Text Box 23"/>
          <p:cNvSpPr txBox="1">
            <a:spLocks noChangeArrowheads="1"/>
          </p:cNvSpPr>
          <p:nvPr/>
        </p:nvSpPr>
        <p:spPr bwMode="auto">
          <a:xfrm>
            <a:off x="6175354" y="3404249"/>
            <a:ext cx="4103886" cy="353943"/>
          </a:xfrm>
          <a:prstGeom prst="rect">
            <a:avLst/>
          </a:prstGeom>
          <a:noFill/>
          <a:ln w="9525" algn="ctr">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TW" sz="17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Media and e-book reader: 14 days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pic>
        <p:nvPicPr>
          <p:cNvPr id="33" name="Picture 32">
            <a:extLst>
              <a:ext uri="{FF2B5EF4-FFF2-40B4-BE49-F238E27FC236}">
                <a16:creationId xmlns:a16="http://schemas.microsoft.com/office/drawing/2014/main" id="{8FAC387F-6DE4-4950-9BB3-A398ED48BCA7}"/>
              </a:ext>
            </a:extLst>
          </p:cNvPr>
          <p:cNvPicPr>
            <a:picLocks/>
          </p:cNvPicPr>
          <p:nvPr/>
        </p:nvPicPr>
        <p:blipFill>
          <a:blip r:embed="rId16" cstate="screen">
            <a:extLst>
              <a:ext uri="{28A0092B-C50C-407E-A947-70E740481C1C}">
                <a14:useLocalDpi xmlns:a14="http://schemas.microsoft.com/office/drawing/2010/main"/>
              </a:ext>
            </a:extLst>
          </a:blip>
          <a:stretch>
            <a:fillRect/>
          </a:stretch>
        </p:blipFill>
        <p:spPr>
          <a:xfrm>
            <a:off x="700131" y="5164920"/>
            <a:ext cx="1003258" cy="1003258"/>
          </a:xfrm>
          <a:prstGeom prst="rect">
            <a:avLst/>
          </a:prstGeom>
        </p:spPr>
      </p:pic>
      <p:sp>
        <p:nvSpPr>
          <p:cNvPr id="3" name="Action Button: Custom 2">
            <a:hlinkClick r:id="rId17" action="ppaction://hlinksldjump" highlightClick="1"/>
          </p:cNvPr>
          <p:cNvSpPr/>
          <p:nvPr/>
        </p:nvSpPr>
        <p:spPr>
          <a:xfrm>
            <a:off x="-11529" y="0"/>
            <a:ext cx="12192000" cy="6858000"/>
          </a:xfrm>
          <a:prstGeom prst="actionButtonBlan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AB44AEDF-3CCF-4F3D-BE48-DA56EBFA3CEF}"/>
              </a:ext>
            </a:extLst>
          </p:cNvPr>
          <p:cNvSpPr/>
          <p:nvPr/>
        </p:nvSpPr>
        <p:spPr>
          <a:xfrm rot="259393">
            <a:off x="377187" y="416865"/>
            <a:ext cx="1365283" cy="9283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FF5757"/>
                </a:solidFill>
                <a:latin typeface="Ink Free" panose="03080402000500000000" pitchFamily="66" charset="0"/>
                <a:ea typeface="Tahoma" panose="020B0604030504040204" pitchFamily="34" charset="0"/>
                <a:cs typeface="Tahoma" panose="020B0604030504040204" pitchFamily="34" charset="0"/>
              </a:rPr>
              <a:t>For</a:t>
            </a:r>
          </a:p>
          <a:p>
            <a:pPr algn="ctr"/>
            <a:r>
              <a:rPr lang="en-US" sz="1050" dirty="0">
                <a:solidFill>
                  <a:srgbClr val="FF5757"/>
                </a:solidFill>
                <a:latin typeface="Ink Free" panose="03080402000500000000" pitchFamily="66" charset="0"/>
                <a:ea typeface="Tahoma" panose="020B0604030504040204" pitchFamily="34" charset="0"/>
                <a:cs typeface="Tahoma" panose="020B0604030504040204" pitchFamily="34" charset="0"/>
              </a:rPr>
              <a:t>Postgraduate Degrees </a:t>
            </a:r>
            <a:endParaRPr lang="en-US" sz="1050" dirty="0">
              <a:solidFill>
                <a:srgbClr val="FF5757"/>
              </a:solidFill>
              <a:latin typeface="Ink Free" panose="03080402000500000000" pitchFamily="66" charset="0"/>
            </a:endParaRPr>
          </a:p>
        </p:txBody>
      </p:sp>
    </p:spTree>
    <p:extLst>
      <p:ext uri="{BB962C8B-B14F-4D97-AF65-F5344CB8AC3E}">
        <p14:creationId xmlns:p14="http://schemas.microsoft.com/office/powerpoint/2010/main" val="3291480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accent1">
                <a:lumMod val="5000"/>
                <a:lumOff val="95000"/>
              </a:schemeClr>
            </a:gs>
            <a:gs pos="100000">
              <a:schemeClr val="accent1">
                <a:lumMod val="40000"/>
                <a:lumOff val="60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590846A-C9DB-4307-80A6-A7522BFAF0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82183">
            <a:off x="245760" y="360126"/>
            <a:ext cx="1764185" cy="1469976"/>
          </a:xfrm>
          <a:prstGeom prst="rect">
            <a:avLst/>
          </a:prstGeom>
        </p:spPr>
      </p:pic>
      <p:sp>
        <p:nvSpPr>
          <p:cNvPr id="27650" name="Text Box 6"/>
          <p:cNvSpPr txBox="1">
            <a:spLocks noChangeArrowheads="1"/>
          </p:cNvSpPr>
          <p:nvPr/>
        </p:nvSpPr>
        <p:spPr bwMode="auto">
          <a:xfrm>
            <a:off x="2436646" y="881278"/>
            <a:ext cx="74183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Loan Quota: </a:t>
            </a:r>
            <a:r>
              <a:rPr kumimoji="0" lang="en-US" altLang="zh-TW" sz="2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50</a:t>
            </a:r>
            <a: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items (for any combinations)</a:t>
            </a:r>
            <a:b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br>
            <a: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Hold Quota: </a:t>
            </a:r>
            <a:r>
              <a:rPr kumimoji="0" lang="en-US" altLang="zh-TW" sz="2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20</a:t>
            </a:r>
            <a:r>
              <a:rPr kumimoji="0" lang="en-US" altLang="zh-TW" sz="2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items</a:t>
            </a:r>
          </a:p>
        </p:txBody>
      </p:sp>
      <p:graphicFrame>
        <p:nvGraphicFramePr>
          <p:cNvPr id="100411" name="Group 59"/>
          <p:cNvGraphicFramePr>
            <a:graphicFrameLocks noGrp="1"/>
          </p:cNvGraphicFramePr>
          <p:nvPr>
            <p:ph/>
            <p:extLst/>
          </p:nvPr>
        </p:nvGraphicFramePr>
        <p:xfrm>
          <a:off x="1775520" y="1773238"/>
          <a:ext cx="8568952" cy="4248150"/>
        </p:xfrm>
        <a:graphic>
          <a:graphicData uri="http://schemas.openxmlformats.org/drawingml/2006/table">
            <a:tbl>
              <a:tblPr/>
              <a:tblGrid>
                <a:gridCol w="4338140">
                  <a:extLst>
                    <a:ext uri="{9D8B030D-6E8A-4147-A177-3AD203B41FA5}">
                      <a16:colId xmlns:a16="http://schemas.microsoft.com/office/drawing/2014/main" val="20000"/>
                    </a:ext>
                  </a:extLst>
                </a:gridCol>
                <a:gridCol w="4230812">
                  <a:extLst>
                    <a:ext uri="{9D8B030D-6E8A-4147-A177-3AD203B41FA5}">
                      <a16:colId xmlns:a16="http://schemas.microsoft.com/office/drawing/2014/main" val="20001"/>
                    </a:ext>
                  </a:extLst>
                </a:gridCol>
              </a:tblGrid>
              <a:tr h="20983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imes" pitchFamily="18" charset="0"/>
                        <a:ea typeface="新細明體" charset="-12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imes" pitchFamily="18" charset="0"/>
                        <a:ea typeface="新細明體" charset="-12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498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imes" pitchFamily="18" charset="0"/>
                        <a:ea typeface="新細明體" charset="-12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imes" pitchFamily="18" charset="0"/>
                        <a:ea typeface="新細明體" charset="-12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0374" name="Text Box 22"/>
          <p:cNvSpPr txBox="1">
            <a:spLocks noChangeArrowheads="1"/>
          </p:cNvSpPr>
          <p:nvPr/>
        </p:nvSpPr>
        <p:spPr bwMode="auto">
          <a:xfrm>
            <a:off x="2477128" y="3447472"/>
            <a:ext cx="3095625" cy="338554"/>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Circulation Books: 30 days</a:t>
            </a:r>
          </a:p>
        </p:txBody>
      </p:sp>
      <p:sp>
        <p:nvSpPr>
          <p:cNvPr id="100375" name="Text Box 23"/>
          <p:cNvSpPr txBox="1">
            <a:spLocks noChangeArrowheads="1"/>
          </p:cNvSpPr>
          <p:nvPr/>
        </p:nvSpPr>
        <p:spPr bwMode="auto">
          <a:xfrm>
            <a:off x="6168009" y="3443531"/>
            <a:ext cx="4103886" cy="338554"/>
          </a:xfrm>
          <a:prstGeom prst="rect">
            <a:avLst/>
          </a:prstGeom>
          <a:noFill/>
          <a:ln w="9525" algn="ctr">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Media and e-book reader: 14 days</a:t>
            </a:r>
          </a:p>
        </p:txBody>
      </p:sp>
      <p:sp>
        <p:nvSpPr>
          <p:cNvPr id="100376" name="Text Box 24"/>
          <p:cNvSpPr txBox="1">
            <a:spLocks noChangeArrowheads="1"/>
          </p:cNvSpPr>
          <p:nvPr/>
        </p:nvSpPr>
        <p:spPr bwMode="auto">
          <a:xfrm>
            <a:off x="1703512" y="5421468"/>
            <a:ext cx="4464497" cy="584775"/>
          </a:xfrm>
          <a:prstGeom prst="rect">
            <a:avLst/>
          </a:prstGeom>
          <a:noFill/>
          <a:ln w="9525" algn="ctr">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Teaching Resources, School Textbooks and EIH Collection: 14 days</a:t>
            </a:r>
          </a:p>
        </p:txBody>
      </p:sp>
      <p:sp>
        <p:nvSpPr>
          <p:cNvPr id="100377" name="Text Box 25"/>
          <p:cNvSpPr txBox="1">
            <a:spLocks noChangeArrowheads="1"/>
          </p:cNvSpPr>
          <p:nvPr/>
        </p:nvSpPr>
        <p:spPr bwMode="auto">
          <a:xfrm>
            <a:off x="6555879" y="5423810"/>
            <a:ext cx="3284537" cy="584775"/>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Reserve Collection: </a:t>
            </a:r>
            <a:b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br>
            <a:r>
              <a:rPr kumimoji="0" lang="en-US" altLang="zh-TW" sz="16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7 days or Library Use Only</a:t>
            </a:r>
          </a:p>
        </p:txBody>
      </p:sp>
      <p:sp>
        <p:nvSpPr>
          <p:cNvPr id="27666" name="Text Box 6"/>
          <p:cNvSpPr txBox="1">
            <a:spLocks noChangeArrowheads="1"/>
          </p:cNvSpPr>
          <p:nvPr/>
        </p:nvSpPr>
        <p:spPr bwMode="auto">
          <a:xfrm>
            <a:off x="1703388" y="6161089"/>
            <a:ext cx="90725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1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The initial loan periods of 14-day, 30-day and 90-day loan items will be reduced to </a:t>
            </a:r>
            <a:r>
              <a:rPr kumimoji="0" lang="en-US" altLang="zh-TW" sz="1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7</a:t>
            </a:r>
            <a:r>
              <a:rPr kumimoji="0" lang="en-US" altLang="zh-TW" sz="1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days, </a:t>
            </a:r>
            <a:r>
              <a:rPr kumimoji="0" lang="en-US" altLang="zh-TW" sz="1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15</a:t>
            </a:r>
            <a:r>
              <a:rPr kumimoji="0" lang="en-US" altLang="zh-TW" sz="1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days and </a:t>
            </a:r>
            <a:r>
              <a:rPr kumimoji="0" lang="en-US" altLang="zh-TW" sz="15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30</a:t>
            </a:r>
            <a:r>
              <a:rPr kumimoji="0" lang="en-US" altLang="zh-TW" sz="1500" b="0" i="0" u="none" strike="noStrike" kern="1200" cap="none" spc="0" normalizeH="0" baseline="0" noProof="0" dirty="0">
                <a:ln>
                  <a:noFill/>
                </a:ln>
                <a:solidFill>
                  <a:srgbClr val="000000"/>
                </a:solidFill>
                <a:effectLst/>
                <a:uLnTx/>
                <a:uFillTx/>
                <a:latin typeface="Tahoma" panose="020B0604030504040204" pitchFamily="34" charset="0"/>
                <a:ea typeface="新細明體" panose="02020500000000000000" pitchFamily="18" charset="-120"/>
                <a:cs typeface="+mn-cs"/>
              </a:rPr>
              <a:t> days respectively if the items have been held by other users when the items are being checked out.</a:t>
            </a:r>
          </a:p>
        </p:txBody>
      </p:sp>
      <p:pic>
        <p:nvPicPr>
          <p:cNvPr id="24" name="Picture 17" descr="CYMERA_20130826_165659.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78191" y="1831168"/>
            <a:ext cx="1591646" cy="1532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35784" y="3892552"/>
            <a:ext cx="1268128" cy="1414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2438234" y="166268"/>
            <a:ext cx="7416800" cy="800219"/>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Your Borrowing Privileges</a:t>
            </a:r>
          </a:p>
          <a:p>
            <a:pPr lvl="0" algn="ctr">
              <a:defRPr/>
            </a:pPr>
            <a:r>
              <a:rPr lang="en-US" altLang="zh-TW" sz="1400" b="1" dirty="0">
                <a:solidFill>
                  <a:schemeClr val="accent2">
                    <a:lumMod val="75000"/>
                  </a:schemeClr>
                </a:solidFill>
                <a:latin typeface="Tahoma" pitchFamily="34" charset="0"/>
                <a:hlinkClick r:id="rId6">
                  <a:extLst>
                    <a:ext uri="{A12FA001-AC4F-418D-AE19-62706E023703}">
                      <ahyp:hlinkClr xmlns:ahyp="http://schemas.microsoft.com/office/drawing/2018/hyperlinkcolor" val="tx"/>
                    </a:ext>
                  </a:extLst>
                </a:hlinkClick>
              </a:rPr>
              <a:t>https://www.lib.eduhk.hk/about/policies-regulations/regulations#4</a:t>
            </a:r>
            <a:endParaRPr kumimoji="0" lang="en-US" altLang="zh-TW" sz="2800" b="1" i="0" u="none" strike="noStrike" kern="1200" cap="none" spc="0" normalizeH="0" baseline="0" noProof="0" dirty="0">
              <a:ln>
                <a:noFill/>
              </a:ln>
              <a:solidFill>
                <a:schemeClr val="accent2">
                  <a:lumMod val="75000"/>
                </a:schemeClr>
              </a:solidFill>
              <a:effectLst>
                <a:outerShdw blurRad="38100" dist="38100" dir="2700000" algn="tl">
                  <a:srgbClr val="C0C0C0"/>
                </a:outerShdw>
              </a:effectLst>
              <a:uLnTx/>
              <a:uFillTx/>
              <a:latin typeface="Garamond" pitchFamily="18" charset="0"/>
              <a:ea typeface="新細明體" panose="02020500000000000000" pitchFamily="18" charset="-120"/>
            </a:endParaRPr>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a:ext>
            </a:extLst>
          </a:blip>
          <a:srcRect t="-2753"/>
          <a:stretch/>
        </p:blipFill>
        <p:spPr>
          <a:xfrm>
            <a:off x="6131162" y="1844794"/>
            <a:ext cx="1584598" cy="1450584"/>
          </a:xfrm>
          <a:prstGeom prst="rect">
            <a:avLst/>
          </a:prstGeom>
          <a:effectLst>
            <a:softEdge rad="63500"/>
          </a:effectLst>
        </p:spPr>
      </p:pic>
      <p:pic>
        <p:nvPicPr>
          <p:cNvPr id="2" name="Picture 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40255" y="3940123"/>
            <a:ext cx="1437309" cy="1439862"/>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7699457" y="1904857"/>
            <a:ext cx="2553283" cy="1373184"/>
            <a:chOff x="8564271" y="1849441"/>
            <a:chExt cx="2553283" cy="1373184"/>
          </a:xfrm>
        </p:grpSpPr>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64271" y="1849441"/>
              <a:ext cx="2553283" cy="1373184"/>
            </a:xfrm>
            <a:prstGeom prst="rect">
              <a:avLst/>
            </a:prstGeom>
          </p:spPr>
        </p:pic>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28185" y="2003613"/>
              <a:ext cx="374737" cy="360000"/>
            </a:xfrm>
            <a:prstGeom prst="rect">
              <a:avLst/>
            </a:prstGeom>
          </p:spPr>
        </p:pic>
        <p:grpSp>
          <p:nvGrpSpPr>
            <p:cNvPr id="19" name="Group 18"/>
            <p:cNvGrpSpPr/>
            <p:nvPr/>
          </p:nvGrpSpPr>
          <p:grpSpPr>
            <a:xfrm>
              <a:off x="9906359" y="1985881"/>
              <a:ext cx="721704" cy="523627"/>
              <a:chOff x="566200" y="4170958"/>
              <a:chExt cx="1053207" cy="619094"/>
            </a:xfrm>
          </p:grpSpPr>
          <p:pic>
            <p:nvPicPr>
              <p:cNvPr id="20" name="Picture 1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8285" y="4170958"/>
                <a:ext cx="505881" cy="427324"/>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566200" y="4535329"/>
                <a:ext cx="1053207" cy="25472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HK" sz="800" b="0" i="0" u="none" strike="noStrike" kern="1200" cap="none" spc="0" normalizeH="0" baseline="0" noProof="0" dirty="0">
                    <a:ln>
                      <a:noFill/>
                    </a:ln>
                    <a:solidFill>
                      <a:prstClr val="black"/>
                    </a:solidFill>
                    <a:effectLst/>
                    <a:uLnTx/>
                    <a:uFillTx/>
                    <a:latin typeface="Times" panose="02020603060405020304" pitchFamily="18" charset="0"/>
                    <a:ea typeface="+mn-ea"/>
                    <a:cs typeface="Adobe Devanagari" panose="02040503050201020203" pitchFamily="18" charset="0"/>
                  </a:rPr>
                  <a:t>PressReader</a:t>
                </a:r>
                <a:endParaRPr kumimoji="0" lang="en-US" sz="800" b="0" i="0" u="none" strike="noStrike" kern="1200" cap="none" spc="0" normalizeH="0" baseline="0" noProof="0" dirty="0">
                  <a:ln>
                    <a:noFill/>
                  </a:ln>
                  <a:solidFill>
                    <a:prstClr val="black"/>
                  </a:solidFill>
                  <a:effectLst/>
                  <a:uLnTx/>
                  <a:uFillTx/>
                  <a:latin typeface="Times" panose="02020603060405020304" pitchFamily="18" charset="0"/>
                  <a:ea typeface="+mn-ea"/>
                  <a:cs typeface="Adobe Devanagari" panose="02040503050201020203" pitchFamily="18" charset="0"/>
                </a:endParaRPr>
              </a:p>
            </p:txBody>
          </p:sp>
        </p:grpSp>
        <p:grpSp>
          <p:nvGrpSpPr>
            <p:cNvPr id="3" name="Group 2"/>
            <p:cNvGrpSpPr/>
            <p:nvPr/>
          </p:nvGrpSpPr>
          <p:grpSpPr>
            <a:xfrm>
              <a:off x="9862551" y="2509508"/>
              <a:ext cx="857297" cy="504056"/>
              <a:chOff x="9840416" y="1988840"/>
              <a:chExt cx="857297" cy="504056"/>
            </a:xfrm>
          </p:grpSpPr>
          <p:pic>
            <p:nvPicPr>
              <p:cNvPr id="22" name="Picture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79083" y="1988840"/>
                <a:ext cx="360000" cy="360000"/>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9840416" y="2277452"/>
                <a:ext cx="857297"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HK" sz="800" b="0" i="0" u="none" strike="noStrike" kern="1200" cap="none" spc="0" normalizeH="0" baseline="0" noProof="0" dirty="0">
                    <a:ln>
                      <a:noFill/>
                    </a:ln>
                    <a:solidFill>
                      <a:prstClr val="black"/>
                    </a:solidFill>
                    <a:effectLst/>
                    <a:uLnTx/>
                    <a:uFillTx/>
                    <a:latin typeface="Times" panose="02020603060405020304" pitchFamily="18" charset="0"/>
                    <a:ea typeface="+mn-ea"/>
                    <a:cs typeface="Adobe Devanagari" panose="02040503050201020203" pitchFamily="18" charset="0"/>
                  </a:rPr>
                  <a:t>Scribd</a:t>
                </a:r>
                <a:endParaRPr kumimoji="0" lang="en-US" sz="800" b="0" i="0" u="none" strike="noStrike" kern="1200" cap="none" spc="0" normalizeH="0" baseline="0" noProof="0" dirty="0">
                  <a:ln>
                    <a:noFill/>
                  </a:ln>
                  <a:solidFill>
                    <a:prstClr val="black"/>
                  </a:solidFill>
                  <a:effectLst/>
                  <a:uLnTx/>
                  <a:uFillTx/>
                  <a:latin typeface="Times" panose="02020603060405020304" pitchFamily="18" charset="0"/>
                  <a:ea typeface="+mn-ea"/>
                  <a:cs typeface="Adobe Devanagari" panose="02040503050201020203" pitchFamily="18" charset="0"/>
                </a:endParaRPr>
              </a:p>
            </p:txBody>
          </p:sp>
        </p:grpSp>
        <p:grpSp>
          <p:nvGrpSpPr>
            <p:cNvPr id="25" name="Group 24"/>
            <p:cNvGrpSpPr/>
            <p:nvPr/>
          </p:nvGrpSpPr>
          <p:grpSpPr>
            <a:xfrm>
              <a:off x="9158423" y="2470409"/>
              <a:ext cx="681994" cy="525964"/>
              <a:chOff x="1703634" y="3009548"/>
              <a:chExt cx="944811" cy="896041"/>
            </a:xfrm>
          </p:grpSpPr>
          <p:pic>
            <p:nvPicPr>
              <p:cNvPr id="26" name="Picture 2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03634" y="3009548"/>
                <a:ext cx="797970" cy="79797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1758663" y="3538555"/>
                <a:ext cx="889782" cy="36703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HK" sz="800" b="0" i="0" u="none" strike="noStrike" kern="1200" cap="none" spc="0" normalizeH="0" baseline="0" noProof="0" dirty="0">
                    <a:ln>
                      <a:noFill/>
                    </a:ln>
                    <a:solidFill>
                      <a:prstClr val="black"/>
                    </a:solidFill>
                    <a:effectLst/>
                    <a:uLnTx/>
                    <a:uFillTx/>
                    <a:latin typeface="Times" panose="02020603060405020304" pitchFamily="18" charset="0"/>
                    <a:ea typeface="+mn-ea"/>
                    <a:cs typeface="Adobe Devanagari" panose="02040503050201020203" pitchFamily="18" charset="0"/>
                  </a:rPr>
                  <a:t>Browzine</a:t>
                </a:r>
                <a:endParaRPr kumimoji="0" lang="en-US" sz="800" b="0" i="0" u="none" strike="noStrike" kern="1200" cap="none" spc="0" normalizeH="0" baseline="0" noProof="0" dirty="0">
                  <a:ln>
                    <a:noFill/>
                  </a:ln>
                  <a:solidFill>
                    <a:prstClr val="black"/>
                  </a:solidFill>
                  <a:effectLst/>
                  <a:uLnTx/>
                  <a:uFillTx/>
                  <a:latin typeface="Times" panose="02020603060405020304" pitchFamily="18" charset="0"/>
                  <a:ea typeface="+mn-ea"/>
                  <a:cs typeface="Adobe Devanagari" panose="02040503050201020203" pitchFamily="18" charset="0"/>
                </a:endParaRPr>
              </a:p>
            </p:txBody>
          </p:sp>
        </p:grpSp>
        <p:pic>
          <p:nvPicPr>
            <p:cNvPr id="28" name="Picture 2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532702" y="2003613"/>
              <a:ext cx="352800" cy="360000"/>
            </a:xfrm>
            <a:prstGeom prst="rect">
              <a:avLst/>
            </a:prstGeom>
          </p:spPr>
        </p:pic>
        <p:sp>
          <p:nvSpPr>
            <p:cNvPr id="29" name="TextBox 28"/>
            <p:cNvSpPr txBox="1"/>
            <p:nvPr/>
          </p:nvSpPr>
          <p:spPr>
            <a:xfrm>
              <a:off x="9486560" y="2315432"/>
              <a:ext cx="1017638"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panose="02020603060405020304" pitchFamily="18" charset="0"/>
                  <a:ea typeface="+mn-ea"/>
                  <a:cs typeface="+mn-cs"/>
                </a:rPr>
                <a:t>iRead</a:t>
              </a:r>
            </a:p>
          </p:txBody>
        </p:sp>
        <p:sp>
          <p:nvSpPr>
            <p:cNvPr id="30" name="TextBox 29"/>
            <p:cNvSpPr txBox="1"/>
            <p:nvPr/>
          </p:nvSpPr>
          <p:spPr>
            <a:xfrm>
              <a:off x="8857935" y="2315433"/>
              <a:ext cx="1017638"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panose="02020603060405020304" pitchFamily="18" charset="0"/>
                  <a:ea typeface="+mn-ea"/>
                  <a:cs typeface="+mn-cs"/>
                </a:rPr>
                <a:t>HyRead</a:t>
              </a:r>
            </a:p>
          </p:txBody>
        </p:sp>
      </p:grpSp>
      <p:pic>
        <p:nvPicPr>
          <p:cNvPr id="5" name="Picture 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135213" y="3940122"/>
            <a:ext cx="2051662" cy="1368463"/>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pic>
        <p:nvPicPr>
          <p:cNvPr id="7" name="Picture 6">
            <a:extLst>
              <a:ext uri="{FF2B5EF4-FFF2-40B4-BE49-F238E27FC236}">
                <a16:creationId xmlns:a16="http://schemas.microsoft.com/office/drawing/2014/main" id="{271A8E5A-C2EC-4509-9B8D-8613352C2EEA}"/>
              </a:ext>
            </a:extLst>
          </p:cNvPr>
          <p:cNvPicPr>
            <a:picLocks/>
          </p:cNvPicPr>
          <p:nvPr/>
        </p:nvPicPr>
        <p:blipFill>
          <a:blip r:embed="rId16" cstate="screen">
            <a:extLst>
              <a:ext uri="{28A0092B-C50C-407E-A947-70E740481C1C}">
                <a14:useLocalDpi xmlns:a14="http://schemas.microsoft.com/office/drawing/2010/main"/>
              </a:ext>
            </a:extLst>
          </a:blip>
          <a:stretch>
            <a:fillRect/>
          </a:stretch>
        </p:blipFill>
        <p:spPr>
          <a:xfrm>
            <a:off x="700131" y="5164920"/>
            <a:ext cx="1003258" cy="1003258"/>
          </a:xfrm>
          <a:prstGeom prst="rect">
            <a:avLst/>
          </a:prstGeom>
        </p:spPr>
      </p:pic>
      <p:sp>
        <p:nvSpPr>
          <p:cNvPr id="31" name="Action Button: Custom 30">
            <a:hlinkClick r:id="rId17" action="ppaction://hlinksldjump" highlightClick="1"/>
          </p:cNvPr>
          <p:cNvSpPr/>
          <p:nvPr/>
        </p:nvSpPr>
        <p:spPr>
          <a:xfrm>
            <a:off x="0" y="-11091"/>
            <a:ext cx="12192000" cy="6858000"/>
          </a:xfrm>
          <a:prstGeom prst="actionButtonBlan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7C473910-A302-4182-B514-7580E26CD436}"/>
              </a:ext>
            </a:extLst>
          </p:cNvPr>
          <p:cNvSpPr/>
          <p:nvPr/>
        </p:nvSpPr>
        <p:spPr>
          <a:xfrm rot="259393">
            <a:off x="-98351" y="656938"/>
            <a:ext cx="2939928" cy="8763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rgbClr val="0066CC"/>
                </a:solidFill>
                <a:latin typeface="Tahoma" panose="020B0604030504040204" pitchFamily="34" charset="0"/>
                <a:ea typeface="Tahoma" panose="020B0604030504040204" pitchFamily="34" charset="0"/>
                <a:cs typeface="Tahoma" panose="020B0604030504040204" pitchFamily="34" charset="0"/>
              </a:rPr>
              <a:t>        </a:t>
            </a:r>
            <a:r>
              <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rPr>
              <a:t>For: </a:t>
            </a:r>
          </a:p>
          <a:p>
            <a:r>
              <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rPr>
              <a:t>Bachelor Degrees,</a:t>
            </a:r>
          </a:p>
          <a:p>
            <a:r>
              <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rPr>
              <a:t>Elder Academy,</a:t>
            </a:r>
          </a:p>
          <a:p>
            <a:r>
              <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rPr>
              <a:t>Higher Diploma,</a:t>
            </a:r>
          </a:p>
          <a:p>
            <a:r>
              <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rPr>
              <a:t>Postgraduate Diploma,</a:t>
            </a:r>
          </a:p>
          <a:p>
            <a:r>
              <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rPr>
              <a:t>Professional Development </a:t>
            </a:r>
            <a:r>
              <a:rPr lang="en-US" sz="1050" dirty="0" err="1">
                <a:solidFill>
                  <a:srgbClr val="0066CC"/>
                </a:solidFill>
                <a:latin typeface="Ink Free" panose="03080402000500000000" pitchFamily="66" charset="0"/>
                <a:ea typeface="Tahoma" panose="020B0604030504040204" pitchFamily="34" charset="0"/>
                <a:cs typeface="Tahoma" panose="020B0604030504040204" pitchFamily="34" charset="0"/>
              </a:rPr>
              <a:t>Programmes</a:t>
            </a:r>
            <a:endPar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671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gradFill>
          <a:gsLst>
            <a:gs pos="51000">
              <a:srgbClr val="F7E1E1"/>
            </a:gs>
            <a:gs pos="100000">
              <a:srgbClr val="EBACAF"/>
            </a:gs>
            <a:gs pos="100000">
              <a:schemeClr val="accent1">
                <a:lumMod val="45000"/>
                <a:lumOff val="55000"/>
              </a:schemeClr>
            </a:gs>
            <a:gs pos="100000">
              <a:schemeClr val="accent1">
                <a:lumMod val="30000"/>
                <a:lumOff val="70000"/>
              </a:schemeClr>
            </a:gs>
          </a:gsLst>
          <a:lin ang="8100000" scaled="1"/>
        </a:gradFill>
        <a:effectLst/>
      </p:bgPr>
    </p:bg>
    <p:spTree>
      <p:nvGrpSpPr>
        <p:cNvPr id="1" name=""/>
        <p:cNvGrpSpPr/>
        <p:nvPr/>
      </p:nvGrpSpPr>
      <p:grpSpPr>
        <a:xfrm>
          <a:off x="0" y="0"/>
          <a:ext cx="0" cy="0"/>
          <a:chOff x="0" y="0"/>
          <a:chExt cx="0" cy="0"/>
        </a:xfrm>
      </p:grpSpPr>
      <p:sp>
        <p:nvSpPr>
          <p:cNvPr id="45064" name="Text Box 8"/>
          <p:cNvSpPr txBox="1">
            <a:spLocks noChangeArrowheads="1"/>
          </p:cNvSpPr>
          <p:nvPr/>
        </p:nvSpPr>
        <p:spPr bwMode="auto">
          <a:xfrm>
            <a:off x="1942307" y="1724356"/>
            <a:ext cx="8380412" cy="4708981"/>
          </a:xfrm>
          <a:prstGeom prst="rect">
            <a:avLst/>
          </a:prstGeom>
          <a:noFill/>
          <a:ln w="9525">
            <a:noFill/>
            <a:miter lim="800000"/>
            <a:headEnd/>
            <a:tailEnd/>
          </a:ln>
          <a:effectLst/>
        </p:spPr>
        <p:txBody>
          <a:bodyPr>
            <a:spAutoFit/>
          </a:bodyPr>
          <a:lstStyle/>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Postgraduate Degree students can borrow </a:t>
            </a:r>
            <a:r>
              <a:rPr kumimoji="1" lang="en-US" altLang="zh-TW" sz="20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Tahoma" pitchFamily="34" charset="0"/>
                <a:ea typeface="新細明體" panose="02020500000000000000" pitchFamily="18" charset="-120"/>
                <a:cs typeface="+mn-cs"/>
              </a:rPr>
              <a:t>15</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 books from other UGC libraries via HKALL for </a:t>
            </a:r>
            <a:r>
              <a:rPr kumimoji="1" lang="en-US" altLang="zh-TW" sz="20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Tahoma" pitchFamily="34" charset="0"/>
                <a:ea typeface="新細明體" panose="02020500000000000000" pitchFamily="18" charset="-120"/>
                <a:cs typeface="Tahoma" pitchFamily="34" charset="0"/>
              </a:rPr>
              <a:t>30</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 days</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HKALL loan quota (15 books) included in EdUHK Library loan quota</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Request books with </a:t>
            </a:r>
            <a:r>
              <a:rPr kumimoji="1" lang="en-US" altLang="zh-TW" sz="2000" b="0" i="0" u="sng" strike="noStrike" kern="1200" cap="none" spc="0" normalizeH="0" baseline="0" noProof="0" dirty="0">
                <a:ln>
                  <a:noFill/>
                </a:ln>
                <a:solidFill>
                  <a:srgbClr val="FF0000"/>
                </a:solidFill>
                <a:effectLst/>
                <a:uLnTx/>
                <a:uFillTx/>
                <a:latin typeface="Tahoma" pitchFamily="34" charset="0"/>
                <a:ea typeface="新細明體" panose="02020500000000000000" pitchFamily="18" charset="-120"/>
                <a:cs typeface="+mn-cs"/>
              </a:rPr>
              <a:t>available</a:t>
            </a:r>
            <a:r>
              <a:rPr kumimoji="1" lang="en-US" altLang="zh-TW" sz="2000" b="0" i="0" u="none" strike="noStrike" kern="1200" cap="none" spc="0" normalizeH="0" baseline="0" noProof="0" dirty="0">
                <a:ln>
                  <a:noFill/>
                </a:ln>
                <a:solidFill>
                  <a:srgbClr val="FF0000"/>
                </a:solidFill>
                <a:effectLst/>
                <a:uLnTx/>
                <a:uFillTx/>
                <a:latin typeface="Tahoma" pitchFamily="34" charset="0"/>
                <a:ea typeface="新細明體" panose="02020500000000000000" pitchFamily="18" charset="-120"/>
                <a:cs typeface="+mn-cs"/>
              </a:rPr>
              <a:t> </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status only</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Pick up books at MMW Library or Tseung Kwan O Study Centre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You will be notified by email when the item is ready for pickup</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Require to pick up books within </a:t>
            </a:r>
            <a:r>
              <a:rPr kumimoji="1" lang="en-US" altLang="zh-TW" sz="2000" b="0" i="0" u="none" strike="noStrike" kern="1200" cap="none" spc="0" normalizeH="0" baseline="0" noProof="0" dirty="0">
                <a:ln>
                  <a:noFill/>
                </a:ln>
                <a:solidFill>
                  <a:srgbClr val="FF0000"/>
                </a:solidFill>
                <a:effectLst/>
                <a:uLnTx/>
                <a:uFillTx/>
                <a:latin typeface="Tahoma" pitchFamily="34" charset="0"/>
                <a:ea typeface="新細明體" panose="02020500000000000000" pitchFamily="18" charset="-120"/>
                <a:cs typeface="+mn-cs"/>
              </a:rPr>
              <a:t>5 days </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from the date of notification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All loans may be </a:t>
            </a:r>
            <a:r>
              <a:rPr kumimoji="1" lang="en-US" altLang="zh-TW" sz="2000" b="0" i="0" u="none" strike="noStrike" kern="1200" cap="none" spc="0" normalizeH="0" baseline="0" noProof="0" dirty="0">
                <a:ln>
                  <a:noFill/>
                </a:ln>
                <a:solidFill>
                  <a:srgbClr val="FF0000"/>
                </a:solidFill>
                <a:effectLst/>
                <a:uLnTx/>
                <a:uFillTx/>
                <a:latin typeface="Tahoma" pitchFamily="34" charset="0"/>
                <a:ea typeface="新細明體" panose="02020500000000000000" pitchFamily="18" charset="-120"/>
                <a:cs typeface="+mn-cs"/>
              </a:rPr>
              <a:t>renewed up to 90 days </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unless a hold or recall has been placed by a local user of the lending library</a:t>
            </a:r>
          </a:p>
        </p:txBody>
      </p:sp>
      <p:sp>
        <p:nvSpPr>
          <p:cNvPr id="4" name="Text Box 5"/>
          <p:cNvSpPr txBox="1">
            <a:spLocks noChangeArrowheads="1"/>
          </p:cNvSpPr>
          <p:nvPr/>
        </p:nvSpPr>
        <p:spPr bwMode="auto">
          <a:xfrm>
            <a:off x="2424113" y="451194"/>
            <a:ext cx="7416800" cy="1077218"/>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Hong Kong Academic Library Link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a:t>
            </a:r>
            <a:r>
              <a:rPr kumimoji="0" lang="zh-TW" altLang="en-US"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香港高校圖書聯網</a:t>
            </a: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a:t>
            </a:r>
          </a:p>
        </p:txBody>
      </p:sp>
      <p:sp>
        <p:nvSpPr>
          <p:cNvPr id="2" name="Action Button: Custom 1">
            <a:hlinkClick r:id="rId3" action="ppaction://hlinksldjump" highlightClick="1"/>
          </p:cNvPr>
          <p:cNvSpPr/>
          <p:nvPr/>
        </p:nvSpPr>
        <p:spPr>
          <a:xfrm>
            <a:off x="0" y="0"/>
            <a:ext cx="12192000" cy="6858000"/>
          </a:xfrm>
          <a:prstGeom prst="actionButtonBlan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701EE8A-6EB3-4AF6-B51E-32F8A0866F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82183">
            <a:off x="376708" y="173447"/>
            <a:ext cx="1319978" cy="1469976"/>
          </a:xfrm>
          <a:prstGeom prst="rect">
            <a:avLst/>
          </a:prstGeom>
        </p:spPr>
      </p:pic>
      <p:sp>
        <p:nvSpPr>
          <p:cNvPr id="11" name="Oval 10">
            <a:extLst>
              <a:ext uri="{FF2B5EF4-FFF2-40B4-BE49-F238E27FC236}">
                <a16:creationId xmlns:a16="http://schemas.microsoft.com/office/drawing/2014/main" id="{B95D46DA-8117-4EB1-945B-90788C577FF2}"/>
              </a:ext>
            </a:extLst>
          </p:cNvPr>
          <p:cNvSpPr/>
          <p:nvPr/>
        </p:nvSpPr>
        <p:spPr>
          <a:xfrm rot="259393">
            <a:off x="377187" y="416865"/>
            <a:ext cx="1365283" cy="9283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FF5757"/>
                </a:solidFill>
                <a:latin typeface="Ink Free" panose="03080402000500000000" pitchFamily="66" charset="0"/>
                <a:ea typeface="Tahoma" panose="020B0604030504040204" pitchFamily="34" charset="0"/>
                <a:cs typeface="Tahoma" panose="020B0604030504040204" pitchFamily="34" charset="0"/>
              </a:rPr>
              <a:t>For</a:t>
            </a:r>
          </a:p>
          <a:p>
            <a:pPr algn="ctr"/>
            <a:r>
              <a:rPr lang="en-US" sz="1050" dirty="0">
                <a:solidFill>
                  <a:srgbClr val="FF5757"/>
                </a:solidFill>
                <a:latin typeface="Ink Free" panose="03080402000500000000" pitchFamily="66" charset="0"/>
                <a:ea typeface="Tahoma" panose="020B0604030504040204" pitchFamily="34" charset="0"/>
                <a:cs typeface="Tahoma" panose="020B0604030504040204" pitchFamily="34" charset="0"/>
              </a:rPr>
              <a:t>Postgraduate Degrees </a:t>
            </a:r>
            <a:endParaRPr lang="en-US" sz="1050" dirty="0">
              <a:solidFill>
                <a:srgbClr val="FF5757"/>
              </a:solidFill>
              <a:latin typeface="Ink Free" panose="03080402000500000000" pitchFamily="66" charset="0"/>
            </a:endParaRPr>
          </a:p>
        </p:txBody>
      </p:sp>
    </p:spTree>
    <p:extLst>
      <p:ext uri="{BB962C8B-B14F-4D97-AF65-F5344CB8AC3E}">
        <p14:creationId xmlns:p14="http://schemas.microsoft.com/office/powerpoint/2010/main" val="47896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5064" name="Text Box 8"/>
          <p:cNvSpPr txBox="1">
            <a:spLocks noChangeArrowheads="1"/>
          </p:cNvSpPr>
          <p:nvPr/>
        </p:nvSpPr>
        <p:spPr bwMode="auto">
          <a:xfrm>
            <a:off x="1919288" y="1730202"/>
            <a:ext cx="8380412" cy="5016758"/>
          </a:xfrm>
          <a:prstGeom prst="rect">
            <a:avLst/>
          </a:prstGeom>
          <a:noFill/>
          <a:ln w="9525">
            <a:noFill/>
            <a:miter lim="800000"/>
            <a:headEnd/>
            <a:tailEnd/>
          </a:ln>
          <a:effectLst/>
        </p:spPr>
        <p:txBody>
          <a:bodyPr>
            <a:spAutoFit/>
          </a:bodyPr>
          <a:lstStyle/>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Students can borrow </a:t>
            </a:r>
            <a:r>
              <a:rPr kumimoji="1" lang="en-US" altLang="zh-TW" sz="20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Tahoma" pitchFamily="34" charset="0"/>
                <a:ea typeface="新細明體" panose="02020500000000000000" pitchFamily="18" charset="-120"/>
                <a:cs typeface="+mn-cs"/>
              </a:rPr>
              <a:t>15</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 books from other UGC libraries via HKALL for </a:t>
            </a:r>
            <a:r>
              <a:rPr kumimoji="1" lang="en-US" altLang="zh-TW" sz="20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Tahoma" pitchFamily="34" charset="0"/>
                <a:ea typeface="新細明體" panose="02020500000000000000" pitchFamily="18" charset="-120"/>
                <a:cs typeface="Tahoma" pitchFamily="34" charset="0"/>
              </a:rPr>
              <a:t>15</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 days </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HKALL loan quota (15 books) included in EdUHK Library loan quota</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Request books with </a:t>
            </a:r>
            <a:r>
              <a:rPr kumimoji="1" lang="en-US" altLang="zh-TW" sz="2000" b="0" i="0" u="sng" strike="noStrike" kern="1200" cap="none" spc="0" normalizeH="0" baseline="0" noProof="0" dirty="0">
                <a:ln>
                  <a:noFill/>
                </a:ln>
                <a:solidFill>
                  <a:srgbClr val="FF0000"/>
                </a:solidFill>
                <a:effectLst/>
                <a:uLnTx/>
                <a:uFillTx/>
                <a:latin typeface="Tahoma" pitchFamily="34" charset="0"/>
                <a:ea typeface="新細明體" panose="02020500000000000000" pitchFamily="18" charset="-120"/>
                <a:cs typeface="+mn-cs"/>
              </a:rPr>
              <a:t>available</a:t>
            </a:r>
            <a:r>
              <a:rPr kumimoji="1" lang="en-US" altLang="zh-TW" sz="2000" b="0" i="0" u="none" strike="noStrike" kern="1200" cap="none" spc="0" normalizeH="0" baseline="0" noProof="0" dirty="0">
                <a:ln>
                  <a:noFill/>
                </a:ln>
                <a:solidFill>
                  <a:srgbClr val="FF0000"/>
                </a:solidFill>
                <a:effectLst/>
                <a:uLnTx/>
                <a:uFillTx/>
                <a:latin typeface="Tahoma" pitchFamily="34" charset="0"/>
                <a:ea typeface="新細明體" panose="02020500000000000000" pitchFamily="18" charset="-120"/>
                <a:cs typeface="+mn-cs"/>
              </a:rPr>
              <a:t> </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status only</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Pick up books at MMW Library or Tseung Kwan O Study Centre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You will be notified by email when the item is ready for pickup</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Require to pick up books within 5 days from the date of notification</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a:p>
            <a:pPr marL="265113" marR="0" lvl="0" indent="-265113" algn="l" defTabSz="914400" rtl="0" eaLnBrk="1" fontAlgn="auto" latinLnBrk="0" hangingPunct="1">
              <a:lnSpc>
                <a:spcPct val="100000"/>
              </a:lnSpc>
              <a:spcBef>
                <a:spcPts val="0"/>
              </a:spcBef>
              <a:spcAft>
                <a:spcPts val="0"/>
              </a:spcAft>
              <a:buClrTx/>
              <a:buSzTx/>
              <a:buFontTx/>
              <a:buChar char="•"/>
              <a:tabLst/>
              <a:defRPr/>
            </a:pP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All loans may be </a:t>
            </a:r>
            <a:r>
              <a:rPr kumimoji="1" lang="en-US" altLang="zh-TW" sz="2000" b="0" i="0" u="none" strike="noStrike" kern="1200" cap="none" spc="0" normalizeH="0" baseline="0" noProof="0" dirty="0">
                <a:ln>
                  <a:noFill/>
                </a:ln>
                <a:solidFill>
                  <a:srgbClr val="FF0000"/>
                </a:solidFill>
                <a:effectLst/>
                <a:uLnTx/>
                <a:uFillTx/>
                <a:latin typeface="Tahoma" pitchFamily="34" charset="0"/>
                <a:ea typeface="新細明體" panose="02020500000000000000" pitchFamily="18" charset="-120"/>
                <a:cs typeface="+mn-cs"/>
              </a:rPr>
              <a:t>renewed up to 45 days </a:t>
            </a:r>
            <a:r>
              <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rPr>
              <a:t>unless a hold or recall has been placed by a local user of the lending library</a:t>
            </a:r>
          </a:p>
          <a:p>
            <a:pPr marL="265113" marR="0" lvl="0" indent="-265113" algn="l" defTabSz="914400" rtl="0" eaLnBrk="1" fontAlgn="auto" latinLnBrk="0" hangingPunct="1">
              <a:lnSpc>
                <a:spcPct val="100000"/>
              </a:lnSpc>
              <a:spcBef>
                <a:spcPts val="0"/>
              </a:spcBef>
              <a:spcAft>
                <a:spcPts val="0"/>
              </a:spcAft>
              <a:buClrTx/>
              <a:buSzTx/>
              <a:buFontTx/>
              <a:buChar char="•"/>
              <a:tabLst/>
              <a:defRPr/>
            </a:pPr>
            <a:endParaRPr kumimoji="1" lang="en-US" altLang="zh-TW" sz="20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n-cs"/>
            </a:endParaRPr>
          </a:p>
        </p:txBody>
      </p:sp>
      <p:sp>
        <p:nvSpPr>
          <p:cNvPr id="4" name="Text Box 5"/>
          <p:cNvSpPr txBox="1">
            <a:spLocks noChangeArrowheads="1"/>
          </p:cNvSpPr>
          <p:nvPr/>
        </p:nvSpPr>
        <p:spPr bwMode="auto">
          <a:xfrm>
            <a:off x="2424113" y="441981"/>
            <a:ext cx="7416800" cy="1077218"/>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Hong Kong Academic Library Link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a:t>
            </a:r>
            <a:r>
              <a:rPr kumimoji="0" lang="zh-TW" altLang="en-US"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香港高校圖書聯網</a:t>
            </a: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a:t>
            </a:r>
          </a:p>
        </p:txBody>
      </p:sp>
      <p:sp>
        <p:nvSpPr>
          <p:cNvPr id="5" name="Action Button: Custom 4">
            <a:hlinkClick r:id="rId3" action="ppaction://hlinksldjump" highlightClick="1"/>
          </p:cNvPr>
          <p:cNvSpPr/>
          <p:nvPr/>
        </p:nvSpPr>
        <p:spPr>
          <a:xfrm>
            <a:off x="0" y="-12548"/>
            <a:ext cx="12192000" cy="6858000"/>
          </a:xfrm>
          <a:prstGeom prst="actionButtonBlan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564E783-0230-4F2C-99AC-AABD41505C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82183">
            <a:off x="245760" y="360126"/>
            <a:ext cx="1764185" cy="1469976"/>
          </a:xfrm>
          <a:prstGeom prst="rect">
            <a:avLst/>
          </a:prstGeom>
        </p:spPr>
      </p:pic>
      <p:sp>
        <p:nvSpPr>
          <p:cNvPr id="13" name="Oval 12">
            <a:extLst>
              <a:ext uri="{FF2B5EF4-FFF2-40B4-BE49-F238E27FC236}">
                <a16:creationId xmlns:a16="http://schemas.microsoft.com/office/drawing/2014/main" id="{8BBAE076-3EB2-43D9-8711-1768A144E30F}"/>
              </a:ext>
            </a:extLst>
          </p:cNvPr>
          <p:cNvSpPr/>
          <p:nvPr/>
        </p:nvSpPr>
        <p:spPr>
          <a:xfrm rot="259393">
            <a:off x="-98351" y="656938"/>
            <a:ext cx="2939928" cy="8763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rgbClr val="0066CC"/>
                </a:solidFill>
                <a:latin typeface="Tahoma" panose="020B0604030504040204" pitchFamily="34" charset="0"/>
                <a:ea typeface="Tahoma" panose="020B0604030504040204" pitchFamily="34" charset="0"/>
                <a:cs typeface="Tahoma" panose="020B0604030504040204" pitchFamily="34" charset="0"/>
              </a:rPr>
              <a:t>        </a:t>
            </a:r>
            <a:r>
              <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rPr>
              <a:t>For: </a:t>
            </a:r>
          </a:p>
          <a:p>
            <a:r>
              <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rPr>
              <a:t>Bachelor Degrees,</a:t>
            </a:r>
          </a:p>
          <a:p>
            <a:r>
              <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rPr>
              <a:t>Elder Academy,</a:t>
            </a:r>
          </a:p>
          <a:p>
            <a:r>
              <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rPr>
              <a:t>Higher Diploma,</a:t>
            </a:r>
          </a:p>
          <a:p>
            <a:r>
              <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rPr>
              <a:t>Postgraduate Diploma,</a:t>
            </a:r>
          </a:p>
          <a:p>
            <a:r>
              <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rPr>
              <a:t>Professional Development </a:t>
            </a:r>
            <a:r>
              <a:rPr lang="en-US" sz="1050" dirty="0" err="1">
                <a:solidFill>
                  <a:srgbClr val="0066CC"/>
                </a:solidFill>
                <a:latin typeface="Ink Free" panose="03080402000500000000" pitchFamily="66" charset="0"/>
                <a:ea typeface="Tahoma" panose="020B0604030504040204" pitchFamily="34" charset="0"/>
                <a:cs typeface="Tahoma" panose="020B0604030504040204" pitchFamily="34" charset="0"/>
              </a:rPr>
              <a:t>Programmes</a:t>
            </a:r>
            <a:endParaRPr lang="en-US" sz="1050" dirty="0">
              <a:solidFill>
                <a:srgbClr val="0066CC"/>
              </a:solidFill>
              <a:latin typeface="Ink Free" panose="03080402000500000000" pitchFamily="66"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4977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3324225" y="150564"/>
            <a:ext cx="5543550" cy="5847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Request for HKALL</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hkall_pre">
            <a:hlinkClick r:id="" action="ppaction://media"/>
            <a:extLst>
              <a:ext uri="{FF2B5EF4-FFF2-40B4-BE49-F238E27FC236}">
                <a16:creationId xmlns:a16="http://schemas.microsoft.com/office/drawing/2014/main" id="{62B9EA74-6C63-4B1D-AA78-AA9CE41C39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69" t="9056" r="731" b="8680"/>
          <a:stretch/>
        </p:blipFill>
        <p:spPr>
          <a:xfrm>
            <a:off x="779250" y="1078303"/>
            <a:ext cx="10669587" cy="5063795"/>
          </a:xfrm>
          <a:prstGeom prst="rect">
            <a:avLst/>
          </a:prstGeom>
        </p:spPr>
      </p:pic>
    </p:spTree>
    <p:extLst>
      <p:ext uri="{BB962C8B-B14F-4D97-AF65-F5344CB8AC3E}">
        <p14:creationId xmlns:p14="http://schemas.microsoft.com/office/powerpoint/2010/main" val="275371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889010-D630-49A8-9F6A-488B2BE016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8" y="0"/>
            <a:ext cx="12190992" cy="6881171"/>
          </a:xfrm>
          <a:prstGeom prst="rect">
            <a:avLst/>
          </a:prstGeom>
        </p:spPr>
      </p:pic>
      <p:sp>
        <p:nvSpPr>
          <p:cNvPr id="2" name="Title 1"/>
          <p:cNvSpPr>
            <a:spLocks noGrp="1"/>
          </p:cNvSpPr>
          <p:nvPr>
            <p:ph type="title"/>
          </p:nvPr>
        </p:nvSpPr>
        <p:spPr>
          <a:xfrm>
            <a:off x="6096000" y="265863"/>
            <a:ext cx="2514600" cy="1064335"/>
          </a:xfrm>
        </p:spPr>
        <p:txBody>
          <a:bodyPr>
            <a:normAutofit fontScale="90000"/>
          </a:bodyPr>
          <a:lstStyle/>
          <a:p>
            <a:pPr algn="dist"/>
            <a:r>
              <a:rPr lang="en-US" b="1" dirty="0">
                <a:solidFill>
                  <a:srgbClr val="306B6E"/>
                </a:solidFill>
                <a:latin typeface="Tahoma" panose="020B0604030504040204" pitchFamily="34" charset="0"/>
                <a:ea typeface="Tahoma" panose="020B0604030504040204" pitchFamily="34" charset="0"/>
                <a:cs typeface="Tahoma" panose="020B0604030504040204" pitchFamily="34" charset="0"/>
              </a:rPr>
              <a:t>Contents</a:t>
            </a:r>
            <a:br>
              <a:rPr lang="en-US" sz="5400" b="1" dirty="0">
                <a:latin typeface="SimSun" panose="02010600030101010101" pitchFamily="2" charset="-122"/>
                <a:ea typeface="SimSun" panose="02010600030101010101" pitchFamily="2" charset="-122"/>
                <a:cs typeface="Tahoma" panose="020B0604030504040204" pitchFamily="34" charset="0"/>
              </a:rPr>
            </a:br>
            <a:r>
              <a:rPr lang="en-US" sz="2200" b="1" dirty="0">
                <a:solidFill>
                  <a:srgbClr val="71BDC1"/>
                </a:solidFill>
                <a:latin typeface="Tahoma" panose="020B0604030504040204" pitchFamily="34" charset="0"/>
                <a:ea typeface="Tahoma" panose="020B0604030504040204" pitchFamily="34" charset="0"/>
                <a:cs typeface="Tahoma" panose="020B0604030504040204" pitchFamily="34" charset="0"/>
              </a:rPr>
              <a:t>(Click to go) </a:t>
            </a:r>
          </a:p>
        </p:txBody>
      </p:sp>
      <p:graphicFrame>
        <p:nvGraphicFramePr>
          <p:cNvPr id="4" name="Table 3"/>
          <p:cNvGraphicFramePr>
            <a:graphicFrameLocks noGrp="1"/>
          </p:cNvGraphicFramePr>
          <p:nvPr>
            <p:extLst>
              <p:ext uri="{D42A27DB-BD31-4B8C-83A1-F6EECF244321}">
                <p14:modId xmlns:p14="http://schemas.microsoft.com/office/powerpoint/2010/main" val="3896534607"/>
              </p:ext>
            </p:extLst>
          </p:nvPr>
        </p:nvGraphicFramePr>
        <p:xfrm>
          <a:off x="4425696" y="1450111"/>
          <a:ext cx="6620994" cy="4569625"/>
        </p:xfrm>
        <a:graphic>
          <a:graphicData uri="http://schemas.openxmlformats.org/drawingml/2006/table">
            <a:tbl>
              <a:tblPr firstRow="1" bandRow="1">
                <a:tableStyleId>{5940675A-B579-460E-94D1-54222C63F5DA}</a:tableStyleId>
              </a:tblPr>
              <a:tblGrid>
                <a:gridCol w="5198595">
                  <a:extLst>
                    <a:ext uri="{9D8B030D-6E8A-4147-A177-3AD203B41FA5}">
                      <a16:colId xmlns:a16="http://schemas.microsoft.com/office/drawing/2014/main" val="2376622382"/>
                    </a:ext>
                  </a:extLst>
                </a:gridCol>
                <a:gridCol w="1422399">
                  <a:extLst>
                    <a:ext uri="{9D8B030D-6E8A-4147-A177-3AD203B41FA5}">
                      <a16:colId xmlns:a16="http://schemas.microsoft.com/office/drawing/2014/main" val="3922679568"/>
                    </a:ext>
                  </a:extLst>
                </a:gridCol>
              </a:tblGrid>
              <a:tr h="460541">
                <a:tc>
                  <a:txBody>
                    <a:bodyPr/>
                    <a:lstStyle/>
                    <a:p>
                      <a:r>
                        <a:rPr lang="en-US" sz="1800" u="sng" dirty="0">
                          <a:solidFill>
                            <a:srgbClr val="306B6E"/>
                          </a:solidFill>
                          <a:effectLst/>
                          <a:latin typeface="Garamond" panose="02020404030301010803" pitchFamily="18" charset="0"/>
                          <a:ea typeface="Tahoma" panose="020B0604030504040204" pitchFamily="34" charset="0"/>
                          <a:cs typeface="Tahoma" panose="020B0604030504040204" pitchFamily="34" charset="0"/>
                          <a:hlinkClick r:id="rId4" action="ppaction://hlinksldjump">
                            <a:extLst>
                              <a:ext uri="{A12FA001-AC4F-418D-AE19-62706E023703}">
                                <ahyp:hlinkClr xmlns:ahyp="http://schemas.microsoft.com/office/drawing/2018/hyperlinkcolor" val="tx"/>
                              </a:ext>
                            </a:extLst>
                          </a:hlinkClick>
                        </a:rPr>
                        <a:t>Location</a:t>
                      </a:r>
                      <a:endParaRPr lang="en-US" sz="1800" u="sng" dirty="0">
                        <a:solidFill>
                          <a:srgbClr val="306B6E"/>
                        </a:solidFill>
                        <a:effectLst/>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none" dirty="0">
                          <a:solidFill>
                            <a:srgbClr val="5B8A8C"/>
                          </a:solidFill>
                          <a:latin typeface="+mj-lt"/>
                          <a:ea typeface="Tahoma" panose="020B0604030504040204" pitchFamily="34" charset="0"/>
                          <a:cs typeface="Tahoma" panose="020B0604030504040204" pitchFamily="34" charset="0"/>
                          <a:hlinkClick r:id="rId4" action="ppaction://hlinksldjump">
                            <a:extLst>
                              <a:ext uri="{A12FA001-AC4F-418D-AE19-62706E023703}">
                                <ahyp:hlinkClr xmlns:ahyp="http://schemas.microsoft.com/office/drawing/2018/hyperlinkcolor" val="tx"/>
                              </a:ext>
                            </a:extLst>
                          </a:hlinkClick>
                        </a:rPr>
                        <a:t>P.3-5</a:t>
                      </a:r>
                      <a:endParaRPr lang="en-US" sz="1400" b="1" u="none" dirty="0">
                        <a:solidFill>
                          <a:srgbClr val="5B8A8C"/>
                        </a:solidFill>
                        <a:latin typeface="+mj-lt"/>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9736754"/>
                  </a:ext>
                </a:extLst>
              </a:tr>
              <a:tr h="460541">
                <a:tc>
                  <a:txBody>
                    <a:bodyPr/>
                    <a:lstStyle/>
                    <a:p>
                      <a:r>
                        <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hlinkClick r:id="rId5" action="ppaction://hlinksldjump">
                            <a:extLst>
                              <a:ext uri="{A12FA001-AC4F-418D-AE19-62706E023703}">
                                <ahyp:hlinkClr xmlns:ahyp="http://schemas.microsoft.com/office/drawing/2018/hyperlinkcolor" val="tx"/>
                              </a:ext>
                            </a:extLst>
                          </a:hlinkClick>
                        </a:rPr>
                        <a:t>Facilities and Booking System</a:t>
                      </a:r>
                      <a:endPar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sng" dirty="0">
                          <a:solidFill>
                            <a:srgbClr val="5B8A8C"/>
                          </a:solidFill>
                          <a:latin typeface="+mj-lt"/>
                          <a:ea typeface="Tahoma" panose="020B0604030504040204" pitchFamily="34" charset="0"/>
                          <a:cs typeface="Tahoma" panose="020B0604030504040204" pitchFamily="34" charset="0"/>
                          <a:hlinkClick r:id="rId5" action="ppaction://hlinksldjump">
                            <a:extLst>
                              <a:ext uri="{A12FA001-AC4F-418D-AE19-62706E023703}">
                                <ahyp:hlinkClr xmlns:ahyp="http://schemas.microsoft.com/office/drawing/2018/hyperlinkcolor" val="tx"/>
                              </a:ext>
                            </a:extLst>
                          </a:hlinkClick>
                        </a:rPr>
                        <a:t>P.6-12</a:t>
                      </a:r>
                      <a:endParaRPr lang="en-US" sz="1400" b="1" u="sng" dirty="0">
                        <a:solidFill>
                          <a:srgbClr val="5B8A8C"/>
                        </a:solidFill>
                        <a:latin typeface="+mj-lt"/>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54569373"/>
                  </a:ext>
                </a:extLst>
              </a:tr>
              <a:tr h="461918">
                <a:tc>
                  <a:txBody>
                    <a:bodyPr/>
                    <a:lstStyle/>
                    <a:p>
                      <a:r>
                        <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hlinkClick r:id="rId6" action="ppaction://hlinksldjump">
                            <a:extLst>
                              <a:ext uri="{A12FA001-AC4F-418D-AE19-62706E023703}">
                                <ahyp:hlinkClr xmlns:ahyp="http://schemas.microsoft.com/office/drawing/2018/hyperlinkcolor" val="tx"/>
                              </a:ext>
                            </a:extLst>
                          </a:hlinkClick>
                        </a:rPr>
                        <a:t>Borrowing Privileges and Responsibilities</a:t>
                      </a:r>
                      <a:endPar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sng" dirty="0">
                          <a:solidFill>
                            <a:srgbClr val="5B8A8C"/>
                          </a:solidFill>
                          <a:latin typeface="+mj-lt"/>
                          <a:ea typeface="Tahoma" panose="020B0604030504040204" pitchFamily="34" charset="0"/>
                          <a:cs typeface="Tahoma" panose="020B0604030504040204" pitchFamily="34" charset="0"/>
                          <a:hlinkClick r:id="rId6" action="ppaction://hlinksldjump">
                            <a:extLst>
                              <a:ext uri="{A12FA001-AC4F-418D-AE19-62706E023703}">
                                <ahyp:hlinkClr xmlns:ahyp="http://schemas.microsoft.com/office/drawing/2018/hyperlinkcolor" val="tx"/>
                              </a:ext>
                            </a:extLst>
                          </a:hlinkClick>
                        </a:rPr>
                        <a:t>P.13-25</a:t>
                      </a:r>
                      <a:endParaRPr lang="en-US" sz="1400" b="1" u="sng" dirty="0">
                        <a:solidFill>
                          <a:srgbClr val="5B8A8C"/>
                        </a:solidFill>
                        <a:latin typeface="+mj-lt"/>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4856129"/>
                  </a:ext>
                </a:extLst>
              </a:tr>
              <a:tr h="460541">
                <a:tc>
                  <a:txBody>
                    <a:bodyPr/>
                    <a:lstStyle/>
                    <a:p>
                      <a:r>
                        <a:rPr lang="en-US" sz="1800" u="sng">
                          <a:solidFill>
                            <a:srgbClr val="306B6E"/>
                          </a:solidFill>
                          <a:latin typeface="Garamond" panose="02020404030301010803" pitchFamily="18" charset="0"/>
                          <a:ea typeface="Tahoma" panose="020B0604030504040204" pitchFamily="34" charset="0"/>
                          <a:cs typeface="Tahoma" panose="020B0604030504040204" pitchFamily="34" charset="0"/>
                          <a:hlinkClick r:id="rId7" action="ppaction://hlinksldjump">
                            <a:extLst>
                              <a:ext uri="{A12FA001-AC4F-418D-AE19-62706E023703}">
                                <ahyp:hlinkClr xmlns:ahyp="http://schemas.microsoft.com/office/drawing/2018/hyperlinkcolor" val="tx"/>
                              </a:ext>
                            </a:extLst>
                          </a:hlinkClick>
                        </a:rPr>
                        <a:t>iSearch</a:t>
                      </a:r>
                      <a:endPar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sng" dirty="0">
                          <a:solidFill>
                            <a:srgbClr val="5B8A8C"/>
                          </a:solidFill>
                          <a:latin typeface="+mj-lt"/>
                          <a:ea typeface="Tahoma" panose="020B0604030504040204" pitchFamily="34" charset="0"/>
                          <a:cs typeface="Tahoma" panose="020B0604030504040204" pitchFamily="34" charset="0"/>
                          <a:hlinkClick r:id="rId7" action="ppaction://hlinksldjump">
                            <a:extLst>
                              <a:ext uri="{A12FA001-AC4F-418D-AE19-62706E023703}">
                                <ahyp:hlinkClr xmlns:ahyp="http://schemas.microsoft.com/office/drawing/2018/hyperlinkcolor" val="tx"/>
                              </a:ext>
                            </a:extLst>
                          </a:hlinkClick>
                        </a:rPr>
                        <a:t>P.26-27</a:t>
                      </a:r>
                      <a:endParaRPr lang="en-US" sz="1400" b="1" u="sng" dirty="0">
                        <a:solidFill>
                          <a:srgbClr val="5B8A8C"/>
                        </a:solidFill>
                        <a:latin typeface="+mj-lt"/>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5050978"/>
                  </a:ext>
                </a:extLst>
              </a:tr>
              <a:tr h="460541">
                <a:tc>
                  <a:txBody>
                    <a:bodyPr/>
                    <a:lstStyle/>
                    <a:p>
                      <a:r>
                        <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hlinkClick r:id="rId8" action="ppaction://hlinksldjump">
                            <a:extLst>
                              <a:ext uri="{A12FA001-AC4F-418D-AE19-62706E023703}">
                                <ahyp:hlinkClr xmlns:ahyp="http://schemas.microsoft.com/office/drawing/2018/hyperlinkcolor" val="tx"/>
                              </a:ext>
                            </a:extLst>
                          </a:hlinkClick>
                        </a:rPr>
                        <a:t>Inter-campus</a:t>
                      </a:r>
                      <a:r>
                        <a:rPr lang="en-US" sz="1800" u="sng" baseline="0" dirty="0">
                          <a:solidFill>
                            <a:srgbClr val="306B6E"/>
                          </a:solidFill>
                          <a:latin typeface="Garamond" panose="02020404030301010803" pitchFamily="18" charset="0"/>
                          <a:ea typeface="Tahoma" panose="020B0604030504040204" pitchFamily="34" charset="0"/>
                          <a:cs typeface="Tahoma" panose="020B0604030504040204" pitchFamily="34" charset="0"/>
                          <a:hlinkClick r:id="rId8" action="ppaction://hlinksldjump">
                            <a:extLst>
                              <a:ext uri="{A12FA001-AC4F-418D-AE19-62706E023703}">
                                <ahyp:hlinkClr xmlns:ahyp="http://schemas.microsoft.com/office/drawing/2018/hyperlinkcolor" val="tx"/>
                              </a:ext>
                            </a:extLst>
                          </a:hlinkClick>
                        </a:rPr>
                        <a:t> Delivery</a:t>
                      </a:r>
                      <a:endPar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none" dirty="0">
                          <a:solidFill>
                            <a:srgbClr val="5B8A8C"/>
                          </a:solidFill>
                          <a:latin typeface="+mj-lt"/>
                          <a:ea typeface="Tahoma" panose="020B0604030504040204" pitchFamily="34" charset="0"/>
                          <a:cs typeface="Tahoma" panose="020B0604030504040204" pitchFamily="34" charset="0"/>
                          <a:hlinkClick r:id="rId8" action="ppaction://hlinksldjump">
                            <a:extLst>
                              <a:ext uri="{A12FA001-AC4F-418D-AE19-62706E023703}">
                                <ahyp:hlinkClr xmlns:ahyp="http://schemas.microsoft.com/office/drawing/2018/hyperlinkcolor" val="tx"/>
                              </a:ext>
                            </a:extLst>
                          </a:hlinkClick>
                        </a:rPr>
                        <a:t>P.28-29</a:t>
                      </a:r>
                      <a:endParaRPr lang="en-US" sz="1400" b="1" u="sng" dirty="0">
                        <a:solidFill>
                          <a:srgbClr val="5B8A8C"/>
                        </a:solidFill>
                        <a:latin typeface="+mj-lt"/>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17563743"/>
                  </a:ext>
                </a:extLst>
              </a:tr>
              <a:tr h="346400">
                <a:tc>
                  <a:txBody>
                    <a:bodyPr/>
                    <a:lstStyle/>
                    <a:p>
                      <a:r>
                        <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hlinkClick r:id="rId9" action="ppaction://hlinksldjump">
                            <a:extLst>
                              <a:ext uri="{A12FA001-AC4F-418D-AE19-62706E023703}">
                                <ahyp:hlinkClr xmlns:ahyp="http://schemas.microsoft.com/office/drawing/2018/hyperlinkcolor" val="tx"/>
                              </a:ext>
                            </a:extLst>
                          </a:hlinkClick>
                        </a:rPr>
                        <a:t>Resources Sharing:</a:t>
                      </a:r>
                      <a:endParaRPr lang="en-US" sz="1800" u="sng" dirty="0">
                        <a:solidFill>
                          <a:srgbClr val="306B6E"/>
                        </a:solidFill>
                        <a:latin typeface="Garamond" panose="02020404030301010803" pitchFamily="18" charset="0"/>
                        <a:ea typeface="Tahoma" panose="020B0604030504040204" pitchFamily="34" charset="0"/>
                        <a:cs typeface="Tahoma" panose="020B0604030504040204" pitchFamily="34" charset="0"/>
                        <a:hlinkClick r:id="rId10" action="ppaction://hlinksldjump">
                          <a:extLst>
                            <a:ext uri="{A12FA001-AC4F-418D-AE19-62706E023703}">
                              <ahyp:hlinkClr xmlns:ahyp="http://schemas.microsoft.com/office/drawing/2018/hyperlinkcolor" val="tx"/>
                            </a:ext>
                          </a:extLst>
                        </a:hlinkClick>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sng" dirty="0">
                          <a:solidFill>
                            <a:srgbClr val="5B8A8C"/>
                          </a:solidFill>
                          <a:latin typeface="+mj-lt"/>
                          <a:ea typeface="Tahoma" panose="020B0604030504040204" pitchFamily="34" charset="0"/>
                          <a:cs typeface="Tahoma" panose="020B0604030504040204" pitchFamily="34" charset="0"/>
                          <a:hlinkClick r:id="rId9" action="ppaction://hlinksldjump">
                            <a:extLst>
                              <a:ext uri="{A12FA001-AC4F-418D-AE19-62706E023703}">
                                <ahyp:hlinkClr xmlns:ahyp="http://schemas.microsoft.com/office/drawing/2018/hyperlinkcolor" val="tx"/>
                              </a:ext>
                            </a:extLst>
                          </a:hlinkClick>
                        </a:rPr>
                        <a:t>P.30-34</a:t>
                      </a:r>
                      <a:endParaRPr lang="en-US" sz="1400" b="1" u="sng" dirty="0">
                        <a:solidFill>
                          <a:srgbClr val="5B8A8C"/>
                        </a:solidFill>
                        <a:latin typeface="+mj-lt"/>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29173845"/>
                  </a:ext>
                </a:extLst>
              </a:tr>
              <a:tr h="456578">
                <a:tc>
                  <a:txBody>
                    <a:bodyPr/>
                    <a:lstStyle/>
                    <a:p>
                      <a:r>
                        <a:rPr lang="en-US" altLang="zh-TW" sz="1400" b="0" u="sng" dirty="0">
                          <a:solidFill>
                            <a:schemeClr val="accent2">
                              <a:lumMod val="75000"/>
                            </a:schemeClr>
                          </a:solidFill>
                          <a:effectLst/>
                          <a:latin typeface="Garamond" panose="02020404030301010803" pitchFamily="18" charset="0"/>
                          <a:ea typeface="Tahoma" panose="020B0604030504040204" pitchFamily="34" charset="0"/>
                          <a:cs typeface="Tahoma" panose="020B0604030504040204" pitchFamily="34" charset="0"/>
                          <a:hlinkClick r:id="rId9" action="ppaction://hlinksldjump">
                            <a:extLst>
                              <a:ext uri="{A12FA001-AC4F-418D-AE19-62706E023703}">
                                <ahyp:hlinkClr xmlns:ahyp="http://schemas.microsoft.com/office/drawing/2018/hyperlinkcolor" val="tx"/>
                              </a:ext>
                            </a:extLst>
                          </a:hlinkClick>
                        </a:rPr>
                        <a:t>Joint University Librarians Advisory Committee (JULAC) Cards</a:t>
                      </a:r>
                      <a:endParaRPr lang="en-US" altLang="zh-TW" sz="1400" b="0" u="sng" dirty="0">
                        <a:solidFill>
                          <a:schemeClr val="accent2">
                            <a:lumMod val="75000"/>
                          </a:schemeClr>
                        </a:solidFill>
                        <a:effectLst/>
                        <a:latin typeface="Garamond" panose="02020404030301010803" pitchFamily="18" charset="0"/>
                        <a:ea typeface="Tahoma" panose="020B0604030504040204" pitchFamily="34" charset="0"/>
                        <a:cs typeface="Tahoma" panose="020B0604030504040204" pitchFamily="34" charset="0"/>
                      </a:endParaRPr>
                    </a:p>
                    <a:p>
                      <a:r>
                        <a:rPr lang="en-US" sz="1400" b="0" u="sng" dirty="0">
                          <a:solidFill>
                            <a:schemeClr val="accent2">
                              <a:lumMod val="75000"/>
                            </a:schemeClr>
                          </a:solidFill>
                          <a:effectLst/>
                          <a:latin typeface="Garamond" panose="02020404030301010803" pitchFamily="18" charset="0"/>
                          <a:ea typeface="Tahoma" panose="020B0604030504040204" pitchFamily="34" charset="0"/>
                          <a:cs typeface="Tahoma" panose="020B0604030504040204" pitchFamily="34" charset="0"/>
                        </a:rPr>
                        <a:t>Interlibrary Loan (ILL)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endParaRPr lang="en-US" sz="1400" b="1" u="sng" dirty="0">
                        <a:solidFill>
                          <a:srgbClr val="5B8A8C"/>
                        </a:solidFill>
                        <a:latin typeface="+mj-lt"/>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2626987"/>
                  </a:ext>
                </a:extLst>
              </a:tr>
              <a:tr h="4605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u="sng" dirty="0">
                          <a:solidFill>
                            <a:srgbClr val="306B6E"/>
                          </a:solidFill>
                          <a:effectLst/>
                          <a:latin typeface="Garamond" panose="02020404030301010803" pitchFamily="18" charset="0"/>
                          <a:ea typeface="Tahoma" panose="020B0604030504040204" pitchFamily="34" charset="0"/>
                          <a:cs typeface="Tahoma" panose="020B0604030504040204" pitchFamily="34" charset="0"/>
                          <a:hlinkClick r:id="rId11" action="ppaction://hlinksldjump">
                            <a:extLst>
                              <a:ext uri="{A12FA001-AC4F-418D-AE19-62706E023703}">
                                <ahyp:hlinkClr xmlns:ahyp="http://schemas.microsoft.com/office/drawing/2018/hyperlinkcolor" val="tx"/>
                              </a:ext>
                            </a:extLst>
                          </a:hlinkClick>
                        </a:rPr>
                        <a:t>Electronic Resources</a:t>
                      </a:r>
                      <a:endParaRPr lang="en-US" altLang="zh-TW" sz="1800" b="0" u="sng" dirty="0">
                        <a:solidFill>
                          <a:srgbClr val="306B6E"/>
                        </a:solidFill>
                        <a:effectLst/>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none" dirty="0">
                          <a:solidFill>
                            <a:srgbClr val="5B8A8C"/>
                          </a:solidFill>
                          <a:latin typeface="+mj-lt"/>
                          <a:ea typeface="Tahoma" panose="020B0604030504040204" pitchFamily="34" charset="0"/>
                          <a:cs typeface="Tahoma" panose="020B0604030504040204" pitchFamily="34" charset="0"/>
                          <a:hlinkClick r:id="rId11" action="ppaction://hlinksldjump">
                            <a:extLst>
                              <a:ext uri="{A12FA001-AC4F-418D-AE19-62706E023703}">
                                <ahyp:hlinkClr xmlns:ahyp="http://schemas.microsoft.com/office/drawing/2018/hyperlinkcolor" val="tx"/>
                              </a:ext>
                            </a:extLst>
                          </a:hlinkClick>
                        </a:rPr>
                        <a:t>P.35-45</a:t>
                      </a:r>
                      <a:endParaRPr lang="en-US" sz="1400" b="1" u="sng" dirty="0">
                        <a:solidFill>
                          <a:srgbClr val="5B8A8C"/>
                        </a:solidFill>
                        <a:latin typeface="+mj-lt"/>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7076882"/>
                  </a:ext>
                </a:extLst>
              </a:tr>
              <a:tr h="460541">
                <a:tc>
                  <a:txBody>
                    <a:bodyPr/>
                    <a:lstStyle/>
                    <a:p>
                      <a:r>
                        <a:rPr lang="en-US" sz="1800" b="0" u="sng" dirty="0">
                          <a:solidFill>
                            <a:srgbClr val="306B6E"/>
                          </a:solidFill>
                          <a:effectLst/>
                          <a:latin typeface="Garamond" panose="02020404030301010803" pitchFamily="18" charset="0"/>
                          <a:ea typeface="Tahoma" panose="020B0604030504040204" pitchFamily="34" charset="0"/>
                          <a:cs typeface="Tahoma" panose="020B0604030504040204" pitchFamily="34" charset="0"/>
                          <a:hlinkClick r:id="rId12" action="ppaction://hlinksldjump">
                            <a:extLst>
                              <a:ext uri="{A12FA001-AC4F-418D-AE19-62706E023703}">
                                <ahyp:hlinkClr xmlns:ahyp="http://schemas.microsoft.com/office/drawing/2018/hyperlinkcolor" val="tx"/>
                              </a:ext>
                            </a:extLst>
                          </a:hlinkClick>
                        </a:rPr>
                        <a:t>Other Resources</a:t>
                      </a:r>
                      <a:endParaRPr lang="en-US" sz="1800" b="0" u="sng" dirty="0">
                        <a:solidFill>
                          <a:srgbClr val="306B6E"/>
                        </a:solidFill>
                        <a:effectLst/>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none" dirty="0">
                          <a:solidFill>
                            <a:srgbClr val="5B8A8C"/>
                          </a:solidFill>
                          <a:latin typeface="+mj-lt"/>
                          <a:ea typeface="Tahoma" panose="020B0604030504040204" pitchFamily="34" charset="0"/>
                          <a:cs typeface="Tahoma" panose="020B0604030504040204" pitchFamily="34" charset="0"/>
                          <a:hlinkClick r:id="rId12" action="ppaction://hlinksldjump">
                            <a:extLst>
                              <a:ext uri="{A12FA001-AC4F-418D-AE19-62706E023703}">
                                <ahyp:hlinkClr xmlns:ahyp="http://schemas.microsoft.com/office/drawing/2018/hyperlinkcolor" val="tx"/>
                              </a:ext>
                            </a:extLst>
                          </a:hlinkClick>
                        </a:rPr>
                        <a:t>P.</a:t>
                      </a:r>
                      <a:r>
                        <a:rPr lang="en-US" sz="1400" b="1" u="sng" dirty="0">
                          <a:solidFill>
                            <a:srgbClr val="5B8A8C"/>
                          </a:solidFill>
                          <a:latin typeface="+mj-lt"/>
                          <a:ea typeface="Tahoma" panose="020B0604030504040204" pitchFamily="34" charset="0"/>
                          <a:cs typeface="Tahoma" panose="020B0604030504040204" pitchFamily="34" charset="0"/>
                          <a:hlinkClick r:id="rId12" action="ppaction://hlinksldjump">
                            <a:extLst>
                              <a:ext uri="{A12FA001-AC4F-418D-AE19-62706E023703}">
                                <ahyp:hlinkClr xmlns:ahyp="http://schemas.microsoft.com/office/drawing/2018/hyperlinkcolor" val="tx"/>
                              </a:ext>
                            </a:extLst>
                          </a:hlinkClick>
                        </a:rPr>
                        <a:t>46-4</a:t>
                      </a:r>
                      <a:r>
                        <a:rPr lang="en-US" sz="1400" b="1" u="sng" dirty="0">
                          <a:solidFill>
                            <a:srgbClr val="5B8A8C"/>
                          </a:solidFill>
                          <a:latin typeface="+mj-lt"/>
                          <a:ea typeface="Tahoma" panose="020B0604030504040204" pitchFamily="34" charset="0"/>
                          <a:cs typeface="Tahoma" panose="020B0604030504040204" pitchFamily="34"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167674"/>
                  </a:ext>
                </a:extLst>
              </a:tr>
              <a:tr h="460541">
                <a:tc>
                  <a:txBody>
                    <a:bodyPr/>
                    <a:lstStyle/>
                    <a:p>
                      <a:r>
                        <a:rPr lang="en-US" sz="1800" b="0" u="sng" dirty="0">
                          <a:solidFill>
                            <a:srgbClr val="306B6E"/>
                          </a:solidFill>
                          <a:effectLst/>
                          <a:latin typeface="Garamond" panose="02020404030301010803" pitchFamily="18" charset="0"/>
                          <a:ea typeface="Tahoma" panose="020B0604030504040204" pitchFamily="34" charset="0"/>
                          <a:cs typeface="Tahoma" panose="020B0604030504040204" pitchFamily="34" charset="0"/>
                          <a:hlinkClick r:id="rId13" action="ppaction://hlinksldjump">
                            <a:extLst>
                              <a:ext uri="{A12FA001-AC4F-418D-AE19-62706E023703}">
                                <ahyp:hlinkClr xmlns:ahyp="http://schemas.microsoft.com/office/drawing/2018/hyperlinkcolor" val="tx"/>
                              </a:ext>
                            </a:extLst>
                          </a:hlinkClick>
                        </a:rPr>
                        <a:t>Other</a:t>
                      </a:r>
                      <a:r>
                        <a:rPr lang="en-US" sz="1800" b="0" u="sng" baseline="0" dirty="0">
                          <a:solidFill>
                            <a:srgbClr val="306B6E"/>
                          </a:solidFill>
                          <a:effectLst/>
                          <a:latin typeface="Garamond" panose="02020404030301010803" pitchFamily="18" charset="0"/>
                          <a:ea typeface="Tahoma" panose="020B0604030504040204" pitchFamily="34" charset="0"/>
                          <a:cs typeface="Tahoma" panose="020B0604030504040204" pitchFamily="34" charset="0"/>
                          <a:hlinkClick r:id="rId13" action="ppaction://hlinksldjump">
                            <a:extLst>
                              <a:ext uri="{A12FA001-AC4F-418D-AE19-62706E023703}">
                                <ahyp:hlinkClr xmlns:ahyp="http://schemas.microsoft.com/office/drawing/2018/hyperlinkcolor" val="tx"/>
                              </a:ext>
                            </a:extLst>
                          </a:hlinkClick>
                        </a:rPr>
                        <a:t> Information</a:t>
                      </a:r>
                      <a:endParaRPr lang="en-US" sz="1800" b="0" u="sng" dirty="0">
                        <a:solidFill>
                          <a:srgbClr val="306B6E"/>
                        </a:solidFill>
                        <a:effectLst/>
                        <a:latin typeface="Garamond" panose="02020404030301010803" pitchFamily="18" charset="0"/>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400" b="1" u="sng" kern="1200" dirty="0">
                          <a:solidFill>
                            <a:srgbClr val="5B8A8C"/>
                          </a:solidFill>
                          <a:latin typeface="+mj-lt"/>
                          <a:ea typeface="Tahoma" panose="020B0604030504040204" pitchFamily="34" charset="0"/>
                          <a:cs typeface="Tahoma" panose="020B0604030504040204" pitchFamily="34" charset="0"/>
                          <a:hlinkClick r:id="rId13" action="ppaction://hlinksldjump">
                            <a:extLst>
                              <a:ext uri="{A12FA001-AC4F-418D-AE19-62706E023703}">
                                <ahyp:hlinkClr xmlns:ahyp="http://schemas.microsoft.com/office/drawing/2018/hyperlinkcolor" val="tx"/>
                              </a:ext>
                            </a:extLst>
                          </a:hlinkClick>
                        </a:rPr>
                        <a:t>P.4</a:t>
                      </a:r>
                      <a:r>
                        <a:rPr lang="en-US" sz="1400" b="1" u="sng" kern="1200" dirty="0">
                          <a:solidFill>
                            <a:srgbClr val="5B8A8C"/>
                          </a:solidFill>
                          <a:latin typeface="+mj-lt"/>
                          <a:ea typeface="Tahoma" panose="020B0604030504040204" pitchFamily="34" charset="0"/>
                          <a:cs typeface="Tahoma" panose="020B0604030504040204" pitchFamily="34" charset="0"/>
                        </a:rPr>
                        <a:t>8</a:t>
                      </a:r>
                      <a:endParaRPr lang="en-US" sz="1400" b="1" u="sng" dirty="0">
                        <a:solidFill>
                          <a:srgbClr val="5B8A8C"/>
                        </a:solidFill>
                        <a:latin typeface="+mj-lt"/>
                        <a:ea typeface="Tahoma" panose="020B0604030504040204" pitchFamily="34" charset="0"/>
                        <a:cs typeface="Tahoma" panose="020B060403050404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99273829"/>
                  </a:ext>
                </a:extLst>
              </a:tr>
            </a:tbl>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735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099" name="Group 3"/>
          <p:cNvGraphicFramePr>
            <a:graphicFrameLocks noGrp="1"/>
          </p:cNvGraphicFramePr>
          <p:nvPr>
            <p:ph/>
            <p:extLst/>
          </p:nvPr>
        </p:nvGraphicFramePr>
        <p:xfrm>
          <a:off x="2063751" y="2133600"/>
          <a:ext cx="7993063" cy="4248150"/>
        </p:xfrm>
        <a:graphic>
          <a:graphicData uri="http://schemas.openxmlformats.org/drawingml/2006/table">
            <a:tbl>
              <a:tblPr/>
              <a:tblGrid>
                <a:gridCol w="4046538">
                  <a:extLst>
                    <a:ext uri="{9D8B030D-6E8A-4147-A177-3AD203B41FA5}">
                      <a16:colId xmlns:a16="http://schemas.microsoft.com/office/drawing/2014/main" val="20000"/>
                    </a:ext>
                  </a:extLst>
                </a:gridCol>
                <a:gridCol w="3946525">
                  <a:extLst>
                    <a:ext uri="{9D8B030D-6E8A-4147-A177-3AD203B41FA5}">
                      <a16:colId xmlns:a16="http://schemas.microsoft.com/office/drawing/2014/main" val="20001"/>
                    </a:ext>
                  </a:extLst>
                </a:gridCol>
              </a:tblGrid>
              <a:tr h="2182812">
                <a:tc>
                  <a:txBody>
                    <a:bodyPr/>
                    <a:lstStyle>
                      <a:lvl1pPr>
                        <a:spcBef>
                          <a:spcPts val="600"/>
                        </a:spcBef>
                        <a:buClr>
                          <a:schemeClr val="accent1"/>
                        </a:buClr>
                        <a:buSzPct val="70000"/>
                        <a:buFont typeface="Wingdings" pitchFamily="2" charset="2"/>
                        <a:defRPr sz="2000">
                          <a:solidFill>
                            <a:schemeClr val="tx1"/>
                          </a:solidFill>
                          <a:latin typeface="Century Schoolbook" pitchFamily="18" charset="0"/>
                        </a:defRPr>
                      </a:lvl1pPr>
                      <a:lvl2pPr marL="742950" indent="-285750">
                        <a:spcBef>
                          <a:spcPct val="20000"/>
                        </a:spcBef>
                        <a:buClr>
                          <a:schemeClr val="accent1"/>
                        </a:buClr>
                        <a:buSzPct val="80000"/>
                        <a:buFont typeface="Wingdings 2" pitchFamily="18" charset="2"/>
                        <a:defRPr sz="1900">
                          <a:solidFill>
                            <a:schemeClr val="tx1"/>
                          </a:solidFill>
                          <a:latin typeface="Century Schoolbook" pitchFamily="18" charset="0"/>
                        </a:defRPr>
                      </a:lvl2pPr>
                      <a:lvl3pPr marL="1143000" indent="-228600">
                        <a:spcBef>
                          <a:spcPct val="20000"/>
                        </a:spcBef>
                        <a:buClr>
                          <a:srgbClr val="4471A6"/>
                        </a:buClr>
                        <a:buSzPct val="60000"/>
                        <a:buFont typeface="Wingdings" pitchFamily="2" charset="2"/>
                        <a:defRPr sz="1600">
                          <a:solidFill>
                            <a:schemeClr val="tx1"/>
                          </a:solidFill>
                          <a:latin typeface="Century Schoolbook" pitchFamily="18" charset="0"/>
                        </a:defRPr>
                      </a:lvl3pPr>
                      <a:lvl4pPr marL="1600200" indent="-228600">
                        <a:spcBef>
                          <a:spcPct val="20000"/>
                        </a:spcBef>
                        <a:buClr>
                          <a:srgbClr val="B2C1DB"/>
                        </a:buClr>
                        <a:buSzPct val="60000"/>
                        <a:buFont typeface="Wingdings" pitchFamily="2" charset="2"/>
                        <a:defRPr sz="1600">
                          <a:solidFill>
                            <a:schemeClr val="tx1"/>
                          </a:solidFill>
                          <a:latin typeface="Century Schoolbook" pitchFamily="18" charset="0"/>
                        </a:defRPr>
                      </a:lvl4pPr>
                      <a:lvl5pPr marL="2057400" indent="-228600">
                        <a:spcBef>
                          <a:spcPct val="20000"/>
                        </a:spcBef>
                        <a:buClr>
                          <a:srgbClr val="DCB3B2"/>
                        </a:buClr>
                        <a:buSzPct val="68000"/>
                        <a:buFont typeface="Wingdings 2" pitchFamily="18" charset="2"/>
                        <a:defRPr sz="1400">
                          <a:solidFill>
                            <a:schemeClr val="tx1"/>
                          </a:solidFill>
                          <a:latin typeface="Century Schoolbook" pitchFamily="18" charset="0"/>
                        </a:defRPr>
                      </a:lvl5pPr>
                      <a:lvl6pPr marL="25146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6pPr>
                      <a:lvl7pPr marL="29718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7pPr>
                      <a:lvl8pPr marL="34290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8pPr>
                      <a:lvl9pPr marL="38862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ahoma" pitchFamily="34" charset="0"/>
                        <a:ea typeface="新細明體" pitchFamily="18" charset="-120"/>
                        <a:cs typeface="Tahoma" pitchFamily="34" charset="0"/>
                      </a:endParaRPr>
                    </a:p>
                  </a:txBody>
                  <a:tcPr marL="91442" marR="914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0000"/>
                        <a:buFont typeface="Wingdings" pitchFamily="2" charset="2"/>
                        <a:defRPr sz="2000">
                          <a:solidFill>
                            <a:schemeClr val="tx1"/>
                          </a:solidFill>
                          <a:latin typeface="Century Schoolbook" pitchFamily="18" charset="0"/>
                        </a:defRPr>
                      </a:lvl1pPr>
                      <a:lvl2pPr marL="742950" indent="-285750">
                        <a:spcBef>
                          <a:spcPct val="20000"/>
                        </a:spcBef>
                        <a:buClr>
                          <a:schemeClr val="accent1"/>
                        </a:buClr>
                        <a:buSzPct val="80000"/>
                        <a:buFont typeface="Wingdings 2" pitchFamily="18" charset="2"/>
                        <a:defRPr sz="1900">
                          <a:solidFill>
                            <a:schemeClr val="tx1"/>
                          </a:solidFill>
                          <a:latin typeface="Century Schoolbook" pitchFamily="18" charset="0"/>
                        </a:defRPr>
                      </a:lvl2pPr>
                      <a:lvl3pPr marL="1143000" indent="-228600">
                        <a:spcBef>
                          <a:spcPct val="20000"/>
                        </a:spcBef>
                        <a:buClr>
                          <a:srgbClr val="4471A6"/>
                        </a:buClr>
                        <a:buSzPct val="60000"/>
                        <a:buFont typeface="Wingdings" pitchFamily="2" charset="2"/>
                        <a:defRPr sz="1600">
                          <a:solidFill>
                            <a:schemeClr val="tx1"/>
                          </a:solidFill>
                          <a:latin typeface="Century Schoolbook" pitchFamily="18" charset="0"/>
                        </a:defRPr>
                      </a:lvl3pPr>
                      <a:lvl4pPr marL="1600200" indent="-228600">
                        <a:spcBef>
                          <a:spcPct val="20000"/>
                        </a:spcBef>
                        <a:buClr>
                          <a:srgbClr val="B2C1DB"/>
                        </a:buClr>
                        <a:buSzPct val="60000"/>
                        <a:buFont typeface="Wingdings" pitchFamily="2" charset="2"/>
                        <a:defRPr sz="1600">
                          <a:solidFill>
                            <a:schemeClr val="tx1"/>
                          </a:solidFill>
                          <a:latin typeface="Century Schoolbook" pitchFamily="18" charset="0"/>
                        </a:defRPr>
                      </a:lvl4pPr>
                      <a:lvl5pPr marL="2057400" indent="-228600">
                        <a:spcBef>
                          <a:spcPct val="20000"/>
                        </a:spcBef>
                        <a:buClr>
                          <a:srgbClr val="DCB3B2"/>
                        </a:buClr>
                        <a:buSzPct val="68000"/>
                        <a:buFont typeface="Wingdings 2" pitchFamily="18" charset="2"/>
                        <a:defRPr sz="1400">
                          <a:solidFill>
                            <a:schemeClr val="tx1"/>
                          </a:solidFill>
                          <a:latin typeface="Century Schoolbook" pitchFamily="18" charset="0"/>
                        </a:defRPr>
                      </a:lvl5pPr>
                      <a:lvl6pPr marL="25146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6pPr>
                      <a:lvl7pPr marL="29718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7pPr>
                      <a:lvl8pPr marL="34290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8pPr>
                      <a:lvl9pPr marL="38862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ahoma" pitchFamily="34" charset="0"/>
                        <a:ea typeface="新細明體" pitchFamily="18" charset="-120"/>
                        <a:cs typeface="Tahoma" pitchFamily="34" charset="0"/>
                      </a:endParaRPr>
                    </a:p>
                  </a:txBody>
                  <a:tcPr marL="91442" marR="914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65338">
                <a:tc>
                  <a:txBody>
                    <a:bodyPr/>
                    <a:lstStyle>
                      <a:lvl1pPr>
                        <a:spcBef>
                          <a:spcPts val="600"/>
                        </a:spcBef>
                        <a:buClr>
                          <a:schemeClr val="accent1"/>
                        </a:buClr>
                        <a:buSzPct val="70000"/>
                        <a:buFont typeface="Wingdings" pitchFamily="2" charset="2"/>
                        <a:defRPr sz="2000">
                          <a:solidFill>
                            <a:schemeClr val="tx1"/>
                          </a:solidFill>
                          <a:latin typeface="Century Schoolbook" pitchFamily="18" charset="0"/>
                        </a:defRPr>
                      </a:lvl1pPr>
                      <a:lvl2pPr marL="742950" indent="-285750">
                        <a:spcBef>
                          <a:spcPct val="20000"/>
                        </a:spcBef>
                        <a:buClr>
                          <a:schemeClr val="accent1"/>
                        </a:buClr>
                        <a:buSzPct val="80000"/>
                        <a:buFont typeface="Wingdings 2" pitchFamily="18" charset="2"/>
                        <a:defRPr sz="1900">
                          <a:solidFill>
                            <a:schemeClr val="tx1"/>
                          </a:solidFill>
                          <a:latin typeface="Century Schoolbook" pitchFamily="18" charset="0"/>
                        </a:defRPr>
                      </a:lvl2pPr>
                      <a:lvl3pPr marL="1143000" indent="-228600">
                        <a:spcBef>
                          <a:spcPct val="20000"/>
                        </a:spcBef>
                        <a:buClr>
                          <a:srgbClr val="4471A6"/>
                        </a:buClr>
                        <a:buSzPct val="60000"/>
                        <a:buFont typeface="Wingdings" pitchFamily="2" charset="2"/>
                        <a:defRPr sz="1600">
                          <a:solidFill>
                            <a:schemeClr val="tx1"/>
                          </a:solidFill>
                          <a:latin typeface="Century Schoolbook" pitchFamily="18" charset="0"/>
                        </a:defRPr>
                      </a:lvl3pPr>
                      <a:lvl4pPr marL="1600200" indent="-228600">
                        <a:spcBef>
                          <a:spcPct val="20000"/>
                        </a:spcBef>
                        <a:buClr>
                          <a:srgbClr val="B2C1DB"/>
                        </a:buClr>
                        <a:buSzPct val="60000"/>
                        <a:buFont typeface="Wingdings" pitchFamily="2" charset="2"/>
                        <a:defRPr sz="1600">
                          <a:solidFill>
                            <a:schemeClr val="tx1"/>
                          </a:solidFill>
                          <a:latin typeface="Century Schoolbook" pitchFamily="18" charset="0"/>
                        </a:defRPr>
                      </a:lvl4pPr>
                      <a:lvl5pPr marL="2057400" indent="-228600">
                        <a:spcBef>
                          <a:spcPct val="20000"/>
                        </a:spcBef>
                        <a:buClr>
                          <a:srgbClr val="DCB3B2"/>
                        </a:buClr>
                        <a:buSzPct val="68000"/>
                        <a:buFont typeface="Wingdings 2" pitchFamily="18" charset="2"/>
                        <a:defRPr sz="1400">
                          <a:solidFill>
                            <a:schemeClr val="tx1"/>
                          </a:solidFill>
                          <a:latin typeface="Century Schoolbook" pitchFamily="18" charset="0"/>
                        </a:defRPr>
                      </a:lvl5pPr>
                      <a:lvl6pPr marL="25146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6pPr>
                      <a:lvl7pPr marL="29718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7pPr>
                      <a:lvl8pPr marL="34290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8pPr>
                      <a:lvl9pPr marL="38862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TW" altLang="en-US" sz="2800" b="0" i="0" u="none" strike="noStrike" cap="none" normalizeH="0" baseline="0" dirty="0">
                        <a:ln>
                          <a:noFill/>
                        </a:ln>
                        <a:solidFill>
                          <a:schemeClr val="tx1"/>
                        </a:solidFill>
                        <a:effectLst/>
                        <a:latin typeface="Tahoma" pitchFamily="34" charset="0"/>
                        <a:ea typeface="新細明體" pitchFamily="18" charset="-120"/>
                        <a:cs typeface="Tahoma" pitchFamily="34" charset="0"/>
                      </a:endParaRPr>
                    </a:p>
                  </a:txBody>
                  <a:tcPr marL="91442" marR="914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buClr>
                          <a:schemeClr val="accent1"/>
                        </a:buClr>
                        <a:buSzPct val="70000"/>
                        <a:buFont typeface="Wingdings" pitchFamily="2" charset="2"/>
                        <a:defRPr sz="2000">
                          <a:solidFill>
                            <a:schemeClr val="tx1"/>
                          </a:solidFill>
                          <a:latin typeface="Century Schoolbook" pitchFamily="18" charset="0"/>
                        </a:defRPr>
                      </a:lvl1pPr>
                      <a:lvl2pPr marL="742950" indent="-285750">
                        <a:spcBef>
                          <a:spcPct val="20000"/>
                        </a:spcBef>
                        <a:buClr>
                          <a:schemeClr val="accent1"/>
                        </a:buClr>
                        <a:buSzPct val="80000"/>
                        <a:buFont typeface="Wingdings 2" pitchFamily="18" charset="2"/>
                        <a:defRPr sz="1900">
                          <a:solidFill>
                            <a:schemeClr val="tx1"/>
                          </a:solidFill>
                          <a:latin typeface="Century Schoolbook" pitchFamily="18" charset="0"/>
                        </a:defRPr>
                      </a:lvl2pPr>
                      <a:lvl3pPr marL="1143000" indent="-228600">
                        <a:spcBef>
                          <a:spcPct val="20000"/>
                        </a:spcBef>
                        <a:buClr>
                          <a:srgbClr val="4471A6"/>
                        </a:buClr>
                        <a:buSzPct val="60000"/>
                        <a:buFont typeface="Wingdings" pitchFamily="2" charset="2"/>
                        <a:defRPr sz="1600">
                          <a:solidFill>
                            <a:schemeClr val="tx1"/>
                          </a:solidFill>
                          <a:latin typeface="Century Schoolbook" pitchFamily="18" charset="0"/>
                        </a:defRPr>
                      </a:lvl3pPr>
                      <a:lvl4pPr marL="1600200" indent="-228600">
                        <a:spcBef>
                          <a:spcPct val="20000"/>
                        </a:spcBef>
                        <a:buClr>
                          <a:srgbClr val="B2C1DB"/>
                        </a:buClr>
                        <a:buSzPct val="60000"/>
                        <a:buFont typeface="Wingdings" pitchFamily="2" charset="2"/>
                        <a:defRPr sz="1600">
                          <a:solidFill>
                            <a:schemeClr val="tx1"/>
                          </a:solidFill>
                          <a:latin typeface="Century Schoolbook" pitchFamily="18" charset="0"/>
                        </a:defRPr>
                      </a:lvl4pPr>
                      <a:lvl5pPr marL="2057400" indent="-228600">
                        <a:spcBef>
                          <a:spcPct val="20000"/>
                        </a:spcBef>
                        <a:buClr>
                          <a:srgbClr val="DCB3B2"/>
                        </a:buClr>
                        <a:buSzPct val="68000"/>
                        <a:buFont typeface="Wingdings 2" pitchFamily="18" charset="2"/>
                        <a:defRPr sz="1400">
                          <a:solidFill>
                            <a:schemeClr val="tx1"/>
                          </a:solidFill>
                          <a:latin typeface="Century Schoolbook" pitchFamily="18" charset="0"/>
                        </a:defRPr>
                      </a:lvl5pPr>
                      <a:lvl6pPr marL="25146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6pPr>
                      <a:lvl7pPr marL="29718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7pPr>
                      <a:lvl8pPr marL="34290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8pPr>
                      <a:lvl9pPr marL="3886200" indent="-228600" eaLnBrk="0" fontAlgn="base" hangingPunct="0">
                        <a:spcBef>
                          <a:spcPct val="20000"/>
                        </a:spcBef>
                        <a:spcAft>
                          <a:spcPct val="0"/>
                        </a:spcAft>
                        <a:buClr>
                          <a:srgbClr val="DCB3B2"/>
                        </a:buClr>
                        <a:buSzPct val="68000"/>
                        <a:buFont typeface="Wingdings 2" pitchFamily="18" charset="2"/>
                        <a:defRPr sz="1400">
                          <a:solidFill>
                            <a:schemeClr val="tx1"/>
                          </a:solidFill>
                          <a:latin typeface="Century Schoolbook"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br>
                        <a:rPr kumimoji="0" lang="en-US" altLang="zh-TW" sz="800" b="1" i="0" u="none" strike="noStrike" cap="none" normalizeH="0" baseline="0" dirty="0">
                          <a:ln>
                            <a:noFill/>
                          </a:ln>
                          <a:solidFill>
                            <a:srgbClr val="FF3300"/>
                          </a:solidFill>
                          <a:effectLst/>
                          <a:latin typeface="Tahoma" pitchFamily="34" charset="0"/>
                          <a:ea typeface="新細明體" pitchFamily="18" charset="-120"/>
                          <a:cs typeface="Tahoma" pitchFamily="34" charset="0"/>
                        </a:rPr>
                      </a:br>
                      <a:endParaRPr kumimoji="0" lang="zh-TW" altLang="en-US" sz="2000" b="1" i="0" u="none" strike="noStrike" cap="none" normalizeH="0" baseline="0" dirty="0">
                        <a:ln>
                          <a:noFill/>
                        </a:ln>
                        <a:solidFill>
                          <a:srgbClr val="FF3300"/>
                        </a:solidFill>
                        <a:effectLst/>
                        <a:latin typeface="Tahoma" pitchFamily="34" charset="0"/>
                        <a:ea typeface="新細明體" pitchFamily="18" charset="-120"/>
                        <a:cs typeface="Tahoma" pitchFamily="34" charset="0"/>
                      </a:endParaRPr>
                    </a:p>
                  </a:txBody>
                  <a:tcPr marL="91442" marR="914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9698" name="Text Box 2"/>
          <p:cNvSpPr txBox="1">
            <a:spLocks noChangeArrowheads="1"/>
          </p:cNvSpPr>
          <p:nvPr/>
        </p:nvSpPr>
        <p:spPr bwMode="auto">
          <a:xfrm>
            <a:off x="2208214" y="981075"/>
            <a:ext cx="74183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prstDash val="dash"/>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zh-TW" sz="28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Overdue fines are calculated according to the loan period of items</a:t>
            </a:r>
          </a:p>
        </p:txBody>
      </p:sp>
      <p:sp>
        <p:nvSpPr>
          <p:cNvPr id="260111" name="Text Box 15"/>
          <p:cNvSpPr txBox="1">
            <a:spLocks noChangeArrowheads="1"/>
          </p:cNvSpPr>
          <p:nvPr/>
        </p:nvSpPr>
        <p:spPr bwMode="auto">
          <a:xfrm>
            <a:off x="2440161" y="3641636"/>
            <a:ext cx="3513073" cy="521040"/>
          </a:xfrm>
          <a:prstGeom prst="rect">
            <a:avLst/>
          </a:prstGeom>
          <a:noFill/>
          <a:ln w="9525" algn="ctr">
            <a:noFill/>
            <a:miter lim="800000"/>
            <a:headEnd/>
            <a:tailEnd/>
          </a:ln>
          <a:effectLst/>
        </p:spPr>
        <p:txBody>
          <a:bodyPr wrap="square">
            <a:spAutoFit/>
          </a:bodyPr>
          <a:lstStyle/>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30-day</a:t>
            </a:r>
            <a:r>
              <a:rPr kumimoji="1" lang="zh-TW" altLang="en-US"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 </a:t>
            </a:r>
            <a:r>
              <a:rPr kumimoji="1" lang="en-US" altLang="zh-TW"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and 90-day loans</a:t>
            </a:r>
            <a:endParaRPr kumimoji="1" lang="zh-TW" altLang="en-US"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1800" b="0" i="0" u="none" strike="noStrike" kern="1200" cap="none" spc="0" normalizeH="0" baseline="0" noProof="0" dirty="0">
                <a:ln>
                  <a:noFill/>
                </a:ln>
                <a:solidFill>
                  <a:srgbClr val="FF3300"/>
                </a:solidFill>
                <a:effectLst>
                  <a:outerShdw blurRad="38100" dist="38100" dir="2700000" algn="tl">
                    <a:srgbClr val="C0C0C0"/>
                  </a:outerShdw>
                </a:effectLst>
                <a:uLnTx/>
                <a:uFillTx/>
                <a:latin typeface="Verdana" pitchFamily="34" charset="0"/>
                <a:ea typeface="新細明體" panose="02020500000000000000" pitchFamily="18" charset="-120"/>
                <a:cs typeface="+mn-cs"/>
              </a:rPr>
              <a:t>$1</a:t>
            </a:r>
            <a:r>
              <a:rPr kumimoji="1" lang="en-US" altLang="zh-TW"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 per day</a:t>
            </a:r>
          </a:p>
        </p:txBody>
      </p:sp>
      <p:sp>
        <p:nvSpPr>
          <p:cNvPr id="9232" name="Text Box 19"/>
          <p:cNvSpPr txBox="1">
            <a:spLocks noChangeArrowheads="1"/>
          </p:cNvSpPr>
          <p:nvPr/>
        </p:nvSpPr>
        <p:spPr bwMode="auto">
          <a:xfrm>
            <a:off x="3324225" y="263743"/>
            <a:ext cx="5543550" cy="5847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dirty="0">
                <a:ln>
                  <a:noFill/>
                </a:ln>
                <a:solidFill>
                  <a:srgbClr val="306B6E"/>
                </a:solidFill>
                <a:effectLst>
                  <a:outerShdw blurRad="38100" dist="38100" dir="2700000" algn="tl">
                    <a:srgbClr val="000000">
                      <a:alpha val="43137"/>
                    </a:srgbClr>
                  </a:outerShdw>
                </a:effectLst>
                <a:uLnTx/>
                <a:uFillTx/>
                <a:latin typeface="Tahoma" pitchFamily="34" charset="0"/>
                <a:ea typeface="新細明體" panose="02020500000000000000" pitchFamily="18" charset="-120"/>
                <a:cs typeface="+mn-cs"/>
              </a:rPr>
              <a:t>Overdue Fines </a:t>
            </a:r>
            <a:r>
              <a:rPr kumimoji="1" lang="zh-TW" altLang="en-US" sz="3200" b="1" i="0" u="none" strike="noStrike" kern="1200" cap="none" spc="0" normalizeH="0" baseline="0" noProof="0" dirty="0">
                <a:ln>
                  <a:noFill/>
                </a:ln>
                <a:solidFill>
                  <a:srgbClr val="306B6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逾期罰款</a:t>
            </a:r>
            <a:endParaRPr kumimoji="1" lang="en-US" altLang="zh-TW" sz="3200" b="1" i="0" u="none" strike="noStrike" kern="1200" cap="none" spc="0" normalizeH="0" baseline="0" noProof="0" dirty="0">
              <a:ln>
                <a:noFill/>
              </a:ln>
              <a:solidFill>
                <a:srgbClr val="306B6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pic>
        <p:nvPicPr>
          <p:cNvPr id="29712" name="Picture 20" descr="multimedia_i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35864" y="2349500"/>
            <a:ext cx="99853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Picture 22" descr="books"/>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9141" b="89751" l="625" r="90625">
                        <a14:foregroundMark x1="8750" y1="38504" x2="8750" y2="38504"/>
                        <a14:foregroundMark x1="4167" y1="35180" x2="4167" y2="35180"/>
                        <a14:foregroundMark x1="625" y1="44598" x2="625" y2="44598"/>
                        <a14:foregroundMark x1="51458" y1="35180" x2="51458" y2="35180"/>
                        <a14:foregroundMark x1="36250" y1="22992" x2="36250" y2="22992"/>
                        <a14:foregroundMark x1="44375" y1="50139" x2="44375" y2="50139"/>
                        <a14:foregroundMark x1="37917" y1="50693" x2="37917" y2="50693"/>
                        <a14:foregroundMark x1="35208" y1="51524" x2="35208" y2="51524"/>
                        <a14:foregroundMark x1="40833" y1="48199" x2="40833" y2="48199"/>
                        <a14:foregroundMark x1="40417" y1="35180" x2="40417" y2="35180"/>
                        <a14:foregroundMark x1="90625" y1="77285" x2="90625" y2="77285"/>
                        <a14:backgroundMark x1="2708" y1="71745" x2="2708" y2="71745"/>
                        <a14:backgroundMark x1="22500" y1="72299" x2="22500" y2="72299"/>
                        <a14:backgroundMark x1="30208" y1="72299" x2="30208" y2="72299"/>
                        <a14:backgroundMark x1="53125" y1="56787" x2="53125" y2="56787"/>
                      </a14:backgroundRemoval>
                    </a14:imgEffect>
                  </a14:imgLayer>
                </a14:imgProps>
              </a:ext>
              <a:ext uri="{28A0092B-C50C-407E-A947-70E740481C1C}">
                <a14:useLocalDpi xmlns:a14="http://schemas.microsoft.com/office/drawing/2010/main"/>
              </a:ext>
            </a:extLst>
          </a:blip>
          <a:srcRect/>
          <a:stretch>
            <a:fillRect/>
          </a:stretch>
        </p:blipFill>
        <p:spPr bwMode="auto">
          <a:xfrm>
            <a:off x="3305175" y="2205039"/>
            <a:ext cx="18542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Picture 23" descr="See full size image">
            <a:hlinkClick r:id="rId6"/>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148" b="89630" l="9630" r="89630">
                        <a14:foregroundMark x1="19259" y1="8148" x2="19259" y2="8148"/>
                        <a14:foregroundMark x1="14074" y1="14074" x2="14074" y2="14074"/>
                        <a14:foregroundMark x1="12593" y1="35556" x2="12593" y2="35556"/>
                        <a14:foregroundMark x1="12593" y1="56296" x2="12593" y2="56296"/>
                        <a14:foregroundMark x1="65926" y1="82963" x2="65926" y2="82963"/>
                        <a14:foregroundMark x1="57037" y1="78519" x2="57037" y2="78519"/>
                        <a14:foregroundMark x1="40000" y1="67407" x2="40000" y2="67407"/>
                        <a14:foregroundMark x1="33333" y1="69630" x2="33333" y2="69630"/>
                        <a14:foregroundMark x1="79259" y1="32593" x2="79259" y2="32593"/>
                        <a14:foregroundMark x1="80741" y1="29630" x2="80741" y2="29630"/>
                      </a14:backgroundRemoval>
                    </a14:imgEffect>
                  </a14:imgLayer>
                </a14:imgProps>
              </a:ext>
              <a:ext uri="{28A0092B-C50C-407E-A947-70E740481C1C}">
                <a14:useLocalDpi xmlns:a14="http://schemas.microsoft.com/office/drawing/2010/main"/>
              </a:ext>
            </a:extLst>
          </a:blip>
          <a:srcRect/>
          <a:stretch>
            <a:fillRect/>
          </a:stretch>
        </p:blipFill>
        <p:spPr bwMode="auto">
          <a:xfrm>
            <a:off x="3305175" y="4583127"/>
            <a:ext cx="10080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20" name="Text Box 24"/>
          <p:cNvSpPr txBox="1">
            <a:spLocks noChangeArrowheads="1"/>
          </p:cNvSpPr>
          <p:nvPr/>
        </p:nvSpPr>
        <p:spPr bwMode="auto">
          <a:xfrm>
            <a:off x="6383339" y="3429001"/>
            <a:ext cx="3311525" cy="798039"/>
          </a:xfrm>
          <a:prstGeom prst="rect">
            <a:avLst/>
          </a:prstGeom>
          <a:noFill/>
          <a:ln w="9525" algn="ctr">
            <a:noFill/>
            <a:miter lim="800000"/>
            <a:headEnd/>
            <a:tailEnd/>
          </a:ln>
          <a:effectLst/>
        </p:spPr>
        <p:txBody>
          <a:bodyPr wrap="square">
            <a:spAutoFit/>
          </a:bodyPr>
          <a:lstStyle/>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14-day, 7-day, </a:t>
            </a:r>
          </a:p>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3-day and 1-day loans</a:t>
            </a:r>
          </a:p>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1800" b="0" i="0" u="none" strike="noStrike" kern="1200" cap="none" spc="0" normalizeH="0" baseline="0" noProof="0" dirty="0">
                <a:ln>
                  <a:noFill/>
                </a:ln>
                <a:solidFill>
                  <a:srgbClr val="FF3300"/>
                </a:solidFill>
                <a:effectLst>
                  <a:outerShdw blurRad="38100" dist="38100" dir="2700000" algn="tl">
                    <a:srgbClr val="C0C0C0"/>
                  </a:outerShdw>
                </a:effectLst>
                <a:uLnTx/>
                <a:uFillTx/>
                <a:latin typeface="Verdana" pitchFamily="34" charset="0"/>
                <a:ea typeface="新細明體" panose="02020500000000000000" pitchFamily="18" charset="-120"/>
                <a:cs typeface="+mn-cs"/>
              </a:rPr>
              <a:t>$2 </a:t>
            </a:r>
            <a:r>
              <a:rPr kumimoji="1" lang="en-US" altLang="zh-TW" sz="18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per day</a:t>
            </a:r>
          </a:p>
        </p:txBody>
      </p:sp>
      <p:sp>
        <p:nvSpPr>
          <p:cNvPr id="260121" name="Text Box 25"/>
          <p:cNvSpPr txBox="1">
            <a:spLocks noChangeArrowheads="1"/>
          </p:cNvSpPr>
          <p:nvPr/>
        </p:nvSpPr>
        <p:spPr bwMode="auto">
          <a:xfrm>
            <a:off x="2640014" y="5754689"/>
            <a:ext cx="2879725" cy="554037"/>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3-hour loans</a:t>
            </a:r>
            <a:endParaRPr kumimoji="1" lang="zh-TW" altLang="en-US" sz="20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itchFamily="34" charset="0"/>
              <a:ea typeface="新細明體" panose="02020500000000000000" pitchFamily="18" charset="-120"/>
              <a:cs typeface="+mn-cs"/>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2000" b="0" i="0" u="none" strike="noStrike" kern="1200" cap="none" spc="0" normalizeH="0" baseline="0" noProof="0" dirty="0">
                <a:ln>
                  <a:noFill/>
                </a:ln>
                <a:solidFill>
                  <a:srgbClr val="FF3300"/>
                </a:solidFill>
                <a:effectLst>
                  <a:outerShdw blurRad="38100" dist="38100" dir="2700000" algn="tl">
                    <a:srgbClr val="C0C0C0"/>
                  </a:outerShdw>
                </a:effectLst>
                <a:uLnTx/>
                <a:uFillTx/>
                <a:latin typeface="Verdana" pitchFamily="34" charset="0"/>
                <a:ea typeface="新細明體" panose="02020500000000000000" pitchFamily="18" charset="-120"/>
                <a:cs typeface="+mn-cs"/>
              </a:rPr>
              <a:t>$2 </a:t>
            </a:r>
            <a:r>
              <a:rPr kumimoji="1" lang="en-US" altLang="zh-TW" sz="2000" b="0" i="0" u="none" strike="noStrike" kern="1200" cap="none" spc="0" normalizeH="0" baseline="0" noProof="0" dirty="0">
                <a:ln>
                  <a:noFill/>
                </a:ln>
                <a:solidFill>
                  <a:srgbClr val="3333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per hour</a:t>
            </a:r>
            <a:endParaRPr kumimoji="1" lang="en-US" altLang="zh-TW" sz="2200" b="0" i="0" u="none" strike="noStrike" kern="1200" cap="none" spc="0" normalizeH="0" baseline="0" noProof="0" dirty="0">
              <a:ln>
                <a:noFill/>
              </a:ln>
              <a:solidFill>
                <a:srgbClr val="3333FF"/>
              </a:solidFill>
              <a:effectLst>
                <a:outerShdw blurRad="38100" dist="38100" dir="2700000" algn="tl">
                  <a:srgbClr val="C0C0C0"/>
                </a:outerShdw>
              </a:effectLst>
              <a:uLnTx/>
              <a:uFillTx/>
              <a:latin typeface="Verdana" pitchFamily="34" charset="0"/>
              <a:ea typeface="新細明體" panose="02020500000000000000" pitchFamily="18"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pic>
        <p:nvPicPr>
          <p:cNvPr id="5" name="Picture 4">
            <a:extLst>
              <a:ext uri="{FF2B5EF4-FFF2-40B4-BE49-F238E27FC236}">
                <a16:creationId xmlns:a16="http://schemas.microsoft.com/office/drawing/2014/main" id="{059E115A-F6C9-4B6C-BFE6-7DC04C7BB70A}"/>
              </a:ext>
            </a:extLst>
          </p:cNvPr>
          <p:cNvPicPr>
            <a:picLocks/>
          </p:cNvPicPr>
          <p:nvPr/>
        </p:nvPicPr>
        <p:blipFill>
          <a:blip r:embed="rId9"/>
          <a:stretch>
            <a:fillRect/>
          </a:stretch>
        </p:blipFill>
        <p:spPr>
          <a:xfrm>
            <a:off x="9408322" y="1524000"/>
            <a:ext cx="1459703" cy="1393826"/>
          </a:xfrm>
          <a:prstGeom prst="rect">
            <a:avLst/>
          </a:prstGeom>
        </p:spPr>
      </p:pic>
      <p:grpSp>
        <p:nvGrpSpPr>
          <p:cNvPr id="10" name="Group 9">
            <a:extLst>
              <a:ext uri="{FF2B5EF4-FFF2-40B4-BE49-F238E27FC236}">
                <a16:creationId xmlns:a16="http://schemas.microsoft.com/office/drawing/2014/main" id="{6C13EFD8-1634-4C43-A6AC-BEF3C24C9E68}"/>
              </a:ext>
            </a:extLst>
          </p:cNvPr>
          <p:cNvGrpSpPr/>
          <p:nvPr/>
        </p:nvGrpSpPr>
        <p:grpSpPr>
          <a:xfrm>
            <a:off x="135029" y="1379130"/>
            <a:ext cx="2504985" cy="2789642"/>
            <a:chOff x="135029" y="1379130"/>
            <a:chExt cx="2504985" cy="2789642"/>
          </a:xfrm>
        </p:grpSpPr>
        <p:pic>
          <p:nvPicPr>
            <p:cNvPr id="9" name="Picture 8">
              <a:extLst>
                <a:ext uri="{FF2B5EF4-FFF2-40B4-BE49-F238E27FC236}">
                  <a16:creationId xmlns:a16="http://schemas.microsoft.com/office/drawing/2014/main" id="{2AE7D53D-2E76-4175-92FB-33BD102245E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5029" y="1379130"/>
              <a:ext cx="2504985" cy="2789642"/>
            </a:xfrm>
            <a:prstGeom prst="rect">
              <a:avLst/>
            </a:prstGeom>
          </p:spPr>
        </p:pic>
        <p:sp>
          <p:nvSpPr>
            <p:cNvPr id="7" name="Rectangle 6">
              <a:extLst>
                <a:ext uri="{FF2B5EF4-FFF2-40B4-BE49-F238E27FC236}">
                  <a16:creationId xmlns:a16="http://schemas.microsoft.com/office/drawing/2014/main" id="{F6CB074B-6592-4D0A-A40C-15861528C111}"/>
                </a:ext>
              </a:extLst>
            </p:cNvPr>
            <p:cNvSpPr/>
            <p:nvPr/>
          </p:nvSpPr>
          <p:spPr>
            <a:xfrm rot="21431439">
              <a:off x="374109" y="1710083"/>
              <a:ext cx="2112892"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FF3300"/>
                  </a:solidFill>
                  <a:effectLst/>
                  <a:uLnTx/>
                  <a:uFillTx/>
                  <a:latin typeface="MV Boli" panose="02000500030200090000" pitchFamily="2" charset="0"/>
                  <a:ea typeface="新細明體" panose="02020500000000000000" pitchFamily="18" charset="-120"/>
                  <a:cs typeface="MV Boli" panose="02000500030200090000" pitchFamily="2" charset="0"/>
                </a:rPr>
                <a:t>When an overdue fine reaches the Maximum Fine, all borrowing privileges of the borrower will be suspended until payment is made.</a:t>
              </a:r>
              <a:endParaRPr kumimoji="0" lang="en-US" sz="1800" b="1" i="0" u="none" strike="noStrike" kern="1200" cap="none" spc="0" normalizeH="0" baseline="0" noProof="0" dirty="0">
                <a:ln>
                  <a:noFill/>
                </a:ln>
                <a:solidFill>
                  <a:prstClr val="black"/>
                </a:solidFill>
                <a:effectLst/>
                <a:uLnTx/>
                <a:uFillTx/>
                <a:latin typeface="MV Boli" panose="02000500030200090000" pitchFamily="2" charset="0"/>
                <a:ea typeface="+mn-ea"/>
                <a:cs typeface="MV Boli" panose="02000500030200090000" pitchFamily="2" charset="0"/>
              </a:endParaRPr>
            </a:p>
          </p:txBody>
        </p:sp>
      </p:grpSp>
      <p:sp>
        <p:nvSpPr>
          <p:cNvPr id="24" name="Text Box 25">
            <a:extLst>
              <a:ext uri="{FF2B5EF4-FFF2-40B4-BE49-F238E27FC236}">
                <a16:creationId xmlns:a16="http://schemas.microsoft.com/office/drawing/2014/main" id="{D872B4B7-1DB0-49C2-81AA-DA79893CC0F3}"/>
              </a:ext>
            </a:extLst>
          </p:cNvPr>
          <p:cNvSpPr txBox="1">
            <a:spLocks noChangeArrowheads="1"/>
          </p:cNvSpPr>
          <p:nvPr/>
        </p:nvSpPr>
        <p:spPr bwMode="auto">
          <a:xfrm>
            <a:off x="6590602" y="5806534"/>
            <a:ext cx="2879725" cy="568682"/>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2000" b="0" i="0" u="none" strike="noStrike" kern="1200" cap="none" spc="0" normalizeH="0" baseline="0" noProof="0" dirty="0">
                <a:ln>
                  <a:noFill/>
                </a:ln>
                <a:solidFill>
                  <a:srgbClr val="70AD47">
                    <a:lumMod val="50000"/>
                  </a:srgbClr>
                </a:solidFill>
                <a:effectLst>
                  <a:outerShdw blurRad="38100" dist="38100" dir="2700000" algn="tl">
                    <a:srgbClr val="C0C0C0"/>
                  </a:outerShdw>
                </a:effectLst>
                <a:highlight>
                  <a:srgbClr val="FFFF00"/>
                </a:highlight>
                <a:uLnTx/>
                <a:uFillTx/>
                <a:latin typeface="Verdana" pitchFamily="34" charset="0"/>
                <a:ea typeface="新細明體" panose="02020500000000000000" pitchFamily="18" charset="-120"/>
                <a:cs typeface="+mn-cs"/>
              </a:rPr>
              <a:t>HKALL items</a:t>
            </a:r>
          </a:p>
          <a:p>
            <a:pPr marL="0" marR="0" lvl="0" indent="0" algn="ctr" defTabSz="914400" rtl="0" eaLnBrk="1" fontAlgn="auto" latinLnBrk="0" hangingPunct="1">
              <a:lnSpc>
                <a:spcPct val="50000"/>
              </a:lnSpc>
              <a:spcBef>
                <a:spcPct val="50000"/>
              </a:spcBef>
              <a:spcAft>
                <a:spcPts val="0"/>
              </a:spcAft>
              <a:buClrTx/>
              <a:buSzTx/>
              <a:buFontTx/>
              <a:buNone/>
              <a:tabLst/>
              <a:defRPr/>
            </a:pPr>
            <a:r>
              <a:rPr kumimoji="1" lang="en-US" altLang="zh-TW" sz="2000" b="0" i="0" u="none" strike="noStrike" kern="1200" cap="none" spc="0" normalizeH="0" baseline="0" noProof="0" dirty="0">
                <a:ln>
                  <a:noFill/>
                </a:ln>
                <a:solidFill>
                  <a:srgbClr val="FF3300"/>
                </a:solidFill>
                <a:effectLst>
                  <a:outerShdw blurRad="38100" dist="38100" dir="2700000" algn="tl">
                    <a:srgbClr val="C0C0C0"/>
                  </a:outerShdw>
                </a:effectLst>
                <a:uLnTx/>
                <a:uFillTx/>
                <a:latin typeface="Verdana" pitchFamily="34" charset="0"/>
                <a:ea typeface="新細明體" panose="02020500000000000000" pitchFamily="18" charset="-120"/>
                <a:cs typeface="+mn-cs"/>
              </a:rPr>
              <a:t>$2 </a:t>
            </a:r>
            <a:r>
              <a:rPr kumimoji="1" lang="en-US" altLang="zh-TW" sz="2000" b="0" i="0" u="none" strike="noStrike" kern="1200" cap="none" spc="0" normalizeH="0" baseline="0" noProof="0" dirty="0">
                <a:ln>
                  <a:noFill/>
                </a:ln>
                <a:solidFill>
                  <a:srgbClr val="3333FF"/>
                </a:solidFill>
                <a:effectLst>
                  <a:outerShdw blurRad="38100" dist="38100" dir="2700000" algn="tl">
                    <a:srgbClr val="C0C0C0"/>
                  </a:outerShdw>
                </a:effectLst>
                <a:uLnTx/>
                <a:uFillTx/>
                <a:latin typeface="Verdana" pitchFamily="34" charset="0"/>
                <a:ea typeface="新細明體" panose="02020500000000000000" pitchFamily="18" charset="-120"/>
                <a:cs typeface="+mn-cs"/>
              </a:rPr>
              <a:t>per day</a:t>
            </a:r>
            <a:endParaRPr kumimoji="1" lang="en-US" altLang="zh-TW" sz="2200" b="0" i="0" u="none" strike="noStrike" kern="1200" cap="none" spc="0" normalizeH="0" baseline="0" noProof="0" dirty="0">
              <a:ln>
                <a:noFill/>
              </a:ln>
              <a:solidFill>
                <a:srgbClr val="3333FF"/>
              </a:solidFill>
              <a:effectLst>
                <a:outerShdw blurRad="38100" dist="38100" dir="2700000" algn="tl">
                  <a:srgbClr val="C0C0C0"/>
                </a:outerShdw>
              </a:effectLst>
              <a:uLnTx/>
              <a:uFillTx/>
              <a:latin typeface="Verdana" pitchFamily="34" charset="0"/>
              <a:ea typeface="新細明體" panose="02020500000000000000" pitchFamily="18" charset="-120"/>
              <a:cs typeface="+mn-cs"/>
            </a:endParaRPr>
          </a:p>
        </p:txBody>
      </p:sp>
      <p:grpSp>
        <p:nvGrpSpPr>
          <p:cNvPr id="25" name="Group 21">
            <a:extLst>
              <a:ext uri="{FF2B5EF4-FFF2-40B4-BE49-F238E27FC236}">
                <a16:creationId xmlns:a16="http://schemas.microsoft.com/office/drawing/2014/main" id="{C8A21534-1B23-4F68-8871-92F11C868792}"/>
              </a:ext>
            </a:extLst>
          </p:cNvPr>
          <p:cNvGrpSpPr>
            <a:grpSpLocks/>
          </p:cNvGrpSpPr>
          <p:nvPr/>
        </p:nvGrpSpPr>
        <p:grpSpPr bwMode="auto">
          <a:xfrm>
            <a:off x="7347189" y="4425477"/>
            <a:ext cx="1242540" cy="1242540"/>
            <a:chOff x="1791" y="2502"/>
            <a:chExt cx="1860" cy="1681"/>
          </a:xfrm>
        </p:grpSpPr>
        <p:sp>
          <p:nvSpPr>
            <p:cNvPr id="26" name="Line 20">
              <a:extLst>
                <a:ext uri="{FF2B5EF4-FFF2-40B4-BE49-F238E27FC236}">
                  <a16:creationId xmlns:a16="http://schemas.microsoft.com/office/drawing/2014/main" id="{F0EDCC24-6664-4DAC-8A77-66CE9C7CACFF}"/>
                </a:ext>
              </a:extLst>
            </p:cNvPr>
            <p:cNvSpPr>
              <a:spLocks noChangeShapeType="1"/>
            </p:cNvSpPr>
            <p:nvPr/>
          </p:nvSpPr>
          <p:spPr bwMode="auto">
            <a:xfrm>
              <a:off x="2699" y="2894"/>
              <a:ext cx="0" cy="408"/>
            </a:xfrm>
            <a:prstGeom prst="line">
              <a:avLst/>
            </a:prstGeom>
            <a:noFill/>
            <a:ln w="38100">
              <a:solidFill>
                <a:srgbClr val="99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Line 19">
              <a:extLst>
                <a:ext uri="{FF2B5EF4-FFF2-40B4-BE49-F238E27FC236}">
                  <a16:creationId xmlns:a16="http://schemas.microsoft.com/office/drawing/2014/main" id="{27D0A0DA-1F1B-4C73-AD66-ADD8B6A19F16}"/>
                </a:ext>
              </a:extLst>
            </p:cNvPr>
            <p:cNvSpPr>
              <a:spLocks noChangeShapeType="1"/>
            </p:cNvSpPr>
            <p:nvPr/>
          </p:nvSpPr>
          <p:spPr bwMode="auto">
            <a:xfrm>
              <a:off x="2154" y="3339"/>
              <a:ext cx="1089" cy="0"/>
            </a:xfrm>
            <a:prstGeom prst="line">
              <a:avLst/>
            </a:prstGeom>
            <a:noFill/>
            <a:ln w="38100">
              <a:solidFill>
                <a:srgbClr val="99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Line 18">
              <a:extLst>
                <a:ext uri="{FF2B5EF4-FFF2-40B4-BE49-F238E27FC236}">
                  <a16:creationId xmlns:a16="http://schemas.microsoft.com/office/drawing/2014/main" id="{1057FBFC-44DD-409D-B54D-8426915C7B1B}"/>
                </a:ext>
              </a:extLst>
            </p:cNvPr>
            <p:cNvSpPr>
              <a:spLocks noChangeShapeType="1"/>
            </p:cNvSpPr>
            <p:nvPr/>
          </p:nvSpPr>
          <p:spPr bwMode="auto">
            <a:xfrm flipH="1">
              <a:off x="2245" y="2976"/>
              <a:ext cx="907" cy="817"/>
            </a:xfrm>
            <a:prstGeom prst="line">
              <a:avLst/>
            </a:prstGeom>
            <a:noFill/>
            <a:ln w="38100">
              <a:solidFill>
                <a:srgbClr val="99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1">
              <a:extLst>
                <a:ext uri="{FF2B5EF4-FFF2-40B4-BE49-F238E27FC236}">
                  <a16:creationId xmlns:a16="http://schemas.microsoft.com/office/drawing/2014/main" id="{7FFEF668-03D4-4BD4-BA36-3C34573ADE8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27" y="3793"/>
              <a:ext cx="390"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2">
              <a:extLst>
                <a:ext uri="{FF2B5EF4-FFF2-40B4-BE49-F238E27FC236}">
                  <a16:creationId xmlns:a16="http://schemas.microsoft.com/office/drawing/2014/main" id="{F0C9AB5D-2B7A-4187-BBAD-06451EBD29B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82" y="2659"/>
              <a:ext cx="390"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3">
              <a:extLst>
                <a:ext uri="{FF2B5EF4-FFF2-40B4-BE49-F238E27FC236}">
                  <a16:creationId xmlns:a16="http://schemas.microsoft.com/office/drawing/2014/main" id="{818A03F7-6ACA-4FE6-A56A-08F96E9E911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791" y="3203"/>
              <a:ext cx="304"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4">
              <a:extLst>
                <a:ext uri="{FF2B5EF4-FFF2-40B4-BE49-F238E27FC236}">
                  <a16:creationId xmlns:a16="http://schemas.microsoft.com/office/drawing/2014/main" id="{9F016DB4-A93B-4407-B307-2402DC39617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517" y="2502"/>
              <a:ext cx="379"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a:extLst>
                <a:ext uri="{FF2B5EF4-FFF2-40B4-BE49-F238E27FC236}">
                  <a16:creationId xmlns:a16="http://schemas.microsoft.com/office/drawing/2014/main" id="{74CE98DF-2AE5-4135-AE8A-51AD713C88D7}"/>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243" y="2704"/>
              <a:ext cx="31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6">
              <a:extLst>
                <a:ext uri="{FF2B5EF4-FFF2-40B4-BE49-F238E27FC236}">
                  <a16:creationId xmlns:a16="http://schemas.microsoft.com/office/drawing/2014/main" id="{38CA9F6E-2DDB-48A3-8437-C5495610C8B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198" y="3748"/>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4" descr="Lingnan">
              <a:extLst>
                <a:ext uri="{FF2B5EF4-FFF2-40B4-BE49-F238E27FC236}">
                  <a16:creationId xmlns:a16="http://schemas.microsoft.com/office/drawing/2014/main" id="{4A36A92F-3884-45C8-BDB4-F8AFE89803CE}"/>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334" y="3204"/>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Line 17">
              <a:extLst>
                <a:ext uri="{FF2B5EF4-FFF2-40B4-BE49-F238E27FC236}">
                  <a16:creationId xmlns:a16="http://schemas.microsoft.com/office/drawing/2014/main" id="{B8CC21FB-D077-4B76-8858-AD3D6A7B6AC1}"/>
                </a:ext>
              </a:extLst>
            </p:cNvPr>
            <p:cNvSpPr>
              <a:spLocks noChangeShapeType="1"/>
            </p:cNvSpPr>
            <p:nvPr/>
          </p:nvSpPr>
          <p:spPr bwMode="auto">
            <a:xfrm>
              <a:off x="2245" y="2976"/>
              <a:ext cx="907" cy="816"/>
            </a:xfrm>
            <a:prstGeom prst="line">
              <a:avLst/>
            </a:prstGeom>
            <a:noFill/>
            <a:ln w="38100">
              <a:solidFill>
                <a:srgbClr val="99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Picture 15">
              <a:extLst>
                <a:ext uri="{FF2B5EF4-FFF2-40B4-BE49-F238E27FC236}">
                  <a16:creationId xmlns:a16="http://schemas.microsoft.com/office/drawing/2014/main" id="{ECE58B5B-1A65-4783-B69D-3BFA9A1E99C3}"/>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517" y="3158"/>
              <a:ext cx="35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864153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body" sz="half" idx="4294967295"/>
          </p:nvPr>
        </p:nvSpPr>
        <p:spPr>
          <a:xfrm>
            <a:off x="636103" y="1052736"/>
            <a:ext cx="11310731" cy="5478164"/>
          </a:xfrm>
        </p:spPr>
        <p:txBody>
          <a:bodyPr rtlCol="0">
            <a:normAutofit/>
          </a:bodyPr>
          <a:lstStyle/>
          <a:p>
            <a:pPr marL="457200" indent="-457200" eaLnBrk="1" fontAlgn="auto" hangingPunct="1">
              <a:lnSpc>
                <a:spcPct val="140000"/>
              </a:lnSpc>
              <a:spcAft>
                <a:spcPts val="0"/>
              </a:spcAft>
              <a:buClr>
                <a:schemeClr val="accent1">
                  <a:lumMod val="75000"/>
                </a:schemeClr>
              </a:buClr>
              <a:buFont typeface="Wingdings" panose="05000000000000000000" pitchFamily="2" charset="2"/>
              <a:buChar char="Ø"/>
              <a:defRPr/>
            </a:pPr>
            <a:r>
              <a:rPr lang="en-US" altLang="zh-TW" sz="1800" dirty="0">
                <a:latin typeface="Tahoma" panose="020B0604030504040204" pitchFamily="34" charset="0"/>
                <a:cs typeface="Tahoma" panose="020B0604030504040204" pitchFamily="34" charset="0"/>
              </a:rPr>
              <a:t>All loans with a loan period of 14 days or more may be renewed up to the maximum loan period specified below unless a hold or a recall has been placed.</a:t>
            </a:r>
          </a:p>
          <a:p>
            <a:pPr marL="457200" indent="-457200" eaLnBrk="1" fontAlgn="auto" hangingPunct="1">
              <a:lnSpc>
                <a:spcPct val="140000"/>
              </a:lnSpc>
              <a:spcAft>
                <a:spcPts val="0"/>
              </a:spcAft>
              <a:buClr>
                <a:schemeClr val="accent1">
                  <a:lumMod val="75000"/>
                </a:schemeClr>
              </a:buClr>
              <a:buFont typeface="Wingdings" panose="05000000000000000000" pitchFamily="2" charset="2"/>
              <a:buChar char="Ø"/>
              <a:defRPr/>
            </a:pPr>
            <a:endParaRPr lang="en-US" altLang="zh-TW" sz="1800" dirty="0">
              <a:latin typeface="Tahoma" panose="020B0604030504040204" pitchFamily="34" charset="0"/>
              <a:cs typeface="Tahoma" panose="020B0604030504040204" pitchFamily="34" charset="0"/>
            </a:endParaRPr>
          </a:p>
          <a:p>
            <a:pPr marL="457200" indent="-457200" eaLnBrk="1" fontAlgn="auto" hangingPunct="1">
              <a:lnSpc>
                <a:spcPct val="140000"/>
              </a:lnSpc>
              <a:spcAft>
                <a:spcPts val="0"/>
              </a:spcAft>
              <a:buClr>
                <a:schemeClr val="accent1">
                  <a:lumMod val="75000"/>
                </a:schemeClr>
              </a:buClr>
              <a:buFont typeface="Wingdings" panose="05000000000000000000" pitchFamily="2" charset="2"/>
              <a:buChar char="Ø"/>
              <a:defRPr/>
            </a:pPr>
            <a:endParaRPr lang="en-US" altLang="zh-TW" sz="1800" dirty="0">
              <a:latin typeface="Tahoma" panose="020B0604030504040204" pitchFamily="34" charset="0"/>
              <a:cs typeface="Tahoma" panose="020B0604030504040204" pitchFamily="34" charset="0"/>
            </a:endParaRPr>
          </a:p>
          <a:p>
            <a:pPr marL="457200" indent="-457200" eaLnBrk="1" fontAlgn="auto" hangingPunct="1">
              <a:lnSpc>
                <a:spcPct val="140000"/>
              </a:lnSpc>
              <a:spcAft>
                <a:spcPts val="0"/>
              </a:spcAft>
              <a:buClr>
                <a:schemeClr val="accent1">
                  <a:lumMod val="75000"/>
                </a:schemeClr>
              </a:buClr>
              <a:buNone/>
              <a:defRPr/>
            </a:pPr>
            <a:endParaRPr lang="en-US" altLang="zh-TW" sz="1800" dirty="0">
              <a:latin typeface="Tahoma" panose="020B0604030504040204" pitchFamily="34" charset="0"/>
              <a:cs typeface="Tahoma" panose="020B0604030504040204" pitchFamily="34" charset="0"/>
            </a:endParaRPr>
          </a:p>
          <a:p>
            <a:pPr marL="457200" indent="-457200">
              <a:lnSpc>
                <a:spcPct val="100000"/>
              </a:lnSpc>
              <a:spcBef>
                <a:spcPts val="400"/>
              </a:spcBef>
              <a:buClr>
                <a:schemeClr val="accent1">
                  <a:lumMod val="75000"/>
                </a:schemeClr>
              </a:buClr>
              <a:buNone/>
              <a:defRPr/>
            </a:pPr>
            <a:br>
              <a:rPr lang="en-HK" altLang="zh-TW" sz="1800" dirty="0">
                <a:latin typeface="Tahoma" panose="020B0604030504040204" pitchFamily="34" charset="0"/>
                <a:cs typeface="Tahoma" panose="020B0604030504040204" pitchFamily="34" charset="0"/>
              </a:rPr>
            </a:br>
            <a:r>
              <a:rPr lang="en-HK" altLang="zh-TW" sz="1800" i="1" dirty="0">
                <a:solidFill>
                  <a:srgbClr val="7030A0"/>
                </a:solidFill>
                <a:cs typeface="Tahoma" panose="020B0604030504040204" pitchFamily="34" charset="0"/>
              </a:rPr>
              <a:t>* EdUHK Students (excluding students of self-funded non-credit bearing programmes)</a:t>
            </a:r>
          </a:p>
          <a:p>
            <a:pPr marL="457200" indent="-457200" eaLnBrk="1" fontAlgn="auto" hangingPunct="1">
              <a:lnSpc>
                <a:spcPct val="100000"/>
              </a:lnSpc>
              <a:spcAft>
                <a:spcPts val="0"/>
              </a:spcAft>
              <a:buClr>
                <a:schemeClr val="accent1">
                  <a:lumMod val="75000"/>
                </a:schemeClr>
              </a:buClr>
              <a:buFont typeface="Wingdings" panose="05000000000000000000" pitchFamily="2" charset="2"/>
              <a:buChar char="Ø"/>
              <a:defRPr/>
            </a:pPr>
            <a:r>
              <a:rPr lang="en-US" altLang="zh-TW" sz="1800" dirty="0">
                <a:latin typeface="Tahoma" panose="020B0604030504040204" pitchFamily="34" charset="0"/>
                <a:cs typeface="Tahoma" panose="020B0604030504040204" pitchFamily="34" charset="0"/>
              </a:rPr>
              <a:t>Borrowers can renew their loans in person or online via the Library System anytime before the due date.</a:t>
            </a:r>
          </a:p>
          <a:p>
            <a:pPr marL="457200" indent="-457200" eaLnBrk="1" fontAlgn="auto" hangingPunct="1">
              <a:lnSpc>
                <a:spcPct val="100000"/>
              </a:lnSpc>
              <a:spcAft>
                <a:spcPts val="0"/>
              </a:spcAft>
              <a:buClr>
                <a:schemeClr val="accent1">
                  <a:lumMod val="75000"/>
                </a:schemeClr>
              </a:buClr>
              <a:buFont typeface="Wingdings" panose="05000000000000000000" pitchFamily="2" charset="2"/>
              <a:buChar char="Ø"/>
              <a:defRPr/>
            </a:pPr>
            <a:r>
              <a:rPr lang="en-US" altLang="zh-TW" sz="1800" dirty="0">
                <a:latin typeface="Tahoma" panose="020B0604030504040204" pitchFamily="34" charset="0"/>
                <a:cs typeface="Tahoma" panose="020B0604030504040204" pitchFamily="34" charset="0"/>
              </a:rPr>
              <a:t>The new due date is calculated from the date of renewal.</a:t>
            </a:r>
          </a:p>
          <a:p>
            <a:pPr marL="457200" indent="-457200" eaLnBrk="1" fontAlgn="auto" hangingPunct="1">
              <a:lnSpc>
                <a:spcPct val="100000"/>
              </a:lnSpc>
              <a:spcAft>
                <a:spcPts val="0"/>
              </a:spcAft>
              <a:buClr>
                <a:schemeClr val="accent1">
                  <a:lumMod val="75000"/>
                </a:schemeClr>
              </a:buClr>
              <a:buFont typeface="Wingdings" panose="05000000000000000000" pitchFamily="2" charset="2"/>
              <a:buChar char="Ø"/>
              <a:defRPr/>
            </a:pPr>
            <a:r>
              <a:rPr lang="en-US" altLang="zh-HK" sz="1800" dirty="0">
                <a:latin typeface="Tahoma" panose="020B0604030504040204" pitchFamily="34" charset="0"/>
                <a:cs typeface="Tahoma" panose="020B0604030504040204" pitchFamily="34" charset="0"/>
              </a:rPr>
              <a:t>Overdue items are not renewable. </a:t>
            </a:r>
          </a:p>
          <a:p>
            <a:pPr marL="457200" indent="-457200" eaLnBrk="1" fontAlgn="auto" hangingPunct="1">
              <a:lnSpc>
                <a:spcPct val="100000"/>
              </a:lnSpc>
              <a:spcAft>
                <a:spcPts val="0"/>
              </a:spcAft>
              <a:buClr>
                <a:schemeClr val="accent1">
                  <a:lumMod val="75000"/>
                </a:schemeClr>
              </a:buClr>
              <a:buFont typeface="Wingdings" panose="05000000000000000000" pitchFamily="2" charset="2"/>
              <a:buChar char="Ø"/>
              <a:defRPr/>
            </a:pPr>
            <a:r>
              <a:rPr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Automatic</a:t>
            </a:r>
            <a:r>
              <a:rPr lang="en-US" sz="1800" dirty="0">
                <a:latin typeface="Tahoma" panose="020B0604030504040204" pitchFamily="34" charset="0"/>
                <a:ea typeface="Tahoma" panose="020B0604030504040204" pitchFamily="34" charset="0"/>
                <a:cs typeface="Tahoma" panose="020B0604030504040204" pitchFamily="34" charset="0"/>
              </a:rPr>
              <a:t> renewal of </a:t>
            </a:r>
            <a:r>
              <a:rPr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EdUHK Library items (HKALL items excluded) </a:t>
            </a:r>
            <a:r>
              <a:rPr lang="en-US" sz="1800" dirty="0">
                <a:latin typeface="Tahoma" panose="020B0604030504040204" pitchFamily="34" charset="0"/>
                <a:ea typeface="Tahoma" panose="020B0604030504040204" pitchFamily="34" charset="0"/>
                <a:cs typeface="Tahoma" panose="020B0604030504040204" pitchFamily="34" charset="0"/>
              </a:rPr>
              <a:t>three days before the due date.</a:t>
            </a:r>
          </a:p>
        </p:txBody>
      </p:sp>
      <p:sp>
        <p:nvSpPr>
          <p:cNvPr id="8" name="Text Box 5"/>
          <p:cNvSpPr txBox="1">
            <a:spLocks noChangeArrowheads="1"/>
          </p:cNvSpPr>
          <p:nvPr/>
        </p:nvSpPr>
        <p:spPr bwMode="auto">
          <a:xfrm>
            <a:off x="1955800" y="327100"/>
            <a:ext cx="8316913" cy="584775"/>
          </a:xfrm>
          <a:prstGeom prst="rect">
            <a:avLst/>
          </a:prstGeom>
          <a:noFill/>
          <a:ln w="9525">
            <a:noFill/>
            <a:miter lim="800000"/>
            <a:headEnd/>
            <a:tailEnd/>
          </a:ln>
          <a:effectLst/>
        </p:spPr>
        <p:txBody>
          <a:bodyPr>
            <a:spAutoFit/>
          </a:bodyPr>
          <a:lstStyle/>
          <a:p>
            <a:pPr lvl="0" algn="ctr" defTabSz="457200">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Renewal </a:t>
            </a:r>
            <a:r>
              <a:rPr lang="zh-CN" altLang="en-US" sz="3200" b="1" dirty="0">
                <a:solidFill>
                  <a:srgbClr val="306B6E"/>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續借</a:t>
            </a:r>
            <a:r>
              <a:rPr lang="zh-CN" altLang="en-US" sz="3200" b="1" dirty="0">
                <a:solidFill>
                  <a:srgbClr val="306B6E"/>
                </a:solidFill>
                <a:effectLst>
                  <a:outerShdw blurRad="38100" dist="38100" dir="2700000" algn="tl">
                    <a:srgbClr val="C0C0C0"/>
                  </a:outerShdw>
                </a:effectLst>
                <a:latin typeface="Tahoma" pitchFamily="34" charset="0"/>
                <a:ea typeface="新細明體" panose="02020500000000000000" pitchFamily="18" charset="-120"/>
              </a:rPr>
              <a:t> </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ahoma" pitchFamily="34" charset="0"/>
                <a:ea typeface="新細明體" panose="02020500000000000000" pitchFamily="18" charset="-120"/>
                <a:cs typeface="+mn-cs"/>
              </a:rPr>
              <a:t>(EdUHK Library Items)</a:t>
            </a:r>
            <a:endParaRPr lang="en-US" altLang="zh-TW" sz="3200" b="1" dirty="0">
              <a:solidFill>
                <a:srgbClr val="306B6E"/>
              </a:solidFill>
              <a:effectLst>
                <a:outerShdw blurRad="38100" dist="38100" dir="2700000" algn="tl">
                  <a:srgbClr val="C0C0C0"/>
                </a:outerShdw>
              </a:effectLst>
              <a:latin typeface="Tahoma" pitchFamily="34" charset="0"/>
              <a:ea typeface="新細明體" panose="02020500000000000000" pitchFamily="18"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840999125"/>
              </p:ext>
            </p:extLst>
          </p:nvPr>
        </p:nvGraphicFramePr>
        <p:xfrm>
          <a:off x="1042986" y="1954515"/>
          <a:ext cx="10236201" cy="1724464"/>
        </p:xfrm>
        <a:graphic>
          <a:graphicData uri="http://schemas.openxmlformats.org/drawingml/2006/table">
            <a:tbl>
              <a:tblPr firstRow="1" bandRow="1">
                <a:tableStyleId>{93296810-A885-4BE3-A3E7-6D5BEEA58F35}</a:tableStyleId>
              </a:tblPr>
              <a:tblGrid>
                <a:gridCol w="2039731">
                  <a:extLst>
                    <a:ext uri="{9D8B030D-6E8A-4147-A177-3AD203B41FA5}">
                      <a16:colId xmlns:a16="http://schemas.microsoft.com/office/drawing/2014/main" val="20000"/>
                    </a:ext>
                  </a:extLst>
                </a:gridCol>
                <a:gridCol w="8196470">
                  <a:extLst>
                    <a:ext uri="{9D8B030D-6E8A-4147-A177-3AD203B41FA5}">
                      <a16:colId xmlns:a16="http://schemas.microsoft.com/office/drawing/2014/main" val="20001"/>
                    </a:ext>
                  </a:extLst>
                </a:gridCol>
              </a:tblGrid>
              <a:tr h="431116">
                <a:tc>
                  <a:txBody>
                    <a:bodyPr/>
                    <a:lstStyle/>
                    <a:p>
                      <a:pPr algn="ctr"/>
                      <a:r>
                        <a:rPr lang="en-US" altLang="zh-HK" sz="1800" dirty="0"/>
                        <a:t>Initial Loan Period</a:t>
                      </a:r>
                      <a:endParaRPr lang="zh-HK" altLang="en-US" sz="1800" dirty="0">
                        <a:latin typeface="Tahoma" panose="020B0604030504040204" pitchFamily="34" charset="0"/>
                        <a:cs typeface="Tahoma" panose="020B0604030504040204" pitchFamily="34" charset="0"/>
                      </a:endParaRPr>
                    </a:p>
                  </a:txBody>
                  <a:tcPr marL="91446" marR="91446" marT="45749" marB="45749"/>
                </a:tc>
                <a:tc>
                  <a:txBody>
                    <a:bodyPr/>
                    <a:lstStyle/>
                    <a:p>
                      <a:pPr algn="ctr"/>
                      <a:r>
                        <a:rPr lang="en-US" altLang="zh-HK" sz="1800" dirty="0"/>
                        <a:t>Maximum Loan Period after Renewals</a:t>
                      </a:r>
                      <a:endParaRPr lang="zh-HK" altLang="en-US" sz="1800" dirty="0">
                        <a:latin typeface="Tahoma" panose="020B0604030504040204" pitchFamily="34" charset="0"/>
                        <a:cs typeface="Tahoma" panose="020B0604030504040204" pitchFamily="34" charset="0"/>
                      </a:endParaRPr>
                    </a:p>
                  </a:txBody>
                  <a:tcPr marL="91446" marR="91446" marT="45749" marB="45749"/>
                </a:tc>
                <a:extLst>
                  <a:ext uri="{0D108BD9-81ED-4DB2-BD59-A6C34878D82A}">
                    <a16:rowId xmlns:a16="http://schemas.microsoft.com/office/drawing/2014/main" val="10000"/>
                  </a:ext>
                </a:extLst>
              </a:tr>
              <a:tr h="431116">
                <a:tc>
                  <a:txBody>
                    <a:bodyPr/>
                    <a:lstStyle/>
                    <a:p>
                      <a:pPr algn="ctr"/>
                      <a:r>
                        <a:rPr lang="en-US" altLang="zh-HK" sz="1800" b="1" dirty="0"/>
                        <a:t>14 days</a:t>
                      </a:r>
                      <a:endParaRPr lang="zh-HK" altLang="en-US" sz="1800" b="1" dirty="0">
                        <a:latin typeface="Tahoma" panose="020B0604030504040204" pitchFamily="34" charset="0"/>
                        <a:cs typeface="Tahoma" panose="020B0604030504040204" pitchFamily="34" charset="0"/>
                      </a:endParaRPr>
                    </a:p>
                  </a:txBody>
                  <a:tcPr marL="91446" marR="91446" marT="45749" marB="45749"/>
                </a:tc>
                <a:tc>
                  <a:txBody>
                    <a:bodyPr/>
                    <a:lstStyle/>
                    <a:p>
                      <a:pPr algn="ctr"/>
                      <a:r>
                        <a:rPr lang="en-US" altLang="zh-HK" sz="1800" b="1" dirty="0"/>
                        <a:t>56 days</a:t>
                      </a:r>
                      <a:endParaRPr lang="zh-HK" altLang="en-US" sz="1800" b="1" dirty="0">
                        <a:latin typeface="Tahoma" panose="020B0604030504040204" pitchFamily="34" charset="0"/>
                        <a:cs typeface="Tahoma" panose="020B0604030504040204" pitchFamily="34" charset="0"/>
                      </a:endParaRPr>
                    </a:p>
                  </a:txBody>
                  <a:tcPr marL="91446" marR="91446" marT="45749" marB="45749"/>
                </a:tc>
                <a:extLst>
                  <a:ext uri="{0D108BD9-81ED-4DB2-BD59-A6C34878D82A}">
                    <a16:rowId xmlns:a16="http://schemas.microsoft.com/office/drawing/2014/main" val="578211185"/>
                  </a:ext>
                </a:extLst>
              </a:tr>
              <a:tr h="431116">
                <a:tc>
                  <a:txBody>
                    <a:bodyPr/>
                    <a:lstStyle/>
                    <a:p>
                      <a:pPr algn="ctr"/>
                      <a:r>
                        <a:rPr lang="en-HK" altLang="zh-HK" sz="1800" b="1" dirty="0">
                          <a:latin typeface="+mn-lt"/>
                          <a:cs typeface="Tahoma" panose="020B0604030504040204" pitchFamily="34" charset="0"/>
                        </a:rPr>
                        <a:t>30 days</a:t>
                      </a:r>
                      <a:endParaRPr lang="zh-HK" altLang="en-US" sz="1800" b="1" dirty="0">
                        <a:latin typeface="+mn-lt"/>
                        <a:cs typeface="Tahoma" panose="020B0604030504040204" pitchFamily="34" charset="0"/>
                      </a:endParaRPr>
                    </a:p>
                  </a:txBody>
                  <a:tcPr marL="91446" marR="91446" marT="45749" marB="45749"/>
                </a:tc>
                <a:tc>
                  <a:txBody>
                    <a:bodyPr/>
                    <a:lstStyle/>
                    <a:p>
                      <a:pPr algn="ctr"/>
                      <a:r>
                        <a:rPr lang="en-HK" altLang="zh-HK" sz="1800" b="1" dirty="0">
                          <a:latin typeface="+mn-lt"/>
                          <a:cs typeface="Tahoma" panose="020B0604030504040204" pitchFamily="34" charset="0"/>
                        </a:rPr>
                        <a:t>Unlimited </a:t>
                      </a:r>
                      <a:r>
                        <a:rPr lang="en-HK" altLang="zh-HK" sz="1800" b="1" dirty="0">
                          <a:solidFill>
                            <a:srgbClr val="7030A0"/>
                          </a:solidFill>
                          <a:latin typeface="+mn-lt"/>
                          <a:cs typeface="Tahoma" panose="020B0604030504040204" pitchFamily="34" charset="0"/>
                        </a:rPr>
                        <a:t>*</a:t>
                      </a:r>
                    </a:p>
                  </a:txBody>
                  <a:tcPr marL="91446" marR="91446" marT="45749" marB="45749"/>
                </a:tc>
                <a:extLst>
                  <a:ext uri="{0D108BD9-81ED-4DB2-BD59-A6C34878D82A}">
                    <a16:rowId xmlns:a16="http://schemas.microsoft.com/office/drawing/2014/main" val="2014839431"/>
                  </a:ext>
                </a:extLst>
              </a:tr>
              <a:tr h="431116">
                <a:tc>
                  <a:txBody>
                    <a:bodyPr/>
                    <a:lstStyle/>
                    <a:p>
                      <a:pPr algn="ctr"/>
                      <a:r>
                        <a:rPr lang="en-US" altLang="zh-HK" sz="1800" b="1" dirty="0"/>
                        <a:t>90 days</a:t>
                      </a:r>
                      <a:endParaRPr lang="zh-HK" altLang="en-US" sz="1800" b="1" dirty="0">
                        <a:latin typeface="Tahoma" panose="020B0604030504040204" pitchFamily="34" charset="0"/>
                        <a:cs typeface="Tahoma" panose="020B0604030504040204" pitchFamily="34" charset="0"/>
                      </a:endParaRPr>
                    </a:p>
                  </a:txBody>
                  <a:tcPr marL="91446" marR="91446" marT="45749" marB="45749"/>
                </a:tc>
                <a:tc>
                  <a:txBody>
                    <a:bodyPr/>
                    <a:lstStyle/>
                    <a:p>
                      <a:pPr algn="ctr"/>
                      <a:r>
                        <a:rPr lang="en-US" altLang="zh-HK" sz="1800" b="1" dirty="0">
                          <a:latin typeface="+mn-lt"/>
                          <a:cs typeface="Tahoma" panose="020B0604030504040204" pitchFamily="34" charset="0"/>
                        </a:rPr>
                        <a:t>Unlimited</a:t>
                      </a:r>
                      <a:endParaRPr lang="zh-HK" altLang="en-US" sz="1800" b="1" dirty="0">
                        <a:latin typeface="+mn-lt"/>
                        <a:cs typeface="Tahoma" panose="020B0604030504040204" pitchFamily="34" charset="0"/>
                      </a:endParaRPr>
                    </a:p>
                  </a:txBody>
                  <a:tcPr marL="91446" marR="91446" marT="45749" marB="45749"/>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259059E-BD0C-41BD-82B0-78C4B16DBFB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6947270" y="4439814"/>
            <a:ext cx="577850" cy="577850"/>
          </a:xfrm>
          <a:prstGeom prst="rect">
            <a:avLst/>
          </a:prstGeom>
        </p:spPr>
      </p:pic>
      <p:pic>
        <p:nvPicPr>
          <p:cNvPr id="10" name="Picture 9">
            <a:extLst>
              <a:ext uri="{FF2B5EF4-FFF2-40B4-BE49-F238E27FC236}">
                <a16:creationId xmlns:a16="http://schemas.microsoft.com/office/drawing/2014/main" id="{29BDADFA-475E-4E99-947F-7E4F2109D23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1514" t="15350" r="12953" b="61317"/>
          <a:stretch/>
        </p:blipFill>
        <p:spPr>
          <a:xfrm>
            <a:off x="4628443" y="4825460"/>
            <a:ext cx="527248" cy="480318"/>
          </a:xfrm>
          <a:prstGeom prst="rect">
            <a:avLst/>
          </a:prstGeom>
        </p:spPr>
      </p:pic>
    </p:spTree>
    <p:extLst>
      <p:ext uri="{BB962C8B-B14F-4D97-AF65-F5344CB8AC3E}">
        <p14:creationId xmlns:p14="http://schemas.microsoft.com/office/powerpoint/2010/main" val="4290078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46696-0828-4367-9C3F-5171105932F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30868" y="2355427"/>
            <a:ext cx="8512176" cy="4217041"/>
          </a:xfrm>
          <a:prstGeom prst="rect">
            <a:avLst/>
          </a:prstGeom>
          <a:ln>
            <a:noFill/>
          </a:ln>
          <a:effectLst>
            <a:outerShdw blurRad="292100" dist="139700" dir="2700000" algn="tl" rotWithShape="0">
              <a:srgbClr val="333333">
                <a:alpha val="65000"/>
              </a:srgbClr>
            </a:outerShdw>
          </a:effectLst>
        </p:spPr>
      </p:pic>
      <p:sp>
        <p:nvSpPr>
          <p:cNvPr id="33795" name="Rectangle 2"/>
          <p:cNvSpPr>
            <a:spLocks noGrp="1" noChangeArrowheads="1"/>
          </p:cNvSpPr>
          <p:nvPr>
            <p:ph type="body" sz="half" idx="4294967295"/>
          </p:nvPr>
        </p:nvSpPr>
        <p:spPr>
          <a:xfrm>
            <a:off x="1933575" y="949326"/>
            <a:ext cx="8713788" cy="1400175"/>
          </a:xfrm>
        </p:spPr>
        <p:txBody>
          <a:bodyPr/>
          <a:lstStyle/>
          <a:p>
            <a:pPr marL="457200" indent="-457200" eaLnBrk="1" hangingPunct="1">
              <a:lnSpc>
                <a:spcPct val="120000"/>
              </a:lnSpc>
              <a:buFont typeface="Wingdings" panose="05000000000000000000" pitchFamily="2" charset="2"/>
              <a:buChar char="Ø"/>
            </a:pPr>
            <a:r>
              <a:rPr lang="en-US" altLang="zh-TW" sz="2000" dirty="0">
                <a:latin typeface="Tahoma" panose="020B0604030504040204" pitchFamily="34" charset="0"/>
                <a:cs typeface="Tahoma" panose="020B0604030504040204" pitchFamily="34" charset="0"/>
              </a:rPr>
              <a:t>Sign in to MyLibrary Record to view your loan record, renew your loan items, check your loan history, view request status, save searches and search results, etc.</a:t>
            </a:r>
          </a:p>
        </p:txBody>
      </p:sp>
      <p:sp>
        <p:nvSpPr>
          <p:cNvPr id="3" name="Rounded Rectangle 2"/>
          <p:cNvSpPr/>
          <p:nvPr/>
        </p:nvSpPr>
        <p:spPr bwMode="auto">
          <a:xfrm>
            <a:off x="8829224" y="2594396"/>
            <a:ext cx="576263" cy="274638"/>
          </a:xfrm>
          <a:prstGeom prst="roundRect">
            <a:avLst/>
          </a:prstGeom>
          <a:no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797" name="Pictur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bwMode="auto">
          <a:xfrm>
            <a:off x="5567819" y="4553001"/>
            <a:ext cx="2964372" cy="23066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bwMode="auto">
          <a:xfrm>
            <a:off x="5609765" y="5180115"/>
            <a:ext cx="2871505" cy="545999"/>
          </a:xfrm>
          <a:prstGeom prst="roundRect">
            <a:avLst/>
          </a:prstGeom>
          <a:no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Arrow Connector 5"/>
          <p:cNvCxnSpPr>
            <a:cxnSpLocks/>
          </p:cNvCxnSpPr>
          <p:nvPr/>
        </p:nvCxnSpPr>
        <p:spPr bwMode="auto">
          <a:xfrm flipH="1">
            <a:off x="7677150" y="2869034"/>
            <a:ext cx="1314450" cy="2236468"/>
          </a:xfrm>
          <a:prstGeom prst="straightConnector1">
            <a:avLst/>
          </a:prstGeom>
          <a:ln w="28575">
            <a:solidFill>
              <a:srgbClr val="3333FF"/>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5"/>
          <p:cNvSpPr txBox="1">
            <a:spLocks noChangeArrowheads="1"/>
          </p:cNvSpPr>
          <p:nvPr/>
        </p:nvSpPr>
        <p:spPr bwMode="auto">
          <a:xfrm>
            <a:off x="2313782" y="347086"/>
            <a:ext cx="7632700" cy="584775"/>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MyLibrary Record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631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29619" y="1124744"/>
            <a:ext cx="8096250" cy="4962525"/>
          </a:xfrm>
          <a:prstGeom prst="rect">
            <a:avLst/>
          </a:prstGeom>
        </p:spPr>
      </p:pic>
      <p:sp>
        <p:nvSpPr>
          <p:cNvPr id="8" name="Text Box 5"/>
          <p:cNvSpPr txBox="1">
            <a:spLocks noChangeArrowheads="1"/>
          </p:cNvSpPr>
          <p:nvPr/>
        </p:nvSpPr>
        <p:spPr bwMode="auto">
          <a:xfrm>
            <a:off x="2009552" y="298304"/>
            <a:ext cx="8316912" cy="584775"/>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View Loan Record and Renewal</a:t>
            </a:r>
          </a:p>
        </p:txBody>
      </p:sp>
      <p:sp>
        <p:nvSpPr>
          <p:cNvPr id="13" name="Right Arrow 12"/>
          <p:cNvSpPr/>
          <p:nvPr/>
        </p:nvSpPr>
        <p:spPr>
          <a:xfrm rot="1801114">
            <a:off x="6169193" y="4229454"/>
            <a:ext cx="1770264" cy="47938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HK" sz="1800" b="0" i="0" u="none" strike="noStrike" kern="1200" cap="none" spc="0" normalizeH="0" baseline="0" noProof="0" dirty="0">
                <a:ln>
                  <a:noFill/>
                </a:ln>
                <a:solidFill>
                  <a:prstClr val="white"/>
                </a:solidFill>
                <a:effectLst/>
                <a:uLnTx/>
                <a:uFillTx/>
                <a:latin typeface="Calibri"/>
                <a:ea typeface="+mn-ea"/>
                <a:cs typeface="+mn-cs"/>
              </a:rPr>
              <a:t>Click to renew</a:t>
            </a:r>
          </a:p>
        </p:txBody>
      </p:sp>
      <p:pic>
        <p:nvPicPr>
          <p:cNvPr id="11" name="Picture 10"/>
          <p:cNvPicPr>
            <a:picLocks noChangeAspect="1"/>
          </p:cNvPicPr>
          <p:nvPr/>
        </p:nvPicPr>
        <p:blipFill>
          <a:blip r:embed="rId4"/>
          <a:stretch>
            <a:fillRect/>
          </a:stretch>
        </p:blipFill>
        <p:spPr>
          <a:xfrm>
            <a:off x="1943347" y="980728"/>
            <a:ext cx="8182904" cy="5481093"/>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37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body" sz="half" idx="4294967295"/>
          </p:nvPr>
        </p:nvSpPr>
        <p:spPr>
          <a:xfrm>
            <a:off x="2063552" y="1286121"/>
            <a:ext cx="9070081" cy="4114800"/>
          </a:xfrm>
        </p:spPr>
        <p:txBody>
          <a:bodyPr rtlCol="0">
            <a:normAutofit/>
          </a:bodyPr>
          <a:lstStyle/>
          <a:p>
            <a:pPr marL="457200" indent="-457200" eaLnBrk="1" fontAlgn="auto" hangingPunct="1">
              <a:lnSpc>
                <a:spcPct val="140000"/>
              </a:lnSpc>
              <a:spcAft>
                <a:spcPts val="0"/>
              </a:spcAft>
              <a:buFont typeface="Wingdings" pitchFamily="2" charset="2"/>
              <a:buChar char="Ø"/>
              <a:defRPr/>
            </a:pPr>
            <a:r>
              <a:rPr lang="en-US" altLang="zh-TW" sz="2600" dirty="0">
                <a:latin typeface="Tahoma" pitchFamily="34" charset="0"/>
              </a:rPr>
              <a:t>All loaned items with a loan period of </a:t>
            </a:r>
            <a:r>
              <a:rPr lang="en-US" altLang="zh-TW" sz="2600" b="1" dirty="0">
                <a:solidFill>
                  <a:srgbClr val="FF0000"/>
                </a:solidFill>
                <a:latin typeface="Tahoma" pitchFamily="34" charset="0"/>
              </a:rPr>
              <a:t>14 days or more</a:t>
            </a:r>
            <a:r>
              <a:rPr lang="en-US" altLang="zh-TW" sz="2600" dirty="0">
                <a:latin typeface="Tahoma" pitchFamily="34" charset="0"/>
              </a:rPr>
              <a:t> are subject to hold requests (original loan period will not be shortened) placed on them by another user.</a:t>
            </a:r>
            <a:endParaRPr lang="en-US" altLang="zh-TW" sz="2600" b="1" dirty="0">
              <a:solidFill>
                <a:srgbClr val="FF3300"/>
              </a:solidFill>
              <a:latin typeface="Tahoma" pitchFamily="34" charset="0"/>
            </a:endParaRPr>
          </a:p>
          <a:p>
            <a:pPr marL="457200" indent="-457200" eaLnBrk="1" fontAlgn="auto" hangingPunct="1">
              <a:lnSpc>
                <a:spcPct val="140000"/>
              </a:lnSpc>
              <a:spcAft>
                <a:spcPts val="0"/>
              </a:spcAft>
              <a:buFont typeface="Wingdings" pitchFamily="2" charset="2"/>
              <a:buChar char="Ø"/>
              <a:defRPr/>
            </a:pPr>
            <a:r>
              <a:rPr lang="en-US" altLang="zh-TW" sz="2600" dirty="0">
                <a:latin typeface="Tahoma" pitchFamily="34" charset="0"/>
              </a:rPr>
              <a:t>Your “hold” quotas: </a:t>
            </a:r>
            <a:r>
              <a:rPr lang="en-US" altLang="zh-TW" sz="2600" dirty="0">
                <a:solidFill>
                  <a:srgbClr val="FF0000"/>
                </a:solidFill>
                <a:latin typeface="Tahoma" pitchFamily="34" charset="0"/>
              </a:rPr>
              <a:t>20</a:t>
            </a:r>
            <a:r>
              <a:rPr lang="en-US" altLang="zh-TW" sz="2600" dirty="0">
                <a:latin typeface="Tahoma" pitchFamily="34" charset="0"/>
              </a:rPr>
              <a:t> items</a:t>
            </a:r>
          </a:p>
          <a:p>
            <a:pPr marL="457200" indent="-457200" eaLnBrk="1" fontAlgn="auto" hangingPunct="1">
              <a:lnSpc>
                <a:spcPct val="140000"/>
              </a:lnSpc>
              <a:spcAft>
                <a:spcPts val="0"/>
              </a:spcAft>
              <a:buFont typeface="Wingdings" pitchFamily="2" charset="2"/>
              <a:buChar char="Ø"/>
              <a:defRPr/>
            </a:pPr>
            <a:r>
              <a:rPr lang="en-US" altLang="zh-TW" sz="2600" dirty="0">
                <a:latin typeface="Tahoma" pitchFamily="34" charset="0"/>
              </a:rPr>
              <a:t>Email notice will be sent to you when the hold item is ready for pickup.</a:t>
            </a:r>
            <a:endParaRPr lang="zh-TW" altLang="en-US" sz="2600" dirty="0">
              <a:latin typeface="Tahoma" pitchFamily="34" charset="0"/>
            </a:endParaRPr>
          </a:p>
        </p:txBody>
      </p:sp>
      <p:sp>
        <p:nvSpPr>
          <p:cNvPr id="6" name="Text Box 5"/>
          <p:cNvSpPr txBox="1">
            <a:spLocks noChangeArrowheads="1"/>
          </p:cNvSpPr>
          <p:nvPr/>
        </p:nvSpPr>
        <p:spPr bwMode="auto">
          <a:xfrm>
            <a:off x="1937544" y="344760"/>
            <a:ext cx="8316912" cy="1015663"/>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Hold </a:t>
            </a:r>
            <a:r>
              <a:rPr kumimoji="0" lang="zh-TW" altLang="en-US"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預約</a:t>
            </a:r>
            <a:endPar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TW" sz="2800" b="1" i="0" u="none" strike="noStrike" kern="1200" cap="none" spc="0" normalizeH="0" baseline="0" noProof="0" dirty="0">
              <a:ln>
                <a:noFill/>
              </a:ln>
              <a:solidFill>
                <a:srgbClr val="00B050"/>
              </a:solidFill>
              <a:effectLst>
                <a:outerShdw blurRad="38100" dist="38100" dir="2700000" algn="tl">
                  <a:srgbClr val="C0C0C0"/>
                </a:outerShdw>
              </a:effectLst>
              <a:uLnTx/>
              <a:uFillTx/>
              <a:latin typeface="Tahoma" pitchFamily="34" charset="0"/>
              <a:ea typeface="新細明體" panose="02020500000000000000" pitchFamily="18"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E8712037-6A86-4734-A5C4-60127236B033}"/>
              </a:ext>
            </a:extLst>
          </p:cNvPr>
          <p:cNvGrpSpPr/>
          <p:nvPr/>
        </p:nvGrpSpPr>
        <p:grpSpPr>
          <a:xfrm>
            <a:off x="8979620" y="4355631"/>
            <a:ext cx="1802526" cy="2432496"/>
            <a:chOff x="8862888" y="4690667"/>
            <a:chExt cx="1802526" cy="2432496"/>
          </a:xfrm>
        </p:grpSpPr>
        <p:grpSp>
          <p:nvGrpSpPr>
            <p:cNvPr id="9" name="Group 8">
              <a:extLst>
                <a:ext uri="{FF2B5EF4-FFF2-40B4-BE49-F238E27FC236}">
                  <a16:creationId xmlns:a16="http://schemas.microsoft.com/office/drawing/2014/main" id="{A9FD9C66-FDAD-474E-83CD-7BEC78CBF83D}"/>
                </a:ext>
              </a:extLst>
            </p:cNvPr>
            <p:cNvGrpSpPr/>
            <p:nvPr/>
          </p:nvGrpSpPr>
          <p:grpSpPr>
            <a:xfrm>
              <a:off x="8862888" y="4690667"/>
              <a:ext cx="1625600" cy="1822573"/>
              <a:chOff x="6668295" y="4868863"/>
              <a:chExt cx="1625600" cy="1822573"/>
            </a:xfrm>
          </p:grpSpPr>
          <p:pic>
            <p:nvPicPr>
              <p:cNvPr id="3" name="Picture 2">
                <a:extLst>
                  <a:ext uri="{FF2B5EF4-FFF2-40B4-BE49-F238E27FC236}">
                    <a16:creationId xmlns:a16="http://schemas.microsoft.com/office/drawing/2014/main" id="{7AEA0C8A-C923-45C1-A754-69C3C2859474}"/>
                  </a:ext>
                </a:extLst>
              </p:cNvPr>
              <p:cNvPicPr>
                <a:picLocks/>
              </p:cNvPicPr>
              <p:nvPr/>
            </p:nvPicPr>
            <p:blipFill>
              <a:blip r:embed="rId3"/>
              <a:stretch>
                <a:fillRect/>
              </a:stretch>
            </p:blipFill>
            <p:spPr>
              <a:xfrm>
                <a:off x="6668295" y="5065836"/>
                <a:ext cx="1625600" cy="1625600"/>
              </a:xfrm>
              <a:prstGeom prst="rect">
                <a:avLst/>
              </a:prstGeom>
            </p:spPr>
          </p:pic>
          <p:pic>
            <p:nvPicPr>
              <p:cNvPr id="4" name="Picture 3">
                <a:extLst>
                  <a:ext uri="{FF2B5EF4-FFF2-40B4-BE49-F238E27FC236}">
                    <a16:creationId xmlns:a16="http://schemas.microsoft.com/office/drawing/2014/main" id="{3588C748-DC0C-4267-AABA-069CEC99046D}"/>
                  </a:ext>
                </a:extLst>
              </p:cNvPr>
              <p:cNvPicPr>
                <a:picLocks/>
              </p:cNvPicPr>
              <p:nvPr/>
            </p:nvPicPr>
            <p:blipFill>
              <a:blip r:embed="rId4"/>
              <a:stretch>
                <a:fillRect/>
              </a:stretch>
            </p:blipFill>
            <p:spPr>
              <a:xfrm>
                <a:off x="6985000" y="4868863"/>
                <a:ext cx="1183166" cy="1292654"/>
              </a:xfrm>
              <a:prstGeom prst="rect">
                <a:avLst/>
              </a:prstGeom>
            </p:spPr>
          </p:pic>
          <p:pic>
            <p:nvPicPr>
              <p:cNvPr id="5" name="Picture 4">
                <a:extLst>
                  <a:ext uri="{FF2B5EF4-FFF2-40B4-BE49-F238E27FC236}">
                    <a16:creationId xmlns:a16="http://schemas.microsoft.com/office/drawing/2014/main" id="{8DC59FDF-CA40-41C4-A1D9-759EE4601008}"/>
                  </a:ext>
                </a:extLst>
              </p:cNvPr>
              <p:cNvPicPr>
                <a:picLocks/>
              </p:cNvPicPr>
              <p:nvPr/>
            </p:nvPicPr>
            <p:blipFill>
              <a:blip r:embed="rId5"/>
              <a:stretch>
                <a:fillRect/>
              </a:stretch>
            </p:blipFill>
            <p:spPr>
              <a:xfrm rot="1256782">
                <a:off x="6673953" y="4869483"/>
                <a:ext cx="1467247" cy="1420779"/>
              </a:xfrm>
              <a:prstGeom prst="rect">
                <a:avLst/>
              </a:prstGeom>
            </p:spPr>
          </p:pic>
        </p:grpSp>
        <p:pic>
          <p:nvPicPr>
            <p:cNvPr id="11" name="Picture 10">
              <a:extLst>
                <a:ext uri="{FF2B5EF4-FFF2-40B4-BE49-F238E27FC236}">
                  <a16:creationId xmlns:a16="http://schemas.microsoft.com/office/drawing/2014/main" id="{2BFF4696-1548-45E0-962B-ADA53557D42E}"/>
                </a:ext>
              </a:extLst>
            </p:cNvPr>
            <p:cNvPicPr>
              <a:picLocks/>
            </p:cNvPicPr>
            <p:nvPr/>
          </p:nvPicPr>
          <p:blipFill>
            <a:blip r:embed="rId6"/>
            <a:stretch>
              <a:fillRect/>
            </a:stretch>
          </p:blipFill>
          <p:spPr>
            <a:xfrm>
              <a:off x="8876937" y="5531610"/>
              <a:ext cx="1788477" cy="1591553"/>
            </a:xfrm>
            <a:prstGeom prst="rect">
              <a:avLst/>
            </a:prstGeom>
          </p:spPr>
        </p:pic>
      </p:grpSp>
    </p:spTree>
    <p:extLst>
      <p:ext uri="{BB962C8B-B14F-4D97-AF65-F5344CB8AC3E}">
        <p14:creationId xmlns:p14="http://schemas.microsoft.com/office/powerpoint/2010/main" val="1532750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126392" y="1445355"/>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4471A6"/>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B2C1DB"/>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DCB3B2"/>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457200" marR="0" lvl="0" indent="-457200" algn="l" defTabSz="914400" rtl="0" eaLnBrk="1" fontAlgn="base" latinLnBrk="0" hangingPunct="1">
              <a:lnSpc>
                <a:spcPct val="140000"/>
              </a:lnSpc>
              <a:spcBef>
                <a:spcPts val="600"/>
              </a:spcBef>
              <a:spcAft>
                <a:spcPct val="0"/>
              </a:spcAft>
              <a:buClr>
                <a:srgbClr val="5B9BD5"/>
              </a:buClr>
              <a:buSzPct val="70000"/>
              <a:buFont typeface="Wingdings" panose="05000000000000000000" pitchFamily="2" charset="2"/>
              <a:buChar char="Ø"/>
              <a:tabLst/>
              <a:defRPr/>
            </a:pP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All loaned items with a loan period of </a:t>
            </a:r>
            <a:r>
              <a:rPr kumimoji="0" lang="en-US" altLang="zh-TW" sz="2400" b="1"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30 days or more</a:t>
            </a:r>
            <a:r>
              <a:rPr kumimoji="0" lang="en-US" altLang="zh-TW" sz="24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 </a:t>
            </a: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are also subject to recall (original loan period will be </a:t>
            </a:r>
            <a:r>
              <a:rPr kumimoji="0" lang="en-US" altLang="zh-TW" sz="2400" b="1"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shortened</a:t>
            </a: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 if requested by another user. </a:t>
            </a:r>
          </a:p>
          <a:p>
            <a:pPr marL="457200" marR="0" lvl="0" indent="-457200" algn="l" defTabSz="914400" rtl="0" eaLnBrk="1" fontAlgn="base" latinLnBrk="0" hangingPunct="1">
              <a:lnSpc>
                <a:spcPct val="140000"/>
              </a:lnSpc>
              <a:spcBef>
                <a:spcPts val="600"/>
              </a:spcBef>
              <a:spcAft>
                <a:spcPct val="0"/>
              </a:spcAft>
              <a:buClr>
                <a:srgbClr val="5B9BD5"/>
              </a:buClr>
              <a:buSzPct val="70000"/>
              <a:buFont typeface="Wingdings" panose="05000000000000000000" pitchFamily="2" charset="2"/>
              <a:buChar char="Ø"/>
              <a:tabLst/>
              <a:defRPr/>
            </a:pP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Email will be sent to you notifying the revised due date.</a:t>
            </a:r>
          </a:p>
          <a:p>
            <a:pPr marL="457200" marR="0" lvl="0" indent="-457200" algn="l" defTabSz="914400" rtl="0" eaLnBrk="1" fontAlgn="base" latinLnBrk="0" hangingPunct="1">
              <a:lnSpc>
                <a:spcPct val="140000"/>
              </a:lnSpc>
              <a:spcBef>
                <a:spcPts val="600"/>
              </a:spcBef>
              <a:spcAft>
                <a:spcPct val="0"/>
              </a:spcAft>
              <a:buClr>
                <a:srgbClr val="5B9BD5"/>
              </a:buClr>
              <a:buSzPct val="70000"/>
              <a:buFont typeface="Wingdings" panose="05000000000000000000" pitchFamily="2" charset="2"/>
              <a:buChar char="Ø"/>
              <a:tabLst/>
              <a:defRPr/>
            </a:pP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HKALL items may be recalled by users of the lending library.</a:t>
            </a:r>
          </a:p>
          <a:p>
            <a:pPr marL="457200" marR="0" lvl="0" indent="-457200" algn="l" defTabSz="914400" rtl="0" eaLnBrk="1" fontAlgn="base" latinLnBrk="0" hangingPunct="1">
              <a:lnSpc>
                <a:spcPct val="140000"/>
              </a:lnSpc>
              <a:spcBef>
                <a:spcPts val="600"/>
              </a:spcBef>
              <a:spcAft>
                <a:spcPct val="0"/>
              </a:spcAft>
              <a:buClr>
                <a:srgbClr val="5B9BD5"/>
              </a:buClr>
              <a:buSzPct val="70000"/>
              <a:buFont typeface="Wingdings" panose="05000000000000000000" pitchFamily="2" charset="2"/>
              <a:buChar char="Ø"/>
              <a:tabLst/>
              <a:defRPr/>
            </a:pPr>
            <a:r>
              <a:rPr kumimoji="0" lang="en-US" altLang="zh-TW" sz="24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Late return of recalled or held items will be treated as overdue and liable to a fine.</a:t>
            </a:r>
          </a:p>
        </p:txBody>
      </p:sp>
      <p:sp>
        <p:nvSpPr>
          <p:cNvPr id="8" name="Text Box 5"/>
          <p:cNvSpPr txBox="1">
            <a:spLocks noChangeArrowheads="1"/>
          </p:cNvSpPr>
          <p:nvPr/>
        </p:nvSpPr>
        <p:spPr bwMode="auto">
          <a:xfrm>
            <a:off x="1937544" y="304225"/>
            <a:ext cx="8316912" cy="5847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Recall</a:t>
            </a:r>
            <a:r>
              <a:rPr kumimoji="0" lang="zh-TW" altLang="en-US"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 </a:t>
            </a:r>
            <a:r>
              <a:rPr kumimoji="0" lang="zh-TW" altLang="en-US"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催還</a:t>
            </a:r>
            <a:endPar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28549E1-6477-435F-B901-8B94C9F6090D}"/>
              </a:ext>
            </a:extLst>
          </p:cNvPr>
          <p:cNvPicPr>
            <a:picLocks/>
          </p:cNvPicPr>
          <p:nvPr/>
        </p:nvPicPr>
        <p:blipFill>
          <a:blip r:embed="rId2"/>
          <a:stretch>
            <a:fillRect/>
          </a:stretch>
        </p:blipFill>
        <p:spPr>
          <a:xfrm>
            <a:off x="3570025" y="48735"/>
            <a:ext cx="1249110" cy="1249110"/>
          </a:xfrm>
          <a:prstGeom prst="rect">
            <a:avLst/>
          </a:prstGeom>
        </p:spPr>
      </p:pic>
      <mc:AlternateContent xmlns:mc="http://schemas.openxmlformats.org/markup-compatibility/2006" xmlns:am3d="http://schemas.microsoft.com/office/drawing/2017/model3d">
        <mc:Choice Requires="am3d">
          <p:graphicFrame>
            <p:nvGraphicFramePr>
              <p:cNvPr id="4" name="3D Model 3" descr="Books On Shelf">
                <a:extLst>
                  <a:ext uri="{FF2B5EF4-FFF2-40B4-BE49-F238E27FC236}">
                    <a16:creationId xmlns:a16="http://schemas.microsoft.com/office/drawing/2014/main" id="{3ACD9FD6-7AD7-439C-A6F8-E3C141FE0320}"/>
                  </a:ext>
                </a:extLst>
              </p:cNvPr>
              <p:cNvGraphicFramePr>
                <a:graphicFrameLocks noChangeAspect="1"/>
              </p:cNvGraphicFramePr>
              <p:nvPr>
                <p:extLst>
                  <p:ext uri="{D42A27DB-BD31-4B8C-83A1-F6EECF244321}">
                    <p14:modId xmlns:p14="http://schemas.microsoft.com/office/powerpoint/2010/main" val="1674215339"/>
                  </p:ext>
                </p:extLst>
              </p:nvPr>
            </p:nvGraphicFramePr>
            <p:xfrm>
              <a:off x="9606565" y="5323691"/>
              <a:ext cx="2099086" cy="1215221"/>
            </p:xfrm>
            <a:graphic>
              <a:graphicData uri="http://schemas.microsoft.com/office/drawing/2017/model3d">
                <am3d:model3d r:embed="rId3">
                  <am3d:spPr>
                    <a:xfrm>
                      <a:off x="0" y="0"/>
                      <a:ext cx="2099086" cy="1215221"/>
                    </a:xfrm>
                    <a:prstGeom prst="rect">
                      <a:avLst/>
                    </a:prstGeom>
                  </am3d:spPr>
                  <am3d:camera>
                    <am3d:pos x="0" y="0" z="54658304"/>
                    <am3d:up dx="0" dy="36000000" dz="0"/>
                    <am3d:lookAt x="0" y="0" z="0"/>
                    <am3d:perspective fov="2700000"/>
                  </am3d:camera>
                  <am3d:trans>
                    <am3d:meterPerModelUnit n="40614" d="1000000"/>
                    <am3d:preTrans dx="0" dy="-9187968" dz="-5362381"/>
                    <am3d:scale>
                      <am3d:sx n="1000000" d="1000000"/>
                      <am3d:sy n="1000000" d="1000000"/>
                      <am3d:sz n="1000000" d="1000000"/>
                    </am3d:scale>
                    <am3d:rot ax="122482" ay="2935741" az="92354"/>
                    <am3d:postTrans dx="0" dy="0" dz="0"/>
                  </am3d:trans>
                  <am3d:raster rName="Office3DRenderer" rVer="16.0.8326">
                    <am3d:blip r:embed="rId4"/>
                  </am3d:raster>
                  <am3d:objViewport viewportSz="24304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Books On Shelf">
                <a:extLst>
                  <a:ext uri="{FF2B5EF4-FFF2-40B4-BE49-F238E27FC236}">
                    <a16:creationId xmlns:a16="http://schemas.microsoft.com/office/drawing/2014/main" id="{3ACD9FD6-7AD7-439C-A6F8-E3C141FE0320}"/>
                  </a:ext>
                </a:extLst>
              </p:cNvPr>
              <p:cNvPicPr>
                <a:picLocks noGrp="1" noRot="1" noChangeAspect="1" noMove="1" noResize="1" noEditPoints="1" noAdjustHandles="1" noChangeArrowheads="1" noChangeShapeType="1" noCrop="1"/>
              </p:cNvPicPr>
              <p:nvPr/>
            </p:nvPicPr>
            <p:blipFill>
              <a:blip r:embed="rId5"/>
              <a:stretch>
                <a:fillRect/>
              </a:stretch>
            </p:blipFill>
            <p:spPr>
              <a:xfrm>
                <a:off x="9606565" y="5323691"/>
                <a:ext cx="2099086" cy="1215221"/>
              </a:xfrm>
              <a:prstGeom prst="rect">
                <a:avLst/>
              </a:prstGeom>
            </p:spPr>
          </p:pic>
        </mc:Fallback>
      </mc:AlternateContent>
    </p:spTree>
    <p:extLst>
      <p:ext uri="{BB962C8B-B14F-4D97-AF65-F5344CB8AC3E}">
        <p14:creationId xmlns:p14="http://schemas.microsoft.com/office/powerpoint/2010/main" val="1727289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2"/>
          <p:cNvSpPr>
            <a:spLocks noChangeArrowheads="1"/>
          </p:cNvSpPr>
          <p:nvPr/>
        </p:nvSpPr>
        <p:spPr bwMode="auto">
          <a:xfrm>
            <a:off x="2358961" y="1702051"/>
            <a:ext cx="799306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Font typeface="Arial" charset="0"/>
              <a:buChar char="•"/>
              <a:defRPr sz="3200">
                <a:solidFill>
                  <a:schemeClr val="tx1"/>
                </a:solidFill>
                <a:latin typeface="Calibri" pitchFamily="34" charset="0"/>
              </a:defRPr>
            </a:lvl1pPr>
            <a:lvl2pPr marL="1104900" indent="-53340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609600" marR="0" lvl="0" indent="-609600"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All library notices will be sent to you by email </a:t>
            </a:r>
            <a:b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br>
            <a: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(EdUHK email account, e.g.</a:t>
            </a:r>
            <a:r>
              <a:rPr kumimoji="0" lang="en-US" altLang="zh-TW" sz="2400" b="0" i="0" u="none" strike="noStrike" kern="1200" cap="none" spc="0" normalizeH="0" baseline="0" noProof="0" dirty="0">
                <a:ln>
                  <a:noFill/>
                </a:ln>
                <a:solidFill>
                  <a:srgbClr val="0000FF"/>
                </a:solidFill>
                <a:effectLst/>
                <a:uLnTx/>
                <a:uFillTx/>
                <a:latin typeface="Tahoma" pitchFamily="34" charset="0"/>
                <a:ea typeface="新細明體" panose="02020500000000000000" pitchFamily="18" charset="-120"/>
                <a:cs typeface="Tahoma" pitchFamily="34" charset="0"/>
              </a:rPr>
              <a:t> </a:t>
            </a:r>
            <a:r>
              <a:rPr kumimoji="0" lang="en-US" altLang="zh-TW" sz="2400" b="0" i="0" u="none" strike="noStrike" kern="1200" cap="none" spc="0" normalizeH="0" baseline="0" noProof="0" dirty="0">
                <a:ln>
                  <a:noFill/>
                </a:ln>
                <a:solidFill>
                  <a:srgbClr val="3333FF"/>
                </a:solidFill>
                <a:effectLst/>
                <a:uLnTx/>
                <a:uFillTx/>
                <a:latin typeface="Tahoma" pitchFamily="34" charset="0"/>
                <a:ea typeface="新細明體" panose="02020500000000000000" pitchFamily="18" charset="-120"/>
                <a:cs typeface="Tahoma" pitchFamily="34" charset="0"/>
              </a:rPr>
              <a:t>s0765432@s.eduhk.hk</a:t>
            </a:r>
            <a: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a:t>
            </a:r>
          </a:p>
          <a:p>
            <a:pPr marL="609600" marR="0" lvl="0" indent="-609600"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endParaRPr>
          </a:p>
          <a:p>
            <a:pPr lvl="1">
              <a:lnSpc>
                <a:spcPct val="90000"/>
              </a:lnSpc>
              <a:buFont typeface="Wingdings" pitchFamily="2" charset="2"/>
              <a:buAutoNum type="arabicPeriod"/>
              <a:defRPr/>
            </a:pPr>
            <a:r>
              <a:rPr lang="en-HK" altLang="zh-TW" sz="2400" dirty="0">
                <a:solidFill>
                  <a:prstClr val="black"/>
                </a:solidFill>
                <a:latin typeface="Tahoma" pitchFamily="34" charset="0"/>
                <a:cs typeface="Tahoma" pitchFamily="34" charset="0"/>
              </a:rPr>
              <a:t>Due date alert notice (3 days before the due date and on the due date)</a:t>
            </a:r>
            <a:endPar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endParaRPr>
          </a:p>
          <a:p>
            <a:pPr marL="1104900" marR="0" lvl="1" indent="-533400" algn="l" defTabSz="914400" rtl="0" eaLnBrk="1" fontAlgn="auto" latinLnBrk="0" hangingPunct="1">
              <a:lnSpc>
                <a:spcPct val="90000"/>
              </a:lnSpc>
              <a:spcBef>
                <a:spcPct val="20000"/>
              </a:spcBef>
              <a:spcAft>
                <a:spcPts val="0"/>
              </a:spcAft>
              <a:buClrTx/>
              <a:buSzTx/>
              <a:buFont typeface="Wingdings" pitchFamily="2" charset="2"/>
              <a:buAutoNum type="arabicPeriod"/>
              <a:tabLst/>
              <a:defRPr/>
            </a:pPr>
            <a: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Overdue notice</a:t>
            </a:r>
          </a:p>
          <a:p>
            <a:pPr marL="1104900" marR="0" lvl="1" indent="-533400" algn="l" defTabSz="914400" rtl="0" eaLnBrk="1" fontAlgn="auto" latinLnBrk="0" hangingPunct="1">
              <a:lnSpc>
                <a:spcPct val="90000"/>
              </a:lnSpc>
              <a:spcBef>
                <a:spcPct val="20000"/>
              </a:spcBef>
              <a:spcAft>
                <a:spcPts val="0"/>
              </a:spcAft>
              <a:buClrTx/>
              <a:buSzTx/>
              <a:buFont typeface="Wingdings" pitchFamily="2" charset="2"/>
              <a:buAutoNum type="arabicPeriod"/>
              <a:tabLst/>
              <a:defRPr/>
            </a:pPr>
            <a: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Item recalled notice </a:t>
            </a:r>
            <a:r>
              <a:rPr kumimoji="0" lang="en-US" altLang="zh-TW" sz="2400" b="0" i="0" u="none" strike="noStrike" kern="1200" cap="none" spc="0" normalizeH="0" baseline="0" noProof="0" dirty="0">
                <a:ln>
                  <a:noFill/>
                </a:ln>
                <a:solidFill>
                  <a:srgbClr val="FF3300"/>
                </a:solidFill>
                <a:effectLst/>
                <a:uLnTx/>
                <a:uFillTx/>
                <a:latin typeface="Tahoma" pitchFamily="34" charset="0"/>
                <a:ea typeface="新細明體" panose="02020500000000000000" pitchFamily="18" charset="-120"/>
                <a:cs typeface="Tahoma" pitchFamily="34" charset="0"/>
              </a:rPr>
              <a:t>(due date shortened)</a:t>
            </a:r>
          </a:p>
          <a:p>
            <a:pPr marL="1104900" marR="0" lvl="1" indent="-533400" algn="l" defTabSz="914400" rtl="0" eaLnBrk="1" fontAlgn="auto" latinLnBrk="0" hangingPunct="1">
              <a:lnSpc>
                <a:spcPct val="90000"/>
              </a:lnSpc>
              <a:spcBef>
                <a:spcPct val="20000"/>
              </a:spcBef>
              <a:spcAft>
                <a:spcPts val="0"/>
              </a:spcAft>
              <a:buClrTx/>
              <a:buSzTx/>
              <a:buFont typeface="Wingdings" pitchFamily="2" charset="2"/>
              <a:buAutoNum type="arabicPeriod"/>
              <a:tabLst/>
              <a:defRPr/>
            </a:pPr>
            <a:r>
              <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rPr>
              <a:t>Pickup notice</a:t>
            </a:r>
          </a:p>
          <a:p>
            <a:pPr lvl="1">
              <a:lnSpc>
                <a:spcPct val="90000"/>
              </a:lnSpc>
              <a:buFont typeface="Wingdings" pitchFamily="2" charset="2"/>
              <a:buAutoNum type="arabicPeriod"/>
              <a:defRPr/>
            </a:pPr>
            <a:r>
              <a:rPr lang="en-US" altLang="zh-TW" sz="2400" dirty="0">
                <a:solidFill>
                  <a:prstClr val="black"/>
                </a:solidFill>
                <a:latin typeface="Tahoma" pitchFamily="34" charset="0"/>
                <a:cs typeface="Tahoma" pitchFamily="34" charset="0"/>
              </a:rPr>
              <a:t>Weekly report of loan activities</a:t>
            </a:r>
            <a:endPar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endParaRPr>
          </a:p>
          <a:p>
            <a:pPr marL="0" marR="0" lvl="0" indent="0" algn="l" defTabSz="914400" rtl="0" eaLnBrk="1" fontAlgn="auto" latinLnBrk="0" hangingPunct="1">
              <a:lnSpc>
                <a:spcPct val="90000"/>
              </a:lnSpc>
              <a:spcBef>
                <a:spcPct val="20000"/>
              </a:spcBef>
              <a:spcAft>
                <a:spcPts val="0"/>
              </a:spcAft>
              <a:buClrTx/>
              <a:buSzTx/>
              <a:buFont typeface="Arial" charset="0"/>
              <a:buNone/>
              <a:tabLst/>
              <a:defRPr/>
            </a:pPr>
            <a:endPar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endParaRPr>
          </a:p>
          <a:p>
            <a:pPr marL="0" marR="0" lvl="0" indent="0" algn="l" defTabSz="914400" rtl="0" eaLnBrk="1" fontAlgn="auto" latinLnBrk="0" hangingPunct="1">
              <a:lnSpc>
                <a:spcPct val="90000"/>
              </a:lnSpc>
              <a:spcBef>
                <a:spcPct val="20000"/>
              </a:spcBef>
              <a:spcAft>
                <a:spcPts val="0"/>
              </a:spcAft>
              <a:buClrTx/>
              <a:buSzTx/>
              <a:buNone/>
              <a:tabLst/>
              <a:defRPr/>
            </a:pPr>
            <a:endParaRPr kumimoji="0" lang="en-US" altLang="zh-TW" sz="24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endParaRPr>
          </a:p>
        </p:txBody>
      </p:sp>
      <p:sp>
        <p:nvSpPr>
          <p:cNvPr id="11" name="Text Box 5"/>
          <p:cNvSpPr txBox="1">
            <a:spLocks noChangeArrowheads="1"/>
          </p:cNvSpPr>
          <p:nvPr/>
        </p:nvSpPr>
        <p:spPr bwMode="auto">
          <a:xfrm>
            <a:off x="1919288" y="573845"/>
            <a:ext cx="8316912" cy="5847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Library Notice</a:t>
            </a:r>
          </a:p>
        </p:txBody>
      </p:sp>
      <mc:AlternateContent xmlns:mc="http://schemas.openxmlformats.org/markup-compatibility/2006" xmlns:am3d="http://schemas.microsoft.com/office/drawing/2017/model3d">
        <mc:Choice Requires="am3d">
          <p:graphicFrame>
            <p:nvGraphicFramePr>
              <p:cNvPr id="4" name="3D Model 3" descr="Email">
                <a:extLst>
                  <a:ext uri="{FF2B5EF4-FFF2-40B4-BE49-F238E27FC236}">
                    <a16:creationId xmlns:a16="http://schemas.microsoft.com/office/drawing/2014/main" id="{ADB579B8-29C4-4127-A1F1-7C31C7C4E851}"/>
                  </a:ext>
                </a:extLst>
              </p:cNvPr>
              <p:cNvGraphicFramePr>
                <a:graphicFrameLocks noChangeAspect="1"/>
              </p:cNvGraphicFramePr>
              <p:nvPr>
                <p:extLst>
                  <p:ext uri="{D42A27DB-BD31-4B8C-83A1-F6EECF244321}">
                    <p14:modId xmlns:p14="http://schemas.microsoft.com/office/powerpoint/2010/main" val="3084252328"/>
                  </p:ext>
                </p:extLst>
              </p:nvPr>
            </p:nvGraphicFramePr>
            <p:xfrm>
              <a:off x="8368660" y="4300396"/>
              <a:ext cx="2602944" cy="2084710"/>
            </p:xfrm>
            <a:graphic>
              <a:graphicData uri="http://schemas.microsoft.com/office/drawing/2017/model3d">
                <am3d:model3d r:embed="rId3">
                  <am3d:spPr>
                    <a:xfrm>
                      <a:off x="0" y="0"/>
                      <a:ext cx="2602944" cy="2084710"/>
                    </a:xfrm>
                    <a:prstGeom prst="rect">
                      <a:avLst/>
                    </a:prstGeom>
                  </am3d:spPr>
                  <am3d:camera>
                    <am3d:pos x="0" y="0" z="60437344"/>
                    <am3d:up dx="0" dy="36000000" dz="0"/>
                    <am3d:lookAt x="0" y="0" z="0"/>
                    <am3d:perspective fov="2700000"/>
                  </am3d:camera>
                  <am3d:trans>
                    <am3d:meterPerModelUnit n="2243480" d="1000000"/>
                    <am3d:preTrans dx="1429321" dy="-13682864" dz="299478"/>
                    <am3d:scale>
                      <am3d:sx n="1000000" d="1000000"/>
                      <am3d:sy n="1000000" d="1000000"/>
                      <am3d:sz n="1000000" d="1000000"/>
                    </am3d:scale>
                    <am3d:rot ax="833368" ay="-891201" az="-217622"/>
                    <am3d:postTrans dx="0" dy="0" dz="0"/>
                  </am3d:trans>
                  <am3d:raster rName="Office3DRenderer" rVer="16.0.8326">
                    <am3d:blip r:embed="rId4"/>
                  </am3d:raster>
                  <am3d:objViewport viewportSz="32625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Email">
                <a:extLst>
                  <a:ext uri="{FF2B5EF4-FFF2-40B4-BE49-F238E27FC236}">
                    <a16:creationId xmlns:a16="http://schemas.microsoft.com/office/drawing/2014/main" id="{ADB579B8-29C4-4127-A1F1-7C31C7C4E851}"/>
                  </a:ext>
                </a:extLst>
              </p:cNvPr>
              <p:cNvPicPr>
                <a:picLocks noGrp="1" noRot="1" noChangeAspect="1" noMove="1" noResize="1" noEditPoints="1" noAdjustHandles="1" noChangeArrowheads="1" noChangeShapeType="1" noCrop="1"/>
              </p:cNvPicPr>
              <p:nvPr/>
            </p:nvPicPr>
            <p:blipFill>
              <a:blip r:embed="rId5"/>
              <a:stretch>
                <a:fillRect/>
              </a:stretch>
            </p:blipFill>
            <p:spPr>
              <a:xfrm>
                <a:off x="8368660" y="4300396"/>
                <a:ext cx="2602944" cy="2084710"/>
              </a:xfrm>
              <a:prstGeom prst="rect">
                <a:avLst/>
              </a:prstGeom>
            </p:spPr>
          </p:pic>
        </mc:Fallback>
      </mc:AlternateContent>
      <p:sp>
        <p:nvSpPr>
          <p:cNvPr id="6" name="Slide Number Placeholder 1">
            <a:extLst>
              <a:ext uri="{FF2B5EF4-FFF2-40B4-BE49-F238E27FC236}">
                <a16:creationId xmlns:a16="http://schemas.microsoft.com/office/drawing/2014/main" id="{0D123CCF-6C31-49EE-900A-293D0CC20F04}"/>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878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p:cNvSpPr txBox="1">
            <a:spLocks noChangeArrowheads="1"/>
          </p:cNvSpPr>
          <p:nvPr/>
        </p:nvSpPr>
        <p:spPr bwMode="auto">
          <a:xfrm>
            <a:off x="5232400" y="188913"/>
            <a:ext cx="172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000000">
                      <a:alpha val="43137"/>
                    </a:srgbClr>
                  </a:outerShdw>
                </a:effectLst>
                <a:uLnTx/>
                <a:uFillTx/>
                <a:latin typeface="Tahoma" pitchFamily="34" charset="0"/>
                <a:ea typeface="新細明體" panose="02020500000000000000" pitchFamily="18" charset="-120"/>
                <a:cs typeface="Tahoma" pitchFamily="34" charset="0"/>
              </a:rPr>
              <a:t>iSearch</a:t>
            </a:r>
            <a:endParaRPr kumimoji="0" lang="zh-TW" altLang="en-US" sz="3200" b="1" i="0" u="none" strike="noStrike" kern="1200" cap="none" spc="0" normalizeH="0" baseline="0" noProof="0" dirty="0">
              <a:ln>
                <a:noFill/>
              </a:ln>
              <a:solidFill>
                <a:srgbClr val="306B6E"/>
              </a:solidFill>
              <a:effectLst>
                <a:outerShdw blurRad="38100" dist="38100" dir="2700000" algn="tl">
                  <a:srgbClr val="000000">
                    <a:alpha val="43137"/>
                  </a:srgbClr>
                </a:outerShdw>
              </a:effectLst>
              <a:uLnTx/>
              <a:uFillTx/>
              <a:latin typeface="Tahoma" pitchFamily="34" charset="0"/>
              <a:ea typeface="新細明體" panose="02020500000000000000" pitchFamily="18" charset="-120"/>
              <a:cs typeface="Tahoma" pitchFamily="34" charset="0"/>
            </a:endParaRPr>
          </a:p>
        </p:txBody>
      </p:sp>
      <p:sp>
        <p:nvSpPr>
          <p:cNvPr id="8" name="Title 8"/>
          <p:cNvSpPr txBox="1">
            <a:spLocks/>
          </p:cNvSpPr>
          <p:nvPr/>
        </p:nvSpPr>
        <p:spPr bwMode="auto">
          <a:xfrm>
            <a:off x="1971675" y="739648"/>
            <a:ext cx="8248650" cy="923330"/>
          </a:xfrm>
          <a:prstGeom prst="rect">
            <a:avLst/>
          </a:prstGeom>
          <a:noFill/>
          <a:ln>
            <a:noFill/>
          </a:ln>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altLang="zh-TW" sz="18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j-cs"/>
              </a:rPr>
              <a:t>One-stop search for multiple information sources, e.g. books, videos, journals &amp; articles or more</a:t>
            </a:r>
            <a:endParaRPr kumimoji="0" lang="en-US" altLang="zh-TW" sz="1800" b="0" i="0" u="none" strike="noStrike" kern="0" cap="none" spc="0" normalizeH="0" baseline="0" noProof="0" dirty="0">
              <a:ln>
                <a:noFill/>
              </a:ln>
              <a:solidFill>
                <a:prstClr val="black"/>
              </a:solidFill>
              <a:effectLst/>
              <a:uLnTx/>
              <a:uFillTx/>
              <a:latin typeface="Tahoma" pitchFamily="34" charset="0"/>
              <a:ea typeface="新細明體" panose="02020500000000000000" pitchFamily="18" charset="-120"/>
              <a:cs typeface="Tahoma" pitchFamily="34" charset="0"/>
            </a:endParaRP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altLang="zh-TW" sz="1800" b="0" i="0" u="none" strike="noStrike" kern="1200" cap="none" spc="0" normalizeH="0" baseline="0" noProof="0" dirty="0">
                <a:ln>
                  <a:noFill/>
                </a:ln>
                <a:solidFill>
                  <a:prstClr val="black"/>
                </a:solidFill>
                <a:effectLst/>
                <a:uLnTx/>
                <a:uFillTx/>
                <a:latin typeface="Tahoma" pitchFamily="34" charset="0"/>
                <a:ea typeface="新細明體" panose="02020500000000000000" pitchFamily="18" charset="-120"/>
                <a:cs typeface="+mj-cs"/>
              </a:rPr>
              <a:t>Gives you Google-like searching experience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search_rev">
            <a:hlinkClick r:id="" action="ppaction://media"/>
            <a:extLst>
              <a:ext uri="{FF2B5EF4-FFF2-40B4-BE49-F238E27FC236}">
                <a16:creationId xmlns:a16="http://schemas.microsoft.com/office/drawing/2014/main" id="{478E753C-8132-41FD-B545-5771E7D4DC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4833" y="1878665"/>
            <a:ext cx="9199737" cy="4477685"/>
          </a:xfrm>
          <a:prstGeom prst="rect">
            <a:avLst/>
          </a:prstGeom>
        </p:spPr>
      </p:pic>
    </p:spTree>
    <p:extLst>
      <p:ext uri="{BB962C8B-B14F-4D97-AF65-F5344CB8AC3E}">
        <p14:creationId xmlns:p14="http://schemas.microsoft.com/office/powerpoint/2010/main" val="394078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1DE5A-3185-4BEB-83B1-8F37B5705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310" y="1094012"/>
            <a:ext cx="8969380" cy="5262338"/>
          </a:xfrm>
          <a:prstGeom prst="rect">
            <a:avLst/>
          </a:prstGeom>
          <a:ln>
            <a:noFill/>
          </a:ln>
          <a:effectLst>
            <a:outerShdw blurRad="190500" algn="tl" rotWithShape="0">
              <a:srgbClr val="000000">
                <a:alpha val="70000"/>
              </a:srgbClr>
            </a:outerShdw>
          </a:effectLst>
        </p:spPr>
      </p:pic>
      <p:sp>
        <p:nvSpPr>
          <p:cNvPr id="5" name="Rectangle 3"/>
          <p:cNvSpPr>
            <a:spLocks noChangeArrowheads="1"/>
          </p:cNvSpPr>
          <p:nvPr/>
        </p:nvSpPr>
        <p:spPr bwMode="auto">
          <a:xfrm>
            <a:off x="2711449" y="193175"/>
            <a:ext cx="7127875" cy="719137"/>
          </a:xfrm>
          <a:prstGeom prst="rect">
            <a:avLst/>
          </a:prstGeom>
          <a:noFill/>
          <a:ln w="9525">
            <a:noFill/>
            <a:miter lim="800000"/>
            <a:headEnd/>
            <a:tailEnd/>
          </a:ln>
          <a:effectLst/>
        </p:spPr>
        <p:txBody>
          <a:bodyPr/>
          <a:lstStyle/>
          <a:p>
            <a:pPr marL="457200" marR="0" lvl="0" indent="-457200" algn="ctr" defTabSz="914400" rtl="0" eaLnBrk="1" fontAlgn="auto" latinLnBrk="0" hangingPunct="1">
              <a:lnSpc>
                <a:spcPct val="100000"/>
              </a:lnSpc>
              <a:spcBef>
                <a:spcPct val="20000"/>
              </a:spcBef>
              <a:spcAft>
                <a:spcPts val="0"/>
              </a:spcAft>
              <a:buClr>
                <a:srgbClr val="A50021"/>
              </a:buClr>
              <a:buSzPct val="75000"/>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Tahoma" pitchFamily="34" charset="0"/>
              </a:rPr>
              <a:t>More Tips on Using iSearch</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96791" y="2007201"/>
            <a:ext cx="5623888" cy="4609132"/>
          </a:xfrm>
          <a:prstGeom prst="rect">
            <a:avLst/>
          </a:prstGeom>
          <a:ln>
            <a:noFill/>
          </a:ln>
          <a:effectLst>
            <a:outerShdw blurRad="190500" algn="tl" rotWithShape="0">
              <a:srgbClr val="000000">
                <a:alpha val="70000"/>
              </a:srgbClr>
            </a:outerShdw>
          </a:effec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9208BA3-6F67-42A9-8BFE-E3842D2607FC}"/>
              </a:ext>
            </a:extLst>
          </p:cNvPr>
          <p:cNvGrpSpPr/>
          <p:nvPr/>
        </p:nvGrpSpPr>
        <p:grpSpPr>
          <a:xfrm>
            <a:off x="8298018" y="4118738"/>
            <a:ext cx="2105750" cy="1274934"/>
            <a:chOff x="8298018" y="4118738"/>
            <a:chExt cx="2105750" cy="1274934"/>
          </a:xfrm>
        </p:grpSpPr>
        <p:sp>
          <p:nvSpPr>
            <p:cNvPr id="12" name="Rectangle 7"/>
            <p:cNvSpPr/>
            <p:nvPr/>
          </p:nvSpPr>
          <p:spPr bwMode="auto">
            <a:xfrm>
              <a:off x="8459552" y="4118738"/>
              <a:ext cx="1944216" cy="346930"/>
            </a:xfrm>
            <a:prstGeom prst="rect">
              <a:avLst/>
            </a:prstGeom>
            <a:solidFill>
              <a:srgbClr val="FFFF99"/>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rgbClr val="0000CC"/>
                  </a:solidFill>
                  <a:effectLst/>
                  <a:uLnTx/>
                  <a:uFillTx/>
                  <a:latin typeface="Tahoma" pitchFamily="34" charset="0"/>
                  <a:ea typeface="新細明體" panose="02020500000000000000" pitchFamily="18" charset="-120"/>
                  <a:cs typeface="Tahoma" pitchFamily="34" charset="0"/>
                </a:rPr>
                <a:t>iSearch User Guide</a:t>
              </a:r>
              <a:endParaRPr kumimoji="0" lang="en-US" altLang="zh-TW" sz="1400" b="0" i="0" u="none" strike="noStrike" kern="1200" cap="none" spc="0" normalizeH="0" baseline="0" noProof="0" dirty="0">
                <a:ln>
                  <a:noFill/>
                </a:ln>
                <a:solidFill>
                  <a:prstClr val="black"/>
                </a:solidFill>
                <a:effectLst/>
                <a:uLnTx/>
                <a:uFillTx/>
                <a:latin typeface="Calibri" pitchFamily="34" charset="0"/>
                <a:ea typeface="新細明體" panose="02020500000000000000" pitchFamily="18" charset="-120"/>
                <a:cs typeface="Arial" charset="0"/>
              </a:endParaRPr>
            </a:p>
          </p:txBody>
        </p:sp>
        <p:sp>
          <p:nvSpPr>
            <p:cNvPr id="13" name="Left Arrow 9"/>
            <p:cNvSpPr/>
            <p:nvPr/>
          </p:nvSpPr>
          <p:spPr>
            <a:xfrm rot="19166673">
              <a:off x="8541830" y="4666598"/>
              <a:ext cx="675844" cy="30785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Rectangle 3">
              <a:extLst>
                <a:ext uri="{FF2B5EF4-FFF2-40B4-BE49-F238E27FC236}">
                  <a16:creationId xmlns:a16="http://schemas.microsoft.com/office/drawing/2014/main" id="{C6DD35E4-A067-4D0E-B1E6-917DCE318ABB}"/>
                </a:ext>
              </a:extLst>
            </p:cNvPr>
            <p:cNvSpPr/>
            <p:nvPr/>
          </p:nvSpPr>
          <p:spPr>
            <a:xfrm>
              <a:off x="8298018" y="5124260"/>
              <a:ext cx="637752" cy="2694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1427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body" sz="half" idx="4294967295"/>
          </p:nvPr>
        </p:nvSpPr>
        <p:spPr>
          <a:xfrm>
            <a:off x="4951635" y="1773050"/>
            <a:ext cx="6518273" cy="3903850"/>
          </a:xfrm>
        </p:spPr>
        <p:txBody>
          <a:bodyPr>
            <a:normAutofit/>
          </a:bodyPr>
          <a:lstStyle/>
          <a:p>
            <a:pPr marL="457200" indent="-457200" eaLnBrk="1" hangingPunct="1">
              <a:lnSpc>
                <a:spcPts val="2100"/>
              </a:lnSpc>
            </a:pPr>
            <a:r>
              <a:rPr lang="en-US" altLang="zh-TW" sz="2000" dirty="0">
                <a:latin typeface="Tahoma" panose="020B0604030504040204" pitchFamily="34" charset="0"/>
              </a:rPr>
              <a:t>Students and staff can request </a:t>
            </a:r>
            <a:r>
              <a:rPr lang="en-US" altLang="zh-TW" sz="2000" u="sng" dirty="0">
                <a:solidFill>
                  <a:srgbClr val="FF3300"/>
                </a:solidFill>
                <a:latin typeface="Tahoma" panose="020B0604030504040204" pitchFamily="34" charset="0"/>
              </a:rPr>
              <a:t>loanable materials</a:t>
            </a:r>
            <a:r>
              <a:rPr lang="en-US" altLang="zh-TW" sz="2000" dirty="0">
                <a:latin typeface="Tahoma" panose="020B0604030504040204" pitchFamily="34" charset="0"/>
              </a:rPr>
              <a:t> housed in Tai Po MMW Library to be sent to the Tseung Kwan O Study Centre Library for borrowing, or vice versa.</a:t>
            </a:r>
          </a:p>
          <a:p>
            <a:pPr marL="457200" indent="-457200" eaLnBrk="1" hangingPunct="1">
              <a:lnSpc>
                <a:spcPts val="1000"/>
              </a:lnSpc>
            </a:pPr>
            <a:endParaRPr lang="en-US" altLang="zh-TW" sz="1200" dirty="0">
              <a:latin typeface="Tahoma" panose="020B0604030504040204" pitchFamily="34" charset="0"/>
            </a:endParaRPr>
          </a:p>
          <a:p>
            <a:pPr marL="457200" indent="-457200">
              <a:lnSpc>
                <a:spcPts val="2100"/>
              </a:lnSpc>
            </a:pPr>
            <a:r>
              <a:rPr lang="en-US" altLang="zh-TW" sz="2000" dirty="0">
                <a:latin typeface="Tahoma" panose="020B0604030504040204" pitchFamily="34" charset="0"/>
              </a:rPr>
              <a:t>Only </a:t>
            </a:r>
            <a:r>
              <a:rPr lang="en-US" altLang="zh-TW" sz="2000" u="sng" dirty="0">
                <a:solidFill>
                  <a:srgbClr val="FF3300"/>
                </a:solidFill>
                <a:latin typeface="Tahoma" panose="020B0604030504040204" pitchFamily="34" charset="0"/>
              </a:rPr>
              <a:t>available </a:t>
            </a:r>
            <a:r>
              <a:rPr lang="en-US" altLang="zh-TW" sz="2000" dirty="0">
                <a:latin typeface="Tahoma" panose="020B0604030504040204" pitchFamily="34" charset="0"/>
              </a:rPr>
              <a:t>for loan materials can be requested for delivery. For </a:t>
            </a:r>
            <a:r>
              <a:rPr lang="en-US" altLang="zh-TW" sz="2000" u="sng" dirty="0">
                <a:solidFill>
                  <a:srgbClr val="FF3300"/>
                </a:solidFill>
                <a:latin typeface="Tahoma" panose="020B0604030504040204" pitchFamily="34" charset="0"/>
              </a:rPr>
              <a:t>items on loan</a:t>
            </a:r>
            <a:r>
              <a:rPr lang="en-US" altLang="zh-TW" sz="2000" dirty="0">
                <a:latin typeface="Tahoma" panose="020B0604030504040204" pitchFamily="34" charset="0"/>
              </a:rPr>
              <a:t>, they can be delivered at different libraries. </a:t>
            </a:r>
          </a:p>
          <a:p>
            <a:pPr marL="457200" indent="-457200" eaLnBrk="1" hangingPunct="1">
              <a:lnSpc>
                <a:spcPts val="1000"/>
              </a:lnSpc>
            </a:pPr>
            <a:endParaRPr lang="en-US" altLang="zh-TW" sz="1200" dirty="0">
              <a:latin typeface="Tahoma" panose="020B0604030504040204" pitchFamily="34" charset="0"/>
            </a:endParaRPr>
          </a:p>
          <a:p>
            <a:pPr marL="457200" indent="-457200" eaLnBrk="1" hangingPunct="1">
              <a:lnSpc>
                <a:spcPts val="2100"/>
              </a:lnSpc>
            </a:pPr>
            <a:r>
              <a:rPr lang="en-US" altLang="zh-TW" sz="2000" dirty="0">
                <a:latin typeface="Tahoma" panose="020B0604030504040204" pitchFamily="34" charset="0"/>
              </a:rPr>
              <a:t>Items cannot be requested for delivery within the </a:t>
            </a:r>
            <a:r>
              <a:rPr lang="en-US" altLang="zh-TW" sz="2000" u="sng" dirty="0">
                <a:solidFill>
                  <a:srgbClr val="FF3300"/>
                </a:solidFill>
                <a:latin typeface="Tahoma" panose="020B0604030504040204" pitchFamily="34" charset="0"/>
              </a:rPr>
              <a:t>same library</a:t>
            </a:r>
            <a:r>
              <a:rPr lang="en-US" altLang="zh-TW" sz="2000" dirty="0">
                <a:latin typeface="Tahoma" panose="020B0604030504040204" pitchFamily="34" charset="0"/>
              </a:rPr>
              <a:t>. Otherwise, items will be delivered to the another library automatically.</a:t>
            </a:r>
            <a:endParaRPr lang="en-US" altLang="zh-TW" sz="2000" u="sng" dirty="0">
              <a:latin typeface="Tahoma" panose="020B0604030504040204" pitchFamily="34" charset="0"/>
            </a:endParaRPr>
          </a:p>
        </p:txBody>
      </p:sp>
      <p:pic>
        <p:nvPicPr>
          <p:cNvPr id="41987" name="Picture 1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t="16360"/>
          <a:stretch/>
        </p:blipFill>
        <p:spPr bwMode="auto">
          <a:xfrm>
            <a:off x="1267485" y="1481882"/>
            <a:ext cx="3105339" cy="461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1919536" y="404664"/>
            <a:ext cx="8424465" cy="107721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Inter-campus Delivery </a:t>
            </a:r>
            <a:r>
              <a:rPr kumimoji="1" lang="zh-TW" altLang="en-US"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校內圖書運送服務</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3200" b="1" i="0" u="none" strike="noStrike" kern="1200" cap="none" spc="0" normalizeH="0" baseline="0" noProof="0" dirty="0">
              <a:ln>
                <a:noFill/>
              </a:ln>
              <a:solidFill>
                <a:srgbClr val="00B050"/>
              </a:solidFill>
              <a:effectLst>
                <a:outerShdw blurRad="38100" dist="38100" dir="2700000" algn="tl">
                  <a:srgbClr val="C0C0C0"/>
                </a:outerShdw>
              </a:effectLst>
              <a:uLnTx/>
              <a:uFillTx/>
              <a:latin typeface="Garamond" pitchFamily="18" charset="0"/>
              <a:ea typeface="新細明體" panose="02020500000000000000" pitchFamily="18"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20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1461350" y="1199624"/>
            <a:ext cx="3148618"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000" b="1" i="0" u="sng" strike="noStrike" kern="1200" cap="none" spc="0" normalizeH="0" baseline="0" noProof="0" dirty="0">
                <a:ln>
                  <a:noFill/>
                </a:ln>
                <a:solidFill>
                  <a:srgbClr val="954F72"/>
                </a:solidFill>
                <a:effectLst/>
                <a:uLnTx/>
                <a:uFillTx/>
                <a:latin typeface="Tahoma" panose="020B0604030504040204" pitchFamily="34" charset="0"/>
                <a:ea typeface="新細明體" panose="02020500000000000000" pitchFamily="18" charset="-120"/>
                <a:cs typeface="Tahoma" panose="020B0604030504040204" pitchFamily="34" charset="0"/>
              </a:rPr>
              <a:t>M</a:t>
            </a:r>
            <a:r>
              <a:rPr kumimoji="0" lang="en-US" altLang="zh-TW" sz="2000" b="1" i="0" u="none" strike="noStrike" kern="1200" cap="none" spc="0" normalizeH="0" baseline="0" noProof="0" dirty="0">
                <a:ln>
                  <a:noFill/>
                </a:ln>
                <a:solidFill>
                  <a:srgbClr val="0070C0"/>
                </a:solidFill>
                <a:effectLst/>
                <a:uLnTx/>
                <a:uFillTx/>
                <a:latin typeface="Tahoma" panose="020B0604030504040204" pitchFamily="34" charset="0"/>
                <a:ea typeface="新細明體" panose="02020500000000000000" pitchFamily="18" charset="-120"/>
                <a:cs typeface="Tahoma" panose="020B0604030504040204" pitchFamily="34" charset="0"/>
              </a:rPr>
              <a:t>ong </a:t>
            </a:r>
            <a:r>
              <a:rPr kumimoji="0" lang="en-US" altLang="zh-TW" sz="2000" b="1" i="0" u="sng" strike="noStrike" kern="1200" cap="none" spc="0" normalizeH="0" baseline="0" noProof="0" dirty="0">
                <a:ln>
                  <a:noFill/>
                </a:ln>
                <a:solidFill>
                  <a:srgbClr val="954F72"/>
                </a:solidFill>
                <a:effectLst/>
                <a:uLnTx/>
                <a:uFillTx/>
                <a:latin typeface="Tahoma" panose="020B0604030504040204" pitchFamily="34" charset="0"/>
                <a:ea typeface="新細明體" panose="02020500000000000000" pitchFamily="18" charset="-120"/>
                <a:cs typeface="Tahoma" panose="020B0604030504040204" pitchFamily="34" charset="0"/>
              </a:rPr>
              <a:t>M</a:t>
            </a:r>
            <a:r>
              <a:rPr kumimoji="0" lang="en-US" altLang="zh-TW" sz="2000" b="1" i="0" u="none" strike="noStrike" kern="1200" cap="none" spc="0" normalizeH="0" baseline="0" noProof="0" dirty="0">
                <a:ln>
                  <a:noFill/>
                </a:ln>
                <a:solidFill>
                  <a:srgbClr val="0070C0"/>
                </a:solidFill>
                <a:effectLst/>
                <a:uLnTx/>
                <a:uFillTx/>
                <a:latin typeface="Tahoma" panose="020B0604030504040204" pitchFamily="34" charset="0"/>
                <a:ea typeface="新細明體" panose="02020500000000000000" pitchFamily="18" charset="-120"/>
                <a:cs typeface="Tahoma" panose="020B0604030504040204" pitchFamily="34" charset="0"/>
              </a:rPr>
              <a:t>an </a:t>
            </a:r>
            <a:r>
              <a:rPr kumimoji="0" lang="en-US" altLang="zh-TW" sz="2000" b="1" i="0" u="sng" strike="noStrike" kern="1200" cap="none" spc="0" normalizeH="0" baseline="0" noProof="0" dirty="0">
                <a:ln>
                  <a:noFill/>
                </a:ln>
                <a:solidFill>
                  <a:srgbClr val="954F72"/>
                </a:solidFill>
                <a:effectLst/>
                <a:uLnTx/>
                <a:uFillTx/>
                <a:latin typeface="Tahoma" panose="020B0604030504040204" pitchFamily="34" charset="0"/>
                <a:ea typeface="新細明體" panose="02020500000000000000" pitchFamily="18" charset="-120"/>
                <a:cs typeface="Tahoma" panose="020B0604030504040204" pitchFamily="34" charset="0"/>
              </a:rPr>
              <a:t>W</a:t>
            </a:r>
            <a:r>
              <a:rPr kumimoji="0" lang="en-US" altLang="zh-TW" sz="2000" b="1" i="0" u="none" strike="noStrike" kern="1200" cap="none" spc="0" normalizeH="0" baseline="0" noProof="0" dirty="0">
                <a:ln>
                  <a:noFill/>
                </a:ln>
                <a:solidFill>
                  <a:srgbClr val="0070C0"/>
                </a:solidFill>
                <a:effectLst/>
                <a:uLnTx/>
                <a:uFillTx/>
                <a:latin typeface="Tahoma" panose="020B0604030504040204" pitchFamily="34" charset="0"/>
                <a:ea typeface="新細明體" panose="02020500000000000000" pitchFamily="18" charset="-120"/>
                <a:cs typeface="Tahoma" panose="020B0604030504040204" pitchFamily="34" charset="0"/>
              </a:rPr>
              <a:t>ai Library</a:t>
            </a:r>
          </a:p>
          <a:p>
            <a:pPr marL="0" marR="0" lvl="0" indent="0" algn="ctr" defTabSz="914400" rtl="0" eaLnBrk="1" fontAlgn="auto" latinLnBrk="0" hangingPunct="1">
              <a:lnSpc>
                <a:spcPct val="70000"/>
              </a:lnSpc>
              <a:spcBef>
                <a:spcPct val="50000"/>
              </a:spcBef>
              <a:spcAft>
                <a:spcPts val="0"/>
              </a:spcAft>
              <a:buClrTx/>
              <a:buSzTx/>
              <a:buFontTx/>
              <a:buNone/>
              <a:tabLst/>
              <a:defRPr/>
            </a:pPr>
            <a:r>
              <a:rPr kumimoji="0" lang="it-IT" altLang="zh-TW" sz="1600" b="1" i="0" u="none" strike="noStrike" kern="1200" cap="none" spc="0" normalizeH="0" baseline="0" noProof="0" dirty="0">
                <a:ln>
                  <a:noFill/>
                </a:ln>
                <a:solidFill>
                  <a:srgbClr val="0070C0"/>
                </a:solidFill>
                <a:effectLst/>
                <a:uLnTx/>
                <a:uFillTx/>
                <a:latin typeface="Tahoma" panose="020B0604030504040204" pitchFamily="34" charset="0"/>
                <a:ea typeface="新細明體" panose="02020500000000000000" pitchFamily="18" charset="-120"/>
                <a:cs typeface="Tahoma" panose="020B0604030504040204" pitchFamily="34" charset="0"/>
              </a:rPr>
              <a:t>(Block C, Tai Po Campus)</a:t>
            </a:r>
          </a:p>
        </p:txBody>
      </p:sp>
      <p:sp>
        <p:nvSpPr>
          <p:cNvPr id="168966" name="Text Box 6"/>
          <p:cNvSpPr txBox="1">
            <a:spLocks noChangeArrowheads="1"/>
          </p:cNvSpPr>
          <p:nvPr/>
        </p:nvSpPr>
        <p:spPr bwMode="auto">
          <a:xfrm>
            <a:off x="2640013" y="260350"/>
            <a:ext cx="6985000" cy="5842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Our Locations</a:t>
            </a:r>
          </a:p>
        </p:txBody>
      </p:sp>
      <p:grpSp>
        <p:nvGrpSpPr>
          <p:cNvPr id="2" name="Group 1"/>
          <p:cNvGrpSpPr>
            <a:grpSpLocks/>
          </p:cNvGrpSpPr>
          <p:nvPr/>
        </p:nvGrpSpPr>
        <p:grpSpPr bwMode="auto">
          <a:xfrm>
            <a:off x="2207568" y="5139260"/>
            <a:ext cx="7704138" cy="1512888"/>
            <a:chOff x="828675" y="5156200"/>
            <a:chExt cx="7704138" cy="1512888"/>
          </a:xfrm>
        </p:grpSpPr>
        <p:pic>
          <p:nvPicPr>
            <p:cNvPr id="7176"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4663" y="5156200"/>
              <a:ext cx="8651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13"/>
            <p:cNvSpPr>
              <a:spLocks noChangeArrowheads="1"/>
            </p:cNvSpPr>
            <p:nvPr/>
          </p:nvSpPr>
          <p:spPr bwMode="auto">
            <a:xfrm>
              <a:off x="828675" y="5951538"/>
              <a:ext cx="77041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2000" b="1" i="0" u="none" strike="noStrike" kern="1200" cap="none" spc="0" normalizeH="0" baseline="0" noProof="0" dirty="0">
                  <a:ln>
                    <a:noFill/>
                  </a:ln>
                  <a:solidFill>
                    <a:srgbClr val="9900FF"/>
                  </a:solidFill>
                  <a:effectLst/>
                  <a:uLnTx/>
                  <a:uFillTx/>
                  <a:latin typeface="Tahoma" panose="020B0604030504040204" pitchFamily="34" charset="0"/>
                  <a:ea typeface="新細明體" panose="02020500000000000000" pitchFamily="18" charset="-120"/>
                  <a:cs typeface="Tahoma" panose="020B0604030504040204" pitchFamily="34" charset="0"/>
                  <a:hlinkClick r:id="rId4"/>
                </a:rPr>
                <a:t>Different Opening Hours</a:t>
              </a:r>
              <a:endParaRPr kumimoji="0" lang="en-US" altLang="zh-TW" sz="2000" b="1" i="0" u="none" strike="noStrike" kern="1200" cap="none" spc="0" normalizeH="0" baseline="0" noProof="0" dirty="0">
                <a:ln>
                  <a:noFill/>
                </a:ln>
                <a:solidFill>
                  <a:srgbClr val="9900FF"/>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grpSp>
      <p:pic>
        <p:nvPicPr>
          <p:cNvPr id="9226" name="Picture 10"/>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551384" y="1952533"/>
            <a:ext cx="4968552" cy="27944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174" name="Text Box 4"/>
          <p:cNvSpPr txBox="1">
            <a:spLocks noChangeArrowheads="1"/>
          </p:cNvSpPr>
          <p:nvPr/>
        </p:nvSpPr>
        <p:spPr bwMode="auto">
          <a:xfrm>
            <a:off x="6152880" y="4218375"/>
            <a:ext cx="6110962" cy="69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ts val="2500"/>
              </a:lnSpc>
              <a:spcBef>
                <a:spcPct val="50000"/>
              </a:spcBef>
              <a:spcAft>
                <a:spcPts val="0"/>
              </a:spcAft>
              <a:buClrTx/>
              <a:buSzTx/>
              <a:buFontTx/>
              <a:buNone/>
              <a:tabLst/>
              <a:defRPr/>
            </a:pPr>
            <a:r>
              <a:rPr kumimoji="0" lang="en-US" altLang="zh-TW" sz="1800" b="1" i="0" u="sng" strike="noStrike" kern="1200" cap="none" spc="0" normalizeH="0" baseline="0" noProof="0" dirty="0">
                <a:ln>
                  <a:noFill/>
                </a:ln>
                <a:solidFill>
                  <a:srgbClr val="00B050"/>
                </a:solidFill>
                <a:effectLst/>
                <a:uLnTx/>
                <a:uFillTx/>
                <a:latin typeface="Tahoma" panose="020B0604030504040204" pitchFamily="34" charset="0"/>
                <a:ea typeface="新細明體" panose="02020500000000000000" pitchFamily="18" charset="-120"/>
                <a:cs typeface="Tahoma" panose="020B0604030504040204" pitchFamily="34" charset="0"/>
              </a:rPr>
              <a:t>T</a:t>
            </a:r>
            <a:r>
              <a:rPr kumimoji="0" lang="en-US" altLang="zh-TW" sz="18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t>seung </a:t>
            </a:r>
            <a:r>
              <a:rPr kumimoji="0" lang="en-US" altLang="zh-TW" sz="1800" b="1" i="0" u="sng" strike="noStrike" kern="1200" cap="none" spc="0" normalizeH="0" baseline="0" noProof="0" dirty="0">
                <a:ln>
                  <a:noFill/>
                </a:ln>
                <a:solidFill>
                  <a:srgbClr val="00B050"/>
                </a:solidFill>
                <a:effectLst/>
                <a:uLnTx/>
                <a:uFillTx/>
                <a:latin typeface="Tahoma" panose="020B0604030504040204" pitchFamily="34" charset="0"/>
                <a:ea typeface="新細明體" panose="02020500000000000000" pitchFamily="18" charset="-120"/>
                <a:cs typeface="Tahoma" panose="020B0604030504040204" pitchFamily="34" charset="0"/>
              </a:rPr>
              <a:t>K</a:t>
            </a:r>
            <a:r>
              <a:rPr kumimoji="0" lang="en-US" altLang="zh-TW" sz="18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t>wan </a:t>
            </a:r>
            <a:r>
              <a:rPr kumimoji="0" lang="en-US" altLang="zh-TW" sz="1800" b="1" i="0" u="sng" strike="noStrike" kern="1200" cap="none" spc="0" normalizeH="0" baseline="0" noProof="0" dirty="0">
                <a:ln>
                  <a:noFill/>
                </a:ln>
                <a:solidFill>
                  <a:srgbClr val="00B050"/>
                </a:solidFill>
                <a:effectLst/>
                <a:uLnTx/>
                <a:uFillTx/>
                <a:latin typeface="Tahoma" panose="020B0604030504040204" pitchFamily="34" charset="0"/>
                <a:ea typeface="新細明體" panose="02020500000000000000" pitchFamily="18" charset="-120"/>
                <a:cs typeface="Tahoma" panose="020B0604030504040204" pitchFamily="34" charset="0"/>
              </a:rPr>
              <a:t>O</a:t>
            </a:r>
            <a:r>
              <a:rPr kumimoji="0" lang="en-US" altLang="zh-TW" sz="18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t> Study Centre Library</a:t>
            </a:r>
            <a:br>
              <a:rPr kumimoji="0" lang="en-US" altLang="zh-TW" sz="1800" b="1" i="0" u="sng"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br>
            <a:r>
              <a:rPr kumimoji="0" lang="en-US" altLang="zh-TW" sz="16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t>(1 King Yin Lane, Tseung Kwan O)</a:t>
            </a:r>
          </a:p>
        </p:txBody>
      </p:sp>
      <p:pic>
        <p:nvPicPr>
          <p:cNvPr id="7175"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7118926" y="1585012"/>
            <a:ext cx="4178870" cy="26128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2759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Text Box 5"/>
          <p:cNvSpPr txBox="1">
            <a:spLocks noChangeArrowheads="1"/>
          </p:cNvSpPr>
          <p:nvPr/>
        </p:nvSpPr>
        <p:spPr bwMode="auto">
          <a:xfrm>
            <a:off x="3324224" y="261648"/>
            <a:ext cx="5543550" cy="75245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ts val="27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How to Request Items</a:t>
            </a:r>
          </a:p>
          <a:p>
            <a:pPr marL="0" marR="0" lvl="0" indent="0" algn="ctr" defTabSz="914400" rtl="0" eaLnBrk="1" fontAlgn="base" latinLnBrk="0" hangingPunct="1">
              <a:lnSpc>
                <a:spcPts val="27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(Inter-campus Delivery)</a:t>
            </a:r>
            <a:endParaRPr kumimoji="0" lang="en-US" altLang="zh-TW" sz="16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Garamond" pitchFamily="18" charset="0"/>
              <a:ea typeface="新細明體" panose="02020500000000000000" pitchFamily="18" charset="-120"/>
              <a:cs typeface="+mn-cs"/>
            </a:endParaRPr>
          </a:p>
        </p:txBody>
      </p:sp>
      <p:sp>
        <p:nvSpPr>
          <p:cNvPr id="5" name="Slide Number Placeholder 1">
            <a:extLst>
              <a:ext uri="{FF2B5EF4-FFF2-40B4-BE49-F238E27FC236}">
                <a16:creationId xmlns:a16="http://schemas.microsoft.com/office/drawing/2014/main" id="{48DE89C4-02BC-41B6-AB45-F430F2CB3C4D}"/>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icd_pre">
            <a:hlinkClick r:id="" action="ppaction://media"/>
            <a:extLst>
              <a:ext uri="{FF2B5EF4-FFF2-40B4-BE49-F238E27FC236}">
                <a16:creationId xmlns:a16="http://schemas.microsoft.com/office/drawing/2014/main" id="{06E6CED7-B042-4FB2-B346-0CB10F90F52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433" t="8324" r="4518" b="9306"/>
          <a:stretch/>
        </p:blipFill>
        <p:spPr>
          <a:xfrm>
            <a:off x="1164357" y="1175596"/>
            <a:ext cx="9863285" cy="50192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6593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5757">
                <a:alpha val="36000"/>
              </a:srgbClr>
            </a:gs>
            <a:gs pos="26000">
              <a:schemeClr val="accent1">
                <a:lumMod val="40000"/>
                <a:lumOff val="60000"/>
              </a:schemeClr>
            </a:gs>
            <a:gs pos="0">
              <a:schemeClr val="accent1">
                <a:lumMod val="40000"/>
                <a:lumOff val="60000"/>
              </a:schemeClr>
            </a:gs>
            <a:gs pos="51000">
              <a:schemeClr val="accent4">
                <a:lumMod val="40000"/>
                <a:lumOff val="60000"/>
              </a:schemeClr>
            </a:gs>
            <a:gs pos="97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8256"/>
            <a:ext cx="10515600" cy="1325563"/>
          </a:xfrm>
        </p:spPr>
        <p:txBody>
          <a:bodyPr>
            <a:noAutofit/>
          </a:bodyPr>
          <a:lstStyle/>
          <a:p>
            <a:pPr algn="ctr">
              <a:spcBef>
                <a:spcPts val="0"/>
              </a:spcBef>
              <a:defRPr/>
            </a:pPr>
            <a:r>
              <a:rPr lang="en-US" altLang="zh-TW" sz="3200" b="1" dirty="0">
                <a:solidFill>
                  <a:srgbClr val="306B6E"/>
                </a:solidFill>
                <a:effectLst>
                  <a:outerShdw blurRad="38100" dist="38100" dir="2700000" algn="tl">
                    <a:srgbClr val="C0C0C0"/>
                  </a:outerShdw>
                </a:effectLst>
                <a:latin typeface="Tahoma" pitchFamily="34" charset="0"/>
              </a:rPr>
              <a:t>Resources Sharing</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reeform: Shape 3">
            <a:hlinkClick r:id="rId2" action="ppaction://hlinksldjump"/>
            <a:extLst>
              <a:ext uri="{FF2B5EF4-FFF2-40B4-BE49-F238E27FC236}">
                <a16:creationId xmlns:a16="http://schemas.microsoft.com/office/drawing/2014/main" id="{088381F2-D60A-45CB-AB16-36A03D847AE0}"/>
              </a:ext>
            </a:extLst>
          </p:cNvPr>
          <p:cNvSpPr/>
          <p:nvPr/>
        </p:nvSpPr>
        <p:spPr>
          <a:xfrm>
            <a:off x="1324216" y="1729070"/>
            <a:ext cx="9497291" cy="1152000"/>
          </a:xfrm>
          <a:custGeom>
            <a:avLst/>
            <a:gdLst>
              <a:gd name="connsiteX0" fmla="*/ 0 w 9497291"/>
              <a:gd name="connsiteY0" fmla="*/ 121546 h 729262"/>
              <a:gd name="connsiteX1" fmla="*/ 121546 w 9497291"/>
              <a:gd name="connsiteY1" fmla="*/ 0 h 729262"/>
              <a:gd name="connsiteX2" fmla="*/ 9375745 w 9497291"/>
              <a:gd name="connsiteY2" fmla="*/ 0 h 729262"/>
              <a:gd name="connsiteX3" fmla="*/ 9497291 w 9497291"/>
              <a:gd name="connsiteY3" fmla="*/ 121546 h 729262"/>
              <a:gd name="connsiteX4" fmla="*/ 9497291 w 9497291"/>
              <a:gd name="connsiteY4" fmla="*/ 607716 h 729262"/>
              <a:gd name="connsiteX5" fmla="*/ 9375745 w 9497291"/>
              <a:gd name="connsiteY5" fmla="*/ 729262 h 729262"/>
              <a:gd name="connsiteX6" fmla="*/ 121546 w 9497291"/>
              <a:gd name="connsiteY6" fmla="*/ 729262 h 729262"/>
              <a:gd name="connsiteX7" fmla="*/ 0 w 9497291"/>
              <a:gd name="connsiteY7" fmla="*/ 607716 h 729262"/>
              <a:gd name="connsiteX8" fmla="*/ 0 w 9497291"/>
              <a:gd name="connsiteY8" fmla="*/ 121546 h 72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7291" h="729262">
                <a:moveTo>
                  <a:pt x="0" y="121546"/>
                </a:moveTo>
                <a:cubicBezTo>
                  <a:pt x="0" y="54418"/>
                  <a:pt x="54418" y="0"/>
                  <a:pt x="121546" y="0"/>
                </a:cubicBezTo>
                <a:lnTo>
                  <a:pt x="9375745" y="0"/>
                </a:lnTo>
                <a:cubicBezTo>
                  <a:pt x="9442873" y="0"/>
                  <a:pt x="9497291" y="54418"/>
                  <a:pt x="9497291" y="121546"/>
                </a:cubicBezTo>
                <a:lnTo>
                  <a:pt x="9497291" y="607716"/>
                </a:lnTo>
                <a:cubicBezTo>
                  <a:pt x="9497291" y="674844"/>
                  <a:pt x="9442873" y="729262"/>
                  <a:pt x="9375745" y="729262"/>
                </a:cubicBezTo>
                <a:lnTo>
                  <a:pt x="121546" y="729262"/>
                </a:lnTo>
                <a:cubicBezTo>
                  <a:pt x="54418" y="729262"/>
                  <a:pt x="0" y="674844"/>
                  <a:pt x="0" y="607716"/>
                </a:cubicBezTo>
                <a:lnTo>
                  <a:pt x="0" y="121546"/>
                </a:lnTo>
                <a:close/>
              </a:path>
            </a:pathLst>
          </a:custGeom>
          <a:solidFill>
            <a:srgbClr val="00B0F0"/>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27040" tIns="127040" rIns="127040" bIns="127040" numCol="1" spcCol="1270" anchor="ctr" anchorCtr="0">
            <a:noAutofit/>
          </a:bodyPr>
          <a:lstStyle/>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Postgraduate Degrees (Master’s &amp; Doctoral Degrees) </a:t>
            </a:r>
          </a:p>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UGC-funded PGDE Programmes</a:t>
            </a:r>
            <a:r>
              <a:rPr kumimoji="0" lang="en-US" sz="2400" b="0" i="0" u="none" strike="noStrike" kern="1200" cap="none" spc="0" normalizeH="0" baseline="0" noProof="0" dirty="0">
                <a:ln>
                  <a:noFill/>
                </a:ln>
                <a:solidFill>
                  <a:srgbClr val="5B9BD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white">
                    <a:lumMod val="85000"/>
                  </a:prstClr>
                </a:solidFill>
                <a:effectLst/>
                <a:uLnTx/>
                <a:uFillTx/>
                <a:latin typeface="Tahoma" panose="020B0604030504040204" pitchFamily="34" charset="0"/>
                <a:ea typeface="Tahoma" panose="020B0604030504040204" pitchFamily="34" charset="0"/>
                <a:cs typeface="Tahoma" panose="020B0604030504040204" pitchFamily="34" charset="0"/>
              </a:rPr>
              <a:t>click</a:t>
            </a:r>
          </a:p>
        </p:txBody>
      </p:sp>
      <p:sp>
        <p:nvSpPr>
          <p:cNvPr id="6" name="Freeform: Shape 5">
            <a:hlinkClick r:id="rId3" action="ppaction://hlinksldjump"/>
            <a:extLst>
              <a:ext uri="{FF2B5EF4-FFF2-40B4-BE49-F238E27FC236}">
                <a16:creationId xmlns:a16="http://schemas.microsoft.com/office/drawing/2014/main" id="{F56F22F0-F9F6-44D6-9CCC-EFF209BCBC04}"/>
              </a:ext>
            </a:extLst>
          </p:cNvPr>
          <p:cNvSpPr/>
          <p:nvPr/>
        </p:nvSpPr>
        <p:spPr>
          <a:xfrm>
            <a:off x="1324214" y="3069790"/>
            <a:ext cx="9497291" cy="1152000"/>
          </a:xfrm>
          <a:custGeom>
            <a:avLst/>
            <a:gdLst>
              <a:gd name="connsiteX0" fmla="*/ 0 w 9497291"/>
              <a:gd name="connsiteY0" fmla="*/ 89894 h 539354"/>
              <a:gd name="connsiteX1" fmla="*/ 89894 w 9497291"/>
              <a:gd name="connsiteY1" fmla="*/ 0 h 539354"/>
              <a:gd name="connsiteX2" fmla="*/ 9407397 w 9497291"/>
              <a:gd name="connsiteY2" fmla="*/ 0 h 539354"/>
              <a:gd name="connsiteX3" fmla="*/ 9497291 w 9497291"/>
              <a:gd name="connsiteY3" fmla="*/ 89894 h 539354"/>
              <a:gd name="connsiteX4" fmla="*/ 9497291 w 9497291"/>
              <a:gd name="connsiteY4" fmla="*/ 449460 h 539354"/>
              <a:gd name="connsiteX5" fmla="*/ 9407397 w 9497291"/>
              <a:gd name="connsiteY5" fmla="*/ 539354 h 539354"/>
              <a:gd name="connsiteX6" fmla="*/ 89894 w 9497291"/>
              <a:gd name="connsiteY6" fmla="*/ 539354 h 539354"/>
              <a:gd name="connsiteX7" fmla="*/ 0 w 9497291"/>
              <a:gd name="connsiteY7" fmla="*/ 449460 h 539354"/>
              <a:gd name="connsiteX8" fmla="*/ 0 w 9497291"/>
              <a:gd name="connsiteY8" fmla="*/ 89894 h 53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7291" h="539354">
                <a:moveTo>
                  <a:pt x="0" y="89894"/>
                </a:moveTo>
                <a:cubicBezTo>
                  <a:pt x="0" y="40247"/>
                  <a:pt x="40247" y="0"/>
                  <a:pt x="89894" y="0"/>
                </a:cubicBezTo>
                <a:lnTo>
                  <a:pt x="9407397" y="0"/>
                </a:lnTo>
                <a:cubicBezTo>
                  <a:pt x="9457044" y="0"/>
                  <a:pt x="9497291" y="40247"/>
                  <a:pt x="9497291" y="89894"/>
                </a:cubicBezTo>
                <a:lnTo>
                  <a:pt x="9497291" y="449460"/>
                </a:lnTo>
                <a:cubicBezTo>
                  <a:pt x="9497291" y="499107"/>
                  <a:pt x="9457044" y="539354"/>
                  <a:pt x="9407397" y="539354"/>
                </a:cubicBezTo>
                <a:lnTo>
                  <a:pt x="89894" y="539354"/>
                </a:lnTo>
                <a:cubicBezTo>
                  <a:pt x="40247" y="539354"/>
                  <a:pt x="0" y="499107"/>
                  <a:pt x="0" y="449460"/>
                </a:cubicBezTo>
                <a:lnTo>
                  <a:pt x="0" y="89894"/>
                </a:lnTo>
                <a:close/>
              </a:path>
            </a:pathLst>
          </a:custGeom>
          <a:solidFill>
            <a:schemeClr val="accent4">
              <a:lumMod val="75000"/>
            </a:schemeClr>
          </a:solidFill>
        </p:spPr>
        <p:style>
          <a:lnRef idx="3">
            <a:schemeClr val="lt1">
              <a:hueOff val="0"/>
              <a:satOff val="0"/>
              <a:lumOff val="0"/>
              <a:alphaOff val="0"/>
            </a:schemeClr>
          </a:lnRef>
          <a:fillRef idx="1">
            <a:schemeClr val="accent5">
              <a:hueOff val="-4902230"/>
              <a:satOff val="-6819"/>
              <a:lumOff val="-2615"/>
              <a:alphaOff val="0"/>
            </a:schemeClr>
          </a:fillRef>
          <a:effectRef idx="1">
            <a:schemeClr val="accent5">
              <a:hueOff val="-4902230"/>
              <a:satOff val="-6819"/>
              <a:lumOff val="-2615"/>
              <a:alphaOff val="0"/>
            </a:schemeClr>
          </a:effectRef>
          <a:fontRef idx="minor">
            <a:schemeClr val="lt1"/>
          </a:fontRef>
        </p:style>
        <p:txBody>
          <a:bodyPr spcFirstLastPara="0" vert="horz" wrap="square" lIns="117769" tIns="117769" rIns="117769" bIns="117769" numCol="1" spcCol="1270" anchor="ctr" anchorCtr="0">
            <a:noAutofit/>
          </a:bodyPr>
          <a:lstStyle/>
          <a:p>
            <a:pPr lvl="0" defTabSz="1066800">
              <a:lnSpc>
                <a:spcPts val="3400"/>
              </a:lnSpc>
              <a:spcBef>
                <a:spcPct val="0"/>
              </a:spcBef>
              <a:spcAft>
                <a:spcPct val="35000"/>
              </a:spcAft>
              <a:defRPr/>
            </a:pPr>
            <a:r>
              <a:rPr kumimoji="0" lang="en-US"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UGC-funded Undergraduate </a:t>
            </a: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D</a:t>
            </a:r>
            <a:r>
              <a:rPr kumimoji="0" lang="en-US" sz="24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egree</a:t>
            </a: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 Programmes                     </a:t>
            </a:r>
            <a:r>
              <a:rPr kumimoji="0" lang="en-US" sz="2000" b="0" i="0" u="none" strike="noStrike" kern="1200" cap="none" spc="0" normalizeH="0" baseline="0" noProof="0" dirty="0">
                <a:ln>
                  <a:noFill/>
                </a:ln>
                <a:solidFill>
                  <a:srgbClr val="70AD47">
                    <a:lumMod val="40000"/>
                    <a:lumOff val="60000"/>
                  </a:srgbClr>
                </a:solidFill>
                <a:effectLst/>
                <a:uLnTx/>
                <a:uFillTx/>
                <a:latin typeface="Tahoma" panose="020B0604030504040204" pitchFamily="34" charset="0"/>
                <a:ea typeface="Tahoma" panose="020B0604030504040204" pitchFamily="34" charset="0"/>
                <a:cs typeface="Tahoma" panose="020B0604030504040204" pitchFamily="34" charset="0"/>
              </a:rPr>
              <a:t>click</a:t>
            </a: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Freeform: Shape 6">
            <a:hlinkClick r:id="rId4" action="ppaction://hlinksldjump"/>
            <a:extLst>
              <a:ext uri="{FF2B5EF4-FFF2-40B4-BE49-F238E27FC236}">
                <a16:creationId xmlns:a16="http://schemas.microsoft.com/office/drawing/2014/main" id="{71D3A2F1-864A-4F4B-AD9B-AFF83C233CE2}"/>
              </a:ext>
            </a:extLst>
          </p:cNvPr>
          <p:cNvSpPr/>
          <p:nvPr/>
        </p:nvSpPr>
        <p:spPr>
          <a:xfrm>
            <a:off x="1324215" y="4414161"/>
            <a:ext cx="9497291" cy="1440000"/>
          </a:xfrm>
          <a:custGeom>
            <a:avLst/>
            <a:gdLst>
              <a:gd name="connsiteX0" fmla="*/ 0 w 9497291"/>
              <a:gd name="connsiteY0" fmla="*/ 154611 h 927650"/>
              <a:gd name="connsiteX1" fmla="*/ 154611 w 9497291"/>
              <a:gd name="connsiteY1" fmla="*/ 0 h 927650"/>
              <a:gd name="connsiteX2" fmla="*/ 9342680 w 9497291"/>
              <a:gd name="connsiteY2" fmla="*/ 0 h 927650"/>
              <a:gd name="connsiteX3" fmla="*/ 9497291 w 9497291"/>
              <a:gd name="connsiteY3" fmla="*/ 154611 h 927650"/>
              <a:gd name="connsiteX4" fmla="*/ 9497291 w 9497291"/>
              <a:gd name="connsiteY4" fmla="*/ 773039 h 927650"/>
              <a:gd name="connsiteX5" fmla="*/ 9342680 w 9497291"/>
              <a:gd name="connsiteY5" fmla="*/ 927650 h 927650"/>
              <a:gd name="connsiteX6" fmla="*/ 154611 w 9497291"/>
              <a:gd name="connsiteY6" fmla="*/ 927650 h 927650"/>
              <a:gd name="connsiteX7" fmla="*/ 0 w 9497291"/>
              <a:gd name="connsiteY7" fmla="*/ 773039 h 927650"/>
              <a:gd name="connsiteX8" fmla="*/ 0 w 9497291"/>
              <a:gd name="connsiteY8" fmla="*/ 154611 h 9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7291" h="927650">
                <a:moveTo>
                  <a:pt x="0" y="154611"/>
                </a:moveTo>
                <a:cubicBezTo>
                  <a:pt x="0" y="69222"/>
                  <a:pt x="69222" y="0"/>
                  <a:pt x="154611" y="0"/>
                </a:cubicBezTo>
                <a:lnTo>
                  <a:pt x="9342680" y="0"/>
                </a:lnTo>
                <a:cubicBezTo>
                  <a:pt x="9428069" y="0"/>
                  <a:pt x="9497291" y="69222"/>
                  <a:pt x="9497291" y="154611"/>
                </a:cubicBezTo>
                <a:lnTo>
                  <a:pt x="9497291" y="773039"/>
                </a:lnTo>
                <a:cubicBezTo>
                  <a:pt x="9497291" y="858428"/>
                  <a:pt x="9428069" y="927650"/>
                  <a:pt x="9342680" y="927650"/>
                </a:cubicBezTo>
                <a:lnTo>
                  <a:pt x="154611" y="927650"/>
                </a:lnTo>
                <a:cubicBezTo>
                  <a:pt x="69222" y="927650"/>
                  <a:pt x="0" y="858428"/>
                  <a:pt x="0" y="773039"/>
                </a:cubicBezTo>
                <a:lnTo>
                  <a:pt x="0" y="154611"/>
                </a:lnTo>
                <a:close/>
              </a:path>
            </a:pathLst>
          </a:custGeom>
          <a:solidFill>
            <a:schemeClr val="accent6">
              <a:lumMod val="75000"/>
            </a:schemeClr>
          </a:solidFill>
        </p:spPr>
        <p:style>
          <a:lnRef idx="3">
            <a:schemeClr val="lt1">
              <a:hueOff val="0"/>
              <a:satOff val="0"/>
              <a:lumOff val="0"/>
              <a:alphaOff val="0"/>
            </a:schemeClr>
          </a:lnRef>
          <a:fillRef idx="1">
            <a:schemeClr val="accent5">
              <a:hueOff val="-7353344"/>
              <a:satOff val="-10228"/>
              <a:lumOff val="-3922"/>
              <a:alphaOff val="0"/>
            </a:schemeClr>
          </a:fillRef>
          <a:effectRef idx="1">
            <a:schemeClr val="accent5">
              <a:hueOff val="-7353344"/>
              <a:satOff val="-10228"/>
              <a:lumOff val="-3922"/>
              <a:alphaOff val="0"/>
            </a:schemeClr>
          </a:effectRef>
          <a:fontRef idx="minor">
            <a:schemeClr val="lt1"/>
          </a:fontRef>
        </p:style>
        <p:txBody>
          <a:bodyPr spcFirstLastPara="0" vert="horz" wrap="square" lIns="136724" tIns="136724" rIns="136724" bIns="136724" numCol="1" spcCol="1270" anchor="ctr" anchorCtr="0">
            <a:noAutofit/>
          </a:bodyPr>
          <a:lstStyle/>
          <a:p>
            <a:pPr marL="0" marR="0" lvl="0" indent="0" algn="l" defTabSz="1066800" rtl="0" eaLnBrk="1" fontAlgn="auto" latinLnBrk="0" hangingPunct="1">
              <a:lnSpc>
                <a:spcPts val="31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Professional Development Programmes</a:t>
            </a:r>
          </a:p>
          <a:p>
            <a:pPr marL="0" marR="0" lvl="0" indent="0" algn="l" defTabSz="1066800" rtl="0" eaLnBrk="1" fontAlgn="auto" latinLnBrk="0" hangingPunct="1">
              <a:lnSpc>
                <a:spcPts val="31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Higher Diploma                                                                    </a:t>
            </a:r>
            <a:r>
              <a:rPr kumimoji="0" lang="en-US" sz="2000" b="0" i="0" u="none" strike="noStrike" kern="1200" cap="none" spc="0" normalizeH="0" baseline="0" noProof="0" dirty="0">
                <a:ln>
                  <a:noFill/>
                </a:ln>
                <a:solidFill>
                  <a:srgbClr val="70AD47">
                    <a:lumMod val="40000"/>
                    <a:lumOff val="60000"/>
                  </a:srgbClr>
                </a:solidFill>
                <a:effectLst/>
                <a:uLnTx/>
                <a:uFillTx/>
                <a:latin typeface="Tahoma" panose="020B0604030504040204" pitchFamily="34" charset="0"/>
                <a:ea typeface="Tahoma" panose="020B0604030504040204" pitchFamily="34" charset="0"/>
                <a:cs typeface="Tahoma" panose="020B0604030504040204" pitchFamily="34" charset="0"/>
              </a:rPr>
              <a:t>click</a:t>
            </a: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1066800" rtl="0" eaLnBrk="1" fontAlgn="auto" latinLnBrk="0" hangingPunct="1">
              <a:lnSpc>
                <a:spcPts val="31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Elder Academy</a:t>
            </a:r>
          </a:p>
        </p:txBody>
      </p:sp>
      <p:sp>
        <p:nvSpPr>
          <p:cNvPr id="13" name="Rectangle 12">
            <a:extLst>
              <a:ext uri="{FF2B5EF4-FFF2-40B4-BE49-F238E27FC236}">
                <a16:creationId xmlns:a16="http://schemas.microsoft.com/office/drawing/2014/main" id="{D9BD1A6F-CF47-417B-AFD3-57C97C08FD34}"/>
              </a:ext>
            </a:extLst>
          </p:cNvPr>
          <p:cNvSpPr/>
          <p:nvPr/>
        </p:nvSpPr>
        <p:spPr>
          <a:xfrm>
            <a:off x="9213469" y="4031361"/>
            <a:ext cx="2365413" cy="7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5664CA2-8432-4561-9F4C-783F808B1775}"/>
              </a:ext>
            </a:extLst>
          </p:cNvPr>
          <p:cNvSpPr/>
          <p:nvPr/>
        </p:nvSpPr>
        <p:spPr>
          <a:xfrm>
            <a:off x="2620807" y="909062"/>
            <a:ext cx="6904111" cy="417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6B6E"/>
                </a:solidFill>
                <a:effectLst/>
                <a:uLnTx/>
                <a:uFillTx/>
                <a:latin typeface="Tahoma" panose="020B0604030504040204" pitchFamily="34" charset="0"/>
                <a:ea typeface="Tahoma" panose="020B0604030504040204" pitchFamily="34" charset="0"/>
                <a:cs typeface="Tahoma" panose="020B0604030504040204" pitchFamily="34" charset="0"/>
              </a:rPr>
              <a:t>Please select your status: </a:t>
            </a:r>
          </a:p>
        </p:txBody>
      </p:sp>
    </p:spTree>
    <p:extLst>
      <p:ext uri="{BB962C8B-B14F-4D97-AF65-F5344CB8AC3E}">
        <p14:creationId xmlns:p14="http://schemas.microsoft.com/office/powerpoint/2010/main" val="894402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gradFill>
          <a:gsLst>
            <a:gs pos="0">
              <a:srgbClr val="FF5757">
                <a:alpha val="36000"/>
              </a:srgbClr>
            </a:gs>
            <a:gs pos="0">
              <a:schemeClr val="accent1">
                <a:lumMod val="45000"/>
                <a:lumOff val="55000"/>
              </a:schemeClr>
            </a:gs>
            <a:gs pos="40000">
              <a:schemeClr val="accent1">
                <a:lumMod val="20000"/>
                <a:lumOff val="80000"/>
              </a:schemeClr>
            </a:gs>
            <a:gs pos="9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1018303" y="271889"/>
            <a:ext cx="9994075" cy="107721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Joint University Librarians Advisory Committee (JULAC) Cards</a:t>
            </a:r>
          </a:p>
        </p:txBody>
      </p:sp>
      <p:sp>
        <p:nvSpPr>
          <p:cNvPr id="52228" name="Text Box 7"/>
          <p:cNvSpPr txBox="1">
            <a:spLocks noChangeArrowheads="1"/>
          </p:cNvSpPr>
          <p:nvPr/>
        </p:nvSpPr>
        <p:spPr bwMode="auto">
          <a:xfrm>
            <a:off x="1238250" y="1370231"/>
            <a:ext cx="979289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2563" indent="-1825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82563" marR="0" lvl="0" indent="-182563" algn="l" defTabSz="914400" rtl="0" eaLnBrk="1" fontAlgn="auto" latinLnBrk="0" hangingPunct="1">
              <a:lnSpc>
                <a:spcPct val="100000"/>
              </a:lnSpc>
              <a:spcBef>
                <a:spcPct val="0"/>
              </a:spcBef>
              <a:spcAft>
                <a:spcPts val="0"/>
              </a:spcAft>
              <a:buClr>
                <a:prstClr val="black"/>
              </a:buClr>
              <a:buSzTx/>
              <a:buFontTx/>
              <a:buChar char="•"/>
              <a:tabLst/>
              <a:defRPr/>
            </a:pPr>
            <a:r>
              <a:rPr kumimoji="1" lang="en-US" altLang="zh-TW" sz="2400" b="0" i="0" u="sng"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mn-cs"/>
              </a:rPr>
              <a:t>UGC-Funded</a:t>
            </a:r>
            <a:r>
              <a:rPr kumimoji="1"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 Postgraduate Diploma (PGDE) and Postgraduate Degree students are eligible to apply for JULAC Cards</a:t>
            </a:r>
          </a:p>
          <a:p>
            <a:pPr marL="182563" marR="0" lvl="0" indent="-182563" algn="l" defTabSz="914400" rtl="0" eaLnBrk="1" fontAlgn="auto" latinLnBrk="0" hangingPunct="1">
              <a:lnSpc>
                <a:spcPct val="100000"/>
              </a:lnSpc>
              <a:spcBef>
                <a:spcPct val="0"/>
              </a:spcBef>
              <a:spcAft>
                <a:spcPts val="0"/>
              </a:spcAft>
              <a:buClrTx/>
              <a:buSzTx/>
              <a:buFontTx/>
              <a:buChar char="•"/>
              <a:tabLst/>
              <a:defRPr/>
            </a:pPr>
            <a:endParaRPr kumimoji="1" lang="en-US" altLang="zh-TW" sz="22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endParaRPr>
          </a:p>
          <a:p>
            <a:pPr marL="182563" marR="0" lvl="0" indent="-182563" algn="l" defTabSz="914400" rtl="0" eaLnBrk="1" fontAlgn="auto" latinLnBrk="0" hangingPunct="1">
              <a:lnSpc>
                <a:spcPct val="100000"/>
              </a:lnSpc>
              <a:spcBef>
                <a:spcPct val="0"/>
              </a:spcBef>
              <a:spcAft>
                <a:spcPts val="0"/>
              </a:spcAft>
              <a:buClrTx/>
              <a:buSzTx/>
              <a:buFontTx/>
              <a:buChar char="•"/>
              <a:tabLst/>
              <a:defRPr/>
            </a:pPr>
            <a:r>
              <a:rPr kumimoji="1" lang="en-US" altLang="zh-TW" sz="22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Visit and borrow items of other 7 UGC libraries </a:t>
            </a:r>
          </a:p>
          <a:p>
            <a:pPr marL="182563" marR="0" lvl="0" indent="-182563" algn="l" defTabSz="914400" rtl="0" eaLnBrk="1" fontAlgn="auto" latinLnBrk="0" hangingPunct="1">
              <a:lnSpc>
                <a:spcPct val="100000"/>
              </a:lnSpc>
              <a:spcBef>
                <a:spcPct val="0"/>
              </a:spcBef>
              <a:spcAft>
                <a:spcPts val="0"/>
              </a:spcAft>
              <a:buClrTx/>
              <a:buSzTx/>
              <a:buFontTx/>
              <a:buChar char="•"/>
              <a:tabLst/>
              <a:defRPr/>
            </a:pPr>
            <a:endParaRPr kumimoji="1" lang="en-US" altLang="zh-TW" sz="22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endParaRPr>
          </a:p>
          <a:p>
            <a:pPr marL="182563" marR="0" lvl="0" indent="-182563" algn="l" defTabSz="914400" rtl="0" eaLnBrk="1" fontAlgn="auto" latinLnBrk="0" hangingPunct="1">
              <a:lnSpc>
                <a:spcPct val="100000"/>
              </a:lnSpc>
              <a:spcBef>
                <a:spcPct val="0"/>
              </a:spcBef>
              <a:spcAft>
                <a:spcPts val="0"/>
              </a:spcAft>
              <a:buClrTx/>
              <a:buSzTx/>
              <a:buFontTx/>
              <a:buChar char="•"/>
              <a:tabLst/>
              <a:defRPr/>
            </a:pPr>
            <a:r>
              <a:rPr kumimoji="1" lang="en-US" altLang="zh-TW" sz="22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Borrowing privileges may vary among libraries</a:t>
            </a:r>
          </a:p>
          <a:p>
            <a:pPr marL="182563" marR="0" lvl="0" indent="-182563" algn="l" defTabSz="914400" rtl="0" eaLnBrk="1" fontAlgn="auto" latinLnBrk="0" hangingPunct="1">
              <a:lnSpc>
                <a:spcPct val="100000"/>
              </a:lnSpc>
              <a:spcBef>
                <a:spcPct val="0"/>
              </a:spcBef>
              <a:spcAft>
                <a:spcPts val="0"/>
              </a:spcAft>
              <a:buClrTx/>
              <a:buSzTx/>
              <a:buFontTx/>
              <a:buChar char="•"/>
              <a:tabLst/>
              <a:defRPr/>
            </a:pPr>
            <a:endParaRPr kumimoji="1" lang="en-US" altLang="zh-TW" sz="22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endParaRPr>
          </a:p>
          <a:p>
            <a:pPr marL="182563" marR="0" lvl="0" indent="-182563" algn="l" defTabSz="914400" rtl="0" eaLnBrk="1" fontAlgn="auto" latinLnBrk="0" hangingPunct="1">
              <a:lnSpc>
                <a:spcPct val="100000"/>
              </a:lnSpc>
              <a:spcBef>
                <a:spcPct val="0"/>
              </a:spcBef>
              <a:spcAft>
                <a:spcPts val="0"/>
              </a:spcAft>
              <a:buClrTx/>
              <a:buSzTx/>
              <a:buFontTx/>
              <a:buChar char="•"/>
              <a:tabLst/>
              <a:defRPr/>
            </a:pPr>
            <a:r>
              <a:rPr kumimoji="1" lang="en-US" altLang="zh-TW" sz="22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Admission to some libraries may be restricted during “black-out” periods of peak seasons</a:t>
            </a:r>
          </a:p>
          <a:p>
            <a:pPr marL="182563" marR="0" lvl="0" indent="-182563" algn="l" defTabSz="914400" rtl="0" eaLnBrk="1" fontAlgn="auto" latinLnBrk="0" hangingPunct="1">
              <a:lnSpc>
                <a:spcPct val="100000"/>
              </a:lnSpc>
              <a:spcBef>
                <a:spcPct val="0"/>
              </a:spcBef>
              <a:spcAft>
                <a:spcPts val="0"/>
              </a:spcAft>
              <a:buClrTx/>
              <a:buSzTx/>
              <a:buFontTx/>
              <a:buChar char="•"/>
              <a:tabLst/>
              <a:defRPr/>
            </a:pPr>
            <a:endParaRPr kumimoji="1" lang="en-US" altLang="zh-TW" sz="22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endParaRPr>
          </a:p>
          <a:p>
            <a:pPr lvl="0">
              <a:spcBef>
                <a:spcPct val="0"/>
              </a:spcBef>
              <a:buFontTx/>
              <a:buChar char="•"/>
              <a:defRPr/>
            </a:pPr>
            <a:r>
              <a:rPr lang="en-US" altLang="zh-TW" sz="2400" dirty="0">
                <a:solidFill>
                  <a:prstClr val="black"/>
                </a:solidFill>
                <a:latin typeface="Tahoma" panose="020B0604030504040204" pitchFamily="34" charset="0"/>
                <a:cs typeface="Tahoma" panose="020B0604030504040204" pitchFamily="34" charset="0"/>
              </a:rPr>
              <a:t>Application can be made online at </a:t>
            </a:r>
            <a:r>
              <a:rPr lang="en-US" altLang="zh-TW" sz="2400" dirty="0">
                <a:solidFill>
                  <a:prstClr val="black"/>
                </a:solidFill>
                <a:latin typeface="Tahoma" panose="020B0604030504040204" pitchFamily="34" charset="0"/>
                <a:cs typeface="Tahoma" panose="020B0604030504040204" pitchFamily="34" charset="0"/>
                <a:hlinkClick r:id="rId3"/>
              </a:rPr>
              <a:t>https://www.lib.eduhk.hk/access-borrowing/julac-library-cards</a:t>
            </a:r>
            <a:endParaRPr kumimoji="1" lang="en-US" altLang="zh-TW" sz="22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endParaRPr>
          </a:p>
        </p:txBody>
      </p:sp>
      <p:sp>
        <p:nvSpPr>
          <p:cNvPr id="3" name="Action Button: Custom 2">
            <a:hlinkClick r:id="rId4" action="ppaction://hlinksldjump" highlightClick="1"/>
          </p:cNvPr>
          <p:cNvSpPr/>
          <p:nvPr/>
        </p:nvSpPr>
        <p:spPr>
          <a:xfrm>
            <a:off x="0" y="0"/>
            <a:ext cx="12186186" cy="6858000"/>
          </a:xfrm>
          <a:prstGeom prst="actionButtonBlan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B416AC2-F421-406A-8C08-E3EDB8FA1057}"/>
              </a:ext>
            </a:extLst>
          </p:cNvPr>
          <p:cNvSpPr/>
          <p:nvPr/>
        </p:nvSpPr>
        <p:spPr>
          <a:xfrm>
            <a:off x="14867" y="6253809"/>
            <a:ext cx="6172216" cy="878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066800">
              <a:spcBef>
                <a:spcPct val="0"/>
              </a:spcBef>
              <a:spcAft>
                <a:spcPct val="35000"/>
              </a:spcAft>
              <a:defRPr/>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Postgraduate Degrees (Master’s &amp; Doctoral Degrees) / UGC-funded PGDE Programmes</a:t>
            </a:r>
            <a:endParaRPr lang="en-US" sz="1200" dirty="0">
              <a:solidFill>
                <a:schemeClr val="tx1"/>
              </a:solidFill>
            </a:endParaRPr>
          </a:p>
        </p:txBody>
      </p:sp>
      <p:grpSp>
        <p:nvGrpSpPr>
          <p:cNvPr id="15" name="Group 15">
            <a:extLst>
              <a:ext uri="{FF2B5EF4-FFF2-40B4-BE49-F238E27FC236}">
                <a16:creationId xmlns:a16="http://schemas.microsoft.com/office/drawing/2014/main" id="{2036BBA4-5A04-42AD-BDCC-0CC7E6023F73}"/>
              </a:ext>
            </a:extLst>
          </p:cNvPr>
          <p:cNvGrpSpPr>
            <a:grpSpLocks/>
          </p:cNvGrpSpPr>
          <p:nvPr/>
        </p:nvGrpSpPr>
        <p:grpSpPr bwMode="auto">
          <a:xfrm>
            <a:off x="2306146" y="5700712"/>
            <a:ext cx="7418387" cy="655638"/>
            <a:chOff x="431" y="3561"/>
            <a:chExt cx="4673" cy="413"/>
          </a:xfrm>
        </p:grpSpPr>
        <p:pic>
          <p:nvPicPr>
            <p:cNvPr id="16" name="Picture 21">
              <a:extLst>
                <a:ext uri="{FF2B5EF4-FFF2-40B4-BE49-F238E27FC236}">
                  <a16:creationId xmlns:a16="http://schemas.microsoft.com/office/drawing/2014/main" id="{CC8BB8D8-E747-4617-90B2-B1C0F2EFC9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1" y="3566"/>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a:extLst>
                <a:ext uri="{FF2B5EF4-FFF2-40B4-BE49-F238E27FC236}">
                  <a16:creationId xmlns:a16="http://schemas.microsoft.com/office/drawing/2014/main" id="{24510BB2-859E-4B46-BB47-7D37EAF7533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62" y="3562"/>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a:extLst>
                <a:ext uri="{FF2B5EF4-FFF2-40B4-BE49-F238E27FC236}">
                  <a16:creationId xmlns:a16="http://schemas.microsoft.com/office/drawing/2014/main" id="{44B0F1FC-6A03-40FF-BD45-DDA1CAD8DC2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57" y="3562"/>
              <a:ext cx="38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4">
              <a:extLst>
                <a:ext uri="{FF2B5EF4-FFF2-40B4-BE49-F238E27FC236}">
                  <a16:creationId xmlns:a16="http://schemas.microsoft.com/office/drawing/2014/main" id="{A70BD5F7-6EC4-432C-B4E8-B895E509272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82" y="3566"/>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a:extLst>
                <a:ext uri="{FF2B5EF4-FFF2-40B4-BE49-F238E27FC236}">
                  <a16:creationId xmlns:a16="http://schemas.microsoft.com/office/drawing/2014/main" id="{D7FCEF32-71DD-4661-9261-85B470AB3C8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76" y="3566"/>
              <a:ext cx="37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6">
              <a:extLst>
                <a:ext uri="{FF2B5EF4-FFF2-40B4-BE49-F238E27FC236}">
                  <a16:creationId xmlns:a16="http://schemas.microsoft.com/office/drawing/2014/main" id="{F622D603-7D46-48F2-B9F0-E4B946A60A2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44" y="3562"/>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Lingnan">
              <a:extLst>
                <a:ext uri="{FF2B5EF4-FFF2-40B4-BE49-F238E27FC236}">
                  <a16:creationId xmlns:a16="http://schemas.microsoft.com/office/drawing/2014/main" id="{0489D3D0-ECDC-46D5-BBF9-24B087914D1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96" y="3561"/>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76887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gradFill>
          <a:gsLst>
            <a:gs pos="0">
              <a:srgbClr val="FF5757">
                <a:alpha val="36000"/>
              </a:srgbClr>
            </a:gs>
            <a:gs pos="0">
              <a:schemeClr val="accent1">
                <a:lumMod val="45000"/>
                <a:lumOff val="55000"/>
              </a:schemeClr>
            </a:gs>
            <a:gs pos="40000">
              <a:schemeClr val="accent1">
                <a:lumMod val="20000"/>
                <a:lumOff val="80000"/>
              </a:schemeClr>
            </a:gs>
            <a:gs pos="9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1175348" y="246389"/>
            <a:ext cx="9841303" cy="584775"/>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Book Return Service for JULAC Card Holders</a:t>
            </a:r>
          </a:p>
        </p:txBody>
      </p:sp>
      <p:sp>
        <p:nvSpPr>
          <p:cNvPr id="54275" name="Text Box 7"/>
          <p:cNvSpPr txBox="1">
            <a:spLocks noChangeArrowheads="1"/>
          </p:cNvSpPr>
          <p:nvPr/>
        </p:nvSpPr>
        <p:spPr bwMode="auto">
          <a:xfrm>
            <a:off x="2103438" y="3357563"/>
            <a:ext cx="83169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marR="0" lvl="0" indent="-457200" algn="l" defTabSz="914400" rtl="0" eaLnBrk="1" fontAlgn="auto" latinLnBrk="0" hangingPunct="1">
              <a:lnSpc>
                <a:spcPct val="100000"/>
              </a:lnSpc>
              <a:spcBef>
                <a:spcPct val="0"/>
              </a:spcBef>
              <a:spcAft>
                <a:spcPct val="50000"/>
              </a:spcAft>
              <a:buClrTx/>
              <a:buSzTx/>
              <a:buFontTx/>
              <a:buChar char="•"/>
              <a:tabLst/>
              <a:defRPr/>
            </a:pPr>
            <a:r>
              <a:rPr kumimoji="1"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You can return books borrowed with your JULAC cards at MMW Library or Tseung Kwan O Study Centre Library</a:t>
            </a:r>
          </a:p>
          <a:p>
            <a:pPr marL="457200" marR="0" lvl="0" indent="-457200" algn="l" defTabSz="914400" rtl="0" eaLnBrk="1" fontAlgn="auto" latinLnBrk="0" hangingPunct="1">
              <a:lnSpc>
                <a:spcPct val="100000"/>
              </a:lnSpc>
              <a:spcBef>
                <a:spcPct val="0"/>
              </a:spcBef>
              <a:spcAft>
                <a:spcPct val="50000"/>
              </a:spcAft>
              <a:buClrTx/>
              <a:buSzTx/>
              <a:buFontTx/>
              <a:buChar char="•"/>
              <a:tabLst/>
              <a:defRPr/>
            </a:pPr>
            <a:r>
              <a:rPr kumimoji="1"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No overdue items</a:t>
            </a:r>
          </a:p>
          <a:p>
            <a:pPr marL="457200" marR="0" lvl="0" indent="-457200" algn="l" defTabSz="914400" rtl="0" eaLnBrk="1" fontAlgn="auto" latinLnBrk="0" hangingPunct="1">
              <a:lnSpc>
                <a:spcPct val="100000"/>
              </a:lnSpc>
              <a:spcBef>
                <a:spcPct val="0"/>
              </a:spcBef>
              <a:spcAft>
                <a:spcPct val="50000"/>
              </a:spcAft>
              <a:buClrTx/>
              <a:buSzTx/>
              <a:buFontTx/>
              <a:buChar char="•"/>
              <a:tabLst/>
              <a:defRPr/>
            </a:pPr>
            <a:r>
              <a:rPr kumimoji="1"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Must return books in person with your JULAC card at the </a:t>
            </a:r>
            <a:r>
              <a:rPr kumimoji="1" lang="en-US" altLang="zh-TW" sz="2400" b="0" i="0" u="sng"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Tahoma" panose="020B0604030504040204" pitchFamily="34" charset="0"/>
              </a:rPr>
              <a:t>Circulation Counter</a:t>
            </a:r>
          </a:p>
          <a:p>
            <a:pPr marL="457200" marR="0" lvl="0" indent="-457200" algn="l" defTabSz="914400" rtl="0" eaLnBrk="1" fontAlgn="auto" latinLnBrk="0" hangingPunct="1">
              <a:lnSpc>
                <a:spcPct val="100000"/>
              </a:lnSpc>
              <a:spcBef>
                <a:spcPct val="0"/>
              </a:spcBef>
              <a:spcAft>
                <a:spcPct val="50000"/>
              </a:spcAft>
              <a:buClrTx/>
              <a:buSzTx/>
              <a:buFontTx/>
              <a:buChar char="•"/>
              <a:tabLst/>
              <a:defRPr/>
            </a:pPr>
            <a:r>
              <a:rPr kumimoji="1"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At least 3 working days before the due date</a:t>
            </a:r>
          </a:p>
        </p:txBody>
      </p:sp>
      <p:grpSp>
        <p:nvGrpSpPr>
          <p:cNvPr id="54276" name="Group 21"/>
          <p:cNvGrpSpPr>
            <a:grpSpLocks/>
          </p:cNvGrpSpPr>
          <p:nvPr/>
        </p:nvGrpSpPr>
        <p:grpSpPr bwMode="auto">
          <a:xfrm>
            <a:off x="4943476" y="1052514"/>
            <a:ext cx="2221226" cy="2166963"/>
            <a:chOff x="1791" y="2502"/>
            <a:chExt cx="1851" cy="1632"/>
          </a:xfrm>
        </p:grpSpPr>
        <p:sp>
          <p:nvSpPr>
            <p:cNvPr id="54277" name="Line 20"/>
            <p:cNvSpPr>
              <a:spLocks noChangeShapeType="1"/>
            </p:cNvSpPr>
            <p:nvPr/>
          </p:nvSpPr>
          <p:spPr bwMode="auto">
            <a:xfrm>
              <a:off x="2699" y="2894"/>
              <a:ext cx="0" cy="408"/>
            </a:xfrm>
            <a:prstGeom prst="line">
              <a:avLst/>
            </a:prstGeom>
            <a:noFill/>
            <a:ln w="38100">
              <a:solidFill>
                <a:srgbClr val="99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278" name="Line 19"/>
            <p:cNvSpPr>
              <a:spLocks noChangeShapeType="1"/>
            </p:cNvSpPr>
            <p:nvPr/>
          </p:nvSpPr>
          <p:spPr bwMode="auto">
            <a:xfrm>
              <a:off x="2154" y="3339"/>
              <a:ext cx="1089" cy="0"/>
            </a:xfrm>
            <a:prstGeom prst="line">
              <a:avLst/>
            </a:prstGeom>
            <a:noFill/>
            <a:ln w="38100">
              <a:solidFill>
                <a:srgbClr val="99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279" name="Line 18"/>
            <p:cNvSpPr>
              <a:spLocks noChangeShapeType="1"/>
            </p:cNvSpPr>
            <p:nvPr/>
          </p:nvSpPr>
          <p:spPr bwMode="auto">
            <a:xfrm flipH="1">
              <a:off x="2245" y="2976"/>
              <a:ext cx="907" cy="817"/>
            </a:xfrm>
            <a:prstGeom prst="line">
              <a:avLst/>
            </a:prstGeom>
            <a:noFill/>
            <a:ln w="38100">
              <a:solidFill>
                <a:srgbClr val="99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4280" name="Picture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8" y="3754"/>
              <a:ext cx="38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2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74" y="2659"/>
              <a:ext cx="38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2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1" y="3203"/>
              <a:ext cx="359"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2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17" y="2502"/>
              <a:ext cx="38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2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59" y="2659"/>
              <a:ext cx="35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2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59" y="3742"/>
              <a:ext cx="38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14" descr="Lingn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62" y="3204"/>
              <a:ext cx="38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7" name="Line 17"/>
            <p:cNvSpPr>
              <a:spLocks noChangeShapeType="1"/>
            </p:cNvSpPr>
            <p:nvPr/>
          </p:nvSpPr>
          <p:spPr bwMode="auto">
            <a:xfrm>
              <a:off x="2245" y="2976"/>
              <a:ext cx="907" cy="816"/>
            </a:xfrm>
            <a:prstGeom prst="line">
              <a:avLst/>
            </a:prstGeom>
            <a:noFill/>
            <a:ln w="38100">
              <a:solidFill>
                <a:srgbClr val="99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4288" name="Picture 1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17" y="3158"/>
              <a:ext cx="35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Action Button: Custom 1">
            <a:hlinkClick r:id="rId11" action="ppaction://hlinksldjump" highlightClick="1"/>
          </p:cNvPr>
          <p:cNvSpPr/>
          <p:nvPr/>
        </p:nvSpPr>
        <p:spPr>
          <a:xfrm>
            <a:off x="-3239" y="0"/>
            <a:ext cx="12192000" cy="6858000"/>
          </a:xfrm>
          <a:prstGeom prst="actionButtonBlan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F053D3E-F41E-4023-9381-4196527D325C}"/>
              </a:ext>
            </a:extLst>
          </p:cNvPr>
          <p:cNvSpPr/>
          <p:nvPr/>
        </p:nvSpPr>
        <p:spPr>
          <a:xfrm>
            <a:off x="14867" y="6253809"/>
            <a:ext cx="6172216" cy="878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066800">
              <a:spcBef>
                <a:spcPct val="0"/>
              </a:spcBef>
              <a:spcAft>
                <a:spcPct val="35000"/>
              </a:spcAft>
              <a:defRPr/>
            </a:pP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 Postgraduate Degrees (Master’s &amp; Doctoral Degrees) / UGC-funded PGDE Programmes</a:t>
            </a:r>
            <a:endParaRPr lang="en-US" sz="1200" dirty="0">
              <a:solidFill>
                <a:schemeClr val="tx1"/>
              </a:solidFill>
            </a:endParaRPr>
          </a:p>
        </p:txBody>
      </p:sp>
    </p:spTree>
    <p:extLst>
      <p:ext uri="{BB962C8B-B14F-4D97-AF65-F5344CB8AC3E}">
        <p14:creationId xmlns:p14="http://schemas.microsoft.com/office/powerpoint/2010/main" val="728121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accent4">
                <a:lumMod val="40000"/>
                <a:lumOff val="60000"/>
              </a:schemeClr>
            </a:gs>
            <a:gs pos="35000">
              <a:schemeClr val="accent4">
                <a:lumMod val="95000"/>
                <a:lumOff val="5000"/>
                <a:alpha val="0"/>
              </a:schemeClr>
            </a:gs>
            <a:gs pos="100000">
              <a:schemeClr val="accent4">
                <a:lumMod val="20000"/>
                <a:lumOff val="8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841717" y="233727"/>
            <a:ext cx="10508566" cy="107721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Joint University Librarians Advisory Committee (JULAC) Cards</a:t>
            </a:r>
          </a:p>
        </p:txBody>
      </p:sp>
      <p:sp>
        <p:nvSpPr>
          <p:cNvPr id="52227" name="Text Box 7"/>
          <p:cNvSpPr txBox="1">
            <a:spLocks noChangeArrowheads="1"/>
          </p:cNvSpPr>
          <p:nvPr/>
        </p:nvSpPr>
        <p:spPr bwMode="auto">
          <a:xfrm>
            <a:off x="1919289" y="1412876"/>
            <a:ext cx="849788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182563" marR="0" lvl="0" indent="-182563" algn="l" defTabSz="914400" rtl="0" eaLnBrk="1" fontAlgn="auto" latinLnBrk="0" hangingPunct="1">
              <a:lnSpc>
                <a:spcPct val="100000"/>
              </a:lnSpc>
              <a:spcBef>
                <a:spcPct val="0"/>
              </a:spcBef>
              <a:spcAft>
                <a:spcPts val="0"/>
              </a:spcAft>
              <a:buClrTx/>
              <a:buSzTx/>
              <a:buFontTx/>
              <a:buChar char="•"/>
              <a:tabLst/>
              <a:defRPr/>
            </a:pPr>
            <a:r>
              <a:rPr kumimoji="0" lang="en-US" altLang="zh-TW" sz="2000" b="0" i="0" u="sng"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UGC-funded</a:t>
            </a: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 Undergraduate Degree students are eligible to apply for JULAC Library </a:t>
            </a:r>
            <a:r>
              <a:rPr kumimoji="0" lang="en-US" altLang="zh-TW" sz="20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Tahoma" panose="020B0604030504040204" pitchFamily="34" charset="0"/>
              </a:rPr>
              <a:t>Reader Cards</a:t>
            </a:r>
          </a:p>
          <a:p>
            <a:pPr marL="182563" marR="0" lvl="0" indent="-182563" algn="l" defTabSz="914400" rtl="0" eaLnBrk="1" fontAlgn="auto" latinLnBrk="0" hangingPunct="1">
              <a:lnSpc>
                <a:spcPct val="100000"/>
              </a:lnSpc>
              <a:spcBef>
                <a:spcPct val="0"/>
              </a:spcBef>
              <a:spcAft>
                <a:spcPts val="0"/>
              </a:spcAft>
              <a:buClrTx/>
              <a:buSzTx/>
              <a:buFontTx/>
              <a:buChar char="•"/>
              <a:tabLst/>
              <a:defRPr/>
            </a:pPr>
            <a:endPar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endParaRPr>
          </a:p>
          <a:p>
            <a:pPr marL="182563" marR="0" lvl="0" indent="-182563" algn="l" defTabSz="914400" rtl="0" eaLnBrk="1" fontAlgn="auto" latinLnBrk="0" hangingPunct="1">
              <a:lnSpc>
                <a:spcPct val="100000"/>
              </a:lnSpc>
              <a:spcBef>
                <a:spcPct val="0"/>
              </a:spcBef>
              <a:spcAft>
                <a:spcPts val="0"/>
              </a:spcAft>
              <a:buClrTx/>
              <a:buSzTx/>
              <a:buFontTx/>
              <a:buChar char="•"/>
              <a:tabLst/>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Visit and use the collections of other UGC libraries </a:t>
            </a:r>
            <a:r>
              <a:rPr kumimoji="0" lang="en-US" altLang="zh-TW" sz="2000" b="1" i="0" u="sng"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Tahoma" panose="020B0604030504040204" pitchFamily="34" charset="0"/>
              </a:rPr>
              <a:t>in-house</a:t>
            </a:r>
          </a:p>
          <a:p>
            <a:pPr marL="182563" marR="0" lvl="0" indent="-182563" algn="l" defTabSz="914400" rtl="0" eaLnBrk="1" fontAlgn="auto" latinLnBrk="0" hangingPunct="1">
              <a:lnSpc>
                <a:spcPct val="100000"/>
              </a:lnSpc>
              <a:spcBef>
                <a:spcPct val="0"/>
              </a:spcBef>
              <a:spcAft>
                <a:spcPts val="0"/>
              </a:spcAft>
              <a:buClrTx/>
              <a:buSzTx/>
              <a:buFontTx/>
              <a:buChar char="•"/>
              <a:tabLst/>
              <a:defRPr/>
            </a:pPr>
            <a:endParaRPr kumimoji="0" lang="en-US" altLang="zh-TW" sz="2000" b="0" i="0" u="sng"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endParaRPr>
          </a:p>
          <a:p>
            <a:pPr marL="182563" marR="0" lvl="0" indent="-182563" algn="l" defTabSz="914400" rtl="0" eaLnBrk="1" fontAlgn="auto" latinLnBrk="0" hangingPunct="1">
              <a:lnSpc>
                <a:spcPct val="100000"/>
              </a:lnSpc>
              <a:spcBef>
                <a:spcPct val="0"/>
              </a:spcBef>
              <a:spcAft>
                <a:spcPts val="0"/>
              </a:spcAft>
              <a:buClrTx/>
              <a:buSzTx/>
              <a:buFontTx/>
              <a:buChar char="•"/>
              <a:tabLst/>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Annual registration fee </a:t>
            </a:r>
            <a:r>
              <a:rPr kumimoji="0" lang="en-US" altLang="zh-TW" sz="2000" b="0" i="0" u="none" strike="noStrike" kern="1200" cap="none" spc="0" normalizeH="0" baseline="0" noProof="0" dirty="0">
                <a:ln>
                  <a:noFill/>
                </a:ln>
                <a:solidFill>
                  <a:srgbClr val="FF0000"/>
                </a:solidFill>
                <a:effectLst/>
                <a:uLnTx/>
                <a:uFillTx/>
                <a:latin typeface="Tahoma" panose="020B0604030504040204" pitchFamily="34" charset="0"/>
                <a:ea typeface="新細明體" panose="02020500000000000000" pitchFamily="18" charset="-120"/>
                <a:cs typeface="Tahoma" panose="020B0604030504040204" pitchFamily="34" charset="0"/>
              </a:rPr>
              <a:t>$50 </a:t>
            </a: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charged by each host library (1 Aug - 31 Jul)</a:t>
            </a:r>
          </a:p>
          <a:p>
            <a:pPr marL="182563" marR="0" lvl="0" indent="-182563" algn="l" defTabSz="914400" rtl="0" eaLnBrk="1" fontAlgn="auto" latinLnBrk="0" hangingPunct="1">
              <a:lnSpc>
                <a:spcPct val="100000"/>
              </a:lnSpc>
              <a:spcBef>
                <a:spcPct val="0"/>
              </a:spcBef>
              <a:spcAft>
                <a:spcPts val="0"/>
              </a:spcAft>
              <a:buClrTx/>
              <a:buSzTx/>
              <a:buFontTx/>
              <a:buChar char="•"/>
              <a:tabLst/>
              <a:defRPr/>
            </a:pPr>
            <a:endPar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endParaRPr>
          </a:p>
          <a:p>
            <a:pPr marL="182563" marR="0" lvl="0" indent="-182563" algn="l" defTabSz="914400" rtl="0" eaLnBrk="1" fontAlgn="auto" latinLnBrk="0" hangingPunct="1">
              <a:lnSpc>
                <a:spcPct val="100000"/>
              </a:lnSpc>
              <a:spcBef>
                <a:spcPct val="0"/>
              </a:spcBef>
              <a:spcAft>
                <a:spcPts val="0"/>
              </a:spcAft>
              <a:buClrTx/>
              <a:buSzTx/>
              <a:buFontTx/>
              <a:buChar char="•"/>
              <a:tabLst/>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Admission to some libraries may be restricted during “black-out” periods  of peak seasons</a:t>
            </a:r>
          </a:p>
          <a:p>
            <a:pPr marL="182563" marR="0" lvl="0" indent="-182563" algn="l" defTabSz="914400" rtl="0" eaLnBrk="1" fontAlgn="auto" latinLnBrk="0" hangingPunct="1">
              <a:lnSpc>
                <a:spcPct val="100000"/>
              </a:lnSpc>
              <a:spcBef>
                <a:spcPct val="0"/>
              </a:spcBef>
              <a:spcAft>
                <a:spcPts val="0"/>
              </a:spcAft>
              <a:buClrTx/>
              <a:buSzTx/>
              <a:buFontTx/>
              <a:buChar char="•"/>
              <a:tabLst/>
              <a:defRPr/>
            </a:pPr>
            <a:endPar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endParaRPr>
          </a:p>
          <a:p>
            <a:pPr lvl="0">
              <a:lnSpc>
                <a:spcPct val="100000"/>
              </a:lnSpc>
              <a:spcBef>
                <a:spcPct val="0"/>
              </a:spcBef>
              <a:buFontTx/>
              <a:buChar char="•"/>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Application can be made online at </a:t>
            </a:r>
            <a:r>
              <a:rPr lang="en-US" altLang="zh-TW" sz="2000" dirty="0">
                <a:solidFill>
                  <a:prstClr val="black"/>
                </a:solidFill>
                <a:latin typeface="Tahoma" panose="020B0604030504040204" pitchFamily="34" charset="0"/>
                <a:cs typeface="Tahoma" panose="020B0604030504040204" pitchFamily="34" charset="0"/>
                <a:hlinkClick r:id="rId3"/>
              </a:rPr>
              <a:t>https://www.lib.eduhk.hk/access-borrowing/julac-library-cards</a:t>
            </a:r>
            <a:r>
              <a:rPr lang="en-US" altLang="zh-TW" sz="2000" dirty="0">
                <a:solidFill>
                  <a:prstClr val="black"/>
                </a:solidFill>
                <a:latin typeface="Tahoma" panose="020B0604030504040204" pitchFamily="34" charset="0"/>
                <a:cs typeface="Tahoma" panose="020B0604030504040204" pitchFamily="34" charset="0"/>
              </a:rPr>
              <a:t> </a:t>
            </a: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	</a:t>
            </a:r>
          </a:p>
        </p:txBody>
      </p:sp>
      <p:grpSp>
        <p:nvGrpSpPr>
          <p:cNvPr id="52228" name="Group 15"/>
          <p:cNvGrpSpPr>
            <a:grpSpLocks/>
          </p:cNvGrpSpPr>
          <p:nvPr/>
        </p:nvGrpSpPr>
        <p:grpSpPr bwMode="auto">
          <a:xfrm>
            <a:off x="2386806" y="5445124"/>
            <a:ext cx="7418387" cy="655638"/>
            <a:chOff x="431" y="3561"/>
            <a:chExt cx="4673" cy="413"/>
          </a:xfrm>
        </p:grpSpPr>
        <p:pic>
          <p:nvPicPr>
            <p:cNvPr id="52229" name="Picture 2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 y="3566"/>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62" y="3562"/>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2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57" y="3562"/>
              <a:ext cx="38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2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82" y="3566"/>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2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76" y="3566"/>
              <a:ext cx="37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2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44" y="3562"/>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4" descr="Lingnan"/>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96" y="3561"/>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Action Button: Custom 1">
            <a:hlinkClick r:id="rId11" action="ppaction://hlinksldjump" highlightClick="1"/>
            <a:extLst>
              <a:ext uri="{FF2B5EF4-FFF2-40B4-BE49-F238E27FC236}">
                <a16:creationId xmlns:a16="http://schemas.microsoft.com/office/drawing/2014/main" id="{38F45551-CEA4-47F0-AF00-7694006D2EAE}"/>
              </a:ext>
            </a:extLst>
          </p:cNvPr>
          <p:cNvSpPr/>
          <p:nvPr/>
        </p:nvSpPr>
        <p:spPr>
          <a:xfrm>
            <a:off x="0" y="0"/>
            <a:ext cx="12192000" cy="6858000"/>
          </a:xfrm>
          <a:prstGeom prst="actionButtonBlan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83DEC57-A641-4CCD-BC12-D9DC731D9E2A}"/>
              </a:ext>
            </a:extLst>
          </p:cNvPr>
          <p:cNvSpPr/>
          <p:nvPr/>
        </p:nvSpPr>
        <p:spPr>
          <a:xfrm>
            <a:off x="76089" y="6533098"/>
            <a:ext cx="3770840" cy="276999"/>
          </a:xfrm>
          <a:prstGeom prst="rect">
            <a:avLst/>
          </a:prstGeom>
        </p:spPr>
        <p:txBody>
          <a:bodyPr wrap="none">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 UGC-funded Undergraduate Degree Programmes </a:t>
            </a:r>
            <a:endParaRPr lang="en-US" sz="1200" dirty="0"/>
          </a:p>
        </p:txBody>
      </p:sp>
    </p:spTree>
    <p:extLst>
      <p:ext uri="{BB962C8B-B14F-4D97-AF65-F5344CB8AC3E}">
        <p14:creationId xmlns:p14="http://schemas.microsoft.com/office/powerpoint/2010/main" val="3465401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F10EB8-0EF2-4FC3-A1FD-6212A1C87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715" y="1577379"/>
            <a:ext cx="10529977" cy="4954090"/>
          </a:xfrm>
          <a:prstGeom prst="rect">
            <a:avLst/>
          </a:prstGeom>
        </p:spPr>
      </p:pic>
      <p:sp>
        <p:nvSpPr>
          <p:cNvPr id="5" name="Rectangle 4"/>
          <p:cNvSpPr/>
          <p:nvPr/>
        </p:nvSpPr>
        <p:spPr bwMode="auto">
          <a:xfrm>
            <a:off x="3686772" y="5646711"/>
            <a:ext cx="973137" cy="610136"/>
          </a:xfrm>
          <a:prstGeom prst="rect">
            <a:avLst/>
          </a:prstGeom>
          <a:no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A7FF64A-1506-4037-A6CA-C6196D2EEF76}"/>
              </a:ext>
            </a:extLst>
          </p:cNvPr>
          <p:cNvGrpSpPr/>
          <p:nvPr/>
        </p:nvGrpSpPr>
        <p:grpSpPr>
          <a:xfrm>
            <a:off x="2855692" y="1781175"/>
            <a:ext cx="5234866" cy="3838428"/>
            <a:chOff x="3882774" y="2460626"/>
            <a:chExt cx="4288340" cy="3060554"/>
          </a:xfrm>
        </p:grpSpPr>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2774" y="2460626"/>
              <a:ext cx="4288340" cy="2530475"/>
            </a:xfrm>
            <a:prstGeom prst="rect">
              <a:avLst/>
            </a:prstGeom>
            <a:ln>
              <a:noFill/>
            </a:ln>
            <a:effectLst>
              <a:outerShdw blurRad="190500" algn="tl" rotWithShape="0">
                <a:srgbClr val="000000">
                  <a:alpha val="70000"/>
                </a:srgbClr>
              </a:outerShdw>
            </a:effectLst>
          </p:spPr>
        </p:pic>
        <p:sp>
          <p:nvSpPr>
            <p:cNvPr id="8" name="Right Arrow 7"/>
            <p:cNvSpPr/>
            <p:nvPr/>
          </p:nvSpPr>
          <p:spPr bwMode="auto">
            <a:xfrm rot="16200000">
              <a:off x="3890589" y="4903673"/>
              <a:ext cx="692528" cy="542486"/>
            </a:xfrm>
            <a:prstGeom prst="rightArrow">
              <a:avLst/>
            </a:prstGeom>
            <a:solidFill>
              <a:srgbClr val="FFCCFF"/>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50181" name="Text Box 4"/>
          <p:cNvSpPr txBox="1">
            <a:spLocks noChangeArrowheads="1"/>
          </p:cNvSpPr>
          <p:nvPr/>
        </p:nvSpPr>
        <p:spPr bwMode="auto">
          <a:xfrm>
            <a:off x="1919288" y="765176"/>
            <a:ext cx="8064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82563" marR="0" lvl="0" indent="-182563"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If a journal article required is not found in the Library, use the interlibrary loan service to get an electronic copy.</a:t>
            </a:r>
          </a:p>
        </p:txBody>
      </p:sp>
      <p:sp>
        <p:nvSpPr>
          <p:cNvPr id="16" name="Text Box 5"/>
          <p:cNvSpPr txBox="1">
            <a:spLocks noChangeArrowheads="1"/>
          </p:cNvSpPr>
          <p:nvPr/>
        </p:nvSpPr>
        <p:spPr bwMode="auto">
          <a:xfrm>
            <a:off x="3349625" y="204709"/>
            <a:ext cx="5543550" cy="5847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Interlibrary Loan</a:t>
            </a:r>
            <a:endPar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Garamond" pitchFamily="18" charset="0"/>
              <a:ea typeface="新細明體" panose="02020500000000000000" pitchFamily="18" charset="-120"/>
              <a:cs typeface="+mn-cs"/>
            </a:endParaRPr>
          </a:p>
        </p:txBody>
      </p:sp>
      <p:grpSp>
        <p:nvGrpSpPr>
          <p:cNvPr id="4" name="Group 3">
            <a:extLst>
              <a:ext uri="{FF2B5EF4-FFF2-40B4-BE49-F238E27FC236}">
                <a16:creationId xmlns:a16="http://schemas.microsoft.com/office/drawing/2014/main" id="{CC2F2081-A3F2-4778-A0C7-E94B38DA7A2D}"/>
              </a:ext>
            </a:extLst>
          </p:cNvPr>
          <p:cNvGrpSpPr/>
          <p:nvPr/>
        </p:nvGrpSpPr>
        <p:grpSpPr>
          <a:xfrm>
            <a:off x="5516248" y="2846389"/>
            <a:ext cx="4644068" cy="3835944"/>
            <a:chOff x="5516248" y="2846389"/>
            <a:chExt cx="4644068" cy="3835944"/>
          </a:xfrm>
        </p:grpSpPr>
        <p:pic>
          <p:nvPicPr>
            <p:cNvPr id="6" name="圖片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5516248" y="4393159"/>
              <a:ext cx="4644068" cy="2289174"/>
            </a:xfrm>
            <a:prstGeom prst="rect">
              <a:avLst/>
            </a:prstGeom>
            <a:ln>
              <a:noFill/>
            </a:ln>
            <a:effectLst>
              <a:outerShdw blurRad="190500" algn="tl" rotWithShape="0">
                <a:srgbClr val="000000">
                  <a:alpha val="70000"/>
                </a:srgbClr>
              </a:outerShdw>
            </a:effectLst>
          </p:spPr>
        </p:pic>
        <p:sp>
          <p:nvSpPr>
            <p:cNvPr id="50184" name="Rectangle 20"/>
            <p:cNvSpPr>
              <a:spLocks noChangeArrowheads="1"/>
            </p:cNvSpPr>
            <p:nvPr/>
          </p:nvSpPr>
          <p:spPr bwMode="auto">
            <a:xfrm>
              <a:off x="7462946" y="3919539"/>
              <a:ext cx="1873362" cy="433388"/>
            </a:xfrm>
            <a:prstGeom prst="rect">
              <a:avLst/>
            </a:prstGeom>
            <a:solidFill>
              <a:srgbClr val="CCFFFF"/>
            </a:solidFill>
            <a:ln w="12700">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Fill in the online form</a:t>
              </a:r>
            </a:p>
          </p:txBody>
        </p:sp>
        <p:sp>
          <p:nvSpPr>
            <p:cNvPr id="50185" name="AutoShape 11"/>
            <p:cNvSpPr>
              <a:spLocks noChangeArrowheads="1"/>
            </p:cNvSpPr>
            <p:nvPr/>
          </p:nvSpPr>
          <p:spPr bwMode="auto">
            <a:xfrm rot="19628418" flipH="1">
              <a:off x="6398921" y="2846389"/>
              <a:ext cx="706480" cy="2219324"/>
            </a:xfrm>
            <a:prstGeom prst="curvedRightArrow">
              <a:avLst>
                <a:gd name="adj1" fmla="val 59937"/>
                <a:gd name="adj2" fmla="val 119860"/>
                <a:gd name="adj3" fmla="val 41231"/>
              </a:avLst>
            </a:prstGeom>
            <a:solidFill>
              <a:srgbClr val="FF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panose="02020603060405020304" pitchFamily="18" charset="0"/>
                <a:ea typeface="新細明體" panose="02020500000000000000" pitchFamily="18" charset="-120"/>
                <a:cs typeface="+mn-cs"/>
              </a:endParaRPr>
            </a:p>
          </p:txBody>
        </p:sp>
      </p:gr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89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CFE3F2-7200-4706-9409-937981DA1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496" y="1836265"/>
            <a:ext cx="10138704" cy="4770006"/>
          </a:xfrm>
          <a:prstGeom prst="rect">
            <a:avLst/>
          </a:prstGeom>
        </p:spPr>
      </p:pic>
      <p:sp>
        <p:nvSpPr>
          <p:cNvPr id="185347" name="Rectangle 3"/>
          <p:cNvSpPr>
            <a:spLocks noChangeArrowheads="1"/>
          </p:cNvSpPr>
          <p:nvPr/>
        </p:nvSpPr>
        <p:spPr bwMode="auto">
          <a:xfrm>
            <a:off x="2568575" y="225426"/>
            <a:ext cx="7127875" cy="719137"/>
          </a:xfrm>
          <a:prstGeom prst="rect">
            <a:avLst/>
          </a:prstGeom>
          <a:noFill/>
          <a:ln w="9525">
            <a:noFill/>
            <a:miter lim="800000"/>
            <a:headEnd/>
            <a:tailEnd/>
          </a:ln>
          <a:effectLst/>
        </p:spPr>
        <p:txBody>
          <a:bodyPr/>
          <a:lstStyle/>
          <a:p>
            <a:pPr marL="457200" marR="0" lvl="0" indent="-457200" algn="ctr" defTabSz="914400" rtl="0" eaLnBrk="1" fontAlgn="auto" latinLnBrk="0" hangingPunct="1">
              <a:lnSpc>
                <a:spcPct val="100000"/>
              </a:lnSpc>
              <a:spcBef>
                <a:spcPct val="20000"/>
              </a:spcBef>
              <a:spcAft>
                <a:spcPts val="0"/>
              </a:spcAft>
              <a:buClr>
                <a:srgbClr val="A50021"/>
              </a:buClr>
              <a:buSzPct val="75000"/>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Tahoma" pitchFamily="34" charset="0"/>
              </a:rPr>
              <a:t>Electronic Resources</a:t>
            </a:r>
          </a:p>
        </p:txBody>
      </p:sp>
      <p:sp>
        <p:nvSpPr>
          <p:cNvPr id="62468" name="Rectangle 3"/>
          <p:cNvSpPr>
            <a:spLocks noChangeArrowheads="1"/>
          </p:cNvSpPr>
          <p:nvPr/>
        </p:nvSpPr>
        <p:spPr bwMode="auto">
          <a:xfrm>
            <a:off x="1992313" y="908050"/>
            <a:ext cx="828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ctr" latinLnBrk="0" hangingPunct="1">
              <a:lnSpc>
                <a:spcPct val="100000"/>
              </a:lnSpc>
              <a:spcBef>
                <a:spcPct val="20000"/>
              </a:spcBef>
              <a:spcAft>
                <a:spcPts val="0"/>
              </a:spcAft>
              <a:buClrTx/>
              <a:buSzTx/>
              <a:buFont typeface="Wingdings" panose="05000000000000000000" pitchFamily="2" charset="2"/>
              <a:buChar char="Ø"/>
              <a:tabLst/>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The Library has a rich collection of electronic resources and research tools</a:t>
            </a:r>
          </a:p>
        </p:txBody>
      </p:sp>
      <p:sp>
        <p:nvSpPr>
          <p:cNvPr id="62469" name="AutoShape 16"/>
          <p:cNvSpPr>
            <a:spLocks noChangeArrowheads="1"/>
          </p:cNvSpPr>
          <p:nvPr/>
        </p:nvSpPr>
        <p:spPr bwMode="auto">
          <a:xfrm>
            <a:off x="1802920" y="5631546"/>
            <a:ext cx="965770" cy="724804"/>
          </a:xfrm>
          <a:prstGeom prst="roundRect">
            <a:avLst>
              <a:gd name="adj" fmla="val 14394"/>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zh-TW" sz="2400" b="0" i="0" u="none" strike="noStrike" kern="1200" cap="none" spc="0" normalizeH="0" baseline="0" noProof="0">
              <a:ln>
                <a:noFill/>
              </a:ln>
              <a:solidFill>
                <a:prstClr val="black"/>
              </a:solidFill>
              <a:effectLst/>
              <a:uLnTx/>
              <a:uFillTx/>
              <a:latin typeface="Times" panose="02020603060405020304" pitchFamily="18" charset="0"/>
              <a:ea typeface="新細明體" panose="02020500000000000000" pitchFamily="18"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7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469"/>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500" tmFilter="0, 0; .2, .5; .8, .5; 1, 0"/>
                                        <p:tgtEl>
                                          <p:spTgt spid="62469"/>
                                        </p:tgtEl>
                                      </p:cBhvr>
                                    </p:animEffect>
                                    <p:animScale>
                                      <p:cBhvr>
                                        <p:cTn id="9" dur="250" autoRev="1" fill="hold"/>
                                        <p:tgtEl>
                                          <p:spTgt spid="624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animBg="1"/>
      <p:bldP spid="6246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73FB7BD-5029-4E2A-9469-072A726B8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31" y="788988"/>
            <a:ext cx="10289535" cy="5344230"/>
          </a:xfrm>
          <a:prstGeom prst="rect">
            <a:avLst/>
          </a:prstGeom>
        </p:spPr>
      </p:pic>
      <p:sp>
        <p:nvSpPr>
          <p:cNvPr id="52238" name="Text Box 14"/>
          <p:cNvSpPr txBox="1">
            <a:spLocks noChangeArrowheads="1"/>
          </p:cNvSpPr>
          <p:nvPr/>
        </p:nvSpPr>
        <p:spPr bwMode="auto">
          <a:xfrm>
            <a:off x="1703387" y="129888"/>
            <a:ext cx="8785225" cy="584775"/>
          </a:xfrm>
          <a:prstGeom prst="rect">
            <a:avLst/>
          </a:prstGeom>
          <a:noFill/>
          <a:ln w="9525" algn="ctr">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E-Databases &amp; E-Books Collections</a:t>
            </a:r>
            <a:endPar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imes" panose="02020603050405020304" pitchFamily="18" charset="0"/>
              <a:ea typeface="新細明體" panose="02020500000000000000" pitchFamily="18" charset="-120"/>
              <a:cs typeface="+mn-cs"/>
            </a:endParaRPr>
          </a:p>
        </p:txBody>
      </p:sp>
      <p:sp>
        <p:nvSpPr>
          <p:cNvPr id="64518" name="AutoShape 16"/>
          <p:cNvSpPr>
            <a:spLocks noChangeArrowheads="1"/>
          </p:cNvSpPr>
          <p:nvPr/>
        </p:nvSpPr>
        <p:spPr bwMode="auto">
          <a:xfrm>
            <a:off x="906279" y="2181225"/>
            <a:ext cx="2534129" cy="1459122"/>
          </a:xfrm>
          <a:prstGeom prst="roundRect">
            <a:avLst>
              <a:gd name="adj" fmla="val 14394"/>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zh-TW" sz="2400" b="0" i="0" u="none" strike="noStrike" kern="1200" cap="none" spc="0" normalizeH="0" baseline="0" noProof="0">
              <a:ln>
                <a:noFill/>
              </a:ln>
              <a:solidFill>
                <a:prstClr val="black"/>
              </a:solidFill>
              <a:effectLst/>
              <a:uLnTx/>
              <a:uFillTx/>
              <a:latin typeface="Times" panose="02020603060405020304" pitchFamily="18" charset="0"/>
              <a:ea typeface="新細明體" panose="02020500000000000000" pitchFamily="18"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0C0A0664-3568-4287-B613-1AD4E5262988}"/>
              </a:ext>
            </a:extLst>
          </p:cNvPr>
          <p:cNvGrpSpPr/>
          <p:nvPr/>
        </p:nvGrpSpPr>
        <p:grpSpPr>
          <a:xfrm>
            <a:off x="3766463" y="2779395"/>
            <a:ext cx="3574123" cy="3892123"/>
            <a:chOff x="3606164" y="2994616"/>
            <a:chExt cx="3574123" cy="3892123"/>
          </a:xfrm>
        </p:grpSpPr>
        <p:sp>
          <p:nvSpPr>
            <p:cNvPr id="64517" name="Rectangle 38"/>
            <p:cNvSpPr>
              <a:spLocks noChangeArrowheads="1"/>
            </p:cNvSpPr>
            <p:nvPr/>
          </p:nvSpPr>
          <p:spPr bwMode="auto">
            <a:xfrm>
              <a:off x="4230712" y="2994616"/>
              <a:ext cx="2949575" cy="555625"/>
            </a:xfrm>
            <a:prstGeom prst="rect">
              <a:avLst/>
            </a:prstGeom>
            <a:solidFill>
              <a:schemeClr val="accent2">
                <a:lumMod val="40000"/>
                <a:lumOff val="60000"/>
              </a:schemeClr>
            </a:solidFill>
            <a:ln w="19050">
              <a:solidFill>
                <a:schemeClr val="accent2"/>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16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Refine the databases by Subject or Resource Type</a:t>
              </a:r>
            </a:p>
          </p:txBody>
        </p:sp>
        <p:pic>
          <p:nvPicPr>
            <p:cNvPr id="10" name="Picture 9">
              <a:extLst>
                <a:ext uri="{FF2B5EF4-FFF2-40B4-BE49-F238E27FC236}">
                  <a16:creationId xmlns:a16="http://schemas.microsoft.com/office/drawing/2014/main" id="{EABA3CE1-C5D4-4F0C-BF83-FB052E1776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06164" y="4018952"/>
              <a:ext cx="2016000" cy="2867787"/>
            </a:xfrm>
            <a:prstGeom prst="rect">
              <a:avLst/>
            </a:prstGeom>
            <a:ln>
              <a:solidFill>
                <a:schemeClr val="accent2"/>
              </a:solidFill>
            </a:ln>
          </p:spPr>
        </p:pic>
      </p:grpSp>
      <p:pic>
        <p:nvPicPr>
          <p:cNvPr id="11" name="Picture 10">
            <a:extLst>
              <a:ext uri="{FF2B5EF4-FFF2-40B4-BE49-F238E27FC236}">
                <a16:creationId xmlns:a16="http://schemas.microsoft.com/office/drawing/2014/main" id="{6CA1C633-F03A-4214-A702-095008758A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0748" y="3795339"/>
            <a:ext cx="1995542" cy="1821477"/>
          </a:xfrm>
          <a:prstGeom prst="rect">
            <a:avLst/>
          </a:prstGeom>
          <a:ln>
            <a:solidFill>
              <a:schemeClr val="accent2"/>
            </a:solidFill>
          </a:ln>
        </p:spPr>
      </p:pic>
    </p:spTree>
    <p:extLst>
      <p:ext uri="{BB962C8B-B14F-4D97-AF65-F5344CB8AC3E}">
        <p14:creationId xmlns:p14="http://schemas.microsoft.com/office/powerpoint/2010/main" val="1497678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4294967295"/>
          </p:nvPr>
        </p:nvSpPr>
        <p:spPr>
          <a:xfrm>
            <a:off x="2206626" y="1052513"/>
            <a:ext cx="7993063" cy="4464050"/>
          </a:xfrm>
        </p:spPr>
        <p:txBody>
          <a:bodyPr>
            <a:normAutofit fontScale="85000" lnSpcReduction="20000"/>
          </a:bodyPr>
          <a:lstStyle/>
          <a:p>
            <a:pPr eaLnBrk="1" hangingPunct="1">
              <a:lnSpc>
                <a:spcPct val="80000"/>
              </a:lnSpc>
              <a:buFontTx/>
              <a:buNone/>
            </a:pPr>
            <a:r>
              <a:rPr lang="en-US" altLang="zh-TW" sz="2000" dirty="0">
                <a:latin typeface="Tahoma" panose="020B0604030504040204" pitchFamily="34" charset="0"/>
              </a:rPr>
              <a:t>The Library has more than 300 e-databases of different subject areas:</a:t>
            </a:r>
          </a:p>
          <a:p>
            <a:pPr eaLnBrk="1" hangingPunct="1">
              <a:lnSpc>
                <a:spcPct val="80000"/>
              </a:lnSpc>
              <a:buFontTx/>
              <a:buNone/>
            </a:pPr>
            <a:endParaRPr lang="en-US" altLang="zh-TW" sz="2000" dirty="0">
              <a:latin typeface="Tahoma" panose="020B0604030504040204" pitchFamily="34" charset="0"/>
            </a:endParaRP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Academic Search Ultimate</a:t>
            </a: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ERIC </a:t>
            </a: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Factiva</a:t>
            </a: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ProQuest Databases</a:t>
            </a: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Scopus </a:t>
            </a: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Social Sciences Citation Index</a:t>
            </a:r>
          </a:p>
          <a:p>
            <a:pPr eaLnBrk="1" hangingPunct="1">
              <a:lnSpc>
                <a:spcPct val="80000"/>
              </a:lnSpc>
              <a:spcAft>
                <a:spcPct val="10000"/>
              </a:spcAft>
              <a:buFont typeface="Wingdings" panose="05000000000000000000" pitchFamily="2" charset="2"/>
              <a:buChar char="Ø"/>
            </a:pPr>
            <a:r>
              <a:rPr lang="en-US" altLang="zh-HK" sz="2000" dirty="0">
                <a:latin typeface="Tahoma" panose="020B0604030504040204" pitchFamily="34" charset="0"/>
              </a:rPr>
              <a:t>ACI </a:t>
            </a:r>
            <a:r>
              <a:rPr lang="zh-HK" altLang="en-US" sz="2000" dirty="0">
                <a:latin typeface="Tahoma" panose="020B0604030504040204" pitchFamily="34" charset="0"/>
              </a:rPr>
              <a:t>學術引用文獻資料庫</a:t>
            </a:r>
            <a:endParaRPr lang="en-US" altLang="zh-HK" sz="2000" dirty="0">
              <a:latin typeface="Tahoma" panose="020B0604030504040204" pitchFamily="34" charset="0"/>
            </a:endParaRP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ea typeface="細明體" panose="02020509000000000000" pitchFamily="49" charset="-120"/>
              </a:rPr>
              <a:t>CEPS </a:t>
            </a:r>
            <a:r>
              <a:rPr lang="zh-TW" altLang="en-US" sz="2000" dirty="0">
                <a:latin typeface="Tahoma" panose="020B0604030504040204" pitchFamily="34" charset="0"/>
                <a:ea typeface="細明體" panose="02020509000000000000" pitchFamily="49" charset="-120"/>
              </a:rPr>
              <a:t>中文電子期刊服務</a:t>
            </a:r>
            <a:endParaRPr lang="en-US" altLang="zh-TW" sz="2000" dirty="0">
              <a:latin typeface="Tahoma" panose="020B0604030504040204" pitchFamily="34" charset="0"/>
            </a:endParaRP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ea typeface="細明體" panose="02020509000000000000" pitchFamily="49" charset="-120"/>
              </a:rPr>
              <a:t>CNKI </a:t>
            </a:r>
            <a:r>
              <a:rPr lang="zh-TW" altLang="en-US" sz="2000" dirty="0">
                <a:latin typeface="Tahoma" panose="020B0604030504040204" pitchFamily="34" charset="0"/>
                <a:ea typeface="細明體" panose="02020509000000000000" pitchFamily="49" charset="-120"/>
              </a:rPr>
              <a:t>中國知網</a:t>
            </a:r>
          </a:p>
          <a:p>
            <a:pPr eaLnBrk="1" hangingPunct="1">
              <a:lnSpc>
                <a:spcPct val="80000"/>
              </a:lnSpc>
              <a:spcAft>
                <a:spcPct val="10000"/>
              </a:spcAft>
              <a:buFont typeface="Wingdings" panose="05000000000000000000" pitchFamily="2" charset="2"/>
              <a:buChar char="Ø"/>
            </a:pPr>
            <a:r>
              <a:rPr lang="zh-TW" altLang="en-US" sz="2000" dirty="0">
                <a:latin typeface="Tahoma" panose="020B0604030504040204" pitchFamily="34" charset="0"/>
                <a:ea typeface="細明體" panose="02020509000000000000" pitchFamily="49" charset="-120"/>
              </a:rPr>
              <a:t>中國學位論文全文數據庫</a:t>
            </a:r>
            <a:endParaRPr lang="en-US" altLang="zh-TW" sz="2000" dirty="0">
              <a:latin typeface="Tahoma" panose="020B0604030504040204" pitchFamily="34" charset="0"/>
              <a:ea typeface="細明體" panose="02020509000000000000" pitchFamily="49" charset="-120"/>
            </a:endParaRPr>
          </a:p>
          <a:p>
            <a:pPr eaLnBrk="1" hangingPunct="1">
              <a:lnSpc>
                <a:spcPct val="80000"/>
              </a:lnSpc>
              <a:spcAft>
                <a:spcPct val="10000"/>
              </a:spcAft>
              <a:buFont typeface="Wingdings" panose="05000000000000000000" pitchFamily="2" charset="2"/>
              <a:buChar char="Ø"/>
            </a:pPr>
            <a:r>
              <a:rPr lang="zh-TW" altLang="en-US" sz="2000" dirty="0">
                <a:latin typeface="Tahoma" panose="020B0604030504040204" pitchFamily="34" charset="0"/>
                <a:ea typeface="細明體" panose="02020509000000000000" pitchFamily="49" charset="-120"/>
              </a:rPr>
              <a:t>漢籍電子文獻資料庫 </a:t>
            </a:r>
            <a:endParaRPr lang="en-US" altLang="zh-TW" sz="2000" dirty="0">
              <a:latin typeface="Tahoma" panose="020B0604030504040204" pitchFamily="34" charset="0"/>
              <a:ea typeface="細明體" panose="02020509000000000000" pitchFamily="49" charset="-120"/>
            </a:endParaRPr>
          </a:p>
          <a:p>
            <a:pPr eaLnBrk="1" hangingPunct="1">
              <a:lnSpc>
                <a:spcPct val="80000"/>
              </a:lnSpc>
              <a:spcAft>
                <a:spcPct val="10000"/>
              </a:spcAft>
              <a:buFont typeface="Wingdings" panose="05000000000000000000" pitchFamily="2" charset="2"/>
              <a:buChar char="Ø"/>
            </a:pPr>
            <a:r>
              <a:rPr lang="en-US" altLang="zh-TW" sz="2000" dirty="0">
                <a:latin typeface="Tahoma" panose="020B0604030504040204" pitchFamily="34" charset="0"/>
              </a:rPr>
              <a:t>… and more</a:t>
            </a:r>
          </a:p>
        </p:txBody>
      </p:sp>
      <p:sp>
        <p:nvSpPr>
          <p:cNvPr id="66563" name="Rectangle 20"/>
          <p:cNvSpPr>
            <a:spLocks noChangeArrowheads="1"/>
          </p:cNvSpPr>
          <p:nvPr/>
        </p:nvSpPr>
        <p:spPr bwMode="auto">
          <a:xfrm>
            <a:off x="6456363" y="1844675"/>
            <a:ext cx="3600450" cy="649288"/>
          </a:xfrm>
          <a:prstGeom prst="rect">
            <a:avLst/>
          </a:prstGeom>
          <a:solidFill>
            <a:srgbClr val="CCFFFF"/>
          </a:solidFill>
          <a:ln w="28575">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TW" sz="1600" b="0" i="0" u="none" strike="noStrike" kern="1200" cap="none" spc="0" normalizeH="0" baseline="0" noProof="0" dirty="0">
                <a:ln>
                  <a:noFill/>
                </a:ln>
                <a:solidFill>
                  <a:srgbClr val="0000CC"/>
                </a:solidFill>
                <a:effectLst/>
                <a:uLnTx/>
                <a:uFillTx/>
                <a:latin typeface="Tahoma" panose="020B0604030504040204" pitchFamily="34" charset="0"/>
                <a:ea typeface="新細明體" panose="02020500000000000000" pitchFamily="18" charset="-120"/>
                <a:cs typeface="Tahoma" panose="020B0604030504040204" pitchFamily="34" charset="0"/>
              </a:rPr>
              <a:t>Join our workshops to discover how the databases can help your research</a:t>
            </a:r>
          </a:p>
        </p:txBody>
      </p:sp>
      <p:sp>
        <p:nvSpPr>
          <p:cNvPr id="2" name="Rectangle 1"/>
          <p:cNvSpPr/>
          <p:nvPr/>
        </p:nvSpPr>
        <p:spPr>
          <a:xfrm>
            <a:off x="3234235" y="235665"/>
            <a:ext cx="593784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Recommended E-Databases</a:t>
            </a:r>
            <a:endParaRPr kumimoji="0" lang="zh-TW" altLang="en-US" sz="3200" b="0" i="0" u="none" strike="noStrike" kern="1200" cap="none" spc="0" normalizeH="0" baseline="0" noProof="0" dirty="0">
              <a:ln>
                <a:noFill/>
              </a:ln>
              <a:solidFill>
                <a:srgbClr val="306B6E"/>
              </a:solidFill>
              <a:effectLst/>
              <a:uLnTx/>
              <a:uFillTx/>
              <a:latin typeface="Times" panose="02020603050405020304" pitchFamily="18" charset="0"/>
              <a:ea typeface="新細明體" panose="02020500000000000000" pitchFamily="18" charset="-120"/>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23" name="群組 5">
            <a:extLst>
              <a:ext uri="{FF2B5EF4-FFF2-40B4-BE49-F238E27FC236}">
                <a16:creationId xmlns:a16="http://schemas.microsoft.com/office/drawing/2014/main" id="{25CFA030-9E9E-430C-A174-E301BB53D6AC}"/>
              </a:ext>
            </a:extLst>
          </p:cNvPr>
          <p:cNvGrpSpPr>
            <a:grpSpLocks/>
          </p:cNvGrpSpPr>
          <p:nvPr/>
        </p:nvGrpSpPr>
        <p:grpSpPr bwMode="auto">
          <a:xfrm>
            <a:off x="6084705" y="3201649"/>
            <a:ext cx="4722530" cy="3395045"/>
            <a:chOff x="4244145" y="3428998"/>
            <a:chExt cx="4522178" cy="3250375"/>
          </a:xfrm>
        </p:grpSpPr>
        <p:grpSp>
          <p:nvGrpSpPr>
            <p:cNvPr id="24" name="Group 15">
              <a:extLst>
                <a:ext uri="{FF2B5EF4-FFF2-40B4-BE49-F238E27FC236}">
                  <a16:creationId xmlns:a16="http://schemas.microsoft.com/office/drawing/2014/main" id="{5F812202-2813-4DF8-85F8-5C6565518ED8}"/>
                </a:ext>
              </a:extLst>
            </p:cNvPr>
            <p:cNvGrpSpPr>
              <a:grpSpLocks/>
            </p:cNvGrpSpPr>
            <p:nvPr/>
          </p:nvGrpSpPr>
          <p:grpSpPr bwMode="auto">
            <a:xfrm>
              <a:off x="4630059" y="3428998"/>
              <a:ext cx="4136264" cy="2739648"/>
              <a:chOff x="4471383" y="3500690"/>
              <a:chExt cx="4136953" cy="2739315"/>
            </a:xfrm>
          </p:grpSpPr>
          <p:pic>
            <p:nvPicPr>
              <p:cNvPr id="26" name="Picture 9">
                <a:extLst>
                  <a:ext uri="{FF2B5EF4-FFF2-40B4-BE49-F238E27FC236}">
                    <a16:creationId xmlns:a16="http://schemas.microsoft.com/office/drawing/2014/main" id="{8660E1EB-F081-46A1-A9DB-251BF6973F0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tretch>
                <a:fillRect/>
              </a:stretch>
            </p:blipFill>
            <p:spPr bwMode="auto">
              <a:xfrm rot="1175815">
                <a:off x="5054731" y="3500690"/>
                <a:ext cx="3553605" cy="22360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a:extLst>
                  <a:ext uri="{FF2B5EF4-FFF2-40B4-BE49-F238E27FC236}">
                    <a16:creationId xmlns:a16="http://schemas.microsoft.com/office/drawing/2014/main" id="{2EB235DE-8B0D-4F31-836D-BC5919A5792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rot="750379">
                <a:off x="4471383" y="4070385"/>
                <a:ext cx="3796240" cy="21696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5" name="圖片 4">
              <a:extLst>
                <a:ext uri="{FF2B5EF4-FFF2-40B4-BE49-F238E27FC236}">
                  <a16:creationId xmlns:a16="http://schemas.microsoft.com/office/drawing/2014/main" id="{551AB538-E063-4BFB-880C-A533E2F49DB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44145" y="4404997"/>
              <a:ext cx="3749900" cy="2274376"/>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913774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83B4FD-88C5-428B-9730-BB365DC6A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31" y="1290463"/>
            <a:ext cx="10926802" cy="5140787"/>
          </a:xfrm>
          <a:prstGeom prst="rect">
            <a:avLst/>
          </a:prstGeom>
        </p:spPr>
      </p:pic>
      <p:sp>
        <p:nvSpPr>
          <p:cNvPr id="67591" name="AutoShape 16"/>
          <p:cNvSpPr>
            <a:spLocks noChangeArrowheads="1"/>
          </p:cNvSpPr>
          <p:nvPr/>
        </p:nvSpPr>
        <p:spPr bwMode="auto">
          <a:xfrm>
            <a:off x="8043840" y="3613631"/>
            <a:ext cx="923225" cy="273052"/>
          </a:xfrm>
          <a:prstGeom prst="roundRect">
            <a:avLst>
              <a:gd name="adj" fmla="val 14394"/>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zh-TW" sz="2400" b="0" i="0" u="none" strike="noStrike" kern="1200" cap="none" spc="0" normalizeH="0" baseline="0" noProof="0">
              <a:ln>
                <a:noFill/>
              </a:ln>
              <a:solidFill>
                <a:prstClr val="black"/>
              </a:solidFill>
              <a:effectLst/>
              <a:uLnTx/>
              <a:uFillTx/>
              <a:latin typeface="Times" panose="02020603060405020304" pitchFamily="18" charset="0"/>
              <a:ea typeface="新細明體" panose="02020500000000000000" pitchFamily="18" charset="-120"/>
              <a:cs typeface="+mn-cs"/>
            </a:endParaRPr>
          </a:p>
        </p:txBody>
      </p:sp>
      <p:sp>
        <p:nvSpPr>
          <p:cNvPr id="67589" name="Rectangle 3"/>
          <p:cNvSpPr>
            <a:spLocks noChangeArrowheads="1"/>
          </p:cNvSpPr>
          <p:nvPr/>
        </p:nvSpPr>
        <p:spPr bwMode="auto">
          <a:xfrm>
            <a:off x="1716092" y="836614"/>
            <a:ext cx="9222844"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mn-cs"/>
              </a:rPr>
              <a:t>The Library has subscribed over 134,000 English and Chinese e-journals</a:t>
            </a:r>
          </a:p>
        </p:txBody>
      </p:sp>
      <p:sp>
        <p:nvSpPr>
          <p:cNvPr id="10" name="Rectangle 2">
            <a:extLst>
              <a:ext uri="{FF2B5EF4-FFF2-40B4-BE49-F238E27FC236}">
                <a16:creationId xmlns:a16="http://schemas.microsoft.com/office/drawing/2014/main" id="{A329462E-361D-45A8-A52F-7C500B59D2D4}"/>
              </a:ext>
            </a:extLst>
          </p:cNvPr>
          <p:cNvSpPr txBox="1">
            <a:spLocks noChangeArrowheads="1"/>
          </p:cNvSpPr>
          <p:nvPr/>
        </p:nvSpPr>
        <p:spPr bwMode="auto">
          <a:xfrm>
            <a:off x="2275986" y="-83743"/>
            <a:ext cx="7772400" cy="1143001"/>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E-Journals</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E4D987C3-BD6D-45AB-8DCE-B4994AD25CB6}"/>
              </a:ext>
            </a:extLst>
          </p:cNvPr>
          <p:cNvGrpSpPr/>
          <p:nvPr/>
        </p:nvGrpSpPr>
        <p:grpSpPr>
          <a:xfrm>
            <a:off x="668222" y="3085449"/>
            <a:ext cx="9697326" cy="2710146"/>
            <a:chOff x="-361144" y="3170342"/>
            <a:chExt cx="9697326" cy="2710146"/>
          </a:xfrm>
        </p:grpSpPr>
        <p:grpSp>
          <p:nvGrpSpPr>
            <p:cNvPr id="7" name="Group 6">
              <a:extLst>
                <a:ext uri="{FF2B5EF4-FFF2-40B4-BE49-F238E27FC236}">
                  <a16:creationId xmlns:a16="http://schemas.microsoft.com/office/drawing/2014/main" id="{37BF0EB5-3ACB-4A5E-A840-7884EF82294F}"/>
                </a:ext>
              </a:extLst>
            </p:cNvPr>
            <p:cNvGrpSpPr/>
            <p:nvPr/>
          </p:nvGrpSpPr>
          <p:grpSpPr>
            <a:xfrm>
              <a:off x="-361144" y="3170342"/>
              <a:ext cx="9182501" cy="2710146"/>
              <a:chOff x="1509079" y="3081082"/>
              <a:chExt cx="9182501" cy="2710146"/>
            </a:xfrm>
          </p:grpSpPr>
          <p:pic>
            <p:nvPicPr>
              <p:cNvPr id="4" name="Picture 3">
                <a:extLst>
                  <a:ext uri="{FF2B5EF4-FFF2-40B4-BE49-F238E27FC236}">
                    <a16:creationId xmlns:a16="http://schemas.microsoft.com/office/drawing/2014/main" id="{6978A3FD-EEE2-4A26-B157-90EF2FA7BC7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09079" y="3081082"/>
                <a:ext cx="9182501" cy="2710146"/>
              </a:xfrm>
              <a:prstGeom prst="rect">
                <a:avLst/>
              </a:prstGeom>
              <a:ln>
                <a:noFill/>
              </a:ln>
              <a:effectLst>
                <a:outerShdw blurRad="190500" algn="tl" rotWithShape="0">
                  <a:srgbClr val="000000">
                    <a:alpha val="70000"/>
                  </a:srgbClr>
                </a:outerShdw>
              </a:effectLst>
            </p:spPr>
          </p:pic>
          <p:sp>
            <p:nvSpPr>
              <p:cNvPr id="3" name="Arrow: Right 2">
                <a:extLst>
                  <a:ext uri="{FF2B5EF4-FFF2-40B4-BE49-F238E27FC236}">
                    <a16:creationId xmlns:a16="http://schemas.microsoft.com/office/drawing/2014/main" id="{06738297-CAE7-4567-8CAD-B61C6124A0A5}"/>
                  </a:ext>
                </a:extLst>
              </p:cNvPr>
              <p:cNvSpPr/>
              <p:nvPr/>
            </p:nvSpPr>
            <p:spPr>
              <a:xfrm>
                <a:off x="2933444" y="4917176"/>
                <a:ext cx="1148575" cy="16360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595" name="AutoShape 17"/>
            <p:cNvSpPr>
              <a:spLocks noChangeArrowheads="1"/>
            </p:cNvSpPr>
            <p:nvPr/>
          </p:nvSpPr>
          <p:spPr bwMode="auto">
            <a:xfrm rot="4249196" flipH="1">
              <a:off x="8220793" y="3086504"/>
              <a:ext cx="512288" cy="1718491"/>
            </a:xfrm>
            <a:prstGeom prst="curvedRightArrow">
              <a:avLst>
                <a:gd name="adj1" fmla="val 46627"/>
                <a:gd name="adj2" fmla="val 93254"/>
                <a:gd name="adj3" fmla="val 36398"/>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Times" panose="02020603060405020304" pitchFamily="18" charset="0"/>
                <a:ea typeface="新細明體" panose="02020500000000000000" pitchFamily="18" charset="-120"/>
                <a:cs typeface="+mn-cs"/>
              </a:endParaRPr>
            </a:p>
          </p:txBody>
        </p:sp>
      </p:grpSp>
      <p:grpSp>
        <p:nvGrpSpPr>
          <p:cNvPr id="15" name="Group 14">
            <a:extLst>
              <a:ext uri="{FF2B5EF4-FFF2-40B4-BE49-F238E27FC236}">
                <a16:creationId xmlns:a16="http://schemas.microsoft.com/office/drawing/2014/main" id="{DD8A8A11-BA48-482D-8CB0-3530C4EC43F0}"/>
              </a:ext>
            </a:extLst>
          </p:cNvPr>
          <p:cNvGrpSpPr/>
          <p:nvPr/>
        </p:nvGrpSpPr>
        <p:grpSpPr>
          <a:xfrm>
            <a:off x="2144031" y="2258076"/>
            <a:ext cx="8224982" cy="3453551"/>
            <a:chOff x="2152848" y="3486987"/>
            <a:chExt cx="5656282" cy="2374991"/>
          </a:xfrm>
        </p:grpSpPr>
        <p:pic>
          <p:nvPicPr>
            <p:cNvPr id="12" name="Picture 11">
              <a:extLst>
                <a:ext uri="{FF2B5EF4-FFF2-40B4-BE49-F238E27FC236}">
                  <a16:creationId xmlns:a16="http://schemas.microsoft.com/office/drawing/2014/main" id="{A03CF02A-5E76-419A-8430-8F76B5322DB8}"/>
                </a:ext>
              </a:extLst>
            </p:cNvPr>
            <p:cNvPicPr>
              <a:picLocks noChangeAspect="1"/>
            </p:cNvPicPr>
            <p:nvPr/>
          </p:nvPicPr>
          <p:blipFill>
            <a:blip r:embed="rId5"/>
            <a:stretch>
              <a:fillRect/>
            </a:stretch>
          </p:blipFill>
          <p:spPr>
            <a:xfrm>
              <a:off x="2152848" y="3486987"/>
              <a:ext cx="5656282" cy="2374991"/>
            </a:xfrm>
            <a:prstGeom prst="rect">
              <a:avLst/>
            </a:prstGeom>
            <a:effectLst>
              <a:glow rad="228600">
                <a:schemeClr val="accent1">
                  <a:satMod val="175000"/>
                  <a:alpha val="40000"/>
                </a:schemeClr>
              </a:glow>
              <a:outerShdw blurRad="50800" dist="38100" dir="18900000" algn="bl" rotWithShape="0">
                <a:prstClr val="black">
                  <a:alpha val="40000"/>
                </a:prstClr>
              </a:outerShdw>
            </a:effectLst>
          </p:spPr>
        </p:pic>
        <p:sp>
          <p:nvSpPr>
            <p:cNvPr id="13" name="Rectangle: Rounded Corners 12">
              <a:extLst>
                <a:ext uri="{FF2B5EF4-FFF2-40B4-BE49-F238E27FC236}">
                  <a16:creationId xmlns:a16="http://schemas.microsoft.com/office/drawing/2014/main" id="{46321155-595A-47AE-8FEC-322BA536019F}"/>
                </a:ext>
              </a:extLst>
            </p:cNvPr>
            <p:cNvSpPr/>
            <p:nvPr/>
          </p:nvSpPr>
          <p:spPr>
            <a:xfrm>
              <a:off x="2275986" y="4226312"/>
              <a:ext cx="2686307" cy="134122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AF08D0-D4A2-4025-B3AE-96104AE3BD4E}"/>
                </a:ext>
              </a:extLst>
            </p:cNvPr>
            <p:cNvSpPr/>
            <p:nvPr/>
          </p:nvSpPr>
          <p:spPr>
            <a:xfrm>
              <a:off x="3670591" y="3558619"/>
              <a:ext cx="2837088" cy="32806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100" dirty="0">
                  <a:solidFill>
                    <a:schemeClr val="bg1"/>
                  </a:solidFill>
                  <a:latin typeface="Bahnschrift" panose="020B0502040204020203" pitchFamily="34" charset="0"/>
                </a:rPr>
                <a:t>Login with EdUHK account</a:t>
              </a:r>
            </a:p>
          </p:txBody>
        </p:sp>
      </p:grpSp>
      <p:grpSp>
        <p:nvGrpSpPr>
          <p:cNvPr id="9" name="Group 8">
            <a:extLst>
              <a:ext uri="{FF2B5EF4-FFF2-40B4-BE49-F238E27FC236}">
                <a16:creationId xmlns:a16="http://schemas.microsoft.com/office/drawing/2014/main" id="{14FEA556-DC10-4012-9115-FC574417CA59}"/>
              </a:ext>
            </a:extLst>
          </p:cNvPr>
          <p:cNvGrpSpPr/>
          <p:nvPr/>
        </p:nvGrpSpPr>
        <p:grpSpPr>
          <a:xfrm>
            <a:off x="2410441" y="1837298"/>
            <a:ext cx="7503490" cy="4222469"/>
            <a:chOff x="2454751" y="3381170"/>
            <a:chExt cx="6422430" cy="3325693"/>
          </a:xfrm>
        </p:grpSpPr>
        <p:pic>
          <p:nvPicPr>
            <p:cNvPr id="5" name="Picture 4">
              <a:extLst>
                <a:ext uri="{FF2B5EF4-FFF2-40B4-BE49-F238E27FC236}">
                  <a16:creationId xmlns:a16="http://schemas.microsoft.com/office/drawing/2014/main" id="{47C425BE-974D-481C-959A-9E6E68E8EF4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454751" y="3513505"/>
              <a:ext cx="6367503" cy="3193358"/>
            </a:xfrm>
            <a:prstGeom prst="rect">
              <a:avLst/>
            </a:prstGeom>
            <a:ln>
              <a:noFill/>
            </a:ln>
            <a:effectLst>
              <a:outerShdw blurRad="190500" algn="tl" rotWithShape="0">
                <a:srgbClr val="000000">
                  <a:alpha val="70000"/>
                </a:srgbClr>
              </a:outerShdw>
            </a:effectLst>
          </p:spPr>
        </p:pic>
        <p:sp>
          <p:nvSpPr>
            <p:cNvPr id="67593" name="AutoShape 18"/>
            <p:cNvSpPr>
              <a:spLocks noChangeArrowheads="1"/>
            </p:cNvSpPr>
            <p:nvPr/>
          </p:nvSpPr>
          <p:spPr bwMode="auto">
            <a:xfrm rot="18110287" flipH="1">
              <a:off x="7691683" y="4127775"/>
              <a:ext cx="1932103" cy="438893"/>
            </a:xfrm>
            <a:prstGeom prst="curvedUpArrow">
              <a:avLst>
                <a:gd name="adj1" fmla="val 67930"/>
                <a:gd name="adj2" fmla="val 135859"/>
                <a:gd name="adj3" fmla="val 33333"/>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Times" panose="02020603060405020304" pitchFamily="18" charset="0"/>
                <a:ea typeface="新細明體" panose="02020500000000000000" pitchFamily="18" charset="-120"/>
                <a:cs typeface="+mn-cs"/>
              </a:endParaRPr>
            </a:p>
          </p:txBody>
        </p:sp>
      </p:grpSp>
    </p:spTree>
    <p:extLst>
      <p:ext uri="{BB962C8B-B14F-4D97-AF65-F5344CB8AC3E}">
        <p14:creationId xmlns:p14="http://schemas.microsoft.com/office/powerpoint/2010/main" val="194091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96712" y="2878434"/>
            <a:ext cx="4310062" cy="3798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6"/>
          <p:cNvSpPr txBox="1">
            <a:spLocks noChangeArrowheads="1"/>
          </p:cNvSpPr>
          <p:nvPr/>
        </p:nvSpPr>
        <p:spPr bwMode="auto">
          <a:xfrm>
            <a:off x="1631951" y="293367"/>
            <a:ext cx="8964613" cy="5847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hlinkClick r:id="rId4"/>
              </a:rPr>
              <a:t>Tseung Kwan O Study Centre Library</a:t>
            </a:r>
            <a:endPar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endParaRPr>
          </a:p>
        </p:txBody>
      </p:sp>
      <p:sp>
        <p:nvSpPr>
          <p:cNvPr id="9220" name="Rectangle 7"/>
          <p:cNvSpPr>
            <a:spLocks noChangeArrowheads="1"/>
          </p:cNvSpPr>
          <p:nvPr/>
        </p:nvSpPr>
        <p:spPr bwMode="auto">
          <a:xfrm>
            <a:off x="1631951" y="3102271"/>
            <a:ext cx="547018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The Tseung Kwan O Study Centre Library (</a:t>
            </a:r>
            <a:r>
              <a:rPr kumimoji="0" lang="en-US" altLang="en-US" sz="1400" b="0" i="0" u="none" strike="noStrike" kern="1200" cap="none" spc="0" normalizeH="0" baseline="0" noProof="0" dirty="0">
                <a:ln>
                  <a:noFill/>
                </a:ln>
                <a:solidFill>
                  <a:schemeClr val="accent2">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TKOSC Library</a:t>
            </a:r>
            <a:r>
              <a:rPr kumimoji="0" lang="en-US" alt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is located on the ground floor of the EdUHK Tseung Kwan O Study Centre. </a:t>
            </a:r>
          </a:p>
          <a:p>
            <a:pPr marR="0" lvl="0" algn="just" defTabSz="914400" rtl="0" eaLnBrk="1" fontAlgn="auto" latinLnBrk="0" hangingPunct="1">
              <a:lnSpc>
                <a:spcPct val="100000"/>
              </a:lnSpc>
              <a:spcBef>
                <a:spcPts val="0"/>
              </a:spcBef>
              <a:spcAft>
                <a:spcPts val="0"/>
              </a:spcAft>
              <a:buClrTx/>
              <a:buSzTx/>
              <a:tabLst/>
              <a:defRPr/>
            </a:pPr>
            <a:endParaRPr kumimoji="0" lang="en-US" alt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It serves primarily as a resource centre for students enrolled in programmes at the Tseung Kwan O Study Centre. </a:t>
            </a:r>
          </a:p>
          <a:p>
            <a:pPr marR="0" lvl="0" algn="just" defTabSz="914400" rtl="0" eaLnBrk="1" fontAlgn="auto" latinLnBrk="0" hangingPunct="1">
              <a:lnSpc>
                <a:spcPct val="100000"/>
              </a:lnSpc>
              <a:spcBef>
                <a:spcPts val="0"/>
              </a:spcBef>
              <a:spcAft>
                <a:spcPts val="0"/>
              </a:spcAft>
              <a:buClrTx/>
              <a:buSzTx/>
              <a:tabLst/>
              <a:defRPr/>
            </a:pPr>
            <a:endParaRPr kumimoji="0" lang="en-US" alt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 addition, students and staff of TKOSC also enjoy access to the resources, facilities and services of the MMW Library on Tai Po Campus. </a:t>
            </a:r>
          </a:p>
        </p:txBody>
      </p:sp>
      <p:sp>
        <p:nvSpPr>
          <p:cNvPr id="8" name="TextBox 7">
            <a:hlinkClick r:id="rId5"/>
          </p:cNvPr>
          <p:cNvSpPr txBox="1"/>
          <p:nvPr/>
        </p:nvSpPr>
        <p:spPr>
          <a:xfrm>
            <a:off x="4367043" y="5517954"/>
            <a:ext cx="3321161" cy="98488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wrap="squar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地址：新界將軍澳敬賢里</a:t>
            </a:r>
            <a:r>
              <a:rPr kumimoji="0" lang="en-US" altLang="zh-TW" sz="1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1</a:t>
            </a:r>
            <a:r>
              <a:rPr kumimoji="0" lang="zh-TW" altLang="en-US" sz="1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號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Address: No. 1, King Yin Lane, Tseung Kwan O, New Territories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Tel : 2190 8521</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A31F069-8A8B-4062-9F94-DA5B30963E72}"/>
              </a:ext>
            </a:extLst>
          </p:cNvPr>
          <p:cNvGrpSpPr/>
          <p:nvPr/>
        </p:nvGrpSpPr>
        <p:grpSpPr>
          <a:xfrm>
            <a:off x="1926968" y="1190912"/>
            <a:ext cx="8338064" cy="1656000"/>
            <a:chOff x="1900543" y="1171016"/>
            <a:chExt cx="8338064" cy="1656000"/>
          </a:xfrm>
        </p:grpSpPr>
        <p:grpSp>
          <p:nvGrpSpPr>
            <p:cNvPr id="15" name="Group 14">
              <a:extLst>
                <a:ext uri="{FF2B5EF4-FFF2-40B4-BE49-F238E27FC236}">
                  <a16:creationId xmlns:a16="http://schemas.microsoft.com/office/drawing/2014/main" id="{B60978A9-0D14-4A81-A87B-6207E09315DA}"/>
                </a:ext>
              </a:extLst>
            </p:cNvPr>
            <p:cNvGrpSpPr/>
            <p:nvPr/>
          </p:nvGrpSpPr>
          <p:grpSpPr>
            <a:xfrm>
              <a:off x="4592160" y="1171016"/>
              <a:ext cx="5646447" cy="1656000"/>
              <a:chOff x="838990" y="1017656"/>
              <a:chExt cx="5646447" cy="1656000"/>
            </a:xfrm>
          </p:grpSpPr>
          <p:pic>
            <p:nvPicPr>
              <p:cNvPr id="17" name="Picture 16">
                <a:extLst>
                  <a:ext uri="{FF2B5EF4-FFF2-40B4-BE49-F238E27FC236}">
                    <a16:creationId xmlns:a16="http://schemas.microsoft.com/office/drawing/2014/main" id="{5CB70434-D3B3-432A-9D09-C1C2C478AB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990" y="1017656"/>
                <a:ext cx="2944000" cy="1656000"/>
              </a:xfrm>
              <a:prstGeom prst="rect">
                <a:avLst/>
              </a:prstGeom>
              <a:ln w="3175">
                <a:solidFill>
                  <a:schemeClr val="accent2">
                    <a:lumMod val="60000"/>
                    <a:lumOff val="40000"/>
                  </a:schemeClr>
                </a:solidFill>
              </a:ln>
            </p:spPr>
          </p:pic>
          <p:pic>
            <p:nvPicPr>
              <p:cNvPr id="18" name="Picture 17">
                <a:extLst>
                  <a:ext uri="{FF2B5EF4-FFF2-40B4-BE49-F238E27FC236}">
                    <a16:creationId xmlns:a16="http://schemas.microsoft.com/office/drawing/2014/main" id="{18FA4A9D-D67D-4186-A3B4-CB6FAC04AB20}"/>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41437" y="1017656"/>
                <a:ext cx="2944000" cy="1656000"/>
              </a:xfrm>
              <a:prstGeom prst="rect">
                <a:avLst/>
              </a:prstGeom>
              <a:ln w="3175">
                <a:solidFill>
                  <a:schemeClr val="accent2">
                    <a:lumMod val="60000"/>
                    <a:lumOff val="40000"/>
                  </a:schemeClr>
                </a:solidFill>
              </a:ln>
            </p:spPr>
          </p:pic>
        </p:grpSp>
        <p:pic>
          <p:nvPicPr>
            <p:cNvPr id="16" name="Picture 15">
              <a:extLst>
                <a:ext uri="{FF2B5EF4-FFF2-40B4-BE49-F238E27FC236}">
                  <a16:creationId xmlns:a16="http://schemas.microsoft.com/office/drawing/2014/main" id="{6B3E9EF0-47E4-49B2-AF1C-90E18033D28E}"/>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900543" y="1171016"/>
              <a:ext cx="2944000" cy="1656000"/>
            </a:xfrm>
            <a:prstGeom prst="rect">
              <a:avLst/>
            </a:prstGeom>
            <a:ln w="3175">
              <a:solidFill>
                <a:schemeClr val="accent2">
                  <a:lumMod val="60000"/>
                  <a:lumOff val="40000"/>
                </a:schemeClr>
              </a:solidFill>
            </a:ln>
          </p:spPr>
        </p:pic>
      </p:grpSp>
    </p:spTree>
    <p:extLst>
      <p:ext uri="{BB962C8B-B14F-4D97-AF65-F5344CB8AC3E}">
        <p14:creationId xmlns:p14="http://schemas.microsoft.com/office/powerpoint/2010/main" val="3894545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81F764-95D2-4375-A934-58BC0CFE916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57750" y="1706140"/>
            <a:ext cx="9876499" cy="4650210"/>
          </a:xfrm>
          <a:prstGeom prst="rect">
            <a:avLst/>
          </a:prstGeom>
        </p:spPr>
      </p:pic>
      <p:sp>
        <p:nvSpPr>
          <p:cNvPr id="69635" name="Rectangle 3"/>
          <p:cNvSpPr>
            <a:spLocks noGrp="1" noChangeArrowheads="1"/>
          </p:cNvSpPr>
          <p:nvPr>
            <p:ph type="body" idx="4294967295"/>
          </p:nvPr>
        </p:nvSpPr>
        <p:spPr>
          <a:xfrm>
            <a:off x="1919288" y="969964"/>
            <a:ext cx="8064500" cy="1019175"/>
          </a:xfrm>
        </p:spPr>
        <p:txBody>
          <a:bodyPr/>
          <a:lstStyle/>
          <a:p>
            <a:pPr eaLnBrk="1" hangingPunct="1">
              <a:buFont typeface="Wingdings" panose="05000000000000000000" pitchFamily="2" charset="2"/>
              <a:buChar char="Ø"/>
            </a:pPr>
            <a:r>
              <a:rPr lang="en-US" altLang="zh-TW" sz="2000" dirty="0">
                <a:latin typeface="Tahoma" panose="020B0604030504040204" pitchFamily="34" charset="0"/>
                <a:cs typeface="Tahoma" panose="020B0604030504040204" pitchFamily="34" charset="0"/>
              </a:rPr>
              <a:t>Video-on-demand service which features education related and current affairs programmes from RTHK, TVB, ATV, ETV and </a:t>
            </a:r>
            <a:r>
              <a:rPr lang="en-US" altLang="zh-TW" sz="2000" dirty="0" err="1">
                <a:latin typeface="Tahoma" panose="020B0604030504040204" pitchFamily="34" charset="0"/>
                <a:cs typeface="Tahoma" panose="020B0604030504040204" pitchFamily="34" charset="0"/>
              </a:rPr>
              <a:t>ViuTV</a:t>
            </a:r>
            <a:endParaRPr lang="en-US" altLang="zh-TW" sz="2000" dirty="0">
              <a:latin typeface="Tahoma" panose="020B0604030504040204" pitchFamily="34" charset="0"/>
              <a:cs typeface="Tahoma" panose="020B0604030504040204" pitchFamily="34" charset="0"/>
            </a:endParaRPr>
          </a:p>
        </p:txBody>
      </p:sp>
      <p:sp>
        <p:nvSpPr>
          <p:cNvPr id="10" name="Rectangle 2"/>
          <p:cNvSpPr txBox="1">
            <a:spLocks noChangeArrowheads="1"/>
          </p:cNvSpPr>
          <p:nvPr/>
        </p:nvSpPr>
        <p:spPr bwMode="auto">
          <a:xfrm>
            <a:off x="2209800" y="0"/>
            <a:ext cx="7772400" cy="11430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EdVideo (Local TV Programmes)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0E6369F-29C7-499C-B356-F0A977B101D2}"/>
              </a:ext>
            </a:extLst>
          </p:cNvPr>
          <p:cNvGrpSpPr/>
          <p:nvPr/>
        </p:nvGrpSpPr>
        <p:grpSpPr>
          <a:xfrm>
            <a:off x="1303764" y="2843041"/>
            <a:ext cx="7333300" cy="2956322"/>
            <a:chOff x="2313055" y="2857966"/>
            <a:chExt cx="7333300" cy="2956322"/>
          </a:xfrm>
        </p:grpSpPr>
        <p:sp>
          <p:nvSpPr>
            <p:cNvPr id="69637" name="AutoShape 16"/>
            <p:cNvSpPr>
              <a:spLocks noChangeArrowheads="1"/>
            </p:cNvSpPr>
            <p:nvPr/>
          </p:nvSpPr>
          <p:spPr bwMode="auto">
            <a:xfrm>
              <a:off x="8765677" y="4154498"/>
              <a:ext cx="880678" cy="284671"/>
            </a:xfrm>
            <a:prstGeom prst="roundRect">
              <a:avLst>
                <a:gd name="adj" fmla="val 14394"/>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zh-TW" sz="2400" b="0" i="0" u="none" strike="noStrike" kern="1200" cap="none" spc="0" normalizeH="0" baseline="0" noProof="0" dirty="0">
                <a:ln>
                  <a:noFill/>
                </a:ln>
                <a:solidFill>
                  <a:prstClr val="black"/>
                </a:solidFill>
                <a:effectLst/>
                <a:uLnTx/>
                <a:uFillTx/>
                <a:latin typeface="Times" panose="02020603060405020304" pitchFamily="18" charset="0"/>
                <a:ea typeface="新細明體" panose="02020500000000000000" pitchFamily="18" charset="-120"/>
                <a:cs typeface="+mn-cs"/>
              </a:endParaRPr>
            </a:p>
          </p:txBody>
        </p:sp>
        <p:pic>
          <p:nvPicPr>
            <p:cNvPr id="6" name="Picture 5">
              <a:extLst>
                <a:ext uri="{FF2B5EF4-FFF2-40B4-BE49-F238E27FC236}">
                  <a16:creationId xmlns:a16="http://schemas.microsoft.com/office/drawing/2014/main" id="{09D4EF6B-42A1-420C-9030-A11495D4196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313055" y="2857966"/>
              <a:ext cx="6076172" cy="2956322"/>
            </a:xfrm>
            <a:prstGeom prst="rect">
              <a:avLst/>
            </a:prstGeom>
            <a:ln>
              <a:noFill/>
            </a:ln>
            <a:effectLst>
              <a:outerShdw blurRad="292100" dist="139700" dir="2700000" algn="tl" rotWithShape="0">
                <a:srgbClr val="333333">
                  <a:alpha val="65000"/>
                </a:srgbClr>
              </a:outerShdw>
            </a:effectLst>
          </p:spPr>
        </p:pic>
        <p:sp>
          <p:nvSpPr>
            <p:cNvPr id="4" name="Right Arrow 3"/>
            <p:cNvSpPr/>
            <p:nvPr/>
          </p:nvSpPr>
          <p:spPr bwMode="auto">
            <a:xfrm rot="10800000">
              <a:off x="8202923" y="4071298"/>
              <a:ext cx="562754" cy="4510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91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57DD3B-3841-49EE-9C4C-B52889738E5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23060" y="2085036"/>
            <a:ext cx="9223271" cy="4336429"/>
          </a:xfrm>
          <a:prstGeom prst="rect">
            <a:avLst/>
          </a:prstGeom>
          <a:ln>
            <a:noFill/>
          </a:ln>
          <a:effectLst>
            <a:outerShdw blurRad="292100" dist="139700" dir="2700000" algn="tl" rotWithShape="0">
              <a:srgbClr val="333333">
                <a:alpha val="65000"/>
              </a:srgbClr>
            </a:outerShdw>
          </a:effectLst>
        </p:spPr>
      </p:pic>
      <p:sp>
        <p:nvSpPr>
          <p:cNvPr id="71684" name="Rectangle 8"/>
          <p:cNvSpPr>
            <a:spLocks noChangeArrowheads="1"/>
          </p:cNvSpPr>
          <p:nvPr/>
        </p:nvSpPr>
        <p:spPr bwMode="auto">
          <a:xfrm>
            <a:off x="1227907" y="933605"/>
            <a:ext cx="98758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just"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The EdUHK Research Repository collects, manages, preserves and showcases the research output of EdUHK staff in one digital location. The Research Repository also provides access to an electronic copy of the material when available.</a:t>
            </a:r>
            <a:endPar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9" name="Rectangle 2"/>
          <p:cNvSpPr txBox="1">
            <a:spLocks noChangeArrowheads="1"/>
          </p:cNvSpPr>
          <p:nvPr/>
        </p:nvSpPr>
        <p:spPr bwMode="auto">
          <a:xfrm>
            <a:off x="2209800" y="-38127"/>
            <a:ext cx="7772400" cy="11430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EdUHK Research Repository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F23935F-A49A-462A-B0E8-CE55FEAA10E5}"/>
              </a:ext>
            </a:extLst>
          </p:cNvPr>
          <p:cNvGrpSpPr/>
          <p:nvPr/>
        </p:nvGrpSpPr>
        <p:grpSpPr>
          <a:xfrm>
            <a:off x="2161708" y="3115668"/>
            <a:ext cx="7258126" cy="2367502"/>
            <a:chOff x="3303796" y="3488186"/>
            <a:chExt cx="7258126" cy="2367502"/>
          </a:xfrm>
        </p:grpSpPr>
        <p:pic>
          <p:nvPicPr>
            <p:cNvPr id="8" name="Picture 7">
              <a:extLst>
                <a:ext uri="{FF2B5EF4-FFF2-40B4-BE49-F238E27FC236}">
                  <a16:creationId xmlns:a16="http://schemas.microsoft.com/office/drawing/2014/main" id="{0A6BDED3-B60F-4762-A5BD-85D34C01F10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303796" y="3488186"/>
              <a:ext cx="4785264" cy="2367502"/>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A59F977E-7F0F-49D3-B5E3-56BE6775964D}"/>
                </a:ext>
              </a:extLst>
            </p:cNvPr>
            <p:cNvGrpSpPr/>
            <p:nvPr/>
          </p:nvGrpSpPr>
          <p:grpSpPr>
            <a:xfrm>
              <a:off x="7236557" y="4076848"/>
              <a:ext cx="3325365" cy="754028"/>
              <a:chOff x="7236557" y="4076848"/>
              <a:chExt cx="3325365" cy="754028"/>
            </a:xfrm>
          </p:grpSpPr>
          <p:sp>
            <p:nvSpPr>
              <p:cNvPr id="5" name="Oval 4"/>
              <p:cNvSpPr/>
              <p:nvPr/>
            </p:nvSpPr>
            <p:spPr bwMode="auto">
              <a:xfrm flipH="1">
                <a:off x="8682788" y="4533948"/>
                <a:ext cx="1879134" cy="296928"/>
              </a:xfrm>
              <a:prstGeom prst="ellipse">
                <a:avLst/>
              </a:prstGeom>
              <a:no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urved Left Arrow 5"/>
              <p:cNvSpPr/>
              <p:nvPr/>
            </p:nvSpPr>
            <p:spPr bwMode="auto">
              <a:xfrm rot="15487866" flipV="1">
                <a:off x="7750858" y="3562547"/>
                <a:ext cx="537364" cy="1565966"/>
              </a:xfrm>
              <a:prstGeom prst="curvedLeftArrow">
                <a:avLst>
                  <a:gd name="adj1" fmla="val 25000"/>
                  <a:gd name="adj2" fmla="val 50000"/>
                  <a:gd name="adj3" fmla="val 52599"/>
                </a:avLst>
              </a:prstGeom>
              <a:solidFill>
                <a:srgbClr val="0070C0"/>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164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8"/>
          <p:cNvSpPr>
            <a:spLocks noChangeArrowheads="1"/>
          </p:cNvSpPr>
          <p:nvPr/>
        </p:nvSpPr>
        <p:spPr bwMode="auto">
          <a:xfrm>
            <a:off x="987786" y="1099373"/>
            <a:ext cx="1072919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Remote access to library electronic resources is available via Non-EdUHK network</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en-US" altLang="zh-TW" sz="16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zh-TW" sz="24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Use your EdUHK Network Username and Password for authentication purpose</a:t>
            </a:r>
          </a:p>
        </p:txBody>
      </p:sp>
      <p:sp>
        <p:nvSpPr>
          <p:cNvPr id="9" name="Rectangle 2"/>
          <p:cNvSpPr txBox="1">
            <a:spLocks noChangeArrowheads="1"/>
          </p:cNvSpPr>
          <p:nvPr/>
        </p:nvSpPr>
        <p:spPr bwMode="auto">
          <a:xfrm>
            <a:off x="561341" y="50259"/>
            <a:ext cx="11155637" cy="11430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Remote Access to E-Resources </a:t>
            </a:r>
            <a:r>
              <a:rPr kumimoji="0" lang="zh-TW" altLang="en-US" sz="3200" b="1" i="0" u="none" strike="noStrike" kern="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rPr>
              <a:t>遠程登錄圖書館電子資源</a:t>
            </a:r>
            <a:endParaRPr kumimoji="0" lang="en-US" altLang="zh-TW" sz="3200" b="1" i="0" u="none" strike="noStrike" kern="0" cap="none" spc="0" normalizeH="0" baseline="0" noProof="0" dirty="0">
              <a:ln>
                <a:noFill/>
              </a:ln>
              <a:solidFill>
                <a:srgbClr val="306B6E"/>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n-cs"/>
            </a:endParaRPr>
          </a:p>
        </p:txBody>
      </p:sp>
      <p:pic>
        <p:nvPicPr>
          <p:cNvPr id="2" name="圖片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06003" y="2766877"/>
            <a:ext cx="7057082" cy="3574901"/>
          </a:xfrm>
          <a:prstGeom prst="rect">
            <a:avLst/>
          </a:prstGeom>
          <a:ln>
            <a:noFill/>
          </a:ln>
          <a:effectLst>
            <a:outerShdw blurRad="190500" algn="tl" rotWithShape="0">
              <a:srgbClr val="000000">
                <a:alpha val="70000"/>
              </a:srgbClr>
            </a:outerShdw>
          </a:effectLst>
        </p:spPr>
      </p:pic>
      <p:sp>
        <p:nvSpPr>
          <p:cNvPr id="3" name="Rounded Rectangle 2"/>
          <p:cNvSpPr/>
          <p:nvPr/>
        </p:nvSpPr>
        <p:spPr>
          <a:xfrm>
            <a:off x="2866526" y="3733800"/>
            <a:ext cx="3378904" cy="181588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10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Image result for mobile app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59497" y="48591"/>
            <a:ext cx="4307949" cy="287010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Rectangle 2"/>
          <p:cNvSpPr txBox="1">
            <a:spLocks noChangeArrowheads="1"/>
          </p:cNvSpPr>
          <p:nvPr/>
        </p:nvSpPr>
        <p:spPr bwMode="auto">
          <a:xfrm>
            <a:off x="4419600" y="813802"/>
            <a:ext cx="7772400" cy="1143000"/>
          </a:xfrm>
          <a:prstGeom prst="rect">
            <a:avLst/>
          </a:prstGeom>
          <a:noFill/>
          <a:ln w="9525">
            <a:noFill/>
            <a:miter lim="800000"/>
            <a:headEnd/>
            <a:tailEnd/>
          </a:ln>
          <a:effectLst/>
        </p:spPr>
        <p:txBody>
          <a:bodyPr anchor="ctr"/>
          <a:lstStyle/>
          <a:p>
            <a:pPr lvl="0" algn="ctr">
              <a:defRPr/>
            </a:pPr>
            <a:r>
              <a:rPr lang="en-US" altLang="zh-TW" sz="3200" b="1" kern="0" dirty="0">
                <a:solidFill>
                  <a:srgbClr val="306B6E"/>
                </a:solidFill>
                <a:effectLst>
                  <a:outerShdw blurRad="38100" dist="38100" dir="2700000" algn="tl">
                    <a:srgbClr val="C0C0C0"/>
                  </a:outerShdw>
                </a:effectLst>
                <a:latin typeface="Tahoma" pitchFamily="34" charset="0"/>
              </a:rPr>
              <a:t>Library Mobile Apps</a:t>
            </a:r>
          </a:p>
        </p:txBody>
      </p:sp>
      <p:grpSp>
        <p:nvGrpSpPr>
          <p:cNvPr id="5" name="Group 4">
            <a:extLst>
              <a:ext uri="{FF2B5EF4-FFF2-40B4-BE49-F238E27FC236}">
                <a16:creationId xmlns:a16="http://schemas.microsoft.com/office/drawing/2014/main" id="{3019DEC8-310B-4245-9875-CBA81D5103B7}"/>
              </a:ext>
            </a:extLst>
          </p:cNvPr>
          <p:cNvGrpSpPr/>
          <p:nvPr/>
        </p:nvGrpSpPr>
        <p:grpSpPr>
          <a:xfrm>
            <a:off x="5309246" y="2915218"/>
            <a:ext cx="1619250" cy="1603375"/>
            <a:chOff x="7463963" y="2897112"/>
            <a:chExt cx="1619250" cy="1603375"/>
          </a:xfrm>
          <a:effectLst>
            <a:outerShdw blurRad="50800" dist="38100" dir="2700000" algn="tl" rotWithShape="0">
              <a:prstClr val="black">
                <a:alpha val="40000"/>
              </a:prstClr>
            </a:outerShdw>
          </a:effectLst>
        </p:grpSpPr>
        <p:sp>
          <p:nvSpPr>
            <p:cNvPr id="4" name="Oval 3"/>
            <p:cNvSpPr/>
            <p:nvPr/>
          </p:nvSpPr>
          <p:spPr>
            <a:xfrm>
              <a:off x="7463963" y="2897112"/>
              <a:ext cx="1619250" cy="1603375"/>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7828" name="Picture 4" descr="Image result for lib map eduhk"/>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3689" t="8712" r="14407" b="39285"/>
            <a:stretch/>
          </p:blipFill>
          <p:spPr bwMode="auto">
            <a:xfrm>
              <a:off x="7600150" y="3173618"/>
              <a:ext cx="1449658" cy="104968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829" name="Picture 6" descr="Image result for lib map eduh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8524" y="2950009"/>
            <a:ext cx="1619250" cy="161925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66148" y="4517915"/>
            <a:ext cx="1259704"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EdU Library</a:t>
            </a:r>
          </a:p>
        </p:txBody>
      </p:sp>
      <p:sp>
        <p:nvSpPr>
          <p:cNvPr id="10" name="TextBox 9"/>
          <p:cNvSpPr txBox="1"/>
          <p:nvPr/>
        </p:nvSpPr>
        <p:spPr>
          <a:xfrm>
            <a:off x="1976778" y="4552043"/>
            <a:ext cx="958916"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Lib MAP</a:t>
            </a:r>
          </a:p>
        </p:txBody>
      </p:sp>
      <p:sp>
        <p:nvSpPr>
          <p:cNvPr id="7" name="Rectangle 6"/>
          <p:cNvSpPr/>
          <p:nvPr/>
        </p:nvSpPr>
        <p:spPr>
          <a:xfrm>
            <a:off x="5007402" y="4835526"/>
            <a:ext cx="228735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800" b="0" i="0" u="none" strike="noStrike" kern="1200" cap="none" spc="0" normalizeH="0" baseline="0" noProof="0" dirty="0">
                <a:ln>
                  <a:noFill/>
                </a:ln>
                <a:solidFill>
                  <a:prstClr val="black"/>
                </a:solidFill>
                <a:effectLst/>
                <a:uLnTx/>
                <a:uFillTx/>
                <a:latin typeface="Calibri" panose="020F0502020204030204"/>
                <a:ea typeface="+mn-ea"/>
                <a:cs typeface="+mn-cs"/>
              </a:rPr>
              <a:t>https://edulib.me/app</a:t>
            </a:r>
          </a:p>
        </p:txBody>
      </p:sp>
      <p:sp>
        <p:nvSpPr>
          <p:cNvPr id="77834" name="AutoShape 8" descr="data:image/png;base64,iVBORw0KGgoAAAANSUhEUgAAAMgAAADICAYAAACtWK6eAAAL70lEQVR4Xu2d63ojKQxE4/d/6Ow3mdnEsduNOC2pLz771whEqYoSOLO+fX5+fn74nwiIwCICNwUiM0TgNQIKRHaIwAoCCkR6iIACkQMiwBDQQRhuRr0JAgrkTQrtNhkCCoThZtSbIKBA3qTQbpMhoEAYbka9CQIK5E0K7TYZAgqE4WbUmyAwLZDb7XZ6aNb+/Gxtf91xa0B3/wnd1ev+CmsF8oCMAlmmigIJ+sLVgVIgCuQeAR1EBwkdjVc/GG2x7hDovkvQ9byDhLQbHkTubTqIDhIimA4Sgunj4+pAeQfxDlJ2ByEWFtTl9DBK9LWFjnQ4UKwpLjRuunAbA7LzTG2xaNE2YrIYng3Un0UUyHKlrlx3BTKhTgWiQIZ0qTiZh4uCARV5KhAFMqRiBfGGi4IBFXkqEAUypGIF8YaLggEVeSoQBTKkYgXxhouCARV5KhAFMqQiJV4Fueg31DRuCM6LAfSVh2JG16NP3EfCk/Lz1d7bXrFosdeKRgtD4xTIvIOcpe4K5A4BBTIvdXoyK5CDEu8sBaVtDXXWeWn8jTgLnjRPHeSgQlYg85KlHQC5m3kHeahPd0ugQBTI0KLnIfobUXGSKJDlatDWpRtPmqct1kFbrAoCVdxPKPEq9ldxMCoQBTJ0XdruUcIeqXNQIApEgYBfG/SSvvMlvaIFscVaRsBXrDtcrtAz0xZEgSiQYbugQPJI8memK+Cpg+ggQ9MhJFEgQ1h/Blz9JKH7oy9AtB2quLvQ1ygaN0G7X0PpeuRw8JI+cUknAI9OXwUyLxMFEsSsAigdZBl8istZnM7vQRK+B9FB5i/+CiSBeEHDeBqmg1DkcolO60Czp+uRA847iHeQbwQqiKeD6CDDg5CShBJ2mNCLAXQ9GnekPHe/g1AwaBy9VFasV/FSRdoFurfRS1x3Lmv7yK57W4u1pTgkNhuoUQ7dLtFNym48R3i/PPFXfkOTYKZAaCUm7i46SBLIgWmyhaxAAqBHhuggEZTqxyiQIMbZQI2WVSAjhHo+z667DpJUNwWSBOTGaRRIEMBsoEbLKpARQj2fZ9c91UF6INi+Cn23N2479nvOsPsr1p6bn1lboi+jRXGZwX7PsQokiD4lgnFBgA86TIEECyPRdZAgVT68gzwgRS957xwXJdve43SQYAV0EB0kSBUd5BGod3YCenBEybb3uBYH2XuTR12/W1gUB5onXe/scdN3kLNvuCp/SjwaR/fRvR7N8yhxCiSpEpR4NI6m3b0ezfMocQokqRKUeDSOpt29Hs3zKHEKJKkSlHg0jqbdvR7N8yhxCiSpEpR4NI6m3b0ezfMocQokqRKUeDSOpt29Hs3zKHHTAqF/1k03TN6u/6xFiVARV7H3K9ShGxfCJQXyUCUFskxbQq7RQaVAKAJ3cRWFod8Y0zgKQ/d6a3lW1KEbF7IHHUQHCfGUkEsHCUG7bVBFYejJTOMoAt3r6SDPCOggOkhIvxUHVWjhhUH04CB7UCAKJMRTQq63bLFCaC4Mos+StDBredKXqoo5aS7dcRV7r+BSNl+mHaRiUxW9b3dBuwnbvV43nkdZT4E8VIKeQN2E7V7vKIQdtW20fq/2p0AUyDcClFxUrBXdCN2DArlDoKKgdM6zxOkgVM7BOC/py0ApkCCBig84HaQY4LMQneapg8wLeSqCFoY6D30Zq1hvCqi7wZ1fiNEcR5dmWoct+WTGHuKSTolAgeherzvP7IvqKH96qHTnOdrH0ucK5AEVWmwC/iiGCrmbeBSz7jxHeCuQfwhQ4hGAt8TQPLuJp0C2VPlfrHeQeRAVyDxm2RG2WLZYmzmlg2yGsObfiNO06MlM16NxNE9bLIr4c9whHCRvOz8zUXJ157K2XkVb2i0eur+1uM49KJAKRTzMSQuqQJaLQ/EkpVYgBLXJGFpQBaJAJqkWH26LtT+5RtU6w+VeBxlVMeFzHWQZRAVyhwsFg/JTB9FBKHfu43SQDBQHc+ggOsgXAke6VNJcup8lK5y1QpD02ZXW4Si4pDpIBRgVxa6Ys4JA1NzOsr/uNpjgokAmWEhPtTMQYdQBVBwAZ8BFgSiQbwS6DwAFckc+CgaxxdFpWDFnxQk7od1fQ8+yP8qJTlx0kAm0u0/YidQUSAAscnAokACw/w9RIPPfrVQ83EyUbPPBkSoQmjh9WiUnwihHWlC6B9qa0fUoZvRwqNhf594VyAPaCmSZfgpkdLTu9HkFYTtPoNGDQcUJW4GZAtlJAKNlK4qtQEaoP3+uQOYxa4lQIPMwV2CmQObr0BJRUWwdZL50CmQes5YIBTIPcwVmCmS+Dk8R3YWh38RWxFW4UjeeR3owoIKkz9iv9p76zNtd0AqiX2EPVKwKZOFx4jNRclcg1xX2oEAS2qF/U+ggD1gqkGVy0XOU4mmLFRR5BcAVrRk9tY+Uiy2WLdYXAkci5ZFyUSAKRIHcbkHv/j3MFisIG215gtNPDaO50DjaRlWczFNABQfTvj84/dMwKjpaB7Le9CW9glwUYJoLjaOFUSC5F39aBwVyh9zVe3t6qFByVaxHCDvKI/vw00EeEKdFo+0JXW9EFPI53QNZa/RYQudUIHfIUTBoXMXpq0CoFJbjsmurg+gg3wjoIM+iUyAKRIGsmNi0QHIN8e9s9OSquIhTi75CXEVtjzQnaWcVyEMFr0B0enAcicwVuSiQHS/wVxBWBSmPNKcCUSBfCOggy7JUIApEgaxYlgJRIApEgfwgQFsJ4450M+jL5bQO0gfReKWKJ+fxqn0j6GMCzZCu1x33an+HeOal4FfEKZBcVLuJTtdTIMG6K5AgUMFhlLDdcQokoaBrU5D+NphS6jBKPJoEXa87ToEEK6yDBIEKDusmOl1PgSQUVAcJgng3jBK2O06BBGurgwSBCg7rJjpdL00glEBBPFuG0ftCNvijzVKsr/49zwi3V5+Tuk8/89Ki0U1VxBGg/uShQJar0S1IyglSdwUygbYCUSBDuugg8yQZgvpiAMW6+0TvXo/iqYMEkSNA2WK9/j8yKpDgs12Qn7sPUyDzLkjby4o4SiBSd+8gE2jTYk8s8WuoLRZFbv4AaHnmJQrNheBntquTuQK3ivp11yEbl1QHqQCYbri7MN2nPcVlLa6ift11yMZFgSQhqkCWgVQgd7hUnECUv92FUSAK5AuBbuIpEIrAfFzFAXcWvnhJL3Y6HUQH0UFWDmUFokA2CYQSiL66VFg73QNtXSrWo3PON2zbIiq+nScZtb1iVRSmG0S6BwUyT83u2u5+B6Hk0kH6yDW/Ul2EAknAthtEKnIdZL7Y3bXVQRJesRTIPNFphAKhyAWJ7iV9/lUpoSRpUyiQBCi7QdRBEooWnKK7trZYxc5T4VhBLqUNqzgA6JxpmwrWXYEEgaJEp3EVRKBzUjLT057mSePIY4nfgzygTYlO42ixK+IUyDOqCkSBfCOgQBTIFwK0JaiIq3ACOqcCUSAKZEU9CkSBKBAFMmWw3kGS7iBTqCcMpo8C1CXWUq5oPWme5KVqbW8KRIFslqsCuYPwnU+u7NNpCzPfuQ7UzQjeOogOQnjzK0YH0UGGl/vNLJucQAdZBizb5XUQHWRSms/DdRAdRAdZkZECSRDI5mNqcoKKFoQSYTL1zcNpm1HxtNpdh83gPXYUn5No0g1nJz6aj+ZZETfKNfvzyZJ+L69AnivRdgfJJsFovgqi6yDzF+PuOox4Mfu5Akm6pNPTd7ZgkfE6SASl2BgFokBssVa0okAUiAJRIL8RoHcJGhcz87xRtlh5WKY6SF5atTNRotO4td1QMtcitPCac3v9K7fdudD1CNYKZOcWixSNEmRL3JEeIeg+CNYKRIGE+KZAQjCt/8JUcIrdh9FWicbZYu1e8q8EdJBgHSjRaZwCCRameJgCCQJMiU7jFEiwMMXDFEgQYEp0GqdAgoUpHtYikOI9OL0IHAqB6VesQ2VvMiJQjIACKQbY6c+NgAI5d/3MvhgBBVIMsNOfGwEFcu76mX0xAgqkGGCnPzcCCuTc9TP7YgQUSDHATn9uBBTIuetn9sUIKJBigJ3+3AgokHPXz+yLEVAgxQA7/bkR+A/YDn2ZXQfAXwAAAABJRU5ErkJggg=="/>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HK" altLang="en-US" sz="2400" b="0" i="0" u="none" strike="noStrike" kern="1200" cap="none" spc="0" normalizeH="0" baseline="0" noProof="0" dirty="0">
              <a:ln>
                <a:noFill/>
              </a:ln>
              <a:solidFill>
                <a:prstClr val="black"/>
              </a:solidFill>
              <a:effectLst/>
              <a:uLnTx/>
              <a:uFillTx/>
              <a:latin typeface="Times" panose="02020603060405020304" pitchFamily="18" charset="0"/>
              <a:ea typeface="+mn-ea"/>
              <a:cs typeface="+mn-cs"/>
            </a:endParaRPr>
          </a:p>
        </p:txBody>
      </p:sp>
      <p:pic>
        <p:nvPicPr>
          <p:cNvPr id="12" name="Picture 11"/>
          <p:cNvPicPr>
            <a:picLocks noChangeAspect="1"/>
          </p:cNvPicPr>
          <p:nvPr/>
        </p:nvPicPr>
        <p:blipFill>
          <a:blip r:embed="rId4"/>
          <a:stretch>
            <a:fillRect/>
          </a:stretch>
        </p:blipFill>
        <p:spPr>
          <a:xfrm>
            <a:off x="5543068" y="5259353"/>
            <a:ext cx="1216025" cy="1216025"/>
          </a:xfrm>
          <a:prstGeom prst="rect">
            <a:avLst/>
          </a:prstGeom>
          <a:ln>
            <a:solidFill>
              <a:srgbClr val="00B050"/>
            </a:solidFill>
          </a:ln>
        </p:spPr>
      </p:pic>
      <p:sp>
        <p:nvSpPr>
          <p:cNvPr id="16" name="Rectangle 15"/>
          <p:cNvSpPr/>
          <p:nvPr/>
        </p:nvSpPr>
        <p:spPr>
          <a:xfrm>
            <a:off x="1274909" y="4835526"/>
            <a:ext cx="23540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800" b="0" i="0" u="none" strike="noStrike" kern="1200" cap="none" spc="0" normalizeH="0" baseline="0" noProof="0" dirty="0">
                <a:ln>
                  <a:noFill/>
                </a:ln>
                <a:solidFill>
                  <a:prstClr val="black"/>
                </a:solidFill>
                <a:effectLst/>
                <a:uLnTx/>
                <a:uFillTx/>
                <a:latin typeface="Calibri" panose="020F0502020204030204"/>
                <a:ea typeface="+mn-ea"/>
                <a:cs typeface="+mn-cs"/>
              </a:rPr>
              <a:t>https://edulib.me/map</a:t>
            </a:r>
          </a:p>
        </p:txBody>
      </p:sp>
      <p:pic>
        <p:nvPicPr>
          <p:cNvPr id="13" name="Picture 12"/>
          <p:cNvPicPr>
            <a:picLocks noChangeAspect="1"/>
          </p:cNvPicPr>
          <p:nvPr/>
        </p:nvPicPr>
        <p:blipFill>
          <a:blip r:embed="rId5"/>
          <a:stretch>
            <a:fillRect/>
          </a:stretch>
        </p:blipFill>
        <p:spPr>
          <a:xfrm>
            <a:off x="1848223" y="5245101"/>
            <a:ext cx="1217612" cy="1216025"/>
          </a:xfrm>
          <a:prstGeom prst="rect">
            <a:avLst/>
          </a:prstGeom>
          <a:ln>
            <a:solidFill>
              <a:srgbClr val="00B050"/>
            </a:solidFill>
          </a:ln>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descr="https://www.lib.eduhk.hk/wp-content/themes/eduhklib/img/smart-learn-qrcode.png">
            <a:extLst>
              <a:ext uri="{FF2B5EF4-FFF2-40B4-BE49-F238E27FC236}">
                <a16:creationId xmlns:a16="http://schemas.microsoft.com/office/drawing/2014/main" id="{1D11455C-5D1E-4E4B-BF3A-CE10CB6C16AC}"/>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996232" y="5245101"/>
            <a:ext cx="1216800" cy="121680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98E3D7A-A4F6-4E00-8D13-C47C1DC4AEE6}"/>
              </a:ext>
            </a:extLst>
          </p:cNvPr>
          <p:cNvPicPr>
            <a:picLocks noChangeAspect="1"/>
          </p:cNvPicPr>
          <p:nvPr/>
        </p:nvPicPr>
        <p:blipFill>
          <a:blip r:embed="rId7"/>
          <a:stretch>
            <a:fillRect/>
          </a:stretch>
        </p:blipFill>
        <p:spPr>
          <a:xfrm>
            <a:off x="8795007" y="2932793"/>
            <a:ext cx="1619250" cy="1619250"/>
          </a:xfrm>
          <a:prstGeom prst="round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0BAD2288-0795-4647-AE17-2EF881968D8E}"/>
              </a:ext>
            </a:extLst>
          </p:cNvPr>
          <p:cNvSpPr/>
          <p:nvPr/>
        </p:nvSpPr>
        <p:spPr>
          <a:xfrm>
            <a:off x="7737326" y="4835526"/>
            <a:ext cx="3734612" cy="369332"/>
          </a:xfrm>
          <a:prstGeom prst="rect">
            <a:avLst/>
          </a:prstGeom>
        </p:spPr>
        <p:txBody>
          <a:bodyPr wrap="none">
            <a:spAutoFit/>
          </a:bodyPr>
          <a:lstStyle/>
          <a:p>
            <a:r>
              <a:rPr lang="en-US" dirty="0"/>
              <a:t>https://edulib.me/smart-learning-app</a:t>
            </a:r>
          </a:p>
        </p:txBody>
      </p:sp>
      <p:sp>
        <p:nvSpPr>
          <p:cNvPr id="19" name="TextBox 18">
            <a:extLst>
              <a:ext uri="{FF2B5EF4-FFF2-40B4-BE49-F238E27FC236}">
                <a16:creationId xmlns:a16="http://schemas.microsoft.com/office/drawing/2014/main" id="{941534F9-0EA7-474E-8D5C-562AB8466F07}"/>
              </a:ext>
            </a:extLst>
          </p:cNvPr>
          <p:cNvSpPr txBox="1"/>
          <p:nvPr/>
        </p:nvSpPr>
        <p:spPr>
          <a:xfrm>
            <a:off x="8802170" y="4546822"/>
            <a:ext cx="1604928" cy="3693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Smart Learning</a:t>
            </a:r>
          </a:p>
        </p:txBody>
      </p:sp>
    </p:spTree>
    <p:extLst>
      <p:ext uri="{BB962C8B-B14F-4D97-AF65-F5344CB8AC3E}">
        <p14:creationId xmlns:p14="http://schemas.microsoft.com/office/powerpoint/2010/main" val="3837186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6596CB-8C03-406F-A034-8603166DCBE9}"/>
              </a:ext>
            </a:extLst>
          </p:cNvPr>
          <p:cNvPicPr>
            <a:picLocks noChangeAspect="1"/>
          </p:cNvPicPr>
          <p:nvPr/>
        </p:nvPicPr>
        <p:blipFill>
          <a:blip r:embed="rId2"/>
          <a:stretch>
            <a:fillRect/>
          </a:stretch>
        </p:blipFill>
        <p:spPr>
          <a:xfrm>
            <a:off x="4825690" y="3057685"/>
            <a:ext cx="6130613" cy="3387342"/>
          </a:xfrm>
          <a:prstGeom prst="rect">
            <a:avLst/>
          </a:prstGeom>
        </p:spPr>
      </p:pic>
      <p:sp>
        <p:nvSpPr>
          <p:cNvPr id="2" name="Slide Number Placeholder 1">
            <a:extLst>
              <a:ext uri="{FF2B5EF4-FFF2-40B4-BE49-F238E27FC236}">
                <a16:creationId xmlns:a16="http://schemas.microsoft.com/office/drawing/2014/main" id="{8DFDC586-B07B-4E6D-A34D-CD638FB53BD6}"/>
              </a:ext>
            </a:extLst>
          </p:cNvPr>
          <p:cNvSpPr>
            <a:spLocks noGrp="1"/>
          </p:cNvSpPr>
          <p:nvPr>
            <p:ph type="sldNum" sz="quarter" idx="12"/>
          </p:nvPr>
        </p:nvSpPr>
        <p:spPr>
          <a:xfrm>
            <a:off x="8610600" y="6356350"/>
            <a:ext cx="2743200" cy="365125"/>
          </a:xfrm>
        </p:spPr>
        <p:txBody>
          <a:bodyPr/>
          <a:lstStyle/>
          <a:p>
            <a:fld id="{71D8CE8C-4BD1-499A-8B92-D8C2E70A696F}" type="slidenum">
              <a:rPr lang="en-US" smtClean="0"/>
              <a:t>44</a:t>
            </a:fld>
            <a:endParaRPr lang="en-US" dirty="0"/>
          </a:p>
        </p:txBody>
      </p:sp>
      <p:sp>
        <p:nvSpPr>
          <p:cNvPr id="3" name="Rectangle 2">
            <a:extLst>
              <a:ext uri="{FF2B5EF4-FFF2-40B4-BE49-F238E27FC236}">
                <a16:creationId xmlns:a16="http://schemas.microsoft.com/office/drawing/2014/main" id="{416C7EC2-AA62-4735-AD88-ECD09434A0CC}"/>
              </a:ext>
            </a:extLst>
          </p:cNvPr>
          <p:cNvSpPr txBox="1">
            <a:spLocks noChangeArrowheads="1"/>
          </p:cNvSpPr>
          <p:nvPr/>
        </p:nvSpPr>
        <p:spPr bwMode="auto">
          <a:xfrm>
            <a:off x="1162050" y="164953"/>
            <a:ext cx="9867900" cy="1143000"/>
          </a:xfrm>
          <a:prstGeom prst="rect">
            <a:avLst/>
          </a:prstGeom>
          <a:noFill/>
          <a:ln w="9525">
            <a:noFill/>
            <a:miter lim="800000"/>
            <a:headEnd/>
            <a:tailEnd/>
          </a:ln>
          <a:effectLst/>
        </p:spPr>
        <p:txBody>
          <a:bodyPr anchor="ctr"/>
          <a:lstStyle/>
          <a:p>
            <a:pPr lvl="0" algn="ctr">
              <a:defRPr/>
            </a:pPr>
            <a:r>
              <a:rPr kumimoji="0" lang="en-US" altLang="zh-TW" sz="3200" b="1" i="0" u="none" strike="noStrike" kern="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Library SMS Alert Service </a:t>
            </a:r>
            <a:r>
              <a:rPr lang="zh-TW" altLang="en-US" sz="3200" b="1" kern="0" dirty="0">
                <a:solidFill>
                  <a:srgbClr val="306B6E"/>
                </a:solidFill>
                <a:effectLst>
                  <a:outerShdw blurRad="38100" dist="38100" dir="2700000" algn="tl">
                    <a:srgbClr val="C0C0C0"/>
                  </a:outerShdw>
                </a:effectLst>
                <a:latin typeface="Tahoma" pitchFamily="34" charset="0"/>
              </a:rPr>
              <a:t>圖書館短訊提示服務</a:t>
            </a:r>
            <a:r>
              <a:rPr kumimoji="0" lang="en-US" altLang="zh-TW" sz="3200" b="1" i="0" u="none" strike="noStrike" kern="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 </a:t>
            </a:r>
          </a:p>
        </p:txBody>
      </p:sp>
      <p:grpSp>
        <p:nvGrpSpPr>
          <p:cNvPr id="36" name="Group 35">
            <a:extLst>
              <a:ext uri="{FF2B5EF4-FFF2-40B4-BE49-F238E27FC236}">
                <a16:creationId xmlns:a16="http://schemas.microsoft.com/office/drawing/2014/main" id="{60A37BA9-611C-4887-9C5A-5A628D9DC3B1}"/>
              </a:ext>
            </a:extLst>
          </p:cNvPr>
          <p:cNvGrpSpPr/>
          <p:nvPr/>
        </p:nvGrpSpPr>
        <p:grpSpPr>
          <a:xfrm>
            <a:off x="876299" y="1307953"/>
            <a:ext cx="2828925" cy="5048397"/>
            <a:chOff x="1596724" y="1726038"/>
            <a:chExt cx="2951216" cy="5592625"/>
          </a:xfrm>
        </p:grpSpPr>
        <p:grpSp>
          <p:nvGrpSpPr>
            <p:cNvPr id="27" name="Group 26">
              <a:extLst>
                <a:ext uri="{FF2B5EF4-FFF2-40B4-BE49-F238E27FC236}">
                  <a16:creationId xmlns:a16="http://schemas.microsoft.com/office/drawing/2014/main" id="{7079251E-B741-4512-B410-0B3D927DE530}"/>
                </a:ext>
              </a:extLst>
            </p:cNvPr>
            <p:cNvGrpSpPr/>
            <p:nvPr/>
          </p:nvGrpSpPr>
          <p:grpSpPr>
            <a:xfrm>
              <a:off x="1596724" y="1726038"/>
              <a:ext cx="2951216" cy="5592625"/>
              <a:chOff x="6358214" y="1167283"/>
              <a:chExt cx="2951216" cy="5930019"/>
            </a:xfrm>
          </p:grpSpPr>
          <p:sp>
            <p:nvSpPr>
              <p:cNvPr id="18" name="Rectangle: Rounded Corners 17">
                <a:extLst>
                  <a:ext uri="{FF2B5EF4-FFF2-40B4-BE49-F238E27FC236}">
                    <a16:creationId xmlns:a16="http://schemas.microsoft.com/office/drawing/2014/main" id="{0261792E-59D4-4FF8-829F-12D3F700BE34}"/>
                  </a:ext>
                </a:extLst>
              </p:cNvPr>
              <p:cNvSpPr/>
              <p:nvPr/>
            </p:nvSpPr>
            <p:spPr>
              <a:xfrm>
                <a:off x="6358214" y="1167283"/>
                <a:ext cx="2924269" cy="5930019"/>
              </a:xfrm>
              <a:prstGeom prst="roundRect">
                <a:avLst>
                  <a:gd name="adj" fmla="val 861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82FAA8B1-66E0-407D-9B7F-0C19FB7EFC85}"/>
                  </a:ext>
                </a:extLst>
              </p:cNvPr>
              <p:cNvSpPr/>
              <p:nvPr/>
            </p:nvSpPr>
            <p:spPr>
              <a:xfrm>
                <a:off x="6500392" y="1511930"/>
                <a:ext cx="2625505" cy="5015620"/>
              </a:xfrm>
              <a:prstGeom prst="roundRect">
                <a:avLst>
                  <a:gd name="adj" fmla="val 873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D6C36E9-BC40-4F47-B85F-C6558E0C9EC8}"/>
                  </a:ext>
                </a:extLst>
              </p:cNvPr>
              <p:cNvSpPr/>
              <p:nvPr/>
            </p:nvSpPr>
            <p:spPr>
              <a:xfrm>
                <a:off x="7278986" y="6636190"/>
                <a:ext cx="1064914" cy="365125"/>
              </a:xfrm>
              <a:prstGeom prst="round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3B711A80-C60C-4BCE-B18B-C9F2CAC04E3E}"/>
                  </a:ext>
                </a:extLst>
              </p:cNvPr>
              <p:cNvSpPr/>
              <p:nvPr/>
            </p:nvSpPr>
            <p:spPr>
              <a:xfrm>
                <a:off x="7306149" y="1279525"/>
                <a:ext cx="1023042" cy="106437"/>
              </a:xfrm>
              <a:prstGeom prst="roundRect">
                <a:avLst/>
              </a:pr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5C09686E-4CD6-481B-BE44-8CAD013D29AD}"/>
                  </a:ext>
                </a:extLst>
              </p:cNvPr>
              <p:cNvSpPr/>
              <p:nvPr/>
            </p:nvSpPr>
            <p:spPr>
              <a:xfrm>
                <a:off x="9273430" y="1783533"/>
                <a:ext cx="36000" cy="1102952"/>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F081416-FCCC-422E-AB44-A94F0E9C1C27}"/>
                  </a:ext>
                </a:extLst>
              </p:cNvPr>
              <p:cNvSpPr/>
              <p:nvPr/>
            </p:nvSpPr>
            <p:spPr>
              <a:xfrm>
                <a:off x="6907965" y="1320097"/>
                <a:ext cx="90000" cy="90000"/>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3D464CB-A732-4770-A2F3-175171A0B69A}"/>
                  </a:ext>
                </a:extLst>
              </p:cNvPr>
              <p:cNvSpPr/>
              <p:nvPr/>
            </p:nvSpPr>
            <p:spPr>
              <a:xfrm>
                <a:off x="6879466" y="1291131"/>
                <a:ext cx="144000" cy="144000"/>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a:extLst>
                <a:ext uri="{FF2B5EF4-FFF2-40B4-BE49-F238E27FC236}">
                  <a16:creationId xmlns:a16="http://schemas.microsoft.com/office/drawing/2014/main" id="{2324A3AF-4821-44BC-959E-041808844D62}"/>
                </a:ext>
              </a:extLst>
            </p:cNvPr>
            <p:cNvPicPr>
              <a:picLocks noChangeAspect="1"/>
            </p:cNvPicPr>
            <p:nvPr/>
          </p:nvPicPr>
          <p:blipFill rotWithShape="1">
            <a:blip r:embed="rId3"/>
            <a:srcRect t="14539" r="8419" b="13737"/>
            <a:stretch/>
          </p:blipFill>
          <p:spPr>
            <a:xfrm>
              <a:off x="1730745" y="2051892"/>
              <a:ext cx="2633662" cy="4729436"/>
            </a:xfrm>
            <a:prstGeom prst="roundRect">
              <a:avLst>
                <a:gd name="adj" fmla="val 9363"/>
              </a:avLst>
            </a:prstGeom>
          </p:spPr>
        </p:pic>
      </p:grpSp>
      <p:sp>
        <p:nvSpPr>
          <p:cNvPr id="35" name="Rectangle 34">
            <a:extLst>
              <a:ext uri="{FF2B5EF4-FFF2-40B4-BE49-F238E27FC236}">
                <a16:creationId xmlns:a16="http://schemas.microsoft.com/office/drawing/2014/main" id="{5B1C44E0-9831-41F9-8B50-4698BD64248B}"/>
              </a:ext>
            </a:extLst>
          </p:cNvPr>
          <p:cNvSpPr/>
          <p:nvPr/>
        </p:nvSpPr>
        <p:spPr>
          <a:xfrm>
            <a:off x="4425519" y="1192046"/>
            <a:ext cx="6942689" cy="1865639"/>
          </a:xfrm>
          <a:prstGeom prst="rect">
            <a:avLst/>
          </a:prstGeom>
        </p:spPr>
        <p:txBody>
          <a:bodyPr wrap="square">
            <a:spAutoFit/>
          </a:bodyPr>
          <a:lstStyle/>
          <a:p>
            <a:pPr marL="342900" indent="-342900">
              <a:lnSpc>
                <a:spcPts val="2800"/>
              </a:lnSpc>
              <a:buFont typeface="Wingdings" panose="05000000000000000000" pitchFamily="2" charset="2"/>
              <a:buChar char="Ø"/>
            </a:pPr>
            <a:r>
              <a:rPr lang="en-US" sz="2000" dirty="0"/>
              <a:t>SMS Alert service (</a:t>
            </a:r>
            <a:r>
              <a:rPr lang="en-US" sz="2000" dirty="0">
                <a:hlinkClick r:id="rId4"/>
              </a:rPr>
              <a:t>https://sms.lib.eduhk.hk/</a:t>
            </a:r>
            <a:r>
              <a:rPr lang="en-US" sz="2000" dirty="0"/>
              <a:t>) is available to all EdUHK staff and students for</a:t>
            </a:r>
            <a:r>
              <a:rPr lang="en-US" sz="2000" dirty="0">
                <a:solidFill>
                  <a:srgbClr val="CD0000"/>
                </a:solidFill>
              </a:rPr>
              <a:t> </a:t>
            </a:r>
            <a:r>
              <a:rPr lang="en-US" sz="2000" i="1" dirty="0">
                <a:solidFill>
                  <a:srgbClr val="CD0000"/>
                </a:solidFill>
              </a:rPr>
              <a:t>free</a:t>
            </a:r>
          </a:p>
          <a:p>
            <a:pPr marL="342900" indent="-342900">
              <a:lnSpc>
                <a:spcPts val="2800"/>
              </a:lnSpc>
              <a:buFont typeface="Wingdings" panose="05000000000000000000" pitchFamily="2" charset="2"/>
              <a:buChar char="Ø"/>
            </a:pPr>
            <a:r>
              <a:rPr lang="en-US" sz="2000" dirty="0"/>
              <a:t>Register your HK phone number before using this service</a:t>
            </a:r>
            <a:endParaRPr lang="en-US" sz="2000" i="1" dirty="0">
              <a:solidFill>
                <a:srgbClr val="CD0000"/>
              </a:solidFill>
            </a:endParaRPr>
          </a:p>
          <a:p>
            <a:pPr marL="342900" indent="-342900">
              <a:lnSpc>
                <a:spcPts val="2800"/>
              </a:lnSpc>
              <a:buFont typeface="Wingdings" panose="05000000000000000000" pitchFamily="2" charset="2"/>
              <a:buChar char="Ø"/>
            </a:pPr>
            <a:r>
              <a:rPr lang="en-US" sz="2000"/>
              <a:t>Receive SMS </a:t>
            </a:r>
            <a:r>
              <a:rPr lang="en-US" sz="2000" dirty="0"/>
              <a:t>alert when a borrowed item is due within 3 days, overdue, recalled or ready to pick up</a:t>
            </a:r>
          </a:p>
        </p:txBody>
      </p:sp>
      <p:sp>
        <p:nvSpPr>
          <p:cNvPr id="4" name="Rectangle 3">
            <a:extLst>
              <a:ext uri="{FF2B5EF4-FFF2-40B4-BE49-F238E27FC236}">
                <a16:creationId xmlns:a16="http://schemas.microsoft.com/office/drawing/2014/main" id="{690F6A87-1D99-4D9F-A817-19B9BED61C63}"/>
              </a:ext>
            </a:extLst>
          </p:cNvPr>
          <p:cNvSpPr/>
          <p:nvPr/>
        </p:nvSpPr>
        <p:spPr>
          <a:xfrm>
            <a:off x="7096125" y="5543550"/>
            <a:ext cx="1589745" cy="365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6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6"/>
          <p:cNvSpPr txBox="1">
            <a:spLocks noChangeArrowheads="1"/>
          </p:cNvSpPr>
          <p:nvPr/>
        </p:nvSpPr>
        <p:spPr bwMode="auto">
          <a:xfrm>
            <a:off x="1956706" y="1087727"/>
            <a:ext cx="8424863" cy="95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82563" marR="0" lvl="0" indent="-182563"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Supports students to develop essential information and research skills</a:t>
            </a:r>
          </a:p>
          <a:p>
            <a:pPr marL="182563" marR="0" lvl="0" indent="-182563"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en-US" altLang="zh-TW" sz="2000" b="0"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Provides hands-on training on different library resources</a:t>
            </a:r>
          </a:p>
        </p:txBody>
      </p:sp>
      <p:sp>
        <p:nvSpPr>
          <p:cNvPr id="8" name="Rectangle 2"/>
          <p:cNvSpPr txBox="1">
            <a:spLocks noChangeArrowheads="1"/>
          </p:cNvSpPr>
          <p:nvPr/>
        </p:nvSpPr>
        <p:spPr bwMode="auto">
          <a:xfrm>
            <a:off x="1573370" y="340542"/>
            <a:ext cx="7993064" cy="738188"/>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hlinkClick r:id="rId3"/>
              </a:rPr>
              <a:t>Library Workshops</a:t>
            </a:r>
            <a:endParaRPr kumimoji="0" lang="en-US" altLang="zh-TW" sz="3200" b="1" i="0" u="none" strike="noStrike" kern="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21013CF-8029-49DD-BDCA-CD5DEDF4425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8782" y="2089333"/>
            <a:ext cx="9057652" cy="368094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D8CB3CE-65D7-47B3-9F9A-E8EBAC6E8A5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69137" y="2626694"/>
            <a:ext cx="4916221" cy="3680940"/>
          </a:xfrm>
          <a:prstGeom prst="rect">
            <a:avLst/>
          </a:prstGeom>
          <a:ln>
            <a:noFill/>
          </a:ln>
          <a:effectLst>
            <a:outerShdw blurRad="292100" dist="139700" dir="2700000" algn="tl" rotWithShape="0">
              <a:srgbClr val="333333">
                <a:alpha val="65000"/>
              </a:srgbClr>
            </a:outerShdw>
          </a:effectLst>
        </p:spPr>
      </p:pic>
      <p:sp>
        <p:nvSpPr>
          <p:cNvPr id="5" name="Arrow: Right 4">
            <a:extLst>
              <a:ext uri="{FF2B5EF4-FFF2-40B4-BE49-F238E27FC236}">
                <a16:creationId xmlns:a16="http://schemas.microsoft.com/office/drawing/2014/main" id="{31090D4F-BBA7-420F-9FC9-0CF87E316EC6}"/>
              </a:ext>
            </a:extLst>
          </p:cNvPr>
          <p:cNvSpPr/>
          <p:nvPr/>
        </p:nvSpPr>
        <p:spPr>
          <a:xfrm>
            <a:off x="3869760" y="4110540"/>
            <a:ext cx="2335696" cy="636104"/>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233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30"/>
                            </p:stCondLst>
                            <p:childTnLst>
                              <p:par>
                                <p:cTn id="9" presetID="22" presetClass="entr" presetSubtype="8" fill="hold" nodeType="afterEffect">
                                  <p:stCondLst>
                                    <p:cond delay="6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2D050F-87A2-485F-8CFD-34AA135B175E}"/>
              </a:ext>
            </a:extLst>
          </p:cNvPr>
          <p:cNvSpPr>
            <a:spLocks noGrp="1"/>
          </p:cNvSpPr>
          <p:nvPr>
            <p:ph type="sldNum" sz="quarter" idx="12"/>
          </p:nvPr>
        </p:nvSpPr>
        <p:spPr/>
        <p:txBody>
          <a:bodyPr/>
          <a:lstStyle/>
          <a:p>
            <a:fld id="{71D8CE8C-4BD1-499A-8B92-D8C2E70A696F}" type="slidenum">
              <a:rPr lang="en-US" smtClean="0"/>
              <a:t>46</a:t>
            </a:fld>
            <a:endParaRPr lang="en-US" dirty="0"/>
          </a:p>
        </p:txBody>
      </p:sp>
      <p:pic>
        <p:nvPicPr>
          <p:cNvPr id="6" name="Picture 5">
            <a:extLst>
              <a:ext uri="{FF2B5EF4-FFF2-40B4-BE49-F238E27FC236}">
                <a16:creationId xmlns:a16="http://schemas.microsoft.com/office/drawing/2014/main" id="{27B61444-0A1B-4C28-822B-50C121EC7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89" y="848202"/>
            <a:ext cx="11369822" cy="5501526"/>
          </a:xfrm>
          <a:prstGeom prst="rect">
            <a:avLst/>
          </a:prstGeom>
        </p:spPr>
      </p:pic>
      <p:sp>
        <p:nvSpPr>
          <p:cNvPr id="7" name="Arrow: Down 6">
            <a:extLst>
              <a:ext uri="{FF2B5EF4-FFF2-40B4-BE49-F238E27FC236}">
                <a16:creationId xmlns:a16="http://schemas.microsoft.com/office/drawing/2014/main" id="{3778EA49-B747-4969-98FB-AF6AAC2C8E87}"/>
              </a:ext>
            </a:extLst>
          </p:cNvPr>
          <p:cNvSpPr/>
          <p:nvPr/>
        </p:nvSpPr>
        <p:spPr>
          <a:xfrm>
            <a:off x="5214689" y="1224159"/>
            <a:ext cx="720285" cy="49970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583D904-13DE-4D9B-9C6C-4A6D4A76302A}"/>
              </a:ext>
            </a:extLst>
          </p:cNvPr>
          <p:cNvGrpSpPr/>
          <p:nvPr/>
        </p:nvGrpSpPr>
        <p:grpSpPr>
          <a:xfrm>
            <a:off x="1416931" y="1730481"/>
            <a:ext cx="9322447" cy="3788550"/>
            <a:chOff x="3011046" y="2553761"/>
            <a:chExt cx="7858147" cy="3193473"/>
          </a:xfrm>
        </p:grpSpPr>
        <p:pic>
          <p:nvPicPr>
            <p:cNvPr id="9" name="Picture 8">
              <a:extLst>
                <a:ext uri="{FF2B5EF4-FFF2-40B4-BE49-F238E27FC236}">
                  <a16:creationId xmlns:a16="http://schemas.microsoft.com/office/drawing/2014/main" id="{A1DD2877-FBAC-4192-88AF-F8FCEF89BF3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11046" y="2553761"/>
              <a:ext cx="7858147" cy="319347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C45248FF-27FB-4890-B956-8C04516C7909}"/>
                </a:ext>
              </a:extLst>
            </p:cNvPr>
            <p:cNvSpPr/>
            <p:nvPr/>
          </p:nvSpPr>
          <p:spPr>
            <a:xfrm>
              <a:off x="6135813" y="4421343"/>
              <a:ext cx="1367799" cy="2822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ACCC0B04-1CC2-42A4-8BB2-D4992321E696}"/>
              </a:ext>
            </a:extLst>
          </p:cNvPr>
          <p:cNvGrpSpPr/>
          <p:nvPr/>
        </p:nvGrpSpPr>
        <p:grpSpPr>
          <a:xfrm>
            <a:off x="1752451" y="1721532"/>
            <a:ext cx="9217455" cy="4960332"/>
            <a:chOff x="-1200391" y="3462244"/>
            <a:chExt cx="9217455" cy="4960332"/>
          </a:xfrm>
        </p:grpSpPr>
        <p:grpSp>
          <p:nvGrpSpPr>
            <p:cNvPr id="26" name="Group 25">
              <a:extLst>
                <a:ext uri="{FF2B5EF4-FFF2-40B4-BE49-F238E27FC236}">
                  <a16:creationId xmlns:a16="http://schemas.microsoft.com/office/drawing/2014/main" id="{27BE0083-424C-4EC0-B55C-51771A8DAB23}"/>
                </a:ext>
              </a:extLst>
            </p:cNvPr>
            <p:cNvGrpSpPr/>
            <p:nvPr/>
          </p:nvGrpSpPr>
          <p:grpSpPr>
            <a:xfrm>
              <a:off x="-1200391" y="3462244"/>
              <a:ext cx="8625987" cy="4960332"/>
              <a:chOff x="1399042" y="1808277"/>
              <a:chExt cx="8279111" cy="4461945"/>
            </a:xfrm>
          </p:grpSpPr>
          <p:pic>
            <p:nvPicPr>
              <p:cNvPr id="20" name="Picture 19">
                <a:extLst>
                  <a:ext uri="{FF2B5EF4-FFF2-40B4-BE49-F238E27FC236}">
                    <a16:creationId xmlns:a16="http://schemas.microsoft.com/office/drawing/2014/main" id="{488C1420-9D51-476F-9DF8-AB711978610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399042" y="1808277"/>
                <a:ext cx="8279111" cy="4461945"/>
              </a:xfrm>
              <a:prstGeom prst="rect">
                <a:avLst/>
              </a:prstGeom>
            </p:spPr>
          </p:pic>
          <p:sp>
            <p:nvSpPr>
              <p:cNvPr id="21" name="Rectangle 20">
                <a:extLst>
                  <a:ext uri="{FF2B5EF4-FFF2-40B4-BE49-F238E27FC236}">
                    <a16:creationId xmlns:a16="http://schemas.microsoft.com/office/drawing/2014/main" id="{FE5F0AA2-28BA-4EA7-A745-6E60A0EEE5C3}"/>
                  </a:ext>
                </a:extLst>
              </p:cNvPr>
              <p:cNvSpPr/>
              <p:nvPr/>
            </p:nvSpPr>
            <p:spPr>
              <a:xfrm>
                <a:off x="1493074" y="5463096"/>
                <a:ext cx="1449599"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2948AABD-C03C-4F37-A6F8-E532CB5A9834}"/>
                </a:ext>
              </a:extLst>
            </p:cNvPr>
            <p:cNvGrpSpPr/>
            <p:nvPr/>
          </p:nvGrpSpPr>
          <p:grpSpPr>
            <a:xfrm>
              <a:off x="946651" y="3697118"/>
              <a:ext cx="7070413" cy="2853712"/>
              <a:chOff x="3352664" y="1819029"/>
              <a:chExt cx="7070413" cy="2853712"/>
            </a:xfrm>
          </p:grpSpPr>
          <p:sp>
            <p:nvSpPr>
              <p:cNvPr id="23" name="Rectangle 22">
                <a:extLst>
                  <a:ext uri="{FF2B5EF4-FFF2-40B4-BE49-F238E27FC236}">
                    <a16:creationId xmlns:a16="http://schemas.microsoft.com/office/drawing/2014/main" id="{92E4223B-09CA-4143-9D8C-6F7834E14BA3}"/>
                  </a:ext>
                </a:extLst>
              </p:cNvPr>
              <p:cNvSpPr/>
              <p:nvPr/>
            </p:nvSpPr>
            <p:spPr>
              <a:xfrm>
                <a:off x="3352664" y="3206317"/>
                <a:ext cx="1622677" cy="1979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95ED977-73F3-4AC4-96D1-4CC075591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5494" y="1819029"/>
                <a:ext cx="4387583" cy="2853712"/>
              </a:xfrm>
              <a:prstGeom prst="rect">
                <a:avLst/>
              </a:prstGeom>
              <a:ln>
                <a:noFill/>
              </a:ln>
              <a:effectLst>
                <a:outerShdw blurRad="292100" dist="139700" dir="2700000" algn="tl" rotWithShape="0">
                  <a:srgbClr val="333333">
                    <a:alpha val="65000"/>
                  </a:srgbClr>
                </a:outerShdw>
              </a:effectLst>
            </p:spPr>
          </p:pic>
          <p:sp>
            <p:nvSpPr>
              <p:cNvPr id="25" name="Arrow: Curved Down 24">
                <a:extLst>
                  <a:ext uri="{FF2B5EF4-FFF2-40B4-BE49-F238E27FC236}">
                    <a16:creationId xmlns:a16="http://schemas.microsoft.com/office/drawing/2014/main" id="{92D9BDC5-0AEB-4C73-844C-1ACE519AEE34}"/>
                  </a:ext>
                </a:extLst>
              </p:cNvPr>
              <p:cNvSpPr/>
              <p:nvPr/>
            </p:nvSpPr>
            <p:spPr>
              <a:xfrm>
                <a:off x="4722373" y="2835759"/>
                <a:ext cx="1444789" cy="445542"/>
              </a:xfrm>
              <a:prstGeom prst="curvedDownArrow">
                <a:avLst>
                  <a:gd name="adj1" fmla="val 25000"/>
                  <a:gd name="adj2" fmla="val 50000"/>
                  <a:gd name="adj3" fmla="val 3529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8" name="Rectangle 27">
            <a:extLst>
              <a:ext uri="{FF2B5EF4-FFF2-40B4-BE49-F238E27FC236}">
                <a16:creationId xmlns:a16="http://schemas.microsoft.com/office/drawing/2014/main" id="{F463961D-039C-48BB-9DED-714ECD4FCD9C}"/>
              </a:ext>
            </a:extLst>
          </p:cNvPr>
          <p:cNvSpPr/>
          <p:nvPr/>
        </p:nvSpPr>
        <p:spPr>
          <a:xfrm>
            <a:off x="3228067" y="249816"/>
            <a:ext cx="573586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Download This PowerPoint</a:t>
            </a:r>
          </a:p>
        </p:txBody>
      </p:sp>
      <p:pic>
        <p:nvPicPr>
          <p:cNvPr id="29" name="Picture 28">
            <a:extLst>
              <a:ext uri="{FF2B5EF4-FFF2-40B4-BE49-F238E27FC236}">
                <a16:creationId xmlns:a16="http://schemas.microsoft.com/office/drawing/2014/main" id="{9656B6FC-735E-4FA9-AB24-F7BE09C71BE2}"/>
              </a:ext>
            </a:extLst>
          </p:cNvPr>
          <p:cNvPicPr>
            <a:picLocks/>
          </p:cNvPicPr>
          <p:nvPr/>
        </p:nvPicPr>
        <p:blipFill>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Lst>
          </a:blip>
          <a:stretch>
            <a:fillRect/>
          </a:stretch>
        </p:blipFill>
        <p:spPr>
          <a:xfrm>
            <a:off x="9861988" y="4633344"/>
            <a:ext cx="1134946" cy="1134946"/>
          </a:xfrm>
          <a:prstGeom prst="rect">
            <a:avLst/>
          </a:prstGeom>
        </p:spPr>
      </p:pic>
    </p:spTree>
    <p:extLst>
      <p:ext uri="{BB962C8B-B14F-4D97-AF65-F5344CB8AC3E}">
        <p14:creationId xmlns:p14="http://schemas.microsoft.com/office/powerpoint/2010/main" val="73593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9A9BA3-F3B3-4A8C-8433-E135B1DA4D0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90974" y="1085275"/>
            <a:ext cx="10236932" cy="5350313"/>
          </a:xfrm>
          <a:prstGeom prst="rect">
            <a:avLst/>
          </a:prstGeom>
          <a:ln>
            <a:noFill/>
          </a:ln>
          <a:effectLst>
            <a:outerShdw blurRad="292100" dist="139700" dir="2700000" algn="tl" rotWithShape="0">
              <a:srgbClr val="333333">
                <a:alpha val="65000"/>
              </a:srgbClr>
            </a:outerShdw>
          </a:effectLst>
        </p:spPr>
      </p:pic>
      <p:sp>
        <p:nvSpPr>
          <p:cNvPr id="82947" name="AutoShape 16"/>
          <p:cNvSpPr>
            <a:spLocks noChangeArrowheads="1"/>
          </p:cNvSpPr>
          <p:nvPr/>
        </p:nvSpPr>
        <p:spPr bwMode="auto">
          <a:xfrm>
            <a:off x="8249826" y="1817492"/>
            <a:ext cx="795545" cy="312575"/>
          </a:xfrm>
          <a:prstGeom prst="roundRect">
            <a:avLst>
              <a:gd name="adj" fmla="val 14394"/>
            </a:avLst>
          </a:prstGeom>
          <a:noFill/>
          <a:ln w="38100" algn="ctr">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zh-TW" sz="2400" b="0" i="0" u="none" strike="noStrike" kern="1200" cap="none" spc="0" normalizeH="0" baseline="0" noProof="0">
              <a:ln>
                <a:noFill/>
              </a:ln>
              <a:solidFill>
                <a:prstClr val="black"/>
              </a:solidFill>
              <a:effectLst/>
              <a:uLnTx/>
              <a:uFillTx/>
              <a:latin typeface="Times" panose="02020603060405020304" pitchFamily="18" charset="0"/>
              <a:ea typeface="新細明體" panose="02020500000000000000" pitchFamily="18" charset="-120"/>
              <a:cs typeface="+mn-cs"/>
            </a:endParaRPr>
          </a:p>
        </p:txBody>
      </p:sp>
      <p:sp>
        <p:nvSpPr>
          <p:cNvPr id="92181" name="Rectangle 21"/>
          <p:cNvSpPr>
            <a:spLocks noChangeArrowheads="1"/>
          </p:cNvSpPr>
          <p:nvPr/>
        </p:nvSpPr>
        <p:spPr bwMode="auto">
          <a:xfrm>
            <a:off x="2209800" y="-25699"/>
            <a:ext cx="7772400" cy="85407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Library Regulations</a:t>
            </a:r>
            <a:endParaRPr kumimoji="0" lang="en-US" altLang="zh-TW" sz="3200" b="1" i="0" u="none" strike="noStrike" kern="1200" cap="none" spc="0" normalizeH="0" baseline="0" noProof="0" dirty="0">
              <a:ln>
                <a:noFill/>
              </a:ln>
              <a:solidFill>
                <a:srgbClr val="306B6E"/>
              </a:solidFill>
              <a:effectLst>
                <a:outerShdw blurRad="38100" dist="38100" dir="2700000" algn="tl">
                  <a:srgbClr val="FFFFFF"/>
                </a:outerShdw>
              </a:effectLst>
              <a:uLnTx/>
              <a:uFillTx/>
              <a:latin typeface="Tahoma" pitchFamily="34" charset="0"/>
              <a:ea typeface="新細明體" panose="02020500000000000000" pitchFamily="18" charset="-120"/>
              <a:cs typeface="+mn-cs"/>
            </a:endParaRPr>
          </a:p>
        </p:txBody>
      </p:sp>
      <p:pic>
        <p:nvPicPr>
          <p:cNvPr id="92168" name="Picture 8" descr="MCj0198606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3445" y="4673600"/>
            <a:ext cx="15843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430C332-CDF4-4007-80D9-E198FE0D3C46}"/>
              </a:ext>
            </a:extLst>
          </p:cNvPr>
          <p:cNvGrpSpPr/>
          <p:nvPr/>
        </p:nvGrpSpPr>
        <p:grpSpPr>
          <a:xfrm>
            <a:off x="7938473" y="2213035"/>
            <a:ext cx="2345635" cy="3008531"/>
            <a:chOff x="7938473" y="2213035"/>
            <a:chExt cx="2345635" cy="3008531"/>
          </a:xfrm>
        </p:grpSpPr>
        <p:pic>
          <p:nvPicPr>
            <p:cNvPr id="6" name="Picture 5">
              <a:extLst>
                <a:ext uri="{FF2B5EF4-FFF2-40B4-BE49-F238E27FC236}">
                  <a16:creationId xmlns:a16="http://schemas.microsoft.com/office/drawing/2014/main" id="{7E3D2EE5-EFBC-4441-84F6-BF8C3918C94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938473" y="2213035"/>
              <a:ext cx="2345635" cy="3008531"/>
            </a:xfrm>
            <a:prstGeom prst="rect">
              <a:avLst/>
            </a:prstGeom>
          </p:spPr>
        </p:pic>
        <p:sp>
          <p:nvSpPr>
            <p:cNvPr id="5" name="Rectangle 4">
              <a:extLst>
                <a:ext uri="{FF2B5EF4-FFF2-40B4-BE49-F238E27FC236}">
                  <a16:creationId xmlns:a16="http://schemas.microsoft.com/office/drawing/2014/main" id="{895DAE43-D29B-4B81-B53A-83D81812E248}"/>
                </a:ext>
              </a:extLst>
            </p:cNvPr>
            <p:cNvSpPr/>
            <p:nvPr/>
          </p:nvSpPr>
          <p:spPr>
            <a:xfrm>
              <a:off x="7938473" y="3226279"/>
              <a:ext cx="1486761" cy="365125"/>
            </a:xfrm>
            <a:prstGeom prst="rect">
              <a:avLst/>
            </a:prstGeom>
            <a:noFill/>
            <a:ln w="28575">
              <a:solidFill>
                <a:srgbClr val="C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graphicFrame>
        <p:nvGraphicFramePr>
          <p:cNvPr id="2" name="Table 1"/>
          <p:cNvGraphicFramePr>
            <a:graphicFrameLocks noGrp="1"/>
          </p:cNvGraphicFramePr>
          <p:nvPr>
            <p:extLst>
              <p:ext uri="{D42A27DB-BD31-4B8C-83A1-F6EECF244321}">
                <p14:modId xmlns:p14="http://schemas.microsoft.com/office/powerpoint/2010/main" val="729728"/>
              </p:ext>
            </p:extLst>
          </p:nvPr>
        </p:nvGraphicFramePr>
        <p:xfrm>
          <a:off x="2460957" y="1085275"/>
          <a:ext cx="5460738" cy="5827898"/>
        </p:xfrm>
        <a:graphic>
          <a:graphicData uri="http://schemas.openxmlformats.org/drawingml/2006/table">
            <a:tbl>
              <a:tblPr>
                <a:tableStyleId>{E269D01E-BC32-4049-B463-5C60D7B0CCD2}</a:tableStyleId>
              </a:tblPr>
              <a:tblGrid>
                <a:gridCol w="5460738">
                  <a:extLst>
                    <a:ext uri="{9D8B030D-6E8A-4147-A177-3AD203B41FA5}">
                      <a16:colId xmlns:a16="http://schemas.microsoft.com/office/drawing/2014/main" val="20000"/>
                    </a:ext>
                  </a:extLst>
                </a:gridCol>
              </a:tblGrid>
              <a:tr h="298557">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zh-TW" sz="1400" b="1" u="sng" strike="noStrike" cap="none" normalizeH="0" baseline="0" dirty="0">
                          <a:ln>
                            <a:noFill/>
                          </a:ln>
                          <a:effectLst/>
                          <a:highlight>
                            <a:srgbClr val="FA7A7A"/>
                          </a:highlight>
                        </a:rPr>
                        <a:t>Important</a:t>
                      </a:r>
                      <a:endParaRPr kumimoji="0" lang="zh-TW" altLang="en-US" sz="1400" b="1" i="0" u="sng" strike="noStrike" cap="none" normalizeH="0" baseline="0" dirty="0">
                        <a:ln>
                          <a:noFill/>
                        </a:ln>
                        <a:solidFill>
                          <a:srgbClr val="FFFFFF"/>
                        </a:solidFill>
                        <a:effectLst/>
                        <a:highlight>
                          <a:srgbClr val="FA7A7A"/>
                        </a:highlight>
                        <a:latin typeface="Calibri" panose="020F0502020204030204" pitchFamily="34" charset="0"/>
                        <a:ea typeface="新細明體" panose="02020500000000000000" pitchFamily="18" charset="-120"/>
                      </a:endParaRPr>
                    </a:p>
                  </a:txBody>
                  <a:tcPr marL="73866" marR="73866" marT="36935" marB="36935" horzOverflow="overflow">
                    <a:solidFill>
                      <a:srgbClr val="FFFF99"/>
                    </a:solidFill>
                  </a:tcPr>
                </a:tc>
                <a:extLst>
                  <a:ext uri="{0D108BD9-81ED-4DB2-BD59-A6C34878D82A}">
                    <a16:rowId xmlns:a16="http://schemas.microsoft.com/office/drawing/2014/main" val="10000"/>
                  </a:ext>
                </a:extLst>
              </a:tr>
              <a:tr h="959001">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6858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Admission to the EdUHK Library is conditional upon the presentation of a valid EdUHK Staff/Student Card or EdUHK Library Borrower/Reader Card.</a:t>
                      </a: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1"/>
                  </a:ext>
                </a:extLst>
              </a:tr>
              <a:tr h="508151">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Don’t lend/borrow Library Card to/from others users.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2"/>
                  </a:ext>
                </a:extLst>
              </a:tr>
              <a:tr h="64084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Food must not be brought into or consumed in the Library, except in area(s) designated by the Librarian from time to time.</a:t>
                      </a: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3"/>
                  </a:ext>
                </a:extLst>
              </a:tr>
              <a:tr h="942415">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Except in designated discussion areas, library users must keep silent inside the Library, and must not cause disturbance to other library users and library staff.</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4"/>
                  </a:ext>
                </a:extLst>
              </a:tr>
              <a:tr h="508151">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No seats may be reserved by placing materials on the desks or chairs.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5"/>
                  </a:ext>
                </a:extLst>
              </a:tr>
              <a:tr h="725283">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Personal belongings should not be left unattended anywhere in the Library.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6"/>
                  </a:ext>
                </a:extLst>
              </a:tr>
              <a:tr h="508151">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Don’t leave the library exit with uncharged library material(s).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7"/>
                  </a:ext>
                </a:extLst>
              </a:tr>
              <a:tr h="737346">
                <a:tc>
                  <a:txBody>
                    <a:bodyPr/>
                    <a:lstStyle>
                      <a:lvl1pPr>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zh-TW" sz="1400" u="none" strike="noStrike" cap="none" normalizeH="0" baseline="0" dirty="0">
                          <a:ln>
                            <a:noFill/>
                          </a:ln>
                          <a:effectLst/>
                        </a:rPr>
                        <a:t>Cases &amp; Actions can be found in L</a:t>
                      </a:r>
                      <a:r>
                        <a:rPr kumimoji="0" lang="en-US" altLang="zh-TW" sz="1400" u="none" strike="noStrike" cap="none" normalizeH="0" baseline="0" dirty="0">
                          <a:ln>
                            <a:noFill/>
                          </a:ln>
                          <a:effectLst/>
                          <a:sym typeface="Wingdings" panose="05000000000000000000" pitchFamily="2" charset="2"/>
                        </a:rPr>
                        <a:t>ibrary Regulations section 6.</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zh-TW" altLang="en-US" sz="1400" b="0" i="0" u="none" strike="noStrike" cap="none" normalizeH="0" baseline="0" dirty="0">
                        <a:ln>
                          <a:noFill/>
                        </a:ln>
                        <a:solidFill>
                          <a:srgbClr val="000000"/>
                        </a:solidFill>
                        <a:effectLst/>
                        <a:latin typeface="Calibri" panose="020F0502020204030204" pitchFamily="34" charset="0"/>
                        <a:ea typeface="新細明體" panose="02020500000000000000" pitchFamily="18" charset="-120"/>
                        <a:cs typeface="Arial" panose="020B0604020202020204" pitchFamily="34" charset="0"/>
                      </a:endParaRPr>
                    </a:p>
                  </a:txBody>
                  <a:tcPr marL="73866" marR="73866" marT="36935" marB="36935" horzOverflow="overflow">
                    <a:solidFill>
                      <a:srgbClr val="FFFF99"/>
                    </a:solidFill>
                  </a:tcPr>
                </a:tc>
                <a:extLst>
                  <a:ext uri="{0D108BD9-81ED-4DB2-BD59-A6C34878D82A}">
                    <a16:rowId xmlns:a16="http://schemas.microsoft.com/office/drawing/2014/main" val="10008"/>
                  </a:ext>
                </a:extLst>
              </a:tr>
            </a:tbl>
          </a:graphicData>
        </a:graphic>
      </p:graphicFrame>
      <p:sp>
        <p:nvSpPr>
          <p:cNvPr id="7" name="Arrow: Curved Up 6">
            <a:extLst>
              <a:ext uri="{FF2B5EF4-FFF2-40B4-BE49-F238E27FC236}">
                <a16:creationId xmlns:a16="http://schemas.microsoft.com/office/drawing/2014/main" id="{72A98DFD-9060-483A-A61F-ED3210DB315B}"/>
              </a:ext>
            </a:extLst>
          </p:cNvPr>
          <p:cNvSpPr/>
          <p:nvPr/>
        </p:nvSpPr>
        <p:spPr>
          <a:xfrm rot="1223630" flipH="1" flipV="1">
            <a:off x="7445039" y="2479947"/>
            <a:ext cx="1252984" cy="627221"/>
          </a:xfrm>
          <a:prstGeom prst="curvedUpArrow">
            <a:avLst>
              <a:gd name="adj1" fmla="val 25000"/>
              <a:gd name="adj2" fmla="val 50000"/>
              <a:gd name="adj3" fmla="val 2203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85173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2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500"/>
                            </p:stCondLst>
                            <p:childTnLst>
                              <p:par>
                                <p:cTn id="13" presetID="22" presetClass="entr" presetSubtype="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705" y="453806"/>
            <a:ext cx="4892068" cy="4955691"/>
          </a:xfrm>
        </p:spPr>
        <p:txBody>
          <a:bodyPr/>
          <a:lstStyle/>
          <a:p>
            <a:pPr marL="0" indent="0">
              <a:buNone/>
            </a:pPr>
            <a:r>
              <a:rPr lang="en-US" altLang="zh-TW" sz="3200" b="1" kern="0" dirty="0">
                <a:solidFill>
                  <a:srgbClr val="306B6E"/>
                </a:solidFill>
                <a:effectLst>
                  <a:outerShdw blurRad="38100" dist="38100" dir="2700000" algn="tl">
                    <a:srgbClr val="C0C0C0"/>
                  </a:outerShdw>
                </a:effectLst>
                <a:latin typeface="Tahoma" pitchFamily="34" charset="0"/>
                <a:hlinkClick r:id="rId3"/>
              </a:rPr>
              <a:t>Library Handbook</a:t>
            </a:r>
            <a:endParaRPr lang="en-US" altLang="zh-TW" sz="3200" b="1" kern="0" dirty="0">
              <a:solidFill>
                <a:srgbClr val="306B6E"/>
              </a:solidFill>
              <a:effectLst>
                <a:outerShdw blurRad="38100" dist="38100" dir="2700000" algn="tl">
                  <a:srgbClr val="C0C0C0"/>
                </a:outerShdw>
              </a:effectLst>
              <a:latin typeface="Tahoma" pitchFamily="34" charset="0"/>
            </a:endParaRPr>
          </a:p>
          <a:p>
            <a:pPr marL="0" indent="0">
              <a:buNone/>
            </a:pPr>
            <a:endParaRPr lang="en-HK" sz="2000" dirty="0">
              <a:solidFill>
                <a:srgbClr val="C00000"/>
              </a:solidFill>
            </a:endParaRPr>
          </a:p>
        </p:txBody>
      </p:sp>
      <p:sp>
        <p:nvSpPr>
          <p:cNvPr id="4" name="Content Placeholder 3"/>
          <p:cNvSpPr>
            <a:spLocks noGrp="1"/>
          </p:cNvSpPr>
          <p:nvPr>
            <p:ph sz="half" idx="2"/>
          </p:nvPr>
        </p:nvSpPr>
        <p:spPr>
          <a:xfrm>
            <a:off x="5952734" y="453806"/>
            <a:ext cx="6041946" cy="4525963"/>
          </a:xfrm>
        </p:spPr>
        <p:txBody>
          <a:bodyPr/>
          <a:lstStyle/>
          <a:p>
            <a:pPr marL="0" indent="0">
              <a:buNone/>
            </a:pPr>
            <a:r>
              <a:rPr lang="en-US" altLang="zh-TW" sz="3200" b="1" kern="0" dirty="0">
                <a:solidFill>
                  <a:srgbClr val="306B6E"/>
                </a:solidFill>
                <a:effectLst>
                  <a:outerShdw blurRad="38100" dist="38100" dir="2700000" algn="tl">
                    <a:srgbClr val="C0C0C0"/>
                  </a:outerShdw>
                </a:effectLst>
                <a:latin typeface="Tahoma" pitchFamily="34" charset="0"/>
                <a:hlinkClick r:id="rId4"/>
              </a:rPr>
              <a:t>Library VR Tour</a:t>
            </a:r>
            <a:br>
              <a:rPr lang="en-US" altLang="zh-TW" sz="2600" kern="0" dirty="0">
                <a:solidFill>
                  <a:schemeClr val="accent2"/>
                </a:solidFill>
                <a:effectLst>
                  <a:outerShdw blurRad="38100" dist="38100" dir="2700000" algn="tl">
                    <a:srgbClr val="C0C0C0"/>
                  </a:outerShdw>
                </a:effectLst>
                <a:latin typeface="Tahoma" pitchFamily="34" charset="0"/>
                <a:cs typeface="Tahoma" pitchFamily="34" charset="0"/>
              </a:rPr>
            </a:br>
            <a:endParaRPr lang="en-HK" sz="2600" dirty="0"/>
          </a:p>
          <a:p>
            <a:endParaRPr lang="en-HK" sz="26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96000" y="1707464"/>
            <a:ext cx="5489401" cy="2697843"/>
          </a:xfrm>
          <a:prstGeom prst="rect">
            <a:avLst/>
          </a:prstGeom>
          <a:ln>
            <a:noFill/>
          </a:ln>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4CB5E634-7698-48D7-A36F-8AB6CD7612BA}"/>
              </a:ext>
            </a:extLst>
          </p:cNvPr>
          <p:cNvGrpSpPr/>
          <p:nvPr/>
        </p:nvGrpSpPr>
        <p:grpSpPr>
          <a:xfrm>
            <a:off x="573944" y="1707464"/>
            <a:ext cx="3410520" cy="4632679"/>
            <a:chOff x="456630" y="1707464"/>
            <a:chExt cx="3410520" cy="4632679"/>
          </a:xfrm>
        </p:grpSpPr>
        <p:pic>
          <p:nvPicPr>
            <p:cNvPr id="12" name="Picture 11">
              <a:extLst>
                <a:ext uri="{FF2B5EF4-FFF2-40B4-BE49-F238E27FC236}">
                  <a16:creationId xmlns:a16="http://schemas.microsoft.com/office/drawing/2014/main" id="{6CFA6A3B-07AA-4852-AD06-2FE468491BA0}"/>
                </a:ext>
              </a:extLst>
            </p:cNvPr>
            <p:cNvPicPr>
              <a:picLocks noChangeAspect="1"/>
            </p:cNvPicPr>
            <p:nvPr/>
          </p:nvPicPr>
          <p:blipFill>
            <a:blip r:embed="rId6"/>
            <a:stretch>
              <a:fillRect/>
            </a:stretch>
          </p:blipFill>
          <p:spPr>
            <a:xfrm>
              <a:off x="456630" y="1707464"/>
              <a:ext cx="3410520" cy="4632679"/>
            </a:xfrm>
            <a:prstGeom prst="rect">
              <a:avLst/>
            </a:prstGeom>
          </p:spPr>
        </p:pic>
        <p:sp>
          <p:nvSpPr>
            <p:cNvPr id="5" name="Rectangle 4">
              <a:extLst>
                <a:ext uri="{FF2B5EF4-FFF2-40B4-BE49-F238E27FC236}">
                  <a16:creationId xmlns:a16="http://schemas.microsoft.com/office/drawing/2014/main" id="{E0E927EC-4D8A-4BDC-A096-A2BD6A684BB7}"/>
                </a:ext>
              </a:extLst>
            </p:cNvPr>
            <p:cNvSpPr/>
            <p:nvPr/>
          </p:nvSpPr>
          <p:spPr>
            <a:xfrm>
              <a:off x="735543" y="3249349"/>
              <a:ext cx="925833" cy="205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2">
                      <a:lumMod val="25000"/>
                    </a:schemeClr>
                  </a:solidFill>
                </a:rPr>
                <a:t>2023/2024</a:t>
              </a:r>
            </a:p>
          </p:txBody>
        </p:sp>
      </p:grpSp>
    </p:spTree>
    <p:extLst>
      <p:ext uri="{BB962C8B-B14F-4D97-AF65-F5344CB8AC3E}">
        <p14:creationId xmlns:p14="http://schemas.microsoft.com/office/powerpoint/2010/main" val="67881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4384706" y="2380986"/>
            <a:ext cx="6913562" cy="70802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zh-TW" sz="40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Ask your Librarian @</a:t>
            </a:r>
          </a:p>
        </p:txBody>
      </p:sp>
      <p:sp>
        <p:nvSpPr>
          <p:cNvPr id="87044" name="Text Box 6"/>
          <p:cNvSpPr txBox="1">
            <a:spLocks noChangeArrowheads="1"/>
          </p:cNvSpPr>
          <p:nvPr/>
        </p:nvSpPr>
        <p:spPr bwMode="auto">
          <a:xfrm>
            <a:off x="3898741" y="3160432"/>
            <a:ext cx="7885493" cy="270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ts val="3400"/>
              </a:lnSpc>
              <a:spcBef>
                <a:spcPct val="0"/>
              </a:spcBef>
              <a:spcAft>
                <a:spcPts val="0"/>
              </a:spcAft>
              <a:buClrTx/>
              <a:buSzTx/>
              <a:buFont typeface="Wingdings" panose="05000000000000000000" pitchFamily="2" charset="2"/>
              <a:buNone/>
              <a:tabLst/>
              <a:defRPr/>
            </a:pPr>
            <a:r>
              <a:rPr kumimoji="1" lang="en-US" altLang="zh-TW" sz="26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Information Counter</a:t>
            </a:r>
          </a:p>
          <a:p>
            <a:pPr marL="0" marR="0" lvl="0" indent="0" algn="ctr" defTabSz="914400" rtl="0" eaLnBrk="1" fontAlgn="auto" latinLnBrk="0" hangingPunct="1">
              <a:lnSpc>
                <a:spcPts val="3400"/>
              </a:lnSpc>
              <a:spcBef>
                <a:spcPct val="0"/>
              </a:spcBef>
              <a:spcAft>
                <a:spcPts val="0"/>
              </a:spcAft>
              <a:buClrTx/>
              <a:buSzTx/>
              <a:buFont typeface="Wingdings" panose="05000000000000000000" pitchFamily="2" charset="2"/>
              <a:buNone/>
              <a:tabLst/>
              <a:defRPr/>
            </a:pPr>
            <a:r>
              <a:rPr kumimoji="1" lang="en-US" altLang="zh-TW" sz="26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Tel: 2948 6653</a:t>
            </a:r>
          </a:p>
          <a:p>
            <a:pPr marL="0" marR="0" lvl="0" indent="0" algn="ctr" defTabSz="914400" rtl="0" eaLnBrk="1" fontAlgn="auto" latinLnBrk="0" hangingPunct="1">
              <a:lnSpc>
                <a:spcPts val="3400"/>
              </a:lnSpc>
              <a:spcBef>
                <a:spcPct val="0"/>
              </a:spcBef>
              <a:spcAft>
                <a:spcPts val="0"/>
              </a:spcAft>
              <a:buClrTx/>
              <a:buSzTx/>
              <a:buFont typeface="Wingdings" panose="05000000000000000000" pitchFamily="2" charset="2"/>
              <a:buNone/>
              <a:tabLst/>
              <a:defRPr/>
            </a:pPr>
            <a:r>
              <a:rPr kumimoji="1" lang="en-US" altLang="zh-TW" sz="26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WhatsApp: 9514 9655 (Mon-Fri, 9am-5pm)</a:t>
            </a:r>
          </a:p>
          <a:p>
            <a:pPr marL="0" marR="0" lvl="0" indent="0" algn="ctr" defTabSz="914400" rtl="0" eaLnBrk="1" fontAlgn="auto" latinLnBrk="0" hangingPunct="1">
              <a:lnSpc>
                <a:spcPts val="3400"/>
              </a:lnSpc>
              <a:spcBef>
                <a:spcPct val="0"/>
              </a:spcBef>
              <a:spcAft>
                <a:spcPts val="0"/>
              </a:spcAft>
              <a:buClrTx/>
              <a:buSzTx/>
              <a:buFont typeface="Wingdings" panose="05000000000000000000" pitchFamily="2" charset="2"/>
              <a:buNone/>
              <a:tabLst/>
              <a:defRPr/>
            </a:pPr>
            <a:r>
              <a:rPr kumimoji="1" lang="en-US" altLang="zh-TW" sz="2600" b="1" i="0" u="none" strike="noStrike" kern="1200" cap="none" spc="0" normalizeH="0" baseline="0" noProof="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Email</a:t>
            </a:r>
            <a:r>
              <a:rPr kumimoji="1" lang="en-US" altLang="zh-TW" sz="26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1" lang="en-US" altLang="zh-TW" sz="26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hlinkClick r:id="rId3">
                  <a:extLst>
                    <a:ext uri="{A12FA001-AC4F-418D-AE19-62706E023703}">
                      <ahyp:hlinkClr xmlns:ahyp="http://schemas.microsoft.com/office/drawing/2018/hyperlinkcolor" val="tx"/>
                    </a:ext>
                  </a:extLst>
                </a:hlinkClick>
              </a:rPr>
              <a:t>libinfo@eduhk.hk</a:t>
            </a:r>
            <a:endParaRPr kumimoji="1" lang="en-US" altLang="zh-TW" sz="26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endParaRPr>
          </a:p>
          <a:p>
            <a:pPr marL="0" marR="0" lvl="0" indent="0" algn="ctr" defTabSz="914400" rtl="0" eaLnBrk="1" fontAlgn="auto" latinLnBrk="0" hangingPunct="1">
              <a:lnSpc>
                <a:spcPts val="3400"/>
              </a:lnSpc>
              <a:spcBef>
                <a:spcPct val="0"/>
              </a:spcBef>
              <a:spcAft>
                <a:spcPts val="0"/>
              </a:spcAft>
              <a:buClrTx/>
              <a:buSzTx/>
              <a:buFont typeface="Wingdings" panose="05000000000000000000" pitchFamily="2" charset="2"/>
              <a:buNone/>
              <a:tabLst/>
              <a:defRPr/>
            </a:pPr>
            <a:r>
              <a:rPr kumimoji="1" lang="en-US" altLang="zh-TW" sz="26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Library Zoom: </a:t>
            </a:r>
            <a:r>
              <a:rPr kumimoji="1" lang="en-US" altLang="zh-TW" sz="26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hlinkClick r:id="rId4">
                  <a:extLst>
                    <a:ext uri="{A12FA001-AC4F-418D-AE19-62706E023703}">
                      <ahyp:hlinkClr xmlns:ahyp="http://schemas.microsoft.com/office/drawing/2018/hyperlinkcolor" val="tx"/>
                    </a:ext>
                  </a:extLst>
                </a:hlinkClick>
              </a:rPr>
              <a:t>https://app.lib.eduhk.hk/zoom</a:t>
            </a:r>
            <a:endParaRPr kumimoji="1" lang="en-US" altLang="zh-TW" sz="26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endParaRPr>
          </a:p>
          <a:p>
            <a:pPr marL="0" marR="0" lvl="0" indent="0" algn="ctr"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endParaRPr kumimoji="1" lang="en-US" altLang="zh-TW" sz="28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6" name="Slide Number Placeholder 1">
            <a:extLst>
              <a:ext uri="{FF2B5EF4-FFF2-40B4-BE49-F238E27FC236}">
                <a16:creationId xmlns:a16="http://schemas.microsoft.com/office/drawing/2014/main" id="{71F70EBD-9E9D-4A26-85D9-1F4F4EE6EE3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21B3CB7-2CE3-4DB1-8DDC-6F8CA54112A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3732" y="613463"/>
            <a:ext cx="3773709" cy="3155527"/>
          </a:xfrm>
          <a:prstGeom prst="rect">
            <a:avLst/>
          </a:prstGeom>
        </p:spPr>
      </p:pic>
    </p:spTree>
    <p:extLst>
      <p:ext uri="{BB962C8B-B14F-4D97-AF65-F5344CB8AC3E}">
        <p14:creationId xmlns:p14="http://schemas.microsoft.com/office/powerpoint/2010/main" val="385943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39D5E0-B1F7-49D4-8EA5-6C4B4DBA04C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11796" y="1428031"/>
            <a:ext cx="7560632" cy="4694330"/>
          </a:xfrm>
          <a:prstGeom prst="rect">
            <a:avLst/>
          </a:prstGeom>
          <a:ln>
            <a:noFill/>
          </a:ln>
          <a:effectLst>
            <a:outerShdw blurRad="292100" dist="139700" dir="2700000" algn="tl" rotWithShape="0">
              <a:srgbClr val="333333">
                <a:alpha val="65000"/>
              </a:srgbClr>
            </a:outerShdw>
          </a:effectLst>
        </p:spPr>
      </p:pic>
      <p:sp>
        <p:nvSpPr>
          <p:cNvPr id="6" name="Text Box 6"/>
          <p:cNvSpPr txBox="1">
            <a:spLocks noChangeArrowheads="1"/>
          </p:cNvSpPr>
          <p:nvPr/>
        </p:nvSpPr>
        <p:spPr bwMode="auto">
          <a:xfrm>
            <a:off x="1847726" y="332656"/>
            <a:ext cx="8496547" cy="107721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Current Opening Hours of MMW Library &amp; TKOSC Library</a:t>
            </a:r>
            <a:endPar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endParaRPr>
          </a:p>
        </p:txBody>
      </p:sp>
      <p:sp>
        <p:nvSpPr>
          <p:cNvPr id="10" name="Rectangle 9"/>
          <p:cNvSpPr/>
          <p:nvPr/>
        </p:nvSpPr>
        <p:spPr>
          <a:xfrm>
            <a:off x="1097178" y="6140518"/>
            <a:ext cx="9989871"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306B6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p:cNvGrpSpPr/>
          <p:nvPr/>
        </p:nvGrpSpPr>
        <p:grpSpPr>
          <a:xfrm flipH="1">
            <a:off x="1695475" y="4037548"/>
            <a:ext cx="3208712" cy="2098077"/>
            <a:chOff x="8582598" y="3251053"/>
            <a:chExt cx="5977537" cy="2546538"/>
          </a:xfrm>
        </p:grpSpPr>
        <p:sp>
          <p:nvSpPr>
            <p:cNvPr id="11" name="Rounded Rectangle 10"/>
            <p:cNvSpPr/>
            <p:nvPr/>
          </p:nvSpPr>
          <p:spPr>
            <a:xfrm>
              <a:off x="8582598" y="4002155"/>
              <a:ext cx="3508285" cy="1795436"/>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ight Arrow 11"/>
            <p:cNvSpPr/>
            <p:nvPr/>
          </p:nvSpPr>
          <p:spPr>
            <a:xfrm rot="8571988">
              <a:off x="11594172" y="3251053"/>
              <a:ext cx="2965963" cy="900881"/>
            </a:xfrm>
            <a:prstGeom prst="rightArrow">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4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7320" y="270065"/>
            <a:ext cx="3108863" cy="2183755"/>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8" descr="wireless_180"/>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9264352" y="190782"/>
            <a:ext cx="2563579" cy="2605171"/>
          </a:xfrm>
          <a:noFill/>
          <a:effectLst>
            <a:softEdge rad="63500"/>
          </a:effectLst>
        </p:spPr>
      </p:pic>
      <p:pic>
        <p:nvPicPr>
          <p:cNvPr id="1229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49520" y="3682183"/>
            <a:ext cx="2950255" cy="1982292"/>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3100719" y="3171118"/>
            <a:ext cx="3488357" cy="2684281"/>
          </a:xfrm>
          <a:prstGeom prst="rect">
            <a:avLst/>
          </a:prstGeom>
          <a:solidFill>
            <a:schemeClr val="accent5">
              <a:lumMod val="40000"/>
              <a:lumOff val="60000"/>
            </a:schemeClr>
          </a:solidFill>
          <a:ln>
            <a:noFill/>
          </a:ln>
          <a:effectLst>
            <a:softEdge rad="112500"/>
          </a:effectLst>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544156" y="2603295"/>
            <a:ext cx="4261498" cy="2553922"/>
          </a:xfrm>
          <a:prstGeom prst="rect">
            <a:avLst/>
          </a:prstGeom>
          <a:ln>
            <a:noFill/>
          </a:ln>
          <a:effectLst>
            <a:softEdge rad="112500"/>
          </a:effectLst>
        </p:spPr>
      </p:pic>
      <p:sp>
        <p:nvSpPr>
          <p:cNvPr id="12" name="Rectangle 11"/>
          <p:cNvSpPr>
            <a:spLocks noChangeArrowheads="1"/>
          </p:cNvSpPr>
          <p:nvPr/>
        </p:nvSpPr>
        <p:spPr bwMode="auto">
          <a:xfrm>
            <a:off x="572894" y="5661248"/>
            <a:ext cx="249713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06B6E"/>
                </a:solidFill>
                <a:effectLst/>
                <a:uLnTx/>
                <a:uFillTx/>
                <a:latin typeface="Tahoma" panose="020B0604030504040204" pitchFamily="34" charset="0"/>
                <a:ea typeface="+mn-ea"/>
                <a:cs typeface="Tahoma" panose="020B0604030504040204" pitchFamily="34" charset="0"/>
              </a:rPr>
              <a:t>UV Book Sterilizers</a:t>
            </a:r>
          </a:p>
        </p:txBody>
      </p:sp>
      <p:sp>
        <p:nvSpPr>
          <p:cNvPr id="13" name="Rectangle 17"/>
          <p:cNvSpPr>
            <a:spLocks noChangeArrowheads="1"/>
          </p:cNvSpPr>
          <p:nvPr/>
        </p:nvSpPr>
        <p:spPr bwMode="auto">
          <a:xfrm>
            <a:off x="9520168" y="2656771"/>
            <a:ext cx="2362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06B6E"/>
                </a:solidFill>
                <a:effectLst/>
                <a:uLnTx/>
                <a:uFillTx/>
                <a:latin typeface="Tahoma" panose="020B0604030504040204" pitchFamily="34" charset="0"/>
                <a:cs typeface="Tahoma" panose="020B0604030504040204" pitchFamily="34" charset="0"/>
              </a:rPr>
              <a:t>Wireless Network</a:t>
            </a:r>
            <a:endParaRPr kumimoji="0" lang="zh-TW" altLang="en-US" sz="1000" b="0" i="1"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15" name="Rectangle 17"/>
          <p:cNvSpPr>
            <a:spLocks noChangeArrowheads="1"/>
          </p:cNvSpPr>
          <p:nvPr/>
        </p:nvSpPr>
        <p:spPr bwMode="auto">
          <a:xfrm>
            <a:off x="7732898" y="5647697"/>
            <a:ext cx="276687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06B6E"/>
                </a:solidFill>
                <a:effectLst/>
                <a:uLnTx/>
                <a:uFillTx/>
                <a:latin typeface="Tahoma" panose="020B0604030504040204" pitchFamily="34" charset="0"/>
                <a:cs typeface="Tahoma" panose="020B0604030504040204" pitchFamily="34" charset="0"/>
              </a:rPr>
              <a:t>Printing, Photocopying and Scanning Facilities</a:t>
            </a:r>
            <a:endParaRPr kumimoji="0" lang="zh-TW" altLang="en-US" sz="1000" b="0" i="1"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16" name="Rectangle 17"/>
          <p:cNvSpPr>
            <a:spLocks noChangeArrowheads="1"/>
          </p:cNvSpPr>
          <p:nvPr/>
        </p:nvSpPr>
        <p:spPr bwMode="auto">
          <a:xfrm>
            <a:off x="5845079" y="2245719"/>
            <a:ext cx="2362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06B6E"/>
                </a:solidFill>
                <a:effectLst/>
                <a:uLnTx/>
                <a:uFillTx/>
                <a:latin typeface="Tahoma" panose="020B0604030504040204" pitchFamily="34" charset="0"/>
                <a:cs typeface="Tahoma" panose="020B0604030504040204" pitchFamily="34" charset="0"/>
              </a:rPr>
              <a:t>PC Workstations</a:t>
            </a:r>
            <a:endParaRPr kumimoji="0" lang="zh-TW" altLang="en-US" sz="1000" b="0" i="1"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17" name="Rectangle 17"/>
          <p:cNvSpPr>
            <a:spLocks noChangeArrowheads="1"/>
          </p:cNvSpPr>
          <p:nvPr/>
        </p:nvSpPr>
        <p:spPr bwMode="auto">
          <a:xfrm>
            <a:off x="3824838" y="6167437"/>
            <a:ext cx="2362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06B6E"/>
                </a:solidFill>
                <a:effectLst/>
                <a:uLnTx/>
                <a:uFillTx/>
                <a:latin typeface="Tahoma" panose="020B0604030504040204" pitchFamily="34" charset="0"/>
                <a:cs typeface="Tahoma" panose="020B0604030504040204" pitchFamily="34" charset="0"/>
              </a:rPr>
              <a:t>Mobile Device Charging Stations</a:t>
            </a:r>
            <a:endParaRPr kumimoji="0" lang="zh-TW" altLang="en-US" sz="1000" b="0" i="1"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8CE8C-4BD1-499A-8B92-D8C2E70A696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Wave 17">
            <a:extLst>
              <a:ext uri="{FF2B5EF4-FFF2-40B4-BE49-F238E27FC236}">
                <a16:creationId xmlns:a16="http://schemas.microsoft.com/office/drawing/2014/main" id="{A6A3D6AF-490C-44AD-A9E3-BBDC2A7A5CD5}"/>
              </a:ext>
            </a:extLst>
          </p:cNvPr>
          <p:cNvSpPr/>
          <p:nvPr/>
        </p:nvSpPr>
        <p:spPr>
          <a:xfrm>
            <a:off x="356695" y="136525"/>
            <a:ext cx="3468143" cy="1329012"/>
          </a:xfrm>
          <a:prstGeom prst="wave">
            <a:avLst>
              <a:gd name="adj1" fmla="val 12500"/>
              <a:gd name="adj2" fmla="val 283"/>
            </a:avLst>
          </a:prstGeom>
          <a:solidFill>
            <a:srgbClr val="FF6D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Facilities Highlight </a:t>
            </a:r>
            <a:r>
              <a:rPr kumimoji="0" lang="en-US" altLang="zh-TW" sz="24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@MMW L</a:t>
            </a:r>
            <a:r>
              <a:rPr kumimoji="0" lang="en-HK" altLang="zh-TW" sz="24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ibrary</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54442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CADD96-5322-44A4-AD53-BBCD53233672}"/>
              </a:ext>
            </a:extLst>
          </p:cNvPr>
          <p:cNvSpPr>
            <a:spLocks noGrp="1"/>
          </p:cNvSpPr>
          <p:nvPr>
            <p:ph type="sldNum" sz="quarter" idx="12"/>
          </p:nvPr>
        </p:nvSpPr>
        <p:spPr/>
        <p:txBody>
          <a:bodyPr/>
          <a:lstStyle/>
          <a:p>
            <a:pPr>
              <a:defRPr/>
            </a:pPr>
            <a:fld id="{053AD5B5-B691-41E3-BCB7-F8BAB1E7D555}" type="slidenum">
              <a:rPr lang="zh-TW" altLang="en-US" smtClean="0"/>
              <a:pPr>
                <a:defRPr/>
              </a:pPr>
              <a:t>7</a:t>
            </a:fld>
            <a:endParaRPr lang="en-US" altLang="zh-TW" dirty="0"/>
          </a:p>
        </p:txBody>
      </p:sp>
      <p:sp>
        <p:nvSpPr>
          <p:cNvPr id="14" name="Rectangle 6">
            <a:extLst>
              <a:ext uri="{FF2B5EF4-FFF2-40B4-BE49-F238E27FC236}">
                <a16:creationId xmlns:a16="http://schemas.microsoft.com/office/drawing/2014/main" id="{B2BE8B85-7490-41F7-980C-AA62FCBC1BBD}"/>
              </a:ext>
            </a:extLst>
          </p:cNvPr>
          <p:cNvSpPr>
            <a:spLocks noChangeArrowheads="1"/>
          </p:cNvSpPr>
          <p:nvPr/>
        </p:nvSpPr>
        <p:spPr bwMode="auto">
          <a:xfrm>
            <a:off x="1129314" y="58108"/>
            <a:ext cx="29528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400" b="1" i="0"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grpSp>
        <p:nvGrpSpPr>
          <p:cNvPr id="40" name="Group 39">
            <a:extLst>
              <a:ext uri="{FF2B5EF4-FFF2-40B4-BE49-F238E27FC236}">
                <a16:creationId xmlns:a16="http://schemas.microsoft.com/office/drawing/2014/main" id="{23B046A1-EE3B-406B-B821-66B98675AA4F}"/>
              </a:ext>
            </a:extLst>
          </p:cNvPr>
          <p:cNvGrpSpPr/>
          <p:nvPr/>
        </p:nvGrpSpPr>
        <p:grpSpPr>
          <a:xfrm>
            <a:off x="598422" y="972660"/>
            <a:ext cx="11041833" cy="1800000"/>
            <a:chOff x="661482" y="972660"/>
            <a:chExt cx="11041833" cy="1800000"/>
          </a:xfrm>
        </p:grpSpPr>
        <p:pic>
          <p:nvPicPr>
            <p:cNvPr id="23" name="Picture 22">
              <a:extLst>
                <a:ext uri="{FF2B5EF4-FFF2-40B4-BE49-F238E27FC236}">
                  <a16:creationId xmlns:a16="http://schemas.microsoft.com/office/drawing/2014/main" id="{CC10FAD1-3D58-4D59-B3E6-FF49491D75AC}"/>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9183315" y="972660"/>
              <a:ext cx="2520000" cy="1800000"/>
            </a:xfrm>
            <a:prstGeom prst="round2DiagRect">
              <a:avLst/>
            </a:prstGeom>
          </p:spPr>
        </p:pic>
        <p:pic>
          <p:nvPicPr>
            <p:cNvPr id="29" name="Picture 28">
              <a:extLst>
                <a:ext uri="{FF2B5EF4-FFF2-40B4-BE49-F238E27FC236}">
                  <a16:creationId xmlns:a16="http://schemas.microsoft.com/office/drawing/2014/main" id="{B348068F-754A-4164-BD1D-2CC3AD531904}"/>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61482" y="972660"/>
              <a:ext cx="2520000" cy="1800000"/>
            </a:xfrm>
            <a:prstGeom prst="round2DiagRect">
              <a:avLst/>
            </a:prstGeom>
          </p:spPr>
        </p:pic>
        <p:pic>
          <p:nvPicPr>
            <p:cNvPr id="34" name="Picture 33">
              <a:extLst>
                <a:ext uri="{FF2B5EF4-FFF2-40B4-BE49-F238E27FC236}">
                  <a16:creationId xmlns:a16="http://schemas.microsoft.com/office/drawing/2014/main" id="{0FCC3906-8E9D-47E8-9D12-CC7EA4F6D3F8}"/>
                </a:ext>
              </a:extLst>
            </p:cNvPr>
            <p:cNvPicPr>
              <a:picLocks/>
            </p:cNvPicPr>
            <p:nvPr/>
          </p:nvPicPr>
          <p:blipFill>
            <a:blip r:embed="rId4" cstate="print">
              <a:extLst>
                <a:ext uri="{28A0092B-C50C-407E-A947-70E740481C1C}">
                  <a14:useLocalDpi xmlns:a14="http://schemas.microsoft.com/office/drawing/2010/main"/>
                </a:ext>
              </a:extLst>
            </a:blip>
            <a:stretch>
              <a:fillRect/>
            </a:stretch>
          </p:blipFill>
          <p:spPr>
            <a:xfrm>
              <a:off x="3502093" y="972660"/>
              <a:ext cx="2520000" cy="1800000"/>
            </a:xfrm>
            <a:prstGeom prst="round2DiagRect">
              <a:avLst/>
            </a:prstGeom>
          </p:spPr>
        </p:pic>
        <p:pic>
          <p:nvPicPr>
            <p:cNvPr id="36" name="Picture 35">
              <a:extLst>
                <a:ext uri="{FF2B5EF4-FFF2-40B4-BE49-F238E27FC236}">
                  <a16:creationId xmlns:a16="http://schemas.microsoft.com/office/drawing/2014/main" id="{6159F977-03D7-4B4F-89D3-10E1BABE45F4}"/>
                </a:ext>
              </a:extLst>
            </p:cNvPr>
            <p:cNvPicPr>
              <a:picLocks/>
            </p:cNvPicPr>
            <p:nvPr/>
          </p:nvPicPr>
          <p:blipFill>
            <a:blip r:embed="rId5" cstate="print">
              <a:extLst>
                <a:ext uri="{28A0092B-C50C-407E-A947-70E740481C1C}">
                  <a14:useLocalDpi xmlns:a14="http://schemas.microsoft.com/office/drawing/2010/main"/>
                </a:ext>
              </a:extLst>
            </a:blip>
            <a:stretch>
              <a:fillRect/>
            </a:stretch>
          </p:blipFill>
          <p:spPr>
            <a:xfrm>
              <a:off x="6342704" y="972660"/>
              <a:ext cx="2520000" cy="1800000"/>
            </a:xfrm>
            <a:prstGeom prst="round2DiagRect">
              <a:avLst/>
            </a:prstGeom>
          </p:spPr>
        </p:pic>
      </p:grpSp>
      <p:grpSp>
        <p:nvGrpSpPr>
          <p:cNvPr id="39" name="Group 38">
            <a:extLst>
              <a:ext uri="{FF2B5EF4-FFF2-40B4-BE49-F238E27FC236}">
                <a16:creationId xmlns:a16="http://schemas.microsoft.com/office/drawing/2014/main" id="{4F6DBCFF-FB95-4078-99B7-D641C2CEA052}"/>
              </a:ext>
            </a:extLst>
          </p:cNvPr>
          <p:cNvGrpSpPr/>
          <p:nvPr/>
        </p:nvGrpSpPr>
        <p:grpSpPr>
          <a:xfrm>
            <a:off x="608932" y="3796307"/>
            <a:ext cx="11031323" cy="1800000"/>
            <a:chOff x="535361" y="3796307"/>
            <a:chExt cx="11031323" cy="1800000"/>
          </a:xfrm>
        </p:grpSpPr>
        <p:pic>
          <p:nvPicPr>
            <p:cNvPr id="25" name="Picture 24">
              <a:extLst>
                <a:ext uri="{FF2B5EF4-FFF2-40B4-BE49-F238E27FC236}">
                  <a16:creationId xmlns:a16="http://schemas.microsoft.com/office/drawing/2014/main" id="{6896AB6E-25B0-4406-B4A6-D4E4D8B9BAF7}"/>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3399958" y="3796307"/>
              <a:ext cx="2520000" cy="1800000"/>
            </a:xfrm>
            <a:prstGeom prst="round2DiagRect">
              <a:avLst/>
            </a:prstGeom>
          </p:spPr>
        </p:pic>
        <p:pic>
          <p:nvPicPr>
            <p:cNvPr id="27" name="Picture 26">
              <a:extLst>
                <a:ext uri="{FF2B5EF4-FFF2-40B4-BE49-F238E27FC236}">
                  <a16:creationId xmlns:a16="http://schemas.microsoft.com/office/drawing/2014/main" id="{CD701C2D-568E-4792-A39E-CED57E6FCB1D}"/>
                </a:ext>
              </a:extLst>
            </p:cNvPr>
            <p:cNvPicPr>
              <a:picLocks/>
            </p:cNvPicPr>
            <p:nvPr/>
          </p:nvPicPr>
          <p:blipFill>
            <a:blip r:embed="rId7" cstate="print">
              <a:extLst>
                <a:ext uri="{28A0092B-C50C-407E-A947-70E740481C1C}">
                  <a14:useLocalDpi xmlns:a14="http://schemas.microsoft.com/office/drawing/2010/main"/>
                </a:ext>
              </a:extLst>
            </a:blip>
            <a:stretch>
              <a:fillRect/>
            </a:stretch>
          </p:blipFill>
          <p:spPr>
            <a:xfrm>
              <a:off x="9046684" y="3796307"/>
              <a:ext cx="2520000" cy="1800000"/>
            </a:xfrm>
            <a:prstGeom prst="round2DiagRect">
              <a:avLst/>
            </a:prstGeom>
          </p:spPr>
        </p:pic>
        <p:pic>
          <p:nvPicPr>
            <p:cNvPr id="31" name="Picture 30">
              <a:extLst>
                <a:ext uri="{FF2B5EF4-FFF2-40B4-BE49-F238E27FC236}">
                  <a16:creationId xmlns:a16="http://schemas.microsoft.com/office/drawing/2014/main" id="{CA0DDF8D-9FD7-490B-A72A-7575B3D40F15}"/>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6223321" y="3796307"/>
              <a:ext cx="2520000" cy="1800000"/>
            </a:xfrm>
            <a:prstGeom prst="round2DiagRect">
              <a:avLst/>
            </a:prstGeom>
          </p:spPr>
        </p:pic>
        <p:pic>
          <p:nvPicPr>
            <p:cNvPr id="38" name="Picture 37">
              <a:extLst>
                <a:ext uri="{FF2B5EF4-FFF2-40B4-BE49-F238E27FC236}">
                  <a16:creationId xmlns:a16="http://schemas.microsoft.com/office/drawing/2014/main" id="{CC01BEEB-16AE-4582-B90D-E218E2E9D964}"/>
                </a:ext>
              </a:extLst>
            </p:cNvPr>
            <p:cNvPicPr>
              <a:picLocks/>
            </p:cNvPicPr>
            <p:nvPr/>
          </p:nvPicPr>
          <p:blipFill>
            <a:blip r:embed="rId9" cstate="print">
              <a:extLst>
                <a:ext uri="{28A0092B-C50C-407E-A947-70E740481C1C}">
                  <a14:useLocalDpi xmlns:a14="http://schemas.microsoft.com/office/drawing/2010/main"/>
                </a:ext>
              </a:extLst>
            </a:blip>
            <a:stretch>
              <a:fillRect/>
            </a:stretch>
          </p:blipFill>
          <p:spPr>
            <a:xfrm>
              <a:off x="535361" y="3796307"/>
              <a:ext cx="2520000" cy="1800000"/>
            </a:xfrm>
            <a:prstGeom prst="round2DiagRect">
              <a:avLst/>
            </a:prstGeom>
          </p:spPr>
        </p:pic>
      </p:grpSp>
      <p:sp>
        <p:nvSpPr>
          <p:cNvPr id="41" name="Speech Bubble: Rectangle 40">
            <a:extLst>
              <a:ext uri="{FF2B5EF4-FFF2-40B4-BE49-F238E27FC236}">
                <a16:creationId xmlns:a16="http://schemas.microsoft.com/office/drawing/2014/main" id="{F5E29243-5E09-4408-ACEB-3A5C674AE6BC}"/>
              </a:ext>
            </a:extLst>
          </p:cNvPr>
          <p:cNvSpPr/>
          <p:nvPr/>
        </p:nvSpPr>
        <p:spPr>
          <a:xfrm>
            <a:off x="597602" y="2776065"/>
            <a:ext cx="2473324" cy="548609"/>
          </a:xfrm>
          <a:prstGeom prst="wedgeRectCallout">
            <a:avLst>
              <a:gd name="adj1" fmla="val 35260"/>
              <a:gd name="adj2" fmla="val -25935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dirty="0">
                <a:solidFill>
                  <a:srgbClr val="306B6E"/>
                </a:solidFill>
                <a:latin typeface="Tahoma" pitchFamily="34" charset="0"/>
                <a:cs typeface="Tahoma" pitchFamily="34" charset="0"/>
              </a:rPr>
              <a:t>Reserve Collection</a:t>
            </a:r>
          </a:p>
          <a:p>
            <a:pPr marL="171450" indent="-171450">
              <a:buFont typeface="Arial" panose="020B0604020202020204" pitchFamily="34" charset="0"/>
              <a:buChar char="•"/>
            </a:pPr>
            <a:r>
              <a:rPr lang="en-US" sz="1200" i="1" dirty="0">
                <a:solidFill>
                  <a:schemeClr val="accent2">
                    <a:lumMod val="75000"/>
                  </a:schemeClr>
                </a:solidFill>
                <a:latin typeface="Tahoma" pitchFamily="34" charset="0"/>
                <a:cs typeface="Tahoma" pitchFamily="34" charset="0"/>
              </a:rPr>
              <a:t>reading materials for specific </a:t>
            </a:r>
            <a:r>
              <a:rPr lang="en-US" sz="1200" i="1" dirty="0" err="1">
                <a:solidFill>
                  <a:schemeClr val="accent2">
                    <a:lumMod val="75000"/>
                  </a:schemeClr>
                </a:solidFill>
                <a:latin typeface="Tahoma" pitchFamily="34" charset="0"/>
                <a:cs typeface="Tahoma" pitchFamily="34" charset="0"/>
              </a:rPr>
              <a:t>programmes</a:t>
            </a:r>
            <a:r>
              <a:rPr lang="en-US" sz="1200" i="1" dirty="0">
                <a:solidFill>
                  <a:schemeClr val="accent2">
                    <a:lumMod val="75000"/>
                  </a:schemeClr>
                </a:solidFill>
                <a:latin typeface="Tahoma" pitchFamily="34" charset="0"/>
                <a:cs typeface="Tahoma" pitchFamily="34" charset="0"/>
              </a:rPr>
              <a:t> and modules</a:t>
            </a:r>
            <a:endParaRPr lang="en-US" sz="1200" i="1" dirty="0"/>
          </a:p>
        </p:txBody>
      </p:sp>
      <p:sp>
        <p:nvSpPr>
          <p:cNvPr id="42" name="Speech Bubble: Rectangle 41">
            <a:extLst>
              <a:ext uri="{FF2B5EF4-FFF2-40B4-BE49-F238E27FC236}">
                <a16:creationId xmlns:a16="http://schemas.microsoft.com/office/drawing/2014/main" id="{C09CF045-A72D-4880-80B0-DB6BB991756F}"/>
              </a:ext>
            </a:extLst>
          </p:cNvPr>
          <p:cNvSpPr/>
          <p:nvPr/>
        </p:nvSpPr>
        <p:spPr>
          <a:xfrm>
            <a:off x="3442445" y="2773740"/>
            <a:ext cx="2473324" cy="548609"/>
          </a:xfrm>
          <a:prstGeom prst="wedgeRectCallout">
            <a:avLst>
              <a:gd name="adj1" fmla="val 11038"/>
              <a:gd name="adj2" fmla="val -14824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defRPr/>
            </a:pPr>
            <a:r>
              <a:rPr lang="en-US" altLang="zh-TW" sz="1200" b="1" dirty="0">
                <a:solidFill>
                  <a:srgbClr val="306B6E"/>
                </a:solidFill>
                <a:latin typeface="Tahoma" panose="020B0604030504040204" pitchFamily="34" charset="0"/>
                <a:cs typeface="Tahoma" panose="020B0604030504040204" pitchFamily="34" charset="0"/>
              </a:rPr>
              <a:t>Print-N-Go Stations</a:t>
            </a:r>
          </a:p>
          <a:p>
            <a:pPr marL="171450" lvl="0" indent="-171450" fontAlgn="base">
              <a:spcBef>
                <a:spcPct val="0"/>
              </a:spcBef>
              <a:spcAft>
                <a:spcPct val="0"/>
              </a:spcAft>
              <a:buFont typeface="Arial" panose="020B0604020202020204" pitchFamily="34" charset="0"/>
              <a:buChar char="•"/>
              <a:defRPr/>
            </a:pPr>
            <a:r>
              <a:rPr lang="en-US" altLang="zh-TW" sz="1200" i="1" dirty="0">
                <a:solidFill>
                  <a:schemeClr val="accent2">
                    <a:lumMod val="75000"/>
                  </a:schemeClr>
                </a:solidFill>
                <a:latin typeface="Tahoma" panose="020B0604030504040204" pitchFamily="34" charset="0"/>
                <a:cs typeface="Tahoma" panose="020B0604030504040204" pitchFamily="34" charset="0"/>
              </a:rPr>
              <a:t>OCIO Print Quota System </a:t>
            </a:r>
            <a:endParaRPr lang="zh-TW" altLang="en-US" sz="1200" i="1" dirty="0">
              <a:solidFill>
                <a:schemeClr val="accent2">
                  <a:lumMod val="75000"/>
                </a:schemeClr>
              </a:solidFill>
              <a:latin typeface="Tahoma" panose="020B0604030504040204" pitchFamily="34" charset="0"/>
              <a:cs typeface="Tahoma" panose="020B0604030504040204" pitchFamily="34" charset="0"/>
            </a:endParaRPr>
          </a:p>
        </p:txBody>
      </p:sp>
      <p:sp>
        <p:nvSpPr>
          <p:cNvPr id="43" name="Speech Bubble: Rectangle 42">
            <a:extLst>
              <a:ext uri="{FF2B5EF4-FFF2-40B4-BE49-F238E27FC236}">
                <a16:creationId xmlns:a16="http://schemas.microsoft.com/office/drawing/2014/main" id="{E5B0F2F6-118C-4547-8BEE-1D195C8B8A18}"/>
              </a:ext>
            </a:extLst>
          </p:cNvPr>
          <p:cNvSpPr/>
          <p:nvPr/>
        </p:nvSpPr>
        <p:spPr>
          <a:xfrm>
            <a:off x="6272546" y="2760832"/>
            <a:ext cx="2473324" cy="548609"/>
          </a:xfrm>
          <a:prstGeom prst="wedgeRectCallout">
            <a:avLst>
              <a:gd name="adj1" fmla="val 14438"/>
              <a:gd name="adj2" fmla="val -6586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ct val="100000"/>
              </a:lnSpc>
              <a:spcBef>
                <a:spcPct val="0"/>
              </a:spcBef>
              <a:spcAft>
                <a:spcPct val="0"/>
              </a:spcAft>
              <a:defRPr/>
            </a:pPr>
            <a:r>
              <a:rPr lang="en-US" altLang="en-US" sz="1200" b="1" dirty="0">
                <a:solidFill>
                  <a:srgbClr val="306B6E"/>
                </a:solidFill>
                <a:latin typeface="Tahoma" panose="020B0604030504040204" pitchFamily="34" charset="0"/>
                <a:cs typeface="Tahoma" panose="020B0604030504040204" pitchFamily="34" charset="0"/>
              </a:rPr>
              <a:t>Quiet Zone &amp; PC Area</a:t>
            </a:r>
          </a:p>
          <a:p>
            <a:pPr marL="171450" lvl="0" indent="-171450" fontAlgn="base">
              <a:lnSpc>
                <a:spcPct val="100000"/>
              </a:lnSpc>
              <a:spcBef>
                <a:spcPct val="0"/>
              </a:spcBef>
              <a:spcAft>
                <a:spcPct val="0"/>
              </a:spcAft>
              <a:buFont typeface="Arial" panose="020B0604020202020204" pitchFamily="34" charset="0"/>
              <a:buChar char="•"/>
              <a:defRPr/>
            </a:pPr>
            <a:r>
              <a:rPr lang="en-US" altLang="zh-TW" sz="1200" i="1" dirty="0">
                <a:solidFill>
                  <a:schemeClr val="accent2">
                    <a:lumMod val="75000"/>
                  </a:schemeClr>
                </a:solidFill>
                <a:latin typeface="Tahoma" panose="020B0604030504040204" pitchFamily="34" charset="0"/>
                <a:cs typeface="Tahoma" panose="020B0604030504040204" pitchFamily="34" charset="0"/>
              </a:rPr>
              <a:t>60 networked PCs  </a:t>
            </a:r>
            <a:endParaRPr lang="zh-TW" altLang="en-US" sz="1200" i="1" dirty="0">
              <a:solidFill>
                <a:schemeClr val="accent2">
                  <a:lumMod val="75000"/>
                </a:schemeClr>
              </a:solidFill>
              <a:latin typeface="Tahoma" panose="020B0604030504040204" pitchFamily="34" charset="0"/>
              <a:cs typeface="Tahoma" panose="020B0604030504040204" pitchFamily="34" charset="0"/>
            </a:endParaRPr>
          </a:p>
        </p:txBody>
      </p:sp>
      <p:sp>
        <p:nvSpPr>
          <p:cNvPr id="44" name="Speech Bubble: Rectangle 43">
            <a:extLst>
              <a:ext uri="{FF2B5EF4-FFF2-40B4-BE49-F238E27FC236}">
                <a16:creationId xmlns:a16="http://schemas.microsoft.com/office/drawing/2014/main" id="{1A302894-4C89-4365-85C3-BC9ED3AE69AF}"/>
              </a:ext>
            </a:extLst>
          </p:cNvPr>
          <p:cNvSpPr/>
          <p:nvPr/>
        </p:nvSpPr>
        <p:spPr>
          <a:xfrm>
            <a:off x="9119957" y="2767656"/>
            <a:ext cx="2473324" cy="548609"/>
          </a:xfrm>
          <a:prstGeom prst="wedgeRectCallout">
            <a:avLst>
              <a:gd name="adj1" fmla="val 18687"/>
              <a:gd name="adj2" fmla="val -7735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defRPr/>
            </a:pPr>
            <a:r>
              <a:rPr lang="en-US" altLang="zh-TW" sz="1200" b="1" dirty="0">
                <a:solidFill>
                  <a:srgbClr val="306B6E"/>
                </a:solidFill>
                <a:latin typeface="Tahoma" panose="020B0604030504040204" pitchFamily="34" charset="0"/>
                <a:cs typeface="Tahoma" panose="020B0604030504040204" pitchFamily="34" charset="0"/>
              </a:rPr>
              <a:t>The Lounge</a:t>
            </a:r>
          </a:p>
          <a:p>
            <a:pPr marL="171450" lvl="0" indent="-171450" fontAlgn="base">
              <a:spcBef>
                <a:spcPct val="0"/>
              </a:spcBef>
              <a:spcAft>
                <a:spcPct val="0"/>
              </a:spcAft>
              <a:buFont typeface="Arial" panose="020B0604020202020204" pitchFamily="34" charset="0"/>
              <a:buChar char="•"/>
              <a:defRPr/>
            </a:pPr>
            <a:r>
              <a:rPr lang="en-US" altLang="zh-TW" sz="1200" i="1" dirty="0">
                <a:solidFill>
                  <a:schemeClr val="accent2">
                    <a:lumMod val="75000"/>
                  </a:schemeClr>
                </a:solidFill>
                <a:latin typeface="Tahoma" panose="020B0604030504040204" pitchFamily="34" charset="0"/>
                <a:cs typeface="Tahoma" panose="020B0604030504040204" pitchFamily="34" charset="0"/>
              </a:rPr>
              <a:t>perfect place for chatting and relaxation</a:t>
            </a:r>
            <a:endParaRPr lang="zh-TW" altLang="en-US" sz="1200" i="1" dirty="0">
              <a:solidFill>
                <a:schemeClr val="accent2">
                  <a:lumMod val="75000"/>
                </a:schemeClr>
              </a:solidFill>
              <a:latin typeface="Tahoma" panose="020B0604030504040204" pitchFamily="34" charset="0"/>
              <a:cs typeface="Tahoma" panose="020B0604030504040204" pitchFamily="34" charset="0"/>
            </a:endParaRPr>
          </a:p>
        </p:txBody>
      </p:sp>
      <p:sp>
        <p:nvSpPr>
          <p:cNvPr id="45" name="Speech Bubble: Rectangle 44">
            <a:extLst>
              <a:ext uri="{FF2B5EF4-FFF2-40B4-BE49-F238E27FC236}">
                <a16:creationId xmlns:a16="http://schemas.microsoft.com/office/drawing/2014/main" id="{2F51CA93-C960-4A4D-AEEE-943D8B2154D0}"/>
              </a:ext>
            </a:extLst>
          </p:cNvPr>
          <p:cNvSpPr/>
          <p:nvPr/>
        </p:nvSpPr>
        <p:spPr>
          <a:xfrm>
            <a:off x="607018" y="5599712"/>
            <a:ext cx="2473324" cy="548609"/>
          </a:xfrm>
          <a:prstGeom prst="wedgeRectCallout">
            <a:avLst>
              <a:gd name="adj1" fmla="val 17837"/>
              <a:gd name="adj2" fmla="val -7352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defRPr/>
            </a:pPr>
            <a:r>
              <a:rPr lang="en-US" altLang="zh-TW" sz="1200" b="1" dirty="0">
                <a:solidFill>
                  <a:srgbClr val="306B6E"/>
                </a:solidFill>
                <a:latin typeface="Tahoma" panose="020B0604030504040204" pitchFamily="34" charset="0"/>
                <a:cs typeface="Tahoma" panose="020B0604030504040204" pitchFamily="34" charset="0"/>
              </a:rPr>
              <a:t>24-hour Smart Book Return</a:t>
            </a:r>
          </a:p>
        </p:txBody>
      </p:sp>
      <p:sp>
        <p:nvSpPr>
          <p:cNvPr id="47" name="Speech Bubble: Rectangle 46">
            <a:extLst>
              <a:ext uri="{FF2B5EF4-FFF2-40B4-BE49-F238E27FC236}">
                <a16:creationId xmlns:a16="http://schemas.microsoft.com/office/drawing/2014/main" id="{C7CE20F7-6E62-46CA-A5F6-54B74F14616E}"/>
              </a:ext>
            </a:extLst>
          </p:cNvPr>
          <p:cNvSpPr/>
          <p:nvPr/>
        </p:nvSpPr>
        <p:spPr>
          <a:xfrm>
            <a:off x="3476567" y="5599538"/>
            <a:ext cx="2473324" cy="548609"/>
          </a:xfrm>
          <a:prstGeom prst="wedgeRectCallout">
            <a:avLst>
              <a:gd name="adj1" fmla="val 25486"/>
              <a:gd name="adj2" fmla="val -11950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defRPr/>
            </a:pPr>
            <a:r>
              <a:rPr lang="en-US" altLang="zh-TW" sz="1200" b="1" dirty="0">
                <a:solidFill>
                  <a:srgbClr val="306B6E"/>
                </a:solidFill>
                <a:latin typeface="Tahoma" panose="020B0604030504040204" pitchFamily="34" charset="0"/>
                <a:cs typeface="Tahoma" panose="020B0604030504040204" pitchFamily="34" charset="0"/>
              </a:rPr>
              <a:t>Self-Service Stations</a:t>
            </a:r>
          </a:p>
          <a:p>
            <a:pPr marL="171450" lvl="0" indent="-171450" fontAlgn="base">
              <a:spcBef>
                <a:spcPct val="0"/>
              </a:spcBef>
              <a:spcAft>
                <a:spcPct val="0"/>
              </a:spcAft>
              <a:buFont typeface="Arial" panose="020B0604020202020204" pitchFamily="34" charset="0"/>
              <a:buChar char="•"/>
              <a:defRPr/>
            </a:pPr>
            <a:r>
              <a:rPr lang="en-US" altLang="zh-TW" sz="1200" i="1" dirty="0">
                <a:solidFill>
                  <a:schemeClr val="accent2">
                    <a:lumMod val="75000"/>
                  </a:schemeClr>
                </a:solidFill>
                <a:latin typeface="Tahoma" panose="020B0604030504040204" pitchFamily="34" charset="0"/>
                <a:cs typeface="Tahoma" panose="020B0604030504040204" pitchFamily="34" charset="0"/>
              </a:rPr>
              <a:t>RFID self-service </a:t>
            </a:r>
            <a:endParaRPr lang="zh-TW" altLang="en-US" sz="1200" i="1" dirty="0">
              <a:solidFill>
                <a:schemeClr val="accent2">
                  <a:lumMod val="75000"/>
                </a:schemeClr>
              </a:solidFill>
              <a:latin typeface="Tahoma" panose="020B0604030504040204" pitchFamily="34" charset="0"/>
              <a:cs typeface="Tahoma" panose="020B0604030504040204" pitchFamily="34" charset="0"/>
            </a:endParaRPr>
          </a:p>
        </p:txBody>
      </p:sp>
      <p:sp>
        <p:nvSpPr>
          <p:cNvPr id="48" name="Speech Bubble: Rectangle 47">
            <a:extLst>
              <a:ext uri="{FF2B5EF4-FFF2-40B4-BE49-F238E27FC236}">
                <a16:creationId xmlns:a16="http://schemas.microsoft.com/office/drawing/2014/main" id="{E1E25B9E-2842-4864-8155-6894EF78152B}"/>
              </a:ext>
            </a:extLst>
          </p:cNvPr>
          <p:cNvSpPr/>
          <p:nvPr/>
        </p:nvSpPr>
        <p:spPr>
          <a:xfrm>
            <a:off x="6296894" y="5590783"/>
            <a:ext cx="2473324" cy="548609"/>
          </a:xfrm>
          <a:prstGeom prst="wedgeRectCallout">
            <a:avLst>
              <a:gd name="adj1" fmla="val 15712"/>
              <a:gd name="adj2" fmla="val -81186"/>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lnSpc>
                <a:spcPts val="1100"/>
              </a:lnSpc>
              <a:spcBef>
                <a:spcPct val="0"/>
              </a:spcBef>
              <a:spcAft>
                <a:spcPct val="0"/>
              </a:spcAft>
              <a:defRPr/>
            </a:pPr>
            <a:r>
              <a:rPr lang="en-US" altLang="zh-TW" sz="1200" b="1" dirty="0">
                <a:solidFill>
                  <a:srgbClr val="306B6E"/>
                </a:solidFill>
                <a:latin typeface="Tahoma" panose="020B0604030504040204" pitchFamily="34" charset="0"/>
                <a:cs typeface="Tahoma" panose="020B0604030504040204" pitchFamily="34" charset="0"/>
              </a:rPr>
              <a:t>Self Pick-up Station</a:t>
            </a:r>
          </a:p>
        </p:txBody>
      </p:sp>
      <p:sp>
        <p:nvSpPr>
          <p:cNvPr id="49" name="Speech Bubble: Rectangle 48">
            <a:extLst>
              <a:ext uri="{FF2B5EF4-FFF2-40B4-BE49-F238E27FC236}">
                <a16:creationId xmlns:a16="http://schemas.microsoft.com/office/drawing/2014/main" id="{76B26D8D-E000-4501-AE8E-5F744A92C937}"/>
              </a:ext>
            </a:extLst>
          </p:cNvPr>
          <p:cNvSpPr/>
          <p:nvPr/>
        </p:nvSpPr>
        <p:spPr>
          <a:xfrm>
            <a:off x="9268382" y="5590015"/>
            <a:ext cx="2473324" cy="548609"/>
          </a:xfrm>
          <a:prstGeom prst="wedgeRectCallout">
            <a:avLst>
              <a:gd name="adj1" fmla="val 4239"/>
              <a:gd name="adj2" fmla="val -7543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defRPr/>
            </a:pPr>
            <a:r>
              <a:rPr lang="en-US" altLang="en-US" sz="1200" b="1" dirty="0">
                <a:solidFill>
                  <a:srgbClr val="306B6E"/>
                </a:solidFill>
                <a:latin typeface="Tahoma" panose="020B0604030504040204" pitchFamily="34" charset="0"/>
                <a:cs typeface="Tahoma" panose="020B0604030504040204" pitchFamily="34" charset="0"/>
              </a:rPr>
              <a:t>Short-Term </a:t>
            </a:r>
          </a:p>
          <a:p>
            <a:pPr lvl="0" fontAlgn="base">
              <a:spcBef>
                <a:spcPct val="0"/>
              </a:spcBef>
              <a:spcAft>
                <a:spcPct val="0"/>
              </a:spcAft>
              <a:defRPr/>
            </a:pPr>
            <a:r>
              <a:rPr lang="en-US" altLang="en-US" sz="1200" b="1" dirty="0">
                <a:solidFill>
                  <a:srgbClr val="306B6E"/>
                </a:solidFill>
                <a:latin typeface="Tahoma" panose="020B0604030504040204" pitchFamily="34" charset="0"/>
                <a:cs typeface="Tahoma" panose="020B0604030504040204" pitchFamily="34" charset="0"/>
              </a:rPr>
              <a:t>Self-Service Lockers</a:t>
            </a:r>
            <a:endParaRPr lang="zh-TW" altLang="en-US" sz="1200" i="1" dirty="0">
              <a:solidFill>
                <a:srgbClr val="306B6E"/>
              </a:solidFill>
              <a:latin typeface="Tahoma" panose="020B0604030504040204" pitchFamily="34" charset="0"/>
              <a:cs typeface="Tahoma" panose="020B0604030504040204" pitchFamily="34" charset="0"/>
            </a:endParaRPr>
          </a:p>
        </p:txBody>
      </p:sp>
      <p:sp>
        <p:nvSpPr>
          <p:cNvPr id="51" name="Text Box 3">
            <a:extLst>
              <a:ext uri="{FF2B5EF4-FFF2-40B4-BE49-F238E27FC236}">
                <a16:creationId xmlns:a16="http://schemas.microsoft.com/office/drawing/2014/main" id="{ECA64FF2-3D49-4253-B5F4-034821C6C775}"/>
              </a:ext>
            </a:extLst>
          </p:cNvPr>
          <p:cNvSpPr txBox="1">
            <a:spLocks noChangeArrowheads="1"/>
          </p:cNvSpPr>
          <p:nvPr/>
        </p:nvSpPr>
        <p:spPr bwMode="auto">
          <a:xfrm>
            <a:off x="1868932" y="229853"/>
            <a:ext cx="8122033" cy="584775"/>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EF5B3D"/>
                </a:solidFill>
                <a:effectLst>
                  <a:outerShdw blurRad="38100" dist="38100" dir="2700000" algn="tl">
                    <a:srgbClr val="C0C0C0"/>
                  </a:outerShdw>
                </a:effectLst>
                <a:uLnTx/>
                <a:uFillTx/>
                <a:latin typeface="Tahoma" pitchFamily="34" charset="0"/>
                <a:ea typeface="新細明體" panose="02020500000000000000" pitchFamily="18" charset="-120"/>
                <a:cs typeface="+mn-cs"/>
              </a:rPr>
              <a:t>Facilities Highlight</a:t>
            </a:r>
            <a:r>
              <a:rPr lang="en-US" altLang="zh-TW" sz="2800" b="1" dirty="0">
                <a:solidFill>
                  <a:srgbClr val="EF5B3D"/>
                </a:solidFill>
                <a:effectLst>
                  <a:outerShdw blurRad="38100" dist="38100" dir="2700000" algn="tl">
                    <a:srgbClr val="C0C0C0"/>
                  </a:outerShdw>
                </a:effectLst>
                <a:latin typeface="Tahoma" pitchFamily="34" charset="0"/>
                <a:ea typeface="新細明體" panose="02020500000000000000" pitchFamily="18" charset="-120"/>
              </a:rPr>
              <a:t> G/F (Open 24 hours)</a:t>
            </a:r>
            <a:endParaRPr kumimoji="0" lang="en-US" altLang="zh-TW" sz="3200" b="1" i="0" u="none" strike="noStrike" kern="1200" cap="none" spc="0" normalizeH="0" baseline="0" noProof="0" dirty="0">
              <a:ln>
                <a:noFill/>
              </a:ln>
              <a:solidFill>
                <a:srgbClr val="EF5B3D"/>
              </a:solidFill>
              <a:effectLst>
                <a:outerShdw blurRad="38100" dist="38100" dir="2700000" algn="tl">
                  <a:srgbClr val="C0C0C0"/>
                </a:outerShdw>
              </a:effectLst>
              <a:uLnTx/>
              <a:uFillTx/>
              <a:latin typeface="Tahoma" pitchFamily="34" charset="0"/>
              <a:ea typeface="新細明體" panose="02020500000000000000" pitchFamily="18" charset="-120"/>
            </a:endParaRPr>
          </a:p>
        </p:txBody>
      </p:sp>
    </p:spTree>
    <p:extLst>
      <p:ext uri="{BB962C8B-B14F-4D97-AF65-F5344CB8AC3E}">
        <p14:creationId xmlns:p14="http://schemas.microsoft.com/office/powerpoint/2010/main" val="3739871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2566988" y="188914"/>
            <a:ext cx="6985000" cy="1015663"/>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Facilities Highlight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306B6E"/>
                </a:solidFill>
                <a:effectLst>
                  <a:outerShdw blurRad="38100" dist="38100" dir="2700000" algn="tl">
                    <a:srgbClr val="C0C0C0"/>
                  </a:outerShdw>
                </a:effectLst>
                <a:uLnTx/>
                <a:uFillTx/>
                <a:latin typeface="Tahoma" pitchFamily="34" charset="0"/>
                <a:ea typeface="新細明體" panose="02020500000000000000" pitchFamily="18" charset="-120"/>
                <a:cs typeface="+mn-cs"/>
              </a:rPr>
              <a:t>1/F - 4/F</a:t>
            </a:r>
          </a:p>
        </p:txBody>
      </p:sp>
      <p:sp>
        <p:nvSpPr>
          <p:cNvPr id="21510" name="Rectangle 6"/>
          <p:cNvSpPr>
            <a:spLocks noChangeArrowheads="1"/>
          </p:cNvSpPr>
          <p:nvPr/>
        </p:nvSpPr>
        <p:spPr bwMode="auto">
          <a:xfrm>
            <a:off x="1595555" y="5800347"/>
            <a:ext cx="2232025" cy="598487"/>
          </a:xfrm>
          <a:prstGeom prst="rect">
            <a:avLst/>
          </a:prstGeom>
          <a:noFill/>
          <a:ln w="9525">
            <a:noFill/>
            <a:miter lim="800000"/>
            <a:headEnd/>
            <a:tailEnd/>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914400" rtl="0" eaLnBrk="1" fontAlgn="auto" latinLnBrk="0" hangingPunct="1">
              <a:lnSpc>
                <a:spcPts val="1800"/>
              </a:lnSpc>
              <a:spcBef>
                <a:spcPct val="0"/>
              </a:spcBef>
              <a:spcAft>
                <a:spcPts val="0"/>
              </a:spcAft>
              <a:buClrTx/>
              <a:buSzTx/>
              <a:buFontTx/>
              <a:buNone/>
              <a:tabLst/>
              <a:defRPr/>
            </a:pPr>
            <a:r>
              <a:rPr kumimoji="0" lang="en-US" altLang="zh-TW" sz="1400" b="1" i="0"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rPr>
              <a:t>Mini Theatre</a:t>
            </a:r>
          </a:p>
          <a:p>
            <a:pPr marL="171450" indent="-171450" algn="ctr">
              <a:lnSpc>
                <a:spcPts val="1800"/>
              </a:lnSpc>
              <a:spcBef>
                <a:spcPct val="0"/>
              </a:spcBef>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40 seats for classes on 3/F</a:t>
            </a:r>
            <a:endParaRPr kumimoji="0" lang="zh-TW" altLang="en-US"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21517" name="Rectangle 6"/>
          <p:cNvSpPr>
            <a:spLocks noChangeArrowheads="1"/>
          </p:cNvSpPr>
          <p:nvPr/>
        </p:nvSpPr>
        <p:spPr bwMode="auto">
          <a:xfrm>
            <a:off x="4815989" y="5800347"/>
            <a:ext cx="2494706" cy="598487"/>
          </a:xfrm>
          <a:prstGeom prst="rect">
            <a:avLst/>
          </a:prstGeom>
          <a:noFill/>
          <a:ln w="9525">
            <a:noFill/>
            <a:miter lim="800000"/>
            <a:headEnd/>
            <a:tailEnd/>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914400" rtl="0" eaLnBrk="1" fontAlgn="auto" latinLnBrk="0" hangingPunct="1">
              <a:lnSpc>
                <a:spcPts val="1800"/>
              </a:lnSpc>
              <a:spcBef>
                <a:spcPct val="0"/>
              </a:spcBef>
              <a:spcAft>
                <a:spcPts val="0"/>
              </a:spcAft>
              <a:buClrTx/>
              <a:buSzTx/>
              <a:buFontTx/>
              <a:buNone/>
              <a:tabLst/>
              <a:defRPr/>
            </a:pPr>
            <a:r>
              <a:rPr kumimoji="0" lang="en-US" altLang="zh-TW" sz="1400" b="1" i="0"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rPr>
              <a:t>Language Learning Room</a:t>
            </a:r>
          </a:p>
          <a:p>
            <a:pPr marL="171450" indent="-171450" algn="ctr">
              <a:lnSpc>
                <a:spcPts val="1800"/>
              </a:lnSpc>
              <a:spcBef>
                <a:spcPct val="0"/>
              </a:spcBef>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4 workstations on 3/F</a:t>
            </a:r>
            <a:endParaRPr kumimoji="0" lang="zh-TW" altLang="en-US"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pSp>
        <p:nvGrpSpPr>
          <p:cNvPr id="2" name="Group 1">
            <a:extLst>
              <a:ext uri="{FF2B5EF4-FFF2-40B4-BE49-F238E27FC236}">
                <a16:creationId xmlns:a16="http://schemas.microsoft.com/office/drawing/2014/main" id="{19D5077B-718C-4B9F-95FA-B834A02F9C5E}"/>
              </a:ext>
            </a:extLst>
          </p:cNvPr>
          <p:cNvGrpSpPr/>
          <p:nvPr/>
        </p:nvGrpSpPr>
        <p:grpSpPr>
          <a:xfrm>
            <a:off x="1369379" y="1328166"/>
            <a:ext cx="9352208" cy="5368779"/>
            <a:chOff x="1954039" y="1193694"/>
            <a:chExt cx="8729547" cy="5368779"/>
          </a:xfrm>
        </p:grpSpPr>
        <p:sp>
          <p:nvSpPr>
            <p:cNvPr id="4" name="Rectangle: Rounded Corners 3">
              <a:extLst>
                <a:ext uri="{FF2B5EF4-FFF2-40B4-BE49-F238E27FC236}">
                  <a16:creationId xmlns:a16="http://schemas.microsoft.com/office/drawing/2014/main" id="{2373F928-F86B-4654-921E-AC525878A6CC}"/>
                </a:ext>
              </a:extLst>
            </p:cNvPr>
            <p:cNvSpPr/>
            <p:nvPr/>
          </p:nvSpPr>
          <p:spPr>
            <a:xfrm>
              <a:off x="5108051" y="1198243"/>
              <a:ext cx="2426650" cy="1671962"/>
            </a:xfrm>
            <a:prstGeom prst="roundRect">
              <a:avLst/>
            </a:prstGeom>
            <a:blipFill>
              <a:blip r:embed="rId3" cstate="screen">
                <a:extLst>
                  <a:ext uri="{28A0092B-C50C-407E-A947-70E740481C1C}">
                    <a14:useLocalDpi xmlns:a14="http://schemas.microsoft.com/office/drawing/2010/main"/>
                  </a:ext>
                </a:extLst>
              </a:blip>
              <a:srcRect/>
              <a:stretch>
                <a:fillRect/>
              </a:stretch>
            </a:bli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5" name="Freeform: Shape 4">
              <a:extLst>
                <a:ext uri="{FF2B5EF4-FFF2-40B4-BE49-F238E27FC236}">
                  <a16:creationId xmlns:a16="http://schemas.microsoft.com/office/drawing/2014/main" id="{C13DCA59-07E5-48CF-A4C8-BC6DD34D1C6B}"/>
                </a:ext>
              </a:extLst>
            </p:cNvPr>
            <p:cNvSpPr/>
            <p:nvPr/>
          </p:nvSpPr>
          <p:spPr>
            <a:xfrm>
              <a:off x="1954039" y="2869286"/>
              <a:ext cx="2566546" cy="900287"/>
            </a:xfrm>
            <a:custGeom>
              <a:avLst/>
              <a:gdLst>
                <a:gd name="connsiteX0" fmla="*/ 0 w 2566546"/>
                <a:gd name="connsiteY0" fmla="*/ 0 h 900287"/>
                <a:gd name="connsiteX1" fmla="*/ 2566546 w 2566546"/>
                <a:gd name="connsiteY1" fmla="*/ 0 h 900287"/>
                <a:gd name="connsiteX2" fmla="*/ 2566546 w 2566546"/>
                <a:gd name="connsiteY2" fmla="*/ 900287 h 900287"/>
                <a:gd name="connsiteX3" fmla="*/ 0 w 2566546"/>
                <a:gd name="connsiteY3" fmla="*/ 900287 h 900287"/>
                <a:gd name="connsiteX4" fmla="*/ 0 w 2566546"/>
                <a:gd name="connsiteY4" fmla="*/ 0 h 90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6546" h="900287">
                  <a:moveTo>
                    <a:pt x="0" y="0"/>
                  </a:moveTo>
                  <a:lnTo>
                    <a:pt x="2566546" y="0"/>
                  </a:lnTo>
                  <a:lnTo>
                    <a:pt x="2566546" y="900287"/>
                  </a:lnTo>
                  <a:lnTo>
                    <a:pt x="0" y="9002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a:pPr>
              <a:r>
                <a:rPr kumimoji="0" lang="en-US" altLang="zh-TW" sz="1400" b="1" i="0"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rPr>
                <a:t>Discussion Zone </a:t>
              </a:r>
            </a:p>
            <a:p>
              <a:pPr marL="171450" marR="0" lvl="0" indent="-171450"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5 group discussion rooms</a:t>
              </a:r>
            </a:p>
            <a:p>
              <a:pPr marL="171450" marR="0" lvl="0" indent="-171450"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24 </a:t>
              </a:r>
              <a:r>
                <a:rPr kumimoji="0" lang="en-US" altLang="zh-TW" sz="1200" b="0" i="1" u="none" strike="noStrike" kern="1200" cap="none" spc="0" normalizeH="0" baseline="0" noProof="0" dirty="0">
                  <a:ln>
                    <a:noFill/>
                  </a:ln>
                  <a:solidFill>
                    <a:schemeClr val="accent2">
                      <a:lumMod val="75000"/>
                    </a:schemeClr>
                  </a:solidFill>
                  <a:effectLst/>
                  <a:uLnTx/>
                  <a:uFillTx/>
                  <a:latin typeface="Tahoma" panose="020B0604030504040204" pitchFamily="34" charset="0"/>
                  <a:ea typeface="新細明體" panose="02020500000000000000" pitchFamily="18" charset="-120"/>
                  <a:cs typeface="Tahoma" panose="020B0604030504040204" pitchFamily="34" charset="0"/>
                </a:rPr>
                <a:t>group</a:t>
              </a: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 discussion tables on 1/F </a:t>
              </a:r>
              <a:endParaRPr kumimoji="0" lang="en-US" sz="12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98EA565-9011-4931-B2DD-E46ED8F3710F}"/>
                </a:ext>
              </a:extLst>
            </p:cNvPr>
            <p:cNvSpPr/>
            <p:nvPr/>
          </p:nvSpPr>
          <p:spPr>
            <a:xfrm>
              <a:off x="5116094" y="3993396"/>
              <a:ext cx="2426650" cy="1671962"/>
            </a:xfrm>
            <a:prstGeom prst="roundRect">
              <a:avLst/>
            </a:prstGeom>
            <a:blipFill rotWithShape="1">
              <a:blip r:embed="rId4" cstate="screen">
                <a:extLst>
                  <a:ext uri="{28A0092B-C50C-407E-A947-70E740481C1C}">
                    <a14:useLocalDpi xmlns:a14="http://schemas.microsoft.com/office/drawing/2010/main"/>
                  </a:ext>
                </a:extLst>
              </a:blip>
              <a:srcRect/>
              <a:stretch>
                <a:fillRect/>
              </a:stretch>
            </a:bli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hueOff val="-291073"/>
                <a:satOff val="-16786"/>
                <a:lumOff val="1726"/>
                <a:alphaOff val="0"/>
              </a:schemeClr>
            </a:effectRef>
            <a:fontRef idx="minor">
              <a:schemeClr val="lt1"/>
            </a:fontRef>
          </p:style>
        </p:sp>
        <p:sp>
          <p:nvSpPr>
            <p:cNvPr id="8" name="Freeform: Shape 7">
              <a:extLst>
                <a:ext uri="{FF2B5EF4-FFF2-40B4-BE49-F238E27FC236}">
                  <a16:creationId xmlns:a16="http://schemas.microsoft.com/office/drawing/2014/main" id="{62C6093E-5FFF-43C4-A74E-76DF1A63F9BF}"/>
                </a:ext>
              </a:extLst>
            </p:cNvPr>
            <p:cNvSpPr/>
            <p:nvPr/>
          </p:nvSpPr>
          <p:spPr>
            <a:xfrm>
              <a:off x="4995252" y="2869262"/>
              <a:ext cx="2652244" cy="894076"/>
            </a:xfrm>
            <a:custGeom>
              <a:avLst/>
              <a:gdLst>
                <a:gd name="connsiteX0" fmla="*/ 0 w 3067043"/>
                <a:gd name="connsiteY0" fmla="*/ 0 h 900287"/>
                <a:gd name="connsiteX1" fmla="*/ 3067043 w 3067043"/>
                <a:gd name="connsiteY1" fmla="*/ 0 h 900287"/>
                <a:gd name="connsiteX2" fmla="*/ 3067043 w 3067043"/>
                <a:gd name="connsiteY2" fmla="*/ 900287 h 900287"/>
                <a:gd name="connsiteX3" fmla="*/ 0 w 3067043"/>
                <a:gd name="connsiteY3" fmla="*/ 900287 h 900287"/>
                <a:gd name="connsiteX4" fmla="*/ 0 w 3067043"/>
                <a:gd name="connsiteY4" fmla="*/ 0 h 90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043" h="900287">
                  <a:moveTo>
                    <a:pt x="0" y="0"/>
                  </a:moveTo>
                  <a:lnTo>
                    <a:pt x="3067043" y="0"/>
                  </a:lnTo>
                  <a:lnTo>
                    <a:pt x="3067043" y="900287"/>
                  </a:lnTo>
                  <a:lnTo>
                    <a:pt x="0" y="9002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spcBef>
                  <a:spcPct val="0"/>
                </a:spcBef>
                <a:spcAft>
                  <a:spcPct val="35000"/>
                </a:spcAft>
                <a:buClrTx/>
                <a:buSzTx/>
                <a:buFontTx/>
                <a:buNone/>
                <a:tabLst/>
                <a:defRPr/>
              </a:pPr>
              <a:r>
                <a:rPr kumimoji="0" lang="en-US" altLang="zh-TW" sz="1400" b="1" i="0" u="none" strike="noStrike" kern="1200" cap="none" spc="0" normalizeH="0" baseline="0" noProof="0" dirty="0">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rPr>
                <a:t>Flexi Zone</a:t>
              </a:r>
            </a:p>
            <a:p>
              <a:pPr marL="171450" marR="0" lvl="0" indent="-171450" algn="l" defTabSz="622300" rtl="0" eaLnBrk="1" fontAlgn="auto" latinLnBrk="0" hangingPunct="1">
                <a:spcBef>
                  <a:spcPct val="0"/>
                </a:spcBef>
                <a:spcAft>
                  <a:spcPct val="35000"/>
                </a:spcAft>
                <a:buClrTx/>
                <a:buSzTx/>
                <a:buFont typeface="Arial" panose="020B0604020202020204" pitchFamily="34" charset="0"/>
                <a:buChar char="•"/>
                <a:tabLst/>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Two sets of 4K projectors and PCs</a:t>
              </a:r>
            </a:p>
            <a:p>
              <a:pPr marL="171450" lvl="0" indent="-171450" defTabSz="622300">
                <a:spcBef>
                  <a:spcPct val="0"/>
                </a:spcBef>
                <a:spcAft>
                  <a:spcPct val="35000"/>
                </a:spcAft>
                <a:buFont typeface="Arial" panose="020B0604020202020204" pitchFamily="34" charset="0"/>
                <a:buChar char="•"/>
                <a:defRPr/>
              </a:pPr>
              <a:r>
                <a:rPr kumimoji="0" lang="en-US" altLang="zh-TW" sz="1200" b="0" i="1" u="none" strike="noStrike" kern="1200" cap="none" spc="0" normalizeH="0" baseline="0" noProof="0" dirty="0">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Two sets of Handheld Wireless </a:t>
              </a:r>
              <a:r>
                <a:rPr lang="en-US" altLang="zh-TW" sz="1200" i="1" dirty="0">
                  <a:ln/>
                  <a:solidFill>
                    <a:srgbClr val="ED7D31">
                      <a:lumMod val="75000"/>
                    </a:srgbClr>
                  </a:solidFill>
                  <a:latin typeface="Tahoma" panose="020B0604030504040204" pitchFamily="34" charset="0"/>
                  <a:cs typeface="Tahoma" panose="020B0604030504040204" pitchFamily="34" charset="0"/>
                </a:rPr>
                <a:t>Microphone</a:t>
              </a:r>
              <a:endPar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endParaRPr>
            </a:p>
          </p:txBody>
        </p:sp>
        <p:sp>
          <p:nvSpPr>
            <p:cNvPr id="9" name="Rectangle: Rounded Corners 8">
              <a:extLst>
                <a:ext uri="{FF2B5EF4-FFF2-40B4-BE49-F238E27FC236}">
                  <a16:creationId xmlns:a16="http://schemas.microsoft.com/office/drawing/2014/main" id="{12EAF5B1-9D6D-4DBD-B8F6-937E4D01693F}"/>
                </a:ext>
              </a:extLst>
            </p:cNvPr>
            <p:cNvSpPr/>
            <p:nvPr/>
          </p:nvSpPr>
          <p:spPr>
            <a:xfrm>
              <a:off x="8203515" y="1198243"/>
              <a:ext cx="2426650" cy="1671962"/>
            </a:xfrm>
            <a:prstGeom prst="roundRect">
              <a:avLst/>
            </a:prstGeom>
            <a:blipFill>
              <a:blip r:embed="rId5" cstate="screen">
                <a:extLst>
                  <a:ext uri="{28A0092B-C50C-407E-A947-70E740481C1C}">
                    <a14:useLocalDpi xmlns:a14="http://schemas.microsoft.com/office/drawing/2010/main"/>
                  </a:ext>
                </a:extLst>
              </a:blip>
              <a:srcRect/>
              <a:stretch>
                <a:fillRect/>
              </a:stretch>
            </a:bli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hueOff val="-582145"/>
                <a:satOff val="-33571"/>
                <a:lumOff val="3451"/>
                <a:alphaOff val="0"/>
              </a:schemeClr>
            </a:effectRef>
            <a:fontRef idx="minor">
              <a:schemeClr val="lt1"/>
            </a:fontRef>
          </p:style>
        </p:sp>
        <p:sp>
          <p:nvSpPr>
            <p:cNvPr id="10" name="Freeform: Shape 9">
              <a:extLst>
                <a:ext uri="{FF2B5EF4-FFF2-40B4-BE49-F238E27FC236}">
                  <a16:creationId xmlns:a16="http://schemas.microsoft.com/office/drawing/2014/main" id="{DE69A4A6-3060-4F23-B5D2-42CC004B4645}"/>
                </a:ext>
              </a:extLst>
            </p:cNvPr>
            <p:cNvSpPr/>
            <p:nvPr/>
          </p:nvSpPr>
          <p:spPr>
            <a:xfrm>
              <a:off x="8117040" y="2869589"/>
              <a:ext cx="2566546" cy="900287"/>
            </a:xfrm>
            <a:custGeom>
              <a:avLst/>
              <a:gdLst>
                <a:gd name="connsiteX0" fmla="*/ 0 w 2426650"/>
                <a:gd name="connsiteY0" fmla="*/ 0 h 900287"/>
                <a:gd name="connsiteX1" fmla="*/ 2426650 w 2426650"/>
                <a:gd name="connsiteY1" fmla="*/ 0 h 900287"/>
                <a:gd name="connsiteX2" fmla="*/ 2426650 w 2426650"/>
                <a:gd name="connsiteY2" fmla="*/ 900287 h 900287"/>
                <a:gd name="connsiteX3" fmla="*/ 0 w 2426650"/>
                <a:gd name="connsiteY3" fmla="*/ 900287 h 900287"/>
                <a:gd name="connsiteX4" fmla="*/ 0 w 2426650"/>
                <a:gd name="connsiteY4" fmla="*/ 0 h 90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50" h="900287">
                  <a:moveTo>
                    <a:pt x="0" y="0"/>
                  </a:moveTo>
                  <a:lnTo>
                    <a:pt x="2426650" y="0"/>
                  </a:lnTo>
                  <a:lnTo>
                    <a:pt x="2426650" y="900287"/>
                  </a:lnTo>
                  <a:lnTo>
                    <a:pt x="0" y="9002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spcBef>
                  <a:spcPct val="0"/>
                </a:spcBef>
                <a:spcAft>
                  <a:spcPct val="35000"/>
                </a:spcAft>
                <a:buClrTx/>
                <a:buSzTx/>
                <a:buFontTx/>
                <a:buNone/>
                <a:tabLst/>
                <a:defRPr/>
              </a:pPr>
              <a:r>
                <a:rPr kumimoji="0" lang="en-US" altLang="zh-TW" sz="1400" b="1" i="0"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rPr>
                <a:t>Research Commons</a:t>
              </a:r>
            </a:p>
            <a:p>
              <a:pPr marL="171450" marR="0" lvl="0" indent="-171450" algn="ctr" defTabSz="622300" rtl="0" eaLnBrk="1" fontAlgn="auto" latinLnBrk="0" hangingPunct="1">
                <a:spcBef>
                  <a:spcPct val="0"/>
                </a:spcBef>
                <a:spcAft>
                  <a:spcPct val="35000"/>
                </a:spcAft>
                <a:buClrTx/>
                <a:buSzTx/>
                <a:buFont typeface="Arial" panose="020B0604020202020204" pitchFamily="34" charset="0"/>
                <a:buChar char="•"/>
                <a:tabLst/>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62 individual study carrels on 4/F</a:t>
              </a:r>
              <a:endParaRPr kumimoji="0" lang="en-US" sz="12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E47D0360-779E-46C6-893A-9DA20F4707D4}"/>
                </a:ext>
              </a:extLst>
            </p:cNvPr>
            <p:cNvSpPr/>
            <p:nvPr/>
          </p:nvSpPr>
          <p:spPr>
            <a:xfrm>
              <a:off x="2021053" y="3993396"/>
              <a:ext cx="2426650" cy="1671962"/>
            </a:xfrm>
            <a:prstGeom prst="roundRect">
              <a:avLst/>
            </a:prstGeom>
            <a:blipFill rotWithShape="1">
              <a:blip r:embed="rId6" cstate="screen">
                <a:extLst>
                  <a:ext uri="{28A0092B-C50C-407E-A947-70E740481C1C}">
                    <a14:useLocalDpi xmlns:a14="http://schemas.microsoft.com/office/drawing/2010/main"/>
                  </a:ext>
                </a:extLst>
              </a:blip>
              <a:srcRect/>
              <a:stretch>
                <a:fillRect/>
              </a:stretch>
            </a:bli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hueOff val="-873218"/>
                <a:satOff val="-50357"/>
                <a:lumOff val="5177"/>
                <a:alphaOff val="0"/>
              </a:schemeClr>
            </a:effectRef>
            <a:fontRef idx="minor">
              <a:schemeClr val="lt1"/>
            </a:fontRef>
          </p:style>
          <p:txBody>
            <a:bodyPr/>
            <a:lstStyle/>
            <a:p>
              <a:endParaRPr lang="en-US" dirty="0"/>
            </a:p>
          </p:txBody>
        </p:sp>
        <p:sp>
          <p:nvSpPr>
            <p:cNvPr id="12" name="Freeform: Shape 11">
              <a:extLst>
                <a:ext uri="{FF2B5EF4-FFF2-40B4-BE49-F238E27FC236}">
                  <a16:creationId xmlns:a16="http://schemas.microsoft.com/office/drawing/2014/main" id="{8A7318FD-CB87-4A66-A094-AB237DC2FCF9}"/>
                </a:ext>
              </a:extLst>
            </p:cNvPr>
            <p:cNvSpPr/>
            <p:nvPr/>
          </p:nvSpPr>
          <p:spPr>
            <a:xfrm>
              <a:off x="8203515" y="5662186"/>
              <a:ext cx="2426650" cy="900287"/>
            </a:xfrm>
            <a:custGeom>
              <a:avLst/>
              <a:gdLst>
                <a:gd name="connsiteX0" fmla="*/ 0 w 2426650"/>
                <a:gd name="connsiteY0" fmla="*/ 0 h 900287"/>
                <a:gd name="connsiteX1" fmla="*/ 2426650 w 2426650"/>
                <a:gd name="connsiteY1" fmla="*/ 0 h 900287"/>
                <a:gd name="connsiteX2" fmla="*/ 2426650 w 2426650"/>
                <a:gd name="connsiteY2" fmla="*/ 900287 h 900287"/>
                <a:gd name="connsiteX3" fmla="*/ 0 w 2426650"/>
                <a:gd name="connsiteY3" fmla="*/ 900287 h 900287"/>
                <a:gd name="connsiteX4" fmla="*/ 0 w 2426650"/>
                <a:gd name="connsiteY4" fmla="*/ 0 h 90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50" h="900287">
                  <a:moveTo>
                    <a:pt x="0" y="0"/>
                  </a:moveTo>
                  <a:lnTo>
                    <a:pt x="2426650" y="0"/>
                  </a:lnTo>
                  <a:lnTo>
                    <a:pt x="2426650" y="900287"/>
                  </a:lnTo>
                  <a:lnTo>
                    <a:pt x="0" y="9002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altLang="zh-TW" sz="1400" b="1" i="0" u="none" strike="noStrike" kern="1200" cap="none" spc="0" normalizeH="0" baseline="0" noProof="0" dirty="0">
                  <a:ln>
                    <a:noFill/>
                  </a:ln>
                  <a:solidFill>
                    <a:srgbClr val="306B6E"/>
                  </a:solidFill>
                  <a:effectLst/>
                  <a:uLnTx/>
                  <a:uFillTx/>
                  <a:latin typeface="Tahoma" panose="020B0604030504040204" pitchFamily="34" charset="0"/>
                  <a:ea typeface="新細明體" panose="02020500000000000000" pitchFamily="18" charset="-120"/>
                  <a:cs typeface="Tahoma" panose="020B0604030504040204" pitchFamily="34" charset="0"/>
                </a:rPr>
                <a:t>Media Production Lab </a:t>
              </a:r>
            </a:p>
            <a:p>
              <a:pPr marL="171450" marR="0" lvl="0" indent="-171450" algn="ctr"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altLang="zh-TW" sz="1200" b="0" i="1" u="none" strike="noStrike" kern="1200" cap="none" spc="0" normalizeH="0" baseline="0" noProof="0" dirty="0">
                  <a:ln>
                    <a:noFill/>
                  </a:ln>
                  <a:solidFill>
                    <a:srgbClr val="ED7D31">
                      <a:lumMod val="75000"/>
                    </a:srgbClr>
                  </a:solidFill>
                  <a:effectLst/>
                  <a:uLnTx/>
                  <a:uFillTx/>
                  <a:latin typeface="Tahoma" panose="020B0604030504040204" pitchFamily="34" charset="0"/>
                  <a:ea typeface="新細明體" panose="02020500000000000000" pitchFamily="18" charset="-120"/>
                  <a:cs typeface="Tahoma" panose="020B0604030504040204" pitchFamily="34" charset="0"/>
                </a:rPr>
                <a:t>16 media workstations on 3/F</a:t>
              </a:r>
              <a:endParaRPr kumimoji="0" lang="en-US" sz="12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71FFE514-F32C-436D-8CE1-9FDD67A40AF7}"/>
                </a:ext>
              </a:extLst>
            </p:cNvPr>
            <p:cNvSpPr/>
            <p:nvPr/>
          </p:nvSpPr>
          <p:spPr>
            <a:xfrm>
              <a:off x="8217784" y="3993396"/>
              <a:ext cx="2426650" cy="1671962"/>
            </a:xfrm>
            <a:prstGeom prst="roundRect">
              <a:avLst/>
            </a:prstGeom>
            <a:blipFill>
              <a:blip r:embed="rId7" cstate="screen">
                <a:extLst>
                  <a:ext uri="{28A0092B-C50C-407E-A947-70E740481C1C}">
                    <a14:useLocalDpi xmlns:a14="http://schemas.microsoft.com/office/drawing/2010/main"/>
                  </a:ext>
                </a:extLst>
              </a:blip>
              <a:srcRect/>
              <a:stretch>
                <a:fillRect/>
              </a:stretch>
            </a:bli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hueOff val="-1164290"/>
                <a:satOff val="-67142"/>
                <a:lumOff val="6902"/>
                <a:alphaOff val="0"/>
              </a:schemeClr>
            </a:effectRef>
            <a:fontRef idx="minor">
              <a:schemeClr val="lt1"/>
            </a:fontRef>
          </p:style>
        </p:sp>
        <p:sp>
          <p:nvSpPr>
            <p:cNvPr id="14" name="Freeform: Shape 13">
              <a:extLst>
                <a:ext uri="{FF2B5EF4-FFF2-40B4-BE49-F238E27FC236}">
                  <a16:creationId xmlns:a16="http://schemas.microsoft.com/office/drawing/2014/main" id="{2F6719BE-0613-4BCB-BDE6-C36A178F65DB}"/>
                </a:ext>
              </a:extLst>
            </p:cNvPr>
            <p:cNvSpPr/>
            <p:nvPr/>
          </p:nvSpPr>
          <p:spPr>
            <a:xfrm>
              <a:off x="5322773" y="5632103"/>
              <a:ext cx="2426650" cy="900287"/>
            </a:xfrm>
            <a:custGeom>
              <a:avLst/>
              <a:gdLst>
                <a:gd name="connsiteX0" fmla="*/ 0 w 2426650"/>
                <a:gd name="connsiteY0" fmla="*/ 0 h 900287"/>
                <a:gd name="connsiteX1" fmla="*/ 2426650 w 2426650"/>
                <a:gd name="connsiteY1" fmla="*/ 0 h 900287"/>
                <a:gd name="connsiteX2" fmla="*/ 2426650 w 2426650"/>
                <a:gd name="connsiteY2" fmla="*/ 900287 h 900287"/>
                <a:gd name="connsiteX3" fmla="*/ 0 w 2426650"/>
                <a:gd name="connsiteY3" fmla="*/ 900287 h 900287"/>
                <a:gd name="connsiteX4" fmla="*/ 0 w 2426650"/>
                <a:gd name="connsiteY4" fmla="*/ 0 h 90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50" h="900287">
                  <a:moveTo>
                    <a:pt x="0" y="0"/>
                  </a:moveTo>
                  <a:lnTo>
                    <a:pt x="2426650" y="0"/>
                  </a:lnTo>
                  <a:lnTo>
                    <a:pt x="2426650" y="900287"/>
                  </a:lnTo>
                  <a:lnTo>
                    <a:pt x="0" y="9002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704" tIns="298704" rIns="298704" bIns="0" numCol="1" spcCol="1270" anchor="t"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tabLst/>
                <a:defRPr/>
              </a:pPr>
              <a:endParaRPr kumimoji="0" lang="en-US" sz="4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9AFEA285-93C0-4AF5-A62A-ABF6ABB3703A}"/>
                </a:ext>
              </a:extLst>
            </p:cNvPr>
            <p:cNvSpPr/>
            <p:nvPr/>
          </p:nvSpPr>
          <p:spPr>
            <a:xfrm>
              <a:off x="2021053" y="1193694"/>
              <a:ext cx="2426650" cy="1671962"/>
            </a:xfrm>
            <a:prstGeom prst="roundRect">
              <a:avLst/>
            </a:prstGeom>
            <a:blipFill>
              <a:blip r:embed="rId8" cstate="screen">
                <a:extLst>
                  <a:ext uri="{28A0092B-C50C-407E-A947-70E740481C1C}">
                    <a14:useLocalDpi xmlns:a14="http://schemas.microsoft.com/office/drawing/2010/main"/>
                  </a:ext>
                </a:extLst>
              </a:blip>
              <a:srcRect/>
              <a:stretch>
                <a:fillRect/>
              </a:stretch>
            </a:bli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hueOff val="-1455363"/>
                <a:satOff val="-83928"/>
                <a:lumOff val="8628"/>
                <a:alphaOff val="0"/>
              </a:schemeClr>
            </a:effectRef>
            <a:fontRef idx="minor">
              <a:schemeClr val="lt1"/>
            </a:fontRef>
          </p:style>
          <p:txBody>
            <a:bodyPr/>
            <a:lstStyle/>
            <a:p>
              <a:endParaRPr lang="en-US" dirty="0"/>
            </a:p>
          </p:txBody>
        </p:sp>
        <p:sp>
          <p:nvSpPr>
            <p:cNvPr id="16" name="Freeform: Shape 15">
              <a:extLst>
                <a:ext uri="{FF2B5EF4-FFF2-40B4-BE49-F238E27FC236}">
                  <a16:creationId xmlns:a16="http://schemas.microsoft.com/office/drawing/2014/main" id="{C966D487-3D06-48B7-9276-44B55A0B39D5}"/>
                </a:ext>
              </a:extLst>
            </p:cNvPr>
            <p:cNvSpPr/>
            <p:nvPr/>
          </p:nvSpPr>
          <p:spPr>
            <a:xfrm>
              <a:off x="7992190" y="5632103"/>
              <a:ext cx="2426650" cy="900287"/>
            </a:xfrm>
            <a:custGeom>
              <a:avLst/>
              <a:gdLst>
                <a:gd name="connsiteX0" fmla="*/ 0 w 2426650"/>
                <a:gd name="connsiteY0" fmla="*/ 0 h 900287"/>
                <a:gd name="connsiteX1" fmla="*/ 2426650 w 2426650"/>
                <a:gd name="connsiteY1" fmla="*/ 0 h 900287"/>
                <a:gd name="connsiteX2" fmla="*/ 2426650 w 2426650"/>
                <a:gd name="connsiteY2" fmla="*/ 900287 h 900287"/>
                <a:gd name="connsiteX3" fmla="*/ 0 w 2426650"/>
                <a:gd name="connsiteY3" fmla="*/ 900287 h 900287"/>
                <a:gd name="connsiteX4" fmla="*/ 0 w 2426650"/>
                <a:gd name="connsiteY4" fmla="*/ 0 h 90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50" h="900287">
                  <a:moveTo>
                    <a:pt x="0" y="0"/>
                  </a:moveTo>
                  <a:lnTo>
                    <a:pt x="2426650" y="0"/>
                  </a:lnTo>
                  <a:lnTo>
                    <a:pt x="2426650" y="900287"/>
                  </a:lnTo>
                  <a:lnTo>
                    <a:pt x="0" y="9002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704" tIns="298704" rIns="298704" bIns="0" numCol="1" spcCol="1270" anchor="t"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tabLst/>
                <a:defRPr/>
              </a:pPr>
              <a:endParaRPr kumimoji="0" lang="en-US" sz="4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26540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Connector 10">
            <a:extLst>
              <a:ext uri="{FF2B5EF4-FFF2-40B4-BE49-F238E27FC236}">
                <a16:creationId xmlns:a16="http://schemas.microsoft.com/office/drawing/2014/main" id="{BA27D87B-5261-4C48-92E8-04015CE51F45}"/>
              </a:ext>
            </a:extLst>
          </p:cNvPr>
          <p:cNvSpPr/>
          <p:nvPr/>
        </p:nvSpPr>
        <p:spPr>
          <a:xfrm>
            <a:off x="6362845" y="2559900"/>
            <a:ext cx="82663" cy="82663"/>
          </a:xfrm>
          <a:prstGeom prst="flowChartConnector">
            <a:avLst/>
          </a:prstGeom>
          <a:scene3d>
            <a:camera prst="orthographicFront"/>
            <a:lightRig rig="flat" dir="t"/>
          </a:scene3d>
          <a:sp3d prstMaterial="plastic">
            <a:bevelT w="120900" h="88900"/>
            <a:bevelB w="88900" h="31750" prst="angle"/>
          </a:sp3d>
        </p:spPr>
        <p:style>
          <a:lnRef idx="1">
            <a:schemeClr val="accent3">
              <a:shade val="50000"/>
              <a:hueOff val="0"/>
              <a:satOff val="0"/>
              <a:lumOff val="14385"/>
              <a:alphaOff val="0"/>
            </a:schemeClr>
          </a:lnRef>
          <a:fillRef idx="3">
            <a:schemeClr val="accent3">
              <a:shade val="50000"/>
              <a:hueOff val="0"/>
              <a:satOff val="0"/>
              <a:lumOff val="14385"/>
              <a:alphaOff val="0"/>
            </a:schemeClr>
          </a:fillRef>
          <a:effectRef idx="2">
            <a:schemeClr val="accent3">
              <a:shade val="50000"/>
              <a:hueOff val="0"/>
              <a:satOff val="0"/>
              <a:lumOff val="14385"/>
              <a:alphaOff val="0"/>
            </a:schemeClr>
          </a:effectRef>
          <a:fontRef idx="minor">
            <a:schemeClr val="lt1"/>
          </a:fontRef>
        </p:style>
      </p:sp>
      <p:sp>
        <p:nvSpPr>
          <p:cNvPr id="15" name="Flowchart: Connector 14">
            <a:extLst>
              <a:ext uri="{FF2B5EF4-FFF2-40B4-BE49-F238E27FC236}">
                <a16:creationId xmlns:a16="http://schemas.microsoft.com/office/drawing/2014/main" id="{886E42D7-9E03-4521-B729-470B88A93725}"/>
              </a:ext>
            </a:extLst>
          </p:cNvPr>
          <p:cNvSpPr/>
          <p:nvPr/>
        </p:nvSpPr>
        <p:spPr>
          <a:xfrm>
            <a:off x="6603077" y="4716363"/>
            <a:ext cx="82663" cy="82663"/>
          </a:xfrm>
          <a:prstGeom prst="flowChartConnector">
            <a:avLst/>
          </a:prstGeom>
          <a:scene3d>
            <a:camera prst="orthographicFront"/>
            <a:lightRig rig="flat" dir="t"/>
          </a:scene3d>
          <a:sp3d prstMaterial="plastic">
            <a:bevelT w="120900" h="88900"/>
            <a:bevelB w="88900" h="31750" prst="angle"/>
          </a:sp3d>
        </p:spPr>
        <p:style>
          <a:lnRef idx="1">
            <a:schemeClr val="accent3">
              <a:shade val="50000"/>
              <a:hueOff val="0"/>
              <a:satOff val="0"/>
              <a:lumOff val="28770"/>
              <a:alphaOff val="0"/>
            </a:schemeClr>
          </a:lnRef>
          <a:fillRef idx="3">
            <a:schemeClr val="accent3">
              <a:shade val="50000"/>
              <a:hueOff val="0"/>
              <a:satOff val="0"/>
              <a:lumOff val="28770"/>
              <a:alphaOff val="0"/>
            </a:schemeClr>
          </a:fillRef>
          <a:effectRef idx="2">
            <a:schemeClr val="accent3">
              <a:shade val="50000"/>
              <a:hueOff val="0"/>
              <a:satOff val="0"/>
              <a:lumOff val="28770"/>
              <a:alphaOff val="0"/>
            </a:schemeClr>
          </a:effectRef>
          <a:fontRef idx="minor">
            <a:schemeClr val="lt1"/>
          </a:fontRef>
        </p:style>
      </p:sp>
      <p:grpSp>
        <p:nvGrpSpPr>
          <p:cNvPr id="27" name="Group 26">
            <a:extLst>
              <a:ext uri="{FF2B5EF4-FFF2-40B4-BE49-F238E27FC236}">
                <a16:creationId xmlns:a16="http://schemas.microsoft.com/office/drawing/2014/main" id="{50FE553D-1A17-4FE6-8A17-5A69A8D3D3B6}"/>
              </a:ext>
            </a:extLst>
          </p:cNvPr>
          <p:cNvGrpSpPr/>
          <p:nvPr/>
        </p:nvGrpSpPr>
        <p:grpSpPr>
          <a:xfrm>
            <a:off x="0" y="2813575"/>
            <a:ext cx="2727960" cy="1172173"/>
            <a:chOff x="25707" y="1823357"/>
            <a:chExt cx="2053464" cy="1013775"/>
          </a:xfrm>
          <a:solidFill>
            <a:schemeClr val="accent1">
              <a:lumMod val="50000"/>
            </a:schemeClr>
          </a:solidFill>
        </p:grpSpPr>
        <p:sp>
          <p:nvSpPr>
            <p:cNvPr id="25" name="Arrow: Pentagon 24">
              <a:extLst>
                <a:ext uri="{FF2B5EF4-FFF2-40B4-BE49-F238E27FC236}">
                  <a16:creationId xmlns:a16="http://schemas.microsoft.com/office/drawing/2014/main" id="{80F2C09C-F87A-4B2E-9A10-C8E707CD535A}"/>
                </a:ext>
              </a:extLst>
            </p:cNvPr>
            <p:cNvSpPr/>
            <p:nvPr/>
          </p:nvSpPr>
          <p:spPr>
            <a:xfrm>
              <a:off x="25707" y="1823357"/>
              <a:ext cx="2053464" cy="101377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1081D8-26F3-43E3-AAB6-E8C3EFBFA3CF}"/>
                </a:ext>
              </a:extLst>
            </p:cNvPr>
            <p:cNvSpPr/>
            <p:nvPr/>
          </p:nvSpPr>
          <p:spPr>
            <a:xfrm>
              <a:off x="108908" y="1876760"/>
              <a:ext cx="1382345" cy="8251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Classrooms</a:t>
              </a:r>
            </a:p>
          </p:txBody>
        </p:sp>
      </p:grpSp>
      <p:sp>
        <p:nvSpPr>
          <p:cNvPr id="28" name="Slide Number Placeholder 2">
            <a:extLst>
              <a:ext uri="{FF2B5EF4-FFF2-40B4-BE49-F238E27FC236}">
                <a16:creationId xmlns:a16="http://schemas.microsoft.com/office/drawing/2014/main" id="{1EBE616B-1EFE-4F49-9E05-96F6CE1E7DC0}"/>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D5B5-B691-41E3-BCB7-F8BAB1E7D555}"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zh-TW"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pSp>
        <p:nvGrpSpPr>
          <p:cNvPr id="4" name="Group 3">
            <a:extLst>
              <a:ext uri="{FF2B5EF4-FFF2-40B4-BE49-F238E27FC236}">
                <a16:creationId xmlns:a16="http://schemas.microsoft.com/office/drawing/2014/main" id="{CED50B6A-163E-4CDF-9170-4D7A38776507}"/>
              </a:ext>
            </a:extLst>
          </p:cNvPr>
          <p:cNvGrpSpPr/>
          <p:nvPr/>
        </p:nvGrpSpPr>
        <p:grpSpPr>
          <a:xfrm>
            <a:off x="6364924" y="299786"/>
            <a:ext cx="4988876" cy="3108968"/>
            <a:chOff x="8503855" y="-5237212"/>
            <a:chExt cx="7148973" cy="4646477"/>
          </a:xfrm>
        </p:grpSpPr>
        <p:pic>
          <p:nvPicPr>
            <p:cNvPr id="5" name="Picture 4">
              <a:extLst>
                <a:ext uri="{FF2B5EF4-FFF2-40B4-BE49-F238E27FC236}">
                  <a16:creationId xmlns:a16="http://schemas.microsoft.com/office/drawing/2014/main" id="{B000E040-FD34-4805-A062-C1FF60CA09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3855" y="-3765519"/>
              <a:ext cx="4762176" cy="3174784"/>
            </a:xfrm>
            <a:prstGeom prst="snip2DiagRect">
              <a:avLst/>
            </a:prstGeom>
          </p:spPr>
        </p:pic>
        <p:sp>
          <p:nvSpPr>
            <p:cNvPr id="3" name="Speech Bubble: Rectangle with Corners Rounded 2">
              <a:extLst>
                <a:ext uri="{FF2B5EF4-FFF2-40B4-BE49-F238E27FC236}">
                  <a16:creationId xmlns:a16="http://schemas.microsoft.com/office/drawing/2014/main" id="{DE0585D4-AD0A-4A00-817E-929398CBED10}"/>
                </a:ext>
              </a:extLst>
            </p:cNvPr>
            <p:cNvSpPr/>
            <p:nvPr/>
          </p:nvSpPr>
          <p:spPr>
            <a:xfrm>
              <a:off x="11308076" y="-5237212"/>
              <a:ext cx="4344752" cy="2183116"/>
            </a:xfrm>
            <a:prstGeom prst="wedgeRoundRectCallout">
              <a:avLst>
                <a:gd name="adj1" fmla="val 2088"/>
                <a:gd name="adj2" fmla="val 58790"/>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88"/>
                </a:spcAft>
              </a:pPr>
              <a:r>
                <a:rPr lang="en-US" sz="1400" b="1" dirty="0">
                  <a:solidFill>
                    <a:schemeClr val="tx1"/>
                  </a:solidFill>
                  <a:ea typeface="Tahoma" panose="020B0604030504040204" pitchFamily="34" charset="0"/>
                  <a:cs typeface="Tahoma" panose="020B0604030504040204" pitchFamily="34" charset="0"/>
                </a:rPr>
                <a:t>Creative Arts Room (1/F)</a:t>
              </a:r>
              <a:r>
                <a:rPr lang="en-US" sz="1400" dirty="0">
                  <a:solidFill>
                    <a:schemeClr val="tx1"/>
                  </a:solidFill>
                </a:rPr>
                <a:t> </a:t>
              </a:r>
            </a:p>
            <a:p>
              <a:pPr marL="171450" indent="-171450">
                <a:spcAft>
                  <a:spcPts val="588"/>
                </a:spcAft>
                <a:buFont typeface="Wingdings" panose="05000000000000000000" pitchFamily="2" charset="2"/>
                <a:buChar char="ü"/>
              </a:pPr>
              <a:r>
                <a:rPr lang="en-US" sz="1100" dirty="0">
                  <a:solidFill>
                    <a:schemeClr val="tx1"/>
                  </a:solidFill>
                </a:rPr>
                <a:t>Specially designed for creative arts</a:t>
              </a:r>
            </a:p>
            <a:p>
              <a:pPr marL="171450" indent="-171450">
                <a:spcAft>
                  <a:spcPts val="588"/>
                </a:spcAft>
                <a:buFont typeface="Wingdings" panose="05000000000000000000" pitchFamily="2" charset="2"/>
                <a:buChar char="ü"/>
              </a:pPr>
              <a:r>
                <a:rPr lang="en-US" sz="1100" dirty="0">
                  <a:solidFill>
                    <a:schemeClr val="tx1"/>
                  </a:solidFill>
                </a:rPr>
                <a:t>Professional audio-visual facilities for performance and recording</a:t>
              </a:r>
            </a:p>
            <a:p>
              <a:pPr marL="171450" indent="-171450">
                <a:spcAft>
                  <a:spcPts val="588"/>
                </a:spcAft>
                <a:buFont typeface="Wingdings" panose="05000000000000000000" pitchFamily="2" charset="2"/>
                <a:buChar char="ü"/>
              </a:pPr>
              <a:r>
                <a:rPr lang="en-US" sz="1100" dirty="0">
                  <a:solidFill>
                    <a:schemeClr val="tx1"/>
                  </a:solidFill>
                </a:rPr>
                <a:t>Moveable partition boards for zoning and artworks display, etc.</a:t>
              </a:r>
              <a:endParaRPr lang="en-US" sz="1100" b="1" dirty="0">
                <a:solidFill>
                  <a:schemeClr val="tx1"/>
                </a:solidFill>
                <a:ea typeface="Tahoma" panose="020B0604030504040204" pitchFamily="34" charset="0"/>
                <a:cs typeface="Tahoma" panose="020B0604030504040204" pitchFamily="34" charset="0"/>
              </a:endParaRPr>
            </a:p>
          </p:txBody>
        </p:sp>
      </p:grpSp>
      <p:grpSp>
        <p:nvGrpSpPr>
          <p:cNvPr id="6" name="Group 5">
            <a:extLst>
              <a:ext uri="{FF2B5EF4-FFF2-40B4-BE49-F238E27FC236}">
                <a16:creationId xmlns:a16="http://schemas.microsoft.com/office/drawing/2014/main" id="{78E85DC2-CC73-48CE-8F03-153BD48B0749}"/>
              </a:ext>
            </a:extLst>
          </p:cNvPr>
          <p:cNvGrpSpPr/>
          <p:nvPr/>
        </p:nvGrpSpPr>
        <p:grpSpPr>
          <a:xfrm>
            <a:off x="378284" y="566747"/>
            <a:ext cx="5984561" cy="2503049"/>
            <a:chOff x="2013418" y="2401883"/>
            <a:chExt cx="8954969" cy="3413990"/>
          </a:xfrm>
        </p:grpSpPr>
        <p:sp>
          <p:nvSpPr>
            <p:cNvPr id="13" name="Rectangle: Diagonal Corners Snipped 12">
              <a:extLst>
                <a:ext uri="{FF2B5EF4-FFF2-40B4-BE49-F238E27FC236}">
                  <a16:creationId xmlns:a16="http://schemas.microsoft.com/office/drawing/2014/main" id="{DFD4DECF-BBF6-485E-839E-A4F4015A2539}"/>
                </a:ext>
              </a:extLst>
            </p:cNvPr>
            <p:cNvSpPr/>
            <p:nvPr/>
          </p:nvSpPr>
          <p:spPr>
            <a:xfrm>
              <a:off x="6033931" y="2918534"/>
              <a:ext cx="4934456" cy="2897339"/>
            </a:xfrm>
            <a:prstGeom prst="snip2DiagRect">
              <a:avLst/>
            </a:prstGeom>
            <a:blipFill>
              <a:blip r:embed="rId4" cstate="screen">
                <a:extLst>
                  <a:ext uri="{28A0092B-C50C-407E-A947-70E740481C1C}">
                    <a14:useLocalDpi xmlns:a14="http://schemas.microsoft.com/office/drawing/2010/main"/>
                  </a:ext>
                </a:extLst>
              </a:blip>
              <a:srcRect/>
              <a:stretch>
                <a:fillRect/>
              </a:stretch>
            </a:blipFill>
            <a:scene3d>
              <a:camera prst="orthographicFront"/>
              <a:lightRig rig="flat" dir="t"/>
            </a:scene3d>
            <a:sp3d z="-190500" prstMaterial="plastic">
              <a:bevelT w="88900" h="88900"/>
              <a:bevelB w="88900" h="31750" prst="angle"/>
            </a:sp3d>
          </p:spPr>
          <p:style>
            <a:lnRef idx="0">
              <a:schemeClr val="lt1">
                <a:hueOff val="0"/>
                <a:satOff val="0"/>
                <a:lumOff val="0"/>
                <a:alphaOff val="0"/>
              </a:schemeClr>
            </a:lnRef>
            <a:fillRef idx="3">
              <a:scrgbClr r="0" g="0" b="0"/>
            </a:fillRef>
            <a:effectRef idx="2">
              <a:schemeClr val="accent3">
                <a:tint val="50000"/>
                <a:hueOff val="0"/>
                <a:satOff val="0"/>
                <a:lumOff val="-864"/>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21" name="Speech Bubble: Rectangle with Corners Rounded 20">
              <a:extLst>
                <a:ext uri="{FF2B5EF4-FFF2-40B4-BE49-F238E27FC236}">
                  <a16:creationId xmlns:a16="http://schemas.microsoft.com/office/drawing/2014/main" id="{DD3D1FC5-5DE6-45B6-8AAB-8DEF9115046D}"/>
                </a:ext>
              </a:extLst>
            </p:cNvPr>
            <p:cNvSpPr/>
            <p:nvPr/>
          </p:nvSpPr>
          <p:spPr>
            <a:xfrm>
              <a:off x="2013418" y="2401883"/>
              <a:ext cx="3952618" cy="1384989"/>
            </a:xfrm>
            <a:prstGeom prst="wedgeRoundRectCallout">
              <a:avLst>
                <a:gd name="adj1" fmla="val 49249"/>
                <a:gd name="adj2" fmla="val 78578"/>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lnSpc>
                  <a:spcPct val="90000"/>
                </a:lnSpc>
                <a:spcBef>
                  <a:spcPct val="0"/>
                </a:spcBef>
                <a:spcAft>
                  <a:spcPct val="35000"/>
                </a:spcAft>
                <a:defRPr/>
              </a:pPr>
              <a:r>
                <a:rPr lang="en-US" sz="1400" b="1" dirty="0">
                  <a:solidFill>
                    <a:schemeClr val="tx1"/>
                  </a:solidFill>
                  <a:ea typeface="Tahoma" panose="020B0604030504040204" pitchFamily="34" charset="0"/>
                  <a:cs typeface="Tahoma" panose="020B0604030504040204" pitchFamily="34" charset="0"/>
                </a:rPr>
                <a:t>Creative Lab (G/F)</a:t>
              </a:r>
            </a:p>
            <a:p>
              <a:pPr marL="171450" lvl="0" indent="-171450" defTabSz="622300">
                <a:lnSpc>
                  <a:spcPct val="90000"/>
                </a:lnSpc>
                <a:spcBef>
                  <a:spcPct val="0"/>
                </a:spcBef>
                <a:spcAft>
                  <a:spcPts val="588"/>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VR-AR Media Equipment and Software</a:t>
              </a:r>
            </a:p>
            <a:p>
              <a:pPr marL="171450" lvl="0" indent="-171450" defTabSz="622300">
                <a:spcBef>
                  <a:spcPct val="0"/>
                </a:spcBef>
                <a:spcAft>
                  <a:spcPts val="588"/>
                </a:spcAft>
                <a:buFont typeface="Wingdings" panose="05000000000000000000" pitchFamily="2" charset="2"/>
                <a:buChar char="ü"/>
                <a:defRPr/>
              </a:pPr>
              <a:r>
                <a:rPr lang="en-US" sz="1100" dirty="0">
                  <a:solidFill>
                    <a:schemeClr val="tx1"/>
                  </a:solidFill>
                  <a:ea typeface="Tahoma" panose="020B0604030504040204" pitchFamily="34" charset="0"/>
                  <a:cs typeface="Tahoma" panose="020B0604030504040204" pitchFamily="34" charset="0"/>
                </a:rPr>
                <a:t>Video-conferencing and Recording Equipment, etc.</a:t>
              </a:r>
            </a:p>
          </p:txBody>
        </p:sp>
      </p:grpSp>
      <p:grpSp>
        <p:nvGrpSpPr>
          <p:cNvPr id="2" name="Group 1">
            <a:extLst>
              <a:ext uri="{FF2B5EF4-FFF2-40B4-BE49-F238E27FC236}">
                <a16:creationId xmlns:a16="http://schemas.microsoft.com/office/drawing/2014/main" id="{3B531134-4E2D-433F-B7D6-C5452731C36E}"/>
              </a:ext>
            </a:extLst>
          </p:cNvPr>
          <p:cNvGrpSpPr/>
          <p:nvPr/>
        </p:nvGrpSpPr>
        <p:grpSpPr>
          <a:xfrm>
            <a:off x="6605477" y="3812938"/>
            <a:ext cx="5396023" cy="2943074"/>
            <a:chOff x="6165817" y="3694957"/>
            <a:chExt cx="5396023" cy="2943074"/>
          </a:xfrm>
        </p:grpSpPr>
        <p:pic>
          <p:nvPicPr>
            <p:cNvPr id="14" name="Picture 13">
              <a:extLst>
                <a:ext uri="{FF2B5EF4-FFF2-40B4-BE49-F238E27FC236}">
                  <a16:creationId xmlns:a16="http://schemas.microsoft.com/office/drawing/2014/main" id="{DC21D761-92C6-46FA-A21F-87A259E8CB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65817" y="3694957"/>
              <a:ext cx="3218401" cy="2145600"/>
            </a:xfrm>
            <a:prstGeom prst="snip2DiagRect">
              <a:avLst/>
            </a:prstGeom>
            <a:effectLst>
              <a:outerShdw blurRad="50800" dist="38100" dir="2700000" algn="tl" rotWithShape="0">
                <a:prstClr val="black">
                  <a:alpha val="40000"/>
                </a:prstClr>
              </a:outerShdw>
            </a:effectLst>
          </p:spPr>
        </p:pic>
        <p:sp>
          <p:nvSpPr>
            <p:cNvPr id="16" name="Speech Bubble: Rectangle with Corners Rounded 15">
              <a:extLst>
                <a:ext uri="{FF2B5EF4-FFF2-40B4-BE49-F238E27FC236}">
                  <a16:creationId xmlns:a16="http://schemas.microsoft.com/office/drawing/2014/main" id="{68388C2E-B18B-43C2-A2A2-F0DD53BD495E}"/>
                </a:ext>
              </a:extLst>
            </p:cNvPr>
            <p:cNvSpPr/>
            <p:nvPr/>
          </p:nvSpPr>
          <p:spPr>
            <a:xfrm>
              <a:off x="7523240" y="5440895"/>
              <a:ext cx="4038600" cy="1197136"/>
            </a:xfrm>
            <a:prstGeom prst="wedgeRoundRectCallout">
              <a:avLst>
                <a:gd name="adj1" fmla="val -25025"/>
                <a:gd name="adj2" fmla="val -74919"/>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588"/>
                </a:spcAft>
              </a:pPr>
              <a:r>
                <a:rPr lang="en-US" sz="1400" b="1" dirty="0">
                  <a:solidFill>
                    <a:schemeClr val="tx1"/>
                  </a:solidFill>
                  <a:ea typeface="Tahoma" panose="020B0604030504040204" pitchFamily="34" charset="0"/>
                  <a:cs typeface="Tahoma" panose="020B0604030504040204" pitchFamily="34" charset="0"/>
                </a:rPr>
                <a:t>Future Early Childhood &amp; Primary Classroom (1/F)</a:t>
              </a:r>
            </a:p>
            <a:p>
              <a:pPr marL="171450" indent="-171450">
                <a:spcAft>
                  <a:spcPts val="588"/>
                </a:spcAft>
                <a:buFont typeface="Wingdings" panose="05000000000000000000" pitchFamily="2" charset="2"/>
                <a:buChar char="ü"/>
              </a:pPr>
              <a:r>
                <a:rPr lang="en-US" sz="1100" dirty="0">
                  <a:solidFill>
                    <a:schemeClr val="tx1"/>
                  </a:solidFill>
                </a:rPr>
                <a:t>Designed for school children at kindergarten to junior primary levels with custom-made furniture for young children</a:t>
              </a:r>
            </a:p>
            <a:p>
              <a:pPr marL="171450" indent="-171450">
                <a:spcAft>
                  <a:spcPts val="588"/>
                </a:spcAft>
                <a:buFont typeface="Wingdings" panose="05000000000000000000" pitchFamily="2" charset="2"/>
                <a:buChar char="ü"/>
              </a:pPr>
              <a:r>
                <a:rPr lang="en-US" sz="1100" dirty="0">
                  <a:solidFill>
                    <a:schemeClr val="tx1"/>
                  </a:solidFill>
                </a:rPr>
                <a:t>Different lighting effects, 4K projectors, opaque projectors, projection screen and projection wall, etc.</a:t>
              </a:r>
              <a:endParaRPr lang="en-US" sz="1100" b="1" dirty="0">
                <a:solidFill>
                  <a:schemeClr val="tx1"/>
                </a:solidFill>
                <a:ea typeface="Tahoma" panose="020B0604030504040204" pitchFamily="34" charset="0"/>
                <a:cs typeface="Tahoma" panose="020B0604030504040204" pitchFamily="34" charset="0"/>
              </a:endParaRPr>
            </a:p>
          </p:txBody>
        </p:sp>
      </p:grpSp>
      <p:pic>
        <p:nvPicPr>
          <p:cNvPr id="18" name="Picture 17">
            <a:extLst>
              <a:ext uri="{FF2B5EF4-FFF2-40B4-BE49-F238E27FC236}">
                <a16:creationId xmlns:a16="http://schemas.microsoft.com/office/drawing/2014/main" id="{7AB488BC-E9EE-4CCF-85F7-6A96B17417A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89807" y="3428999"/>
            <a:ext cx="3559136" cy="2145600"/>
          </a:xfrm>
          <a:prstGeom prst="snip2DiagRect">
            <a:avLst/>
          </a:prstGeom>
          <a:effectLst>
            <a:outerShdw blurRad="50800" dist="38100" dir="2700000" algn="tl" rotWithShape="0">
              <a:prstClr val="black">
                <a:alpha val="40000"/>
              </a:prstClr>
            </a:outerShdw>
          </a:effectLst>
        </p:spPr>
      </p:pic>
      <p:sp>
        <p:nvSpPr>
          <p:cNvPr id="17" name="Speech Bubble: Rectangle with Corners Rounded 16">
            <a:extLst>
              <a:ext uri="{FF2B5EF4-FFF2-40B4-BE49-F238E27FC236}">
                <a16:creationId xmlns:a16="http://schemas.microsoft.com/office/drawing/2014/main" id="{5E6F1D68-BE22-4D22-997D-5609D1AD5742}"/>
              </a:ext>
            </a:extLst>
          </p:cNvPr>
          <p:cNvSpPr/>
          <p:nvPr/>
        </p:nvSpPr>
        <p:spPr>
          <a:xfrm>
            <a:off x="116745" y="5193137"/>
            <a:ext cx="3626580" cy="1290280"/>
          </a:xfrm>
          <a:prstGeom prst="wedgeRoundRectCallout">
            <a:avLst>
              <a:gd name="adj1" fmla="val 42139"/>
              <a:gd name="adj2" fmla="val -89594"/>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lnSpc>
                <a:spcPct val="90000"/>
              </a:lnSpc>
              <a:spcBef>
                <a:spcPct val="0"/>
              </a:spcBef>
              <a:spcAft>
                <a:spcPts val="588"/>
              </a:spcAft>
              <a:defRPr/>
            </a:pPr>
            <a:r>
              <a:rPr lang="en-US" sz="1400" b="1" dirty="0">
                <a:solidFill>
                  <a:schemeClr val="tx1"/>
                </a:solidFill>
                <a:ea typeface="Tahoma" panose="020B0604030504040204" pitchFamily="34" charset="0"/>
                <a:cs typeface="Tahoma" panose="020B0604030504040204" pitchFamily="34" charset="0"/>
              </a:rPr>
              <a:t>Future Primary &amp; Secondary Classroom (1/F)</a:t>
            </a:r>
          </a:p>
          <a:p>
            <a:pPr marL="171450" lvl="0" indent="-171450" defTabSz="622300">
              <a:lnSpc>
                <a:spcPct val="90000"/>
              </a:lnSpc>
              <a:spcBef>
                <a:spcPct val="0"/>
              </a:spcBef>
              <a:spcAft>
                <a:spcPts val="588"/>
              </a:spcAft>
              <a:buFont typeface="Wingdings" panose="05000000000000000000" pitchFamily="2" charset="2"/>
              <a:buChar char="ü"/>
              <a:defRPr/>
            </a:pPr>
            <a:r>
              <a:rPr lang="en-US" sz="1200" dirty="0">
                <a:solidFill>
                  <a:schemeClr val="tx1"/>
                </a:solidFill>
                <a:ea typeface="Tahoma" panose="020B0604030504040204" pitchFamily="34" charset="0"/>
                <a:cs typeface="Tahoma" panose="020B0604030504040204" pitchFamily="34" charset="0"/>
              </a:rPr>
              <a:t>Designed for students at senior primary to junior secondary levels</a:t>
            </a:r>
          </a:p>
          <a:p>
            <a:pPr marL="171450" lvl="0" indent="-171450" defTabSz="622300">
              <a:lnSpc>
                <a:spcPts val="1100"/>
              </a:lnSpc>
              <a:spcBef>
                <a:spcPct val="0"/>
              </a:spcBef>
              <a:spcAft>
                <a:spcPts val="588"/>
              </a:spcAft>
              <a:buFont typeface="Wingdings" panose="05000000000000000000" pitchFamily="2" charset="2"/>
              <a:buChar char="ü"/>
              <a:defRPr/>
            </a:pPr>
            <a:r>
              <a:rPr lang="en-US" sz="1200" dirty="0">
                <a:solidFill>
                  <a:schemeClr val="tx1"/>
                </a:solidFill>
                <a:ea typeface="Tahoma" panose="020B0604030504040204" pitchFamily="34" charset="0"/>
                <a:cs typeface="Tahoma" panose="020B0604030504040204" pitchFamily="34" charset="0"/>
              </a:rPr>
              <a:t>Moveable and flappable 4K interactive touch-screen displays, etc.</a:t>
            </a:r>
          </a:p>
        </p:txBody>
      </p:sp>
    </p:spTree>
    <p:extLst>
      <p:ext uri="{BB962C8B-B14F-4D97-AF65-F5344CB8AC3E}">
        <p14:creationId xmlns:p14="http://schemas.microsoft.com/office/powerpoint/2010/main" val="244367123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0E961F2-8BD9-42E1-AE28-F17FDAEF84EA}">
  <we:reference id="beefbeef-beef-beef-beef-beefbeefbeef" version="2.0.0.0" store="EXCatalog" storeType="EXCatalog"/>
  <we:alternateReferences>
    <we:reference id="WA104380121" version="2.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5248</TotalTime>
  <Words>2839</Words>
  <Application>Microsoft Office PowerPoint</Application>
  <PresentationFormat>Widescreen</PresentationFormat>
  <Paragraphs>451</Paragraphs>
  <Slides>49</Slides>
  <Notes>41</Notes>
  <HiddenSlides>9</HiddenSlides>
  <MMClips>3</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49</vt:i4>
      </vt:variant>
    </vt:vector>
  </HeadingPairs>
  <TitlesOfParts>
    <vt:vector size="66" baseType="lpstr">
      <vt:lpstr>Adobe Devanagari</vt:lpstr>
      <vt:lpstr>SimSun</vt:lpstr>
      <vt:lpstr>微軟正黑體</vt:lpstr>
      <vt:lpstr>新細明體</vt:lpstr>
      <vt:lpstr>細明體</vt:lpstr>
      <vt:lpstr>Arial</vt:lpstr>
      <vt:lpstr>Bahnschrift</vt:lpstr>
      <vt:lpstr>Calibri</vt:lpstr>
      <vt:lpstr>Calibri Light</vt:lpstr>
      <vt:lpstr>Garamond</vt:lpstr>
      <vt:lpstr>Ink Free</vt:lpstr>
      <vt:lpstr>MV Boli</vt:lpstr>
      <vt:lpstr>Tahoma</vt:lpstr>
      <vt:lpstr>Times</vt:lpstr>
      <vt:lpstr>Verdana</vt:lpstr>
      <vt:lpstr>Wingdings</vt:lpstr>
      <vt:lpstr>1_Office Theme</vt:lpstr>
      <vt:lpstr>2023/24 Library Orientation</vt:lpstr>
      <vt:lpstr>Contents (Click to 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Borrowing Privileges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Sharing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PANG, Sau King Bonnie [LIB]</dc:creator>
  <cp:lastModifiedBy>CHICK, Siu Chung [LIB]</cp:lastModifiedBy>
  <cp:revision>340</cp:revision>
  <cp:lastPrinted>2023-05-19T01:23:48Z</cp:lastPrinted>
  <dcterms:created xsi:type="dcterms:W3CDTF">2021-08-16T08:41:53Z</dcterms:created>
  <dcterms:modified xsi:type="dcterms:W3CDTF">2023-08-08T09:14:23Z</dcterms:modified>
</cp:coreProperties>
</file>