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81" r:id="rId3"/>
    <p:sldId id="282" r:id="rId4"/>
    <p:sldId id="259" r:id="rId5"/>
    <p:sldId id="258" r:id="rId6"/>
    <p:sldId id="273" r:id="rId7"/>
    <p:sldId id="324" r:id="rId8"/>
    <p:sldId id="276" r:id="rId9"/>
    <p:sldId id="323" r:id="rId10"/>
    <p:sldId id="326" r:id="rId11"/>
    <p:sldId id="277" r:id="rId12"/>
    <p:sldId id="278" r:id="rId13"/>
    <p:sldId id="335" r:id="rId14"/>
    <p:sldId id="328" r:id="rId15"/>
    <p:sldId id="314" r:id="rId16"/>
    <p:sldId id="293" r:id="rId17"/>
    <p:sldId id="295" r:id="rId18"/>
    <p:sldId id="294" r:id="rId19"/>
    <p:sldId id="286" r:id="rId20"/>
    <p:sldId id="287" r:id="rId21"/>
    <p:sldId id="288" r:id="rId22"/>
    <p:sldId id="289" r:id="rId23"/>
    <p:sldId id="296" r:id="rId24"/>
    <p:sldId id="297" r:id="rId25"/>
    <p:sldId id="298" r:id="rId26"/>
    <p:sldId id="260" r:id="rId27"/>
    <p:sldId id="264" r:id="rId28"/>
    <p:sldId id="290" r:id="rId29"/>
    <p:sldId id="291" r:id="rId30"/>
    <p:sldId id="265" r:id="rId31"/>
    <p:sldId id="266" r:id="rId32"/>
    <p:sldId id="267" r:id="rId33"/>
    <p:sldId id="268" r:id="rId34"/>
    <p:sldId id="269" r:id="rId35"/>
    <p:sldId id="270" r:id="rId36"/>
    <p:sldId id="271" r:id="rId37"/>
    <p:sldId id="272" r:id="rId38"/>
    <p:sldId id="327" r:id="rId39"/>
    <p:sldId id="334" r:id="rId40"/>
    <p:sldId id="299" r:id="rId41"/>
    <p:sldId id="325" r:id="rId42"/>
    <p:sldId id="301" r:id="rId43"/>
    <p:sldId id="302" r:id="rId44"/>
    <p:sldId id="304"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G, Sau King Bonnie [LIB]" initials="PSKB[" lastIdx="4" clrIdx="0">
    <p:extLst>
      <p:ext uri="{19B8F6BF-5375-455C-9EA6-DF929625EA0E}">
        <p15:presenceInfo xmlns:p15="http://schemas.microsoft.com/office/powerpoint/2012/main" userId="S-1-5-21-362188173-1902112676-2242252349-8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3C92D"/>
    <a:srgbClr val="8BE1FF"/>
    <a:srgbClr val="FFEBF2"/>
    <a:srgbClr val="FFCCFF"/>
    <a:srgbClr val="5DD5FF"/>
    <a:srgbClr val="C9FFFF"/>
    <a:srgbClr val="EFFFFF"/>
    <a:srgbClr val="CCFFCC"/>
    <a:srgbClr val="306B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77310" autoAdjust="0"/>
  </p:normalViewPr>
  <p:slideViewPr>
    <p:cSldViewPr snapToGrid="0">
      <p:cViewPr varScale="1">
        <p:scale>
          <a:sx n="100" d="100"/>
          <a:sy n="100" d="100"/>
        </p:scale>
        <p:origin x="114" y="324"/>
      </p:cViewPr>
      <p:guideLst/>
    </p:cSldViewPr>
  </p:slideViewPr>
  <p:notesTextViewPr>
    <p:cViewPr>
      <p:scale>
        <a:sx n="1" d="1"/>
        <a:sy n="1" d="1"/>
      </p:scale>
      <p:origin x="0" y="0"/>
    </p:cViewPr>
  </p:notesTextViewPr>
  <p:notesViewPr>
    <p:cSldViewPr snapToGrid="0" showGuides="1">
      <p:cViewPr varScale="1">
        <p:scale>
          <a:sx n="84" d="100"/>
          <a:sy n="84" d="100"/>
        </p:scale>
        <p:origin x="3828" y="102"/>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A53D7-8830-4135-B20D-CD8FB5D46D17}" type="doc">
      <dgm:prSet loTypeId="urn:diagrams.loki3.com/VaryingWidthList" loCatId="list" qsTypeId="urn:microsoft.com/office/officeart/2005/8/quickstyle/simple1" qsCatId="simple" csTypeId="urn:microsoft.com/office/officeart/2005/8/colors/colorful2" csCatId="colorful" phldr="1"/>
      <dgm:spPr/>
    </dgm:pt>
    <dgm:pt modelId="{AEA7463D-1380-4249-94EB-9B6F6EBE9BD3}">
      <dgm:prSet phldrT="[Text]" custT="1"/>
      <dgm:spPr>
        <a:solidFill>
          <a:srgbClr val="11EF7B"/>
        </a:solidFill>
      </dgm:spPr>
      <dgm:t>
        <a:bodyPr/>
        <a:lstStyle/>
        <a:p>
          <a:pPr algn="ctr">
            <a:buFont typeface="Wingdings" panose="05000000000000000000" pitchFamily="2" charset="2"/>
            <a:buChar char="v"/>
          </a:pPr>
          <a:r>
            <a:rPr lang="en-US" altLang="zh-TW" sz="1600" dirty="0">
              <a:solidFill>
                <a:schemeClr val="tx1"/>
              </a:solidFill>
              <a:latin typeface="Tahoma" panose="020B0604030504040204" pitchFamily="34" charset="0"/>
              <a:cs typeface="Tahoma" panose="020B0604030504040204" pitchFamily="34" charset="0"/>
            </a:rPr>
            <a:t>   Login to the Booking System, select the desired facilities and time slots </a:t>
          </a:r>
          <a:endParaRPr lang="en-US" sz="1600" dirty="0">
            <a:solidFill>
              <a:schemeClr val="tx1"/>
            </a:solidFill>
          </a:endParaRPr>
        </a:p>
      </dgm:t>
    </dgm:pt>
    <dgm:pt modelId="{B2F2DDA6-0BD2-4EAF-80E7-053D86A10395}" type="parTrans" cxnId="{6645ADF4-58BD-4774-B80F-C356867E656D}">
      <dgm:prSet/>
      <dgm:spPr/>
      <dgm:t>
        <a:bodyPr/>
        <a:lstStyle/>
        <a:p>
          <a:pPr algn="l"/>
          <a:endParaRPr lang="en-US"/>
        </a:p>
      </dgm:t>
    </dgm:pt>
    <dgm:pt modelId="{32E3464F-9DCC-44AE-B097-38B63710FD35}" type="sibTrans" cxnId="{6645ADF4-58BD-4774-B80F-C356867E656D}">
      <dgm:prSet/>
      <dgm:spPr/>
      <dgm:t>
        <a:bodyPr/>
        <a:lstStyle/>
        <a:p>
          <a:pPr algn="l"/>
          <a:endParaRPr lang="en-US"/>
        </a:p>
      </dgm:t>
    </dgm:pt>
    <dgm:pt modelId="{A2A129A2-DD80-4AD2-B9AC-7B14990A17F8}">
      <dgm:prSet phldrT="[Text]" custT="1"/>
      <dgm:spPr>
        <a:solidFill>
          <a:srgbClr val="FA7A7A"/>
        </a:solidFill>
        <a:ln>
          <a:solidFill>
            <a:srgbClr val="FF5757"/>
          </a:solidFill>
        </a:ln>
      </dgm:spPr>
      <dgm:t>
        <a:bodyPr/>
        <a:lstStyle/>
        <a:p>
          <a:pPr algn="ctr"/>
          <a:r>
            <a:rPr lang="en-US" altLang="zh-HK" sz="2000" dirty="0">
              <a:solidFill>
                <a:schemeClr val="tx1"/>
              </a:solidFill>
              <a:latin typeface="Tahoma" panose="020B0604030504040204" pitchFamily="34" charset="0"/>
              <a:cs typeface="Tahoma" panose="020B0604030504040204" pitchFamily="34" charset="0"/>
            </a:rPr>
            <a:t>   </a:t>
          </a:r>
          <a:r>
            <a:rPr lang="en-US" altLang="zh-HK" sz="1600" dirty="0">
              <a:solidFill>
                <a:schemeClr val="tx1"/>
              </a:solidFill>
              <a:latin typeface="Tahoma" panose="020B0604030504040204" pitchFamily="34" charset="0"/>
              <a:cs typeface="Tahoma" panose="020B0604030504040204" pitchFamily="34" charset="0"/>
            </a:rPr>
            <a:t>Check in within 15 minutes after the start of each booking session</a:t>
          </a:r>
          <a:endParaRPr lang="en-US" sz="1600" dirty="0">
            <a:solidFill>
              <a:schemeClr val="tx1"/>
            </a:solidFill>
          </a:endParaRPr>
        </a:p>
      </dgm:t>
    </dgm:pt>
    <dgm:pt modelId="{C0E897FF-D6BF-472A-910A-2091FA27C4CC}" type="parTrans" cxnId="{70CBADCF-80DE-43E0-B6CC-208A705E5BA2}">
      <dgm:prSet/>
      <dgm:spPr/>
      <dgm:t>
        <a:bodyPr/>
        <a:lstStyle/>
        <a:p>
          <a:pPr algn="l"/>
          <a:endParaRPr lang="en-US"/>
        </a:p>
      </dgm:t>
    </dgm:pt>
    <dgm:pt modelId="{1D390B1B-C1D7-477C-80BE-4F7122A645BE}" type="sibTrans" cxnId="{70CBADCF-80DE-43E0-B6CC-208A705E5BA2}">
      <dgm:prSet/>
      <dgm:spPr/>
      <dgm:t>
        <a:bodyPr/>
        <a:lstStyle/>
        <a:p>
          <a:pPr algn="l"/>
          <a:endParaRPr lang="en-US"/>
        </a:p>
      </dgm:t>
    </dgm:pt>
    <dgm:pt modelId="{D49E3173-310E-4563-BA4B-D7856829551B}">
      <dgm:prSet phldrT="[Text]" custT="1"/>
      <dgm:spPr>
        <a:solidFill>
          <a:schemeClr val="accent1">
            <a:lumMod val="60000"/>
            <a:lumOff val="40000"/>
          </a:schemeClr>
        </a:solidFill>
      </dgm:spPr>
      <dgm:t>
        <a:bodyPr/>
        <a:lstStyle/>
        <a:p>
          <a:pPr algn="ctr"/>
          <a:r>
            <a:rPr lang="en-US" altLang="zh-TW" sz="2000" dirty="0">
              <a:solidFill>
                <a:schemeClr val="tx1"/>
              </a:solidFill>
              <a:latin typeface="Tahoma" panose="020B0604030504040204" pitchFamily="34" charset="0"/>
              <a:cs typeface="Tahoma" panose="020B0604030504040204" pitchFamily="34" charset="0"/>
            </a:rPr>
            <a:t>   Check out before you leave</a:t>
          </a:r>
          <a:endParaRPr lang="en-US" sz="2000" dirty="0">
            <a:solidFill>
              <a:schemeClr val="tx1"/>
            </a:solidFill>
          </a:endParaRPr>
        </a:p>
      </dgm:t>
    </dgm:pt>
    <dgm:pt modelId="{831F4A9E-4BEA-4BFC-8995-753B1E1A22DB}" type="parTrans" cxnId="{3957BD33-7BE9-40D9-9FD6-C398C6FFD595}">
      <dgm:prSet/>
      <dgm:spPr/>
      <dgm:t>
        <a:bodyPr/>
        <a:lstStyle/>
        <a:p>
          <a:pPr algn="l"/>
          <a:endParaRPr lang="en-US"/>
        </a:p>
      </dgm:t>
    </dgm:pt>
    <dgm:pt modelId="{D6155394-E2DE-4DA5-8374-28A4189C6209}" type="sibTrans" cxnId="{3957BD33-7BE9-40D9-9FD6-C398C6FFD595}">
      <dgm:prSet/>
      <dgm:spPr/>
      <dgm:t>
        <a:bodyPr/>
        <a:lstStyle/>
        <a:p>
          <a:pPr algn="l"/>
          <a:endParaRPr lang="en-US"/>
        </a:p>
      </dgm:t>
    </dgm:pt>
    <dgm:pt modelId="{63B8D90B-0121-4012-8215-D5FF56551808}" type="pres">
      <dgm:prSet presAssocID="{0B5A53D7-8830-4135-B20D-CD8FB5D46D17}" presName="Name0" presStyleCnt="0">
        <dgm:presLayoutVars>
          <dgm:resizeHandles/>
        </dgm:presLayoutVars>
      </dgm:prSet>
      <dgm:spPr/>
    </dgm:pt>
    <dgm:pt modelId="{297321A4-1034-4DD9-9146-5C6A1E7A2811}" type="pres">
      <dgm:prSet presAssocID="{AEA7463D-1380-4249-94EB-9B6F6EBE9BD3}" presName="text" presStyleLbl="node1" presStyleIdx="0" presStyleCnt="3" custScaleX="883768" custScaleY="38895" custLinFactX="-287243" custLinFactY="-52364" custLinFactNeighborX="-300000" custLinFactNeighborY="-100000">
        <dgm:presLayoutVars>
          <dgm:bulletEnabled val="1"/>
        </dgm:presLayoutVars>
      </dgm:prSet>
      <dgm:spPr/>
    </dgm:pt>
    <dgm:pt modelId="{731885D2-D615-4D56-9485-247992988E9B}" type="pres">
      <dgm:prSet presAssocID="{32E3464F-9DCC-44AE-B097-38B63710FD35}" presName="space" presStyleCnt="0"/>
      <dgm:spPr/>
    </dgm:pt>
    <dgm:pt modelId="{6FA410E4-95EE-49F3-9EAD-037DD06BE82D}" type="pres">
      <dgm:prSet presAssocID="{A2A129A2-DD80-4AD2-B9AC-7B14990A17F8}" presName="text" presStyleLbl="node1" presStyleIdx="1" presStyleCnt="3" custScaleX="501728" custScaleY="39755">
        <dgm:presLayoutVars>
          <dgm:bulletEnabled val="1"/>
        </dgm:presLayoutVars>
      </dgm:prSet>
      <dgm:spPr/>
    </dgm:pt>
    <dgm:pt modelId="{57AC1EFF-561E-4393-9BA1-72F17629C02E}" type="pres">
      <dgm:prSet presAssocID="{1D390B1B-C1D7-477C-80BE-4F7122A645BE}" presName="space" presStyleCnt="0"/>
      <dgm:spPr/>
    </dgm:pt>
    <dgm:pt modelId="{8C38FF64-2D69-4B26-A4A0-C808358D521F}" type="pres">
      <dgm:prSet presAssocID="{D49E3173-310E-4563-BA4B-D7856829551B}" presName="text" presStyleLbl="node1" presStyleIdx="2" presStyleCnt="3" custScaleX="974143" custScaleY="39825" custLinFactX="-35781" custLinFactY="33159" custLinFactNeighborX="-100000" custLinFactNeighborY="100000">
        <dgm:presLayoutVars>
          <dgm:bulletEnabled val="1"/>
        </dgm:presLayoutVars>
      </dgm:prSet>
      <dgm:spPr/>
    </dgm:pt>
  </dgm:ptLst>
  <dgm:cxnLst>
    <dgm:cxn modelId="{3957BD33-7BE9-40D9-9FD6-C398C6FFD595}" srcId="{0B5A53D7-8830-4135-B20D-CD8FB5D46D17}" destId="{D49E3173-310E-4563-BA4B-D7856829551B}" srcOrd="2" destOrd="0" parTransId="{831F4A9E-4BEA-4BFC-8995-753B1E1A22DB}" sibTransId="{D6155394-E2DE-4DA5-8374-28A4189C6209}"/>
    <dgm:cxn modelId="{9A89E56C-9AD7-4807-B4C1-30A57AF25526}" type="presOf" srcId="{A2A129A2-DD80-4AD2-B9AC-7B14990A17F8}" destId="{6FA410E4-95EE-49F3-9EAD-037DD06BE82D}" srcOrd="0" destOrd="0" presId="urn:diagrams.loki3.com/VaryingWidthList"/>
    <dgm:cxn modelId="{9FC7E2BE-8CEA-4ACA-8982-1D35D798F7FF}" type="presOf" srcId="{0B5A53D7-8830-4135-B20D-CD8FB5D46D17}" destId="{63B8D90B-0121-4012-8215-D5FF56551808}" srcOrd="0" destOrd="0" presId="urn:diagrams.loki3.com/VaryingWidthList"/>
    <dgm:cxn modelId="{70CBADCF-80DE-43E0-B6CC-208A705E5BA2}" srcId="{0B5A53D7-8830-4135-B20D-CD8FB5D46D17}" destId="{A2A129A2-DD80-4AD2-B9AC-7B14990A17F8}" srcOrd="1" destOrd="0" parTransId="{C0E897FF-D6BF-472A-910A-2091FA27C4CC}" sibTransId="{1D390B1B-C1D7-477C-80BE-4F7122A645BE}"/>
    <dgm:cxn modelId="{BA9B92ED-061B-4FD3-A1DB-D9239C43BBEA}" type="presOf" srcId="{D49E3173-310E-4563-BA4B-D7856829551B}" destId="{8C38FF64-2D69-4B26-A4A0-C808358D521F}" srcOrd="0" destOrd="0" presId="urn:diagrams.loki3.com/VaryingWidthList"/>
    <dgm:cxn modelId="{6645ADF4-58BD-4774-B80F-C356867E656D}" srcId="{0B5A53D7-8830-4135-B20D-CD8FB5D46D17}" destId="{AEA7463D-1380-4249-94EB-9B6F6EBE9BD3}" srcOrd="0" destOrd="0" parTransId="{B2F2DDA6-0BD2-4EAF-80E7-053D86A10395}" sibTransId="{32E3464F-9DCC-44AE-B097-38B63710FD35}"/>
    <dgm:cxn modelId="{1C9AEEFE-5AA5-4AC8-B8A0-589FDF222999}" type="presOf" srcId="{AEA7463D-1380-4249-94EB-9B6F6EBE9BD3}" destId="{297321A4-1034-4DD9-9146-5C6A1E7A2811}" srcOrd="0" destOrd="0" presId="urn:diagrams.loki3.com/VaryingWidthList"/>
    <dgm:cxn modelId="{F2EBC440-3954-4CB2-8701-E8DA129326E8}" type="presParOf" srcId="{63B8D90B-0121-4012-8215-D5FF56551808}" destId="{297321A4-1034-4DD9-9146-5C6A1E7A2811}" srcOrd="0" destOrd="0" presId="urn:diagrams.loki3.com/VaryingWidthList"/>
    <dgm:cxn modelId="{001708E3-C2F8-4489-8213-002BA1248E16}" type="presParOf" srcId="{63B8D90B-0121-4012-8215-D5FF56551808}" destId="{731885D2-D615-4D56-9485-247992988E9B}" srcOrd="1" destOrd="0" presId="urn:diagrams.loki3.com/VaryingWidthList"/>
    <dgm:cxn modelId="{EF3C48BF-FC63-4682-B60D-26B9F6769EFF}" type="presParOf" srcId="{63B8D90B-0121-4012-8215-D5FF56551808}" destId="{6FA410E4-95EE-49F3-9EAD-037DD06BE82D}" srcOrd="2" destOrd="0" presId="urn:diagrams.loki3.com/VaryingWidthList"/>
    <dgm:cxn modelId="{AE1C1ECE-2E6C-4933-81F5-3ABC5E6F4F6B}" type="presParOf" srcId="{63B8D90B-0121-4012-8215-D5FF56551808}" destId="{57AC1EFF-561E-4393-9BA1-72F17629C02E}" srcOrd="3" destOrd="0" presId="urn:diagrams.loki3.com/VaryingWidthList"/>
    <dgm:cxn modelId="{77548386-0AA9-4CC4-8BF1-610D90A58F5D}" type="presParOf" srcId="{63B8D90B-0121-4012-8215-D5FF56551808}" destId="{8C38FF64-2D69-4B26-A4A0-C808358D521F}"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321A4-1034-4DD9-9146-5C6A1E7A2811}">
      <dsp:nvSpPr>
        <dsp:cNvPr id="0" name=""/>
        <dsp:cNvSpPr/>
      </dsp:nvSpPr>
      <dsp:spPr>
        <a:xfrm>
          <a:off x="0" y="0"/>
          <a:ext cx="3432845" cy="763644"/>
        </a:xfrm>
        <a:prstGeom prst="rect">
          <a:avLst/>
        </a:prstGeom>
        <a:solidFill>
          <a:srgbClr val="11EF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altLang="zh-TW" sz="1600" kern="1200" dirty="0">
              <a:solidFill>
                <a:schemeClr val="tx1"/>
              </a:solidFill>
              <a:latin typeface="Tahoma" panose="020B0604030504040204" pitchFamily="34" charset="0"/>
              <a:cs typeface="Tahoma" panose="020B0604030504040204" pitchFamily="34" charset="0"/>
            </a:rPr>
            <a:t>   Login to the Booking System, select the desired facilities and time slots </a:t>
          </a:r>
          <a:endParaRPr lang="en-US" sz="1600" kern="1200" dirty="0">
            <a:solidFill>
              <a:schemeClr val="tx1"/>
            </a:solidFill>
          </a:endParaRPr>
        </a:p>
      </dsp:txBody>
      <dsp:txXfrm>
        <a:off x="0" y="0"/>
        <a:ext cx="3432845" cy="763644"/>
      </dsp:txXfrm>
    </dsp:sp>
    <dsp:sp modelId="{6FA410E4-95EE-49F3-9EAD-037DD06BE82D}">
      <dsp:nvSpPr>
        <dsp:cNvPr id="0" name=""/>
        <dsp:cNvSpPr/>
      </dsp:nvSpPr>
      <dsp:spPr>
        <a:xfrm>
          <a:off x="0" y="861879"/>
          <a:ext cx="3432845" cy="780529"/>
        </a:xfrm>
        <a:prstGeom prst="rect">
          <a:avLst/>
        </a:prstGeom>
        <a:solidFill>
          <a:srgbClr val="FA7A7A"/>
        </a:solidFill>
        <a:ln w="12700" cap="flat" cmpd="sng" algn="ctr">
          <a:solidFill>
            <a:srgbClr val="FF57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altLang="zh-HK" sz="2000" kern="1200" dirty="0">
              <a:solidFill>
                <a:schemeClr val="tx1"/>
              </a:solidFill>
              <a:latin typeface="Tahoma" panose="020B0604030504040204" pitchFamily="34" charset="0"/>
              <a:cs typeface="Tahoma" panose="020B0604030504040204" pitchFamily="34" charset="0"/>
            </a:rPr>
            <a:t>   </a:t>
          </a:r>
          <a:r>
            <a:rPr lang="en-US" altLang="zh-HK" sz="1600" kern="1200" dirty="0">
              <a:solidFill>
                <a:schemeClr val="tx1"/>
              </a:solidFill>
              <a:latin typeface="Tahoma" panose="020B0604030504040204" pitchFamily="34" charset="0"/>
              <a:cs typeface="Tahoma" panose="020B0604030504040204" pitchFamily="34" charset="0"/>
            </a:rPr>
            <a:t>Check in within 15 minutes after the start of each booking session</a:t>
          </a:r>
          <a:endParaRPr lang="en-US" sz="1600" kern="1200" dirty="0">
            <a:solidFill>
              <a:schemeClr val="tx1"/>
            </a:solidFill>
          </a:endParaRPr>
        </a:p>
      </dsp:txBody>
      <dsp:txXfrm>
        <a:off x="0" y="861879"/>
        <a:ext cx="3432845" cy="780529"/>
      </dsp:txXfrm>
    </dsp:sp>
    <dsp:sp modelId="{8C38FF64-2D69-4B26-A4A0-C808358D521F}">
      <dsp:nvSpPr>
        <dsp:cNvPr id="0" name=""/>
        <dsp:cNvSpPr/>
      </dsp:nvSpPr>
      <dsp:spPr>
        <a:xfrm>
          <a:off x="0" y="1740643"/>
          <a:ext cx="3432845" cy="781903"/>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solidFill>
                <a:schemeClr val="tx1"/>
              </a:solidFill>
              <a:latin typeface="Tahoma" panose="020B0604030504040204" pitchFamily="34" charset="0"/>
              <a:cs typeface="Tahoma" panose="020B0604030504040204" pitchFamily="34" charset="0"/>
            </a:rPr>
            <a:t>   Check out before you leave</a:t>
          </a:r>
          <a:endParaRPr lang="en-US" sz="2000" kern="1200" dirty="0">
            <a:solidFill>
              <a:schemeClr val="tx1"/>
            </a:solidFill>
          </a:endParaRPr>
        </a:p>
      </dsp:txBody>
      <dsp:txXfrm>
        <a:off x="0" y="1740643"/>
        <a:ext cx="3432845" cy="78190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A77DE2E-2112-43B2-8787-A3283DEF4097}" type="datetimeFigureOut">
              <a:rPr lang="en-US" smtClean="0"/>
              <a:t>3/2/2025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33DDA1C7-6EF4-446F-AE3F-6978C001D82F}" type="slidenum">
              <a:rPr lang="en-US" smtClean="0"/>
              <a:t>‹#›</a:t>
            </a:fld>
            <a:endParaRPr lang="en-US" dirty="0"/>
          </a:p>
        </p:txBody>
      </p:sp>
    </p:spTree>
    <p:extLst>
      <p:ext uri="{BB962C8B-B14F-4D97-AF65-F5344CB8AC3E}">
        <p14:creationId xmlns:p14="http://schemas.microsoft.com/office/powerpoint/2010/main" val="322661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85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24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282575" y="815975"/>
            <a:ext cx="7261225" cy="4084638"/>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ea typeface="新細明體" panose="02020500000000000000" pitchFamily="18" charset="-120"/>
            </a:endParaRPr>
          </a:p>
        </p:txBody>
      </p:sp>
    </p:spTree>
    <p:extLst>
      <p:ext uri="{BB962C8B-B14F-4D97-AF65-F5344CB8AC3E}">
        <p14:creationId xmlns:p14="http://schemas.microsoft.com/office/powerpoint/2010/main" val="63571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282575" y="815975"/>
            <a:ext cx="7261225" cy="4084638"/>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ea typeface="新細明體" panose="02020500000000000000" pitchFamily="18" charset="-120"/>
            </a:endParaRPr>
          </a:p>
        </p:txBody>
      </p:sp>
    </p:spTree>
    <p:extLst>
      <p:ext uri="{BB962C8B-B14F-4D97-AF65-F5344CB8AC3E}">
        <p14:creationId xmlns:p14="http://schemas.microsoft.com/office/powerpoint/2010/main" val="184454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13</a:t>
            </a:fld>
            <a:endParaRPr lang="en-US" dirty="0"/>
          </a:p>
        </p:txBody>
      </p:sp>
    </p:spTree>
    <p:extLst>
      <p:ext uri="{BB962C8B-B14F-4D97-AF65-F5344CB8AC3E}">
        <p14:creationId xmlns:p14="http://schemas.microsoft.com/office/powerpoint/2010/main" val="407440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14</a:t>
            </a:fld>
            <a:endParaRPr lang="en-US" dirty="0"/>
          </a:p>
        </p:txBody>
      </p:sp>
    </p:spTree>
    <p:extLst>
      <p:ext uri="{BB962C8B-B14F-4D97-AF65-F5344CB8AC3E}">
        <p14:creationId xmlns:p14="http://schemas.microsoft.com/office/powerpoint/2010/main" val="7604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82575" y="815975"/>
            <a:ext cx="7261225" cy="4084638"/>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Tree>
    <p:extLst>
      <p:ext uri="{BB962C8B-B14F-4D97-AF65-F5344CB8AC3E}">
        <p14:creationId xmlns:p14="http://schemas.microsoft.com/office/powerpoint/2010/main" val="231382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如要更改頁面內容，請先點擊頁面，將已選取的透明方塊移走以進行修改，修改完成後再把方塊移回原位。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add: </a:t>
            </a:r>
            <a:r>
              <a:rPr kumimoji="1" lang="en-US" altLang="zh-TW" sz="1200" dirty="0">
                <a:solidFill>
                  <a:prstClr val="black"/>
                </a:solidFill>
                <a:latin typeface="Tahoma" pitchFamily="34" charset="0"/>
              </a:rPr>
              <a:t>All loans may be </a:t>
            </a:r>
            <a:r>
              <a:rPr kumimoji="1" lang="en-US" altLang="zh-TW" sz="1200" dirty="0">
                <a:solidFill>
                  <a:srgbClr val="FF0000"/>
                </a:solidFill>
                <a:latin typeface="Tahoma" pitchFamily="34" charset="0"/>
              </a:rPr>
              <a:t>renewed up to 45 days </a:t>
            </a:r>
            <a:r>
              <a:rPr kumimoji="1" lang="en-US" altLang="zh-TW" sz="1200" dirty="0">
                <a:solidFill>
                  <a:prstClr val="black"/>
                </a:solidFill>
                <a:latin typeface="Tahoma" pitchFamily="34" charset="0"/>
              </a:rPr>
              <a:t>unless a hold or recall has been placed by a local user of the lending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5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282575" y="815975"/>
            <a:ext cx="7261225" cy="408463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56BD7D-C9EC-400A-9A46-F8828C68AB69}"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02975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282575" y="815975"/>
            <a:ext cx="7261225" cy="4084638"/>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Tree>
    <p:extLst>
      <p:ext uri="{BB962C8B-B14F-4D97-AF65-F5344CB8AC3E}">
        <p14:creationId xmlns:p14="http://schemas.microsoft.com/office/powerpoint/2010/main" val="1234511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282575" y="815975"/>
            <a:ext cx="7261225" cy="4084638"/>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ea typeface="新細明體" panose="02020500000000000000" pitchFamily="18" charset="-120"/>
              </a:rPr>
              <a:t>New add: HKALL items</a:t>
            </a:r>
            <a:endParaRPr lang="zh-TW" altLang="zh-TW" dirty="0">
              <a:ea typeface="新細明體" panose="02020500000000000000" pitchFamily="18" charset="-12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51E1DA-7925-4E3A-9D09-AA895F564103}" type="slidenum">
              <a:rPr kumimoji="0" lang="zh-TW" altLang="en-US" sz="1200" b="0" i="0" u="none" strike="noStrike" kern="1200" cap="none" spc="0" normalizeH="0" baseline="0" noProof="0" smtClean="0">
                <a:ln>
                  <a:noFill/>
                </a:ln>
                <a:solidFill>
                  <a:prstClr val="black"/>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43417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9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282575" y="815975"/>
            <a:ext cx="7261225" cy="4084638"/>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defTabSz="45720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36E1338-0619-4407-A209-848562849355}"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457200" rtl="0" eaLnBrk="1" fontAlgn="auto" latinLnBrk="0" hangingPunct="1">
                <a:lnSpc>
                  <a:spcPct val="100000"/>
                </a:lnSpc>
                <a:spcBef>
                  <a:spcPct val="0"/>
                </a:spcBef>
                <a:spcAft>
                  <a:spcPts val="0"/>
                </a:spcAft>
                <a:buClrTx/>
                <a:buSzTx/>
                <a:buFontTx/>
                <a:buNone/>
                <a:tabLst/>
                <a:defRPr/>
              </a:pPr>
              <a:t>20</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336875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282575" y="815975"/>
            <a:ext cx="7261225" cy="4084638"/>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384618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282575" y="815975"/>
            <a:ext cx="7261225" cy="4084638"/>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defTabSz="45720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EFD603E-E60F-40EA-8FED-2EC6A4A577FF}"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457200" rtl="0" eaLnBrk="0" fontAlgn="base" latinLnBrk="0" hangingPunct="0">
                <a:lnSpc>
                  <a:spcPct val="100000"/>
                </a:lnSpc>
                <a:spcBef>
                  <a:spcPct val="0"/>
                </a:spcBef>
                <a:spcAft>
                  <a:spcPct val="0"/>
                </a:spcAft>
                <a:buClrTx/>
                <a:buSzTx/>
                <a:buFontTx/>
                <a:buNone/>
                <a:tabLst/>
                <a:defRPr/>
              </a:pPr>
              <a:t>22</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48366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282575" y="815975"/>
            <a:ext cx="7261225" cy="4084638"/>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Tree>
    <p:extLst>
      <p:ext uri="{BB962C8B-B14F-4D97-AF65-F5344CB8AC3E}">
        <p14:creationId xmlns:p14="http://schemas.microsoft.com/office/powerpoint/2010/main" val="3034141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282575" y="815975"/>
            <a:ext cx="7261225" cy="4084638"/>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2599771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269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87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28</a:t>
            </a:fld>
            <a:endParaRPr lang="en-US" dirty="0"/>
          </a:p>
        </p:txBody>
      </p:sp>
    </p:spTree>
    <p:extLst>
      <p:ext uri="{BB962C8B-B14F-4D97-AF65-F5344CB8AC3E}">
        <p14:creationId xmlns:p14="http://schemas.microsoft.com/office/powerpoint/2010/main" val="4089011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282575" y="815975"/>
            <a:ext cx="7261225" cy="4084638"/>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87E0E0-3028-4A6F-B750-0D84B0A1588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1001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282575" y="815975"/>
            <a:ext cx="7261225" cy="4084638"/>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Tree>
    <p:extLst>
      <p:ext uri="{BB962C8B-B14F-4D97-AF65-F5344CB8AC3E}">
        <p14:creationId xmlns:p14="http://schemas.microsoft.com/office/powerpoint/2010/main" val="227308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282575" y="815975"/>
            <a:ext cx="7261225" cy="4084638"/>
          </a:xfrm>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4222924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282575" y="815975"/>
            <a:ext cx="7261225" cy="4084638"/>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3958278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82575" y="815975"/>
            <a:ext cx="7261225" cy="4084638"/>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54290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282575" y="815975"/>
            <a:ext cx="7261225" cy="4084638"/>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Tree>
    <p:extLst>
      <p:ext uri="{BB962C8B-B14F-4D97-AF65-F5344CB8AC3E}">
        <p14:creationId xmlns:p14="http://schemas.microsoft.com/office/powerpoint/2010/main" val="619377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282575" y="815975"/>
            <a:ext cx="7261225" cy="4084638"/>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3655140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282575" y="815975"/>
            <a:ext cx="7261225" cy="4084638"/>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2189689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37</a:t>
            </a:fld>
            <a:endParaRPr lang="en-US" dirty="0"/>
          </a:p>
        </p:txBody>
      </p:sp>
    </p:spTree>
    <p:extLst>
      <p:ext uri="{BB962C8B-B14F-4D97-AF65-F5344CB8AC3E}">
        <p14:creationId xmlns:p14="http://schemas.microsoft.com/office/powerpoint/2010/main" val="2352706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38</a:t>
            </a:fld>
            <a:endParaRPr lang="en-US" dirty="0"/>
          </a:p>
        </p:txBody>
      </p:sp>
    </p:spTree>
    <p:extLst>
      <p:ext uri="{BB962C8B-B14F-4D97-AF65-F5344CB8AC3E}">
        <p14:creationId xmlns:p14="http://schemas.microsoft.com/office/powerpoint/2010/main" val="1026041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282575" y="815975"/>
            <a:ext cx="7261225" cy="408463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17015C-A201-4ED2-BF12-C68715329163}"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61644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33DDA1C7-6EF4-446F-AE3F-6978C001D82F}" type="slidenum">
              <a:rPr lang="en-US" smtClean="0"/>
              <a:t>41</a:t>
            </a:fld>
            <a:endParaRPr lang="en-US" dirty="0"/>
          </a:p>
        </p:txBody>
      </p:sp>
    </p:spTree>
    <p:extLst>
      <p:ext uri="{BB962C8B-B14F-4D97-AF65-F5344CB8AC3E}">
        <p14:creationId xmlns:p14="http://schemas.microsoft.com/office/powerpoint/2010/main" val="2080799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282575" y="815975"/>
            <a:ext cx="7261225" cy="4084638"/>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6D3562-5EEC-43B2-BE11-3156E12CABE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21608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282575" y="815975"/>
            <a:ext cx="7261225" cy="4084638"/>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新細明體" panose="02020500000000000000" pitchFamily="18" charset="-120"/>
              </a:rPr>
              <a:t>Use gif for the map</a:t>
            </a:r>
          </a:p>
          <a:p>
            <a:r>
              <a:rPr lang="en-US" altLang="en-US" dirty="0">
                <a:ea typeface="新細明體" panose="02020500000000000000" pitchFamily="18" charset="-120"/>
              </a:rPr>
              <a:t>More tko image</a:t>
            </a:r>
          </a:p>
        </p:txBody>
      </p:sp>
    </p:spTree>
    <p:extLst>
      <p:ext uri="{BB962C8B-B14F-4D97-AF65-F5344CB8AC3E}">
        <p14:creationId xmlns:p14="http://schemas.microsoft.com/office/powerpoint/2010/main" val="379578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D4AEE2-255A-44CD-8D75-F44900269A34}" type="slidenum">
              <a:rPr kumimoji="0" lang="zh-TW" altLang="en-US" sz="1200" b="0" i="0" u="none" strike="noStrike" kern="1200" cap="none" spc="0" normalizeH="0" baseline="0" noProof="0" smtClean="0">
                <a:ln>
                  <a:noFill/>
                </a:ln>
                <a:solidFill>
                  <a:srgbClr val="000000"/>
                </a:solidFill>
                <a:effectLst/>
                <a:uLnTx/>
                <a:uFillTx/>
                <a:latin typeface="Times"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zh-TW" sz="1200" b="0" i="0" u="none" strike="noStrike" kern="1200" cap="none" spc="0" normalizeH="0" baseline="0" noProof="0" dirty="0">
              <a:ln>
                <a:noFill/>
              </a:ln>
              <a:solidFill>
                <a:srgbClr val="000000"/>
              </a:solidFill>
              <a:effectLst/>
              <a:uLnTx/>
              <a:uFillTx/>
              <a:latin typeface="Times"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578014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282575" y="815975"/>
            <a:ext cx="7261225" cy="4084638"/>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80870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D4AEE2-255A-44CD-8D75-F44900269A34}" type="slidenum">
              <a:rPr kumimoji="0" lang="zh-TW" altLang="en-US" sz="1200" b="0" i="0" u="none" strike="noStrike" kern="1200" cap="none" spc="0" normalizeH="0" baseline="0" noProof="0" smtClean="0">
                <a:ln>
                  <a:noFill/>
                </a:ln>
                <a:solidFill>
                  <a:srgbClr val="000000"/>
                </a:solidFill>
                <a:effectLst/>
                <a:uLnTx/>
                <a:uFillTx/>
                <a:latin typeface="Times"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zh-TW" sz="1200" b="0" i="0" u="none" strike="noStrike" kern="1200" cap="none" spc="0" normalizeH="0" baseline="0" noProof="0" dirty="0">
              <a:ln>
                <a:noFill/>
              </a:ln>
              <a:solidFill>
                <a:srgbClr val="000000"/>
              </a:solidFill>
              <a:effectLst/>
              <a:uLnTx/>
              <a:uFillTx/>
              <a:latin typeface="Times"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0611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282575" y="815975"/>
            <a:ext cx="7261225" cy="4084638"/>
          </a:xfrm>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altLang="en-US" dirty="0">
              <a:ea typeface="新細明體" panose="02020500000000000000" pitchFamily="18" charset="-120"/>
            </a:endParaRPr>
          </a:p>
        </p:txBody>
      </p:sp>
    </p:spTree>
    <p:extLst>
      <p:ext uri="{BB962C8B-B14F-4D97-AF65-F5344CB8AC3E}">
        <p14:creationId xmlns:p14="http://schemas.microsoft.com/office/powerpoint/2010/main" val="697854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3DDA1C7-6EF4-446F-AE3F-6978C001D82F}" type="slidenum">
              <a:rPr lang="en-US" smtClean="0"/>
              <a:t>7</a:t>
            </a:fld>
            <a:endParaRPr lang="en-US" dirty="0"/>
          </a:p>
        </p:txBody>
      </p:sp>
    </p:spTree>
    <p:extLst>
      <p:ext uri="{BB962C8B-B14F-4D97-AF65-F5344CB8AC3E}">
        <p14:creationId xmlns:p14="http://schemas.microsoft.com/office/powerpoint/2010/main" val="342216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282575" y="815975"/>
            <a:ext cx="7261225" cy="4084638"/>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ea typeface="新細明體" panose="02020500000000000000" pitchFamily="18" charset="-120"/>
            </a:endParaRPr>
          </a:p>
        </p:txBody>
      </p:sp>
    </p:spTree>
    <p:extLst>
      <p:ext uri="{BB962C8B-B14F-4D97-AF65-F5344CB8AC3E}">
        <p14:creationId xmlns:p14="http://schemas.microsoft.com/office/powerpoint/2010/main" val="1254380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4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F8F440-0CDB-416E-BA3E-4B4180EF84F1}" type="datetime1">
              <a:rPr lang="en-US" smtClean="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05942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2DC2E-AF25-4213-823E-46A5031BA8E6}" type="datetime1">
              <a:rPr lang="en-US" smtClean="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32421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06D2C-C3E5-4474-87A3-57ACE4C34BDA}" type="datetime1">
              <a:rPr lang="en-US" smtClean="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63835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1CDD89CF-9AA3-411D-A05C-8EC122F953FD}" type="datetime1">
              <a:rPr lang="en-US" altLang="zh-TW" smtClean="0"/>
              <a:t>3/2/2025</a:t>
            </a:fld>
            <a:endParaRPr lang="en-US" altLang="zh-TW" dirty="0"/>
          </a:p>
        </p:txBody>
      </p:sp>
      <p:sp>
        <p:nvSpPr>
          <p:cNvPr id="4" name="Footer Placeholder 4"/>
          <p:cNvSpPr>
            <a:spLocks noGrp="1"/>
          </p:cNvSpPr>
          <p:nvPr>
            <p:ph type="ftr" sz="quarter" idx="11"/>
          </p:nvPr>
        </p:nvSpPr>
        <p:spPr/>
        <p:txBody>
          <a:bodyPr/>
          <a:lstStyle>
            <a:lvl1pPr>
              <a:defRPr/>
            </a:lvl1pPr>
          </a:lstStyle>
          <a:p>
            <a:pPr>
              <a:defRPr/>
            </a:pPr>
            <a:endParaRPr lang="en-US" altLang="zh-TW" dirty="0"/>
          </a:p>
        </p:txBody>
      </p:sp>
      <p:sp>
        <p:nvSpPr>
          <p:cNvPr id="5" name="Slide Number Placeholder 5"/>
          <p:cNvSpPr>
            <a:spLocks noGrp="1"/>
          </p:cNvSpPr>
          <p:nvPr>
            <p:ph type="sldNum" sz="quarter" idx="12"/>
          </p:nvPr>
        </p:nvSpPr>
        <p:spPr/>
        <p:txBody>
          <a:bodyPr/>
          <a:lstStyle>
            <a:lvl1pPr>
              <a:defRPr/>
            </a:lvl1pPr>
          </a:lstStyle>
          <a:p>
            <a:pPr>
              <a:defRPr/>
            </a:pPr>
            <a:fld id="{053AD5B5-B691-41E3-BCB7-F8BAB1E7D555}" type="slidenum">
              <a:rPr lang="zh-TW" altLang="en-US"/>
              <a:pPr>
                <a:defRPr/>
              </a:pPr>
              <a:t>‹#›</a:t>
            </a:fld>
            <a:endParaRPr lang="en-US" altLang="zh-TW" dirty="0"/>
          </a:p>
        </p:txBody>
      </p:sp>
    </p:spTree>
    <p:extLst>
      <p:ext uri="{BB962C8B-B14F-4D97-AF65-F5344CB8AC3E}">
        <p14:creationId xmlns:p14="http://schemas.microsoft.com/office/powerpoint/2010/main" val="146430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75EA-40D3-4EAF-A69E-0B0CB9269314}" type="datetime1">
              <a:rPr lang="en-US" smtClean="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46867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4D6B3-670C-446E-9569-8942252EE82E}" type="datetime1">
              <a:rPr lang="en-US" smtClean="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83716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368A48-D103-484B-824E-B68A14B65B55}" type="datetime1">
              <a:rPr lang="en-US" smtClean="0"/>
              <a:t>3/2/2025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37290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A96DB1-F113-4383-A576-AFB7D1969BE3}" type="datetime1">
              <a:rPr lang="en-US" smtClean="0"/>
              <a:t>3/2/2025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33425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C9A436-E53F-4A1E-89F6-2D0C92CBB712}" type="datetime1">
              <a:rPr lang="en-US" smtClean="0"/>
              <a:t>3/2/2025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63800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FDCC7-6621-432F-9D21-56D4B5999557}" type="datetime1">
              <a:rPr lang="en-US" smtClean="0"/>
              <a:t>3/2/2025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15802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952197-C1F3-43AA-9E0F-C6E5FEE23160}" type="datetime1">
              <a:rPr lang="en-US" smtClean="0"/>
              <a:t>3/2/2025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72419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FA929-827C-4DC0-B3B5-49AEEC9A1E44}" type="datetime1">
              <a:rPr lang="en-US" smtClean="0"/>
              <a:t>3/2/2025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50070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4F8F4-B092-4565-A0FB-B7983829BA91}" type="datetime1">
              <a:rPr lang="en-US" smtClean="0"/>
              <a:t>3/2/2025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CE8C-4BD1-499A-8B92-D8C2E70A696F}" type="slidenum">
              <a:rPr lang="en-US" smtClean="0"/>
              <a:t>‹#›</a:t>
            </a:fld>
            <a:endParaRPr lang="en-US" dirty="0"/>
          </a:p>
        </p:txBody>
      </p:sp>
    </p:spTree>
    <p:extLst>
      <p:ext uri="{BB962C8B-B14F-4D97-AF65-F5344CB8AC3E}">
        <p14:creationId xmlns:p14="http://schemas.microsoft.com/office/powerpoint/2010/main" val="235728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jpeg"/><Relationship Id="rId5" Type="http://schemas.microsoft.com/office/2007/relationships/hdphoto" Target="../media/hdphoto5.wdp"/><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slide" Target="slide14.xml"/><Relationship Id="rId3" Type="http://schemas.openxmlformats.org/officeDocument/2006/relationships/hyperlink" Target="https://app.lib.eduhk.hk/booking/" TargetMode="External"/><Relationship Id="rId7" Type="http://schemas.openxmlformats.org/officeDocument/2006/relationships/diagramQuickStyle" Target="../diagrams/quickStyle1.xml"/><Relationship Id="rId12" Type="http://schemas.microsoft.com/office/2007/relationships/hdphoto" Target="../media/hdphoto6.wdp"/><Relationship Id="rId2" Type="http://schemas.openxmlformats.org/officeDocument/2006/relationships/notesSlide" Target="../notesSlides/notesSlide12.xml"/><Relationship Id="rId16" Type="http://schemas.openxmlformats.org/officeDocument/2006/relationships/image" Target="../media/image490.png"/><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50.png"/><Relationship Id="rId5" Type="http://schemas.openxmlformats.org/officeDocument/2006/relationships/diagramData" Target="../diagrams/data1.xml"/><Relationship Id="rId15" Type="http://schemas.openxmlformats.org/officeDocument/2006/relationships/slide" Target="slide13.xml"/><Relationship Id="rId10" Type="http://schemas.openxmlformats.org/officeDocument/2006/relationships/image" Target="../media/image49.png"/><Relationship Id="rId4" Type="http://schemas.openxmlformats.org/officeDocument/2006/relationships/image" Target="../media/image48.png"/><Relationship Id="rId9" Type="http://schemas.microsoft.com/office/2007/relationships/diagramDrawing" Target="../diagrams/drawing1.xml"/><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0.png"/><Relationship Id="rId5" Type="http://schemas.openxmlformats.org/officeDocument/2006/relationships/slide" Target="slide1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5.xml"/><Relationship Id="rId16"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hyperlink" Target="https://www.lib.eduhk.hk/about/policies-regulations/regulations#4" TargetMode="External"/><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jpeg"/><Relationship Id="rId9" Type="http://schemas.openxmlformats.org/officeDocument/2006/relationships/image" Target="../media/image61.jpe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79.jpeg"/><Relationship Id="rId18"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8.jpeg"/><Relationship Id="rId17" Type="http://schemas.openxmlformats.org/officeDocument/2006/relationships/image" Target="../media/image83.pn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hyperlink" Target="http://www.jeffco.com/store/images/01117530L.jpg" TargetMode="External"/><Relationship Id="rId11" Type="http://schemas.openxmlformats.org/officeDocument/2006/relationships/image" Target="../media/image77.jpeg"/><Relationship Id="rId5" Type="http://schemas.microsoft.com/office/2007/relationships/hdphoto" Target="../media/hdphoto7.wdp"/><Relationship Id="rId15" Type="http://schemas.openxmlformats.org/officeDocument/2006/relationships/image" Target="../media/image81.jpeg"/><Relationship Id="rId10" Type="http://schemas.openxmlformats.org/officeDocument/2006/relationships/image" Target="../media/image56.png"/><Relationship Id="rId4" Type="http://schemas.openxmlformats.org/officeDocument/2006/relationships/image" Target="../media/image74.png"/><Relationship Id="rId9" Type="http://schemas.openxmlformats.org/officeDocument/2006/relationships/image" Target="../media/image76.pn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6.xml"/><Relationship Id="rId10" Type="http://schemas.openxmlformats.org/officeDocument/2006/relationships/slide" Target="slide37.xml"/><Relationship Id="rId4" Type="http://schemas.openxmlformats.org/officeDocument/2006/relationships/slide" Target="slide3.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hyperlink" Target="https://www.lib.eduhk.hk/opening-hou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GIF"/><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png"/><Relationship Id="rId9"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hyperlink" Target="https://sms.lib.eduhk.hk/" TargetMode="External"/><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www.ied.edu.hk/sc/view.php?secid=2209" TargetMode="External"/><Relationship Id="rId10" Type="http://schemas.microsoft.com/office/2007/relationships/hdphoto" Target="../media/hdphoto2.wdp"/><Relationship Id="rId4" Type="http://schemas.openxmlformats.org/officeDocument/2006/relationships/hyperlink" Target="https://www.lib.eduhk.hk/tkosclib/" TargetMode="Externa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lib.eduhk.hk/teaching-learning-support/workshop-materials#Skills"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8" Type="http://schemas.openxmlformats.org/officeDocument/2006/relationships/hyperlink" Target="https://www.lib.eduhk.hk/teaching-learning-support/library-skills-workshops" TargetMode="External"/><Relationship Id="rId3" Type="http://schemas.openxmlformats.org/officeDocument/2006/relationships/image" Target="../media/image139.png"/><Relationship Id="rId7" Type="http://schemas.microsoft.com/office/2007/relationships/hdphoto" Target="../media/hdphoto9.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3.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wmf"/></Relationships>
</file>

<file path=ppt/slides/_rels/slide43.xml.rels><?xml version="1.0" encoding="UTF-8" standalone="yes"?>
<Relationships xmlns="http://schemas.openxmlformats.org/package/2006/relationships"><Relationship Id="rId3" Type="http://schemas.openxmlformats.org/officeDocument/2006/relationships/hyperlink" Target="https://www.lib.eduhk.hk/files/library-handbook/eng/mobile/index.html" TargetMode="External"/><Relationship Id="rId7"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47.jpeg"/><Relationship Id="rId5" Type="http://schemas.openxmlformats.org/officeDocument/2006/relationships/hyperlink" Target="https://www.lib.eduhk.hk/files/vrprojects/libtour/" TargetMode="External"/><Relationship Id="rId4" Type="http://schemas.openxmlformats.org/officeDocument/2006/relationships/hyperlink" Target="https://www.lib.eduhk.hk/files/vrprojects/libori-hk/"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libinfo@eduhk.hk"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hyperlink" Target="https://app.lib.eduhk.hk/zo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3.jpe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3235" y="1931002"/>
            <a:ext cx="9144000" cy="1085128"/>
          </a:xfrm>
        </p:spPr>
        <p:txBody>
          <a:bodyPr>
            <a:normAutofit fontScale="90000"/>
          </a:bodyPr>
          <a:lstStyle/>
          <a:p>
            <a:r>
              <a:rPr lang="en-US" dirty="0">
                <a:solidFill>
                  <a:srgbClr val="306B6E"/>
                </a:solidFill>
                <a:latin typeface="Tahoma" panose="020B0604030504040204" pitchFamily="34" charset="0"/>
                <a:ea typeface="Tahoma" panose="020B0604030504040204" pitchFamily="34" charset="0"/>
                <a:cs typeface="Tahoma" panose="020B0604030504040204" pitchFamily="34" charset="0"/>
              </a:rPr>
              <a:t>2024/25 Library Orientation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947" y="3861757"/>
            <a:ext cx="3294000" cy="21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flipH="1">
            <a:off x="8520660" y="3909853"/>
            <a:ext cx="3132000" cy="208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800"/>
          <a:stretch/>
        </p:blipFill>
        <p:spPr>
          <a:xfrm>
            <a:off x="609597" y="3919089"/>
            <a:ext cx="3132000" cy="208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a:hlinkClick r:id="rId6" action="ppaction://hlinksldjump"/>
            <a:extLst>
              <a:ext uri="{FF2B5EF4-FFF2-40B4-BE49-F238E27FC236}">
                <a16:creationId xmlns:a16="http://schemas.microsoft.com/office/drawing/2014/main" id="{77F49982-0053-4D6C-A1CD-9E5016EBEAAF}"/>
              </a:ext>
            </a:extLst>
          </p:cNvPr>
          <p:cNvSpPr/>
          <p:nvPr/>
        </p:nvSpPr>
        <p:spPr>
          <a:xfrm>
            <a:off x="-22452" y="0"/>
            <a:ext cx="1225537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m3d="http://schemas.microsoft.com/office/drawing/2017/model3d">
        <mc:Choice Requires="am3d">
          <p:graphicFrame>
            <p:nvGraphicFramePr>
              <p:cNvPr id="13" name="3D Model 12" descr="Books">
                <a:extLst>
                  <a:ext uri="{FF2B5EF4-FFF2-40B4-BE49-F238E27FC236}">
                    <a16:creationId xmlns:a16="http://schemas.microsoft.com/office/drawing/2014/main" id="{F05AE4E5-1A22-480B-A499-B4491B14B71A}"/>
                  </a:ext>
                </a:extLst>
              </p:cNvPr>
              <p:cNvGraphicFramePr>
                <a:graphicFrameLocks noChangeAspect="1"/>
              </p:cNvGraphicFramePr>
              <p:nvPr>
                <p:extLst>
                  <p:ext uri="{D42A27DB-BD31-4B8C-83A1-F6EECF244321}">
                    <p14:modId xmlns:p14="http://schemas.microsoft.com/office/powerpoint/2010/main" val="1840481432"/>
                  </p:ext>
                </p:extLst>
              </p:nvPr>
            </p:nvGraphicFramePr>
            <p:xfrm>
              <a:off x="4898872" y="349671"/>
              <a:ext cx="2329141" cy="1511566"/>
            </p:xfrm>
            <a:graphic>
              <a:graphicData uri="http://schemas.microsoft.com/office/drawing/2017/model3d">
                <am3d:model3d r:embed="rId7">
                  <am3d:spPr>
                    <a:xfrm>
                      <a:off x="0" y="0"/>
                      <a:ext cx="2329141" cy="1511566"/>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3380936" ay="-4814972" az="-3357773"/>
                    <am3d:postTrans dx="0" dy="0" dz="0"/>
                  </am3d:trans>
                  <am3d:raster rName="Office3DRenderer" rVer="16.0.8326">
                    <am3d:blip r:embed="rId8"/>
                  </am3d:raster>
                  <am3d:objViewport viewportSz="3374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3D Model 12" descr="Books">
                <a:extLst>
                  <a:ext uri="{FF2B5EF4-FFF2-40B4-BE49-F238E27FC236}">
                    <a16:creationId xmlns:a16="http://schemas.microsoft.com/office/drawing/2014/main" id="{F05AE4E5-1A22-480B-A499-B4491B14B71A}"/>
                  </a:ext>
                </a:extLst>
              </p:cNvPr>
              <p:cNvPicPr>
                <a:picLocks noGrp="1" noRot="1" noChangeAspect="1" noMove="1" noResize="1" noEditPoints="1" noAdjustHandles="1" noChangeArrowheads="1" noChangeShapeType="1" noCrop="1"/>
              </p:cNvPicPr>
              <p:nvPr/>
            </p:nvPicPr>
            <p:blipFill>
              <a:blip r:embed="rId9"/>
              <a:stretch>
                <a:fillRect/>
              </a:stretch>
            </p:blipFill>
            <p:spPr>
              <a:xfrm>
                <a:off x="4898872" y="349671"/>
                <a:ext cx="2329141" cy="1511566"/>
              </a:xfrm>
              <a:prstGeom prst="rect">
                <a:avLst/>
              </a:prstGeom>
            </p:spPr>
          </p:pic>
        </mc:Fallback>
      </mc:AlternateContent>
    </p:spTree>
    <p:extLst>
      <p:ext uri="{BB962C8B-B14F-4D97-AF65-F5344CB8AC3E}">
        <p14:creationId xmlns:p14="http://schemas.microsoft.com/office/powerpoint/2010/main" val="1077276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BA27D87B-5261-4C48-92E8-04015CE51F45}"/>
              </a:ext>
            </a:extLst>
          </p:cNvPr>
          <p:cNvSpPr/>
          <p:nvPr/>
        </p:nvSpPr>
        <p:spPr>
          <a:xfrm>
            <a:off x="6362845" y="2559900"/>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14385"/>
              <a:alphaOff val="0"/>
            </a:schemeClr>
          </a:lnRef>
          <a:fillRef idx="3">
            <a:schemeClr val="accent3">
              <a:shade val="50000"/>
              <a:hueOff val="0"/>
              <a:satOff val="0"/>
              <a:lumOff val="14385"/>
              <a:alphaOff val="0"/>
            </a:schemeClr>
          </a:fillRef>
          <a:effectRef idx="2">
            <a:schemeClr val="accent3">
              <a:shade val="50000"/>
              <a:hueOff val="0"/>
              <a:satOff val="0"/>
              <a:lumOff val="14385"/>
              <a:alphaOff val="0"/>
            </a:schemeClr>
          </a:effectRef>
          <a:fontRef idx="minor">
            <a:schemeClr val="lt1"/>
          </a:fontRef>
        </p:style>
      </p:sp>
      <p:sp>
        <p:nvSpPr>
          <p:cNvPr id="15" name="Flowchart: Connector 14">
            <a:extLst>
              <a:ext uri="{FF2B5EF4-FFF2-40B4-BE49-F238E27FC236}">
                <a16:creationId xmlns:a16="http://schemas.microsoft.com/office/drawing/2014/main" id="{886E42D7-9E03-4521-B729-470B88A93725}"/>
              </a:ext>
            </a:extLst>
          </p:cNvPr>
          <p:cNvSpPr/>
          <p:nvPr/>
        </p:nvSpPr>
        <p:spPr>
          <a:xfrm>
            <a:off x="6603077" y="4716363"/>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28770"/>
              <a:alphaOff val="0"/>
            </a:schemeClr>
          </a:lnRef>
          <a:fillRef idx="3">
            <a:schemeClr val="accent3">
              <a:shade val="50000"/>
              <a:hueOff val="0"/>
              <a:satOff val="0"/>
              <a:lumOff val="28770"/>
              <a:alphaOff val="0"/>
            </a:schemeClr>
          </a:fillRef>
          <a:effectRef idx="2">
            <a:schemeClr val="accent3">
              <a:shade val="50000"/>
              <a:hueOff val="0"/>
              <a:satOff val="0"/>
              <a:lumOff val="28770"/>
              <a:alphaOff val="0"/>
            </a:schemeClr>
          </a:effectRef>
          <a:fontRef idx="minor">
            <a:schemeClr val="lt1"/>
          </a:fontRef>
        </p:style>
      </p:sp>
      <p:sp>
        <p:nvSpPr>
          <p:cNvPr id="28" name="Slide Number Placeholder 2">
            <a:extLst>
              <a:ext uri="{FF2B5EF4-FFF2-40B4-BE49-F238E27FC236}">
                <a16:creationId xmlns:a16="http://schemas.microsoft.com/office/drawing/2014/main" id="{1EBE616B-1EFE-4F49-9E05-96F6CE1E7DC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3" name="Group 2">
            <a:extLst>
              <a:ext uri="{FF2B5EF4-FFF2-40B4-BE49-F238E27FC236}">
                <a16:creationId xmlns:a16="http://schemas.microsoft.com/office/drawing/2014/main" id="{410F7DBB-C9AF-4AC6-BC6D-08BB1FD3BCBF}"/>
              </a:ext>
            </a:extLst>
          </p:cNvPr>
          <p:cNvGrpSpPr/>
          <p:nvPr/>
        </p:nvGrpSpPr>
        <p:grpSpPr>
          <a:xfrm>
            <a:off x="6096000" y="375940"/>
            <a:ext cx="5695767" cy="2613146"/>
            <a:chOff x="6096000" y="194965"/>
            <a:chExt cx="5695767" cy="2613146"/>
          </a:xfrm>
        </p:grpSpPr>
        <p:pic>
          <p:nvPicPr>
            <p:cNvPr id="4" name="Picture 3">
              <a:extLst>
                <a:ext uri="{FF2B5EF4-FFF2-40B4-BE49-F238E27FC236}">
                  <a16:creationId xmlns:a16="http://schemas.microsoft.com/office/drawing/2014/main" id="{AADBD1E6-99AD-47F4-A5A5-FBA193CF3A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662511"/>
              <a:ext cx="3218400" cy="2145600"/>
            </a:xfrm>
            <a:prstGeom prst="snip2DiagRect">
              <a:avLst/>
            </a:prstGeom>
            <a:effectLst>
              <a:outerShdw blurRad="50800" dist="38100" dir="2700000" algn="tl" rotWithShape="0">
                <a:prstClr val="black">
                  <a:alpha val="40000"/>
                </a:prstClr>
              </a:outerShdw>
            </a:effectLst>
          </p:spPr>
        </p:pic>
        <p:sp>
          <p:nvSpPr>
            <p:cNvPr id="7" name="Speech Bubble: Rectangle with Corners Rounded 6">
              <a:extLst>
                <a:ext uri="{FF2B5EF4-FFF2-40B4-BE49-F238E27FC236}">
                  <a16:creationId xmlns:a16="http://schemas.microsoft.com/office/drawing/2014/main" id="{EBDBDE6A-7458-4DFE-A580-C549F7762196}"/>
                </a:ext>
              </a:extLst>
            </p:cNvPr>
            <p:cNvSpPr/>
            <p:nvPr/>
          </p:nvSpPr>
          <p:spPr>
            <a:xfrm>
              <a:off x="9007406" y="194965"/>
              <a:ext cx="2784361" cy="1520354"/>
            </a:xfrm>
            <a:prstGeom prst="wedgeRoundRectCallout">
              <a:avLst>
                <a:gd name="adj1" fmla="val -38975"/>
                <a:gd name="adj2" fmla="val 7437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rPr>
                <a:t>Special Education Room (1/F)</a:t>
              </a:r>
            </a:p>
            <a:p>
              <a:pPr marL="285750" indent="-285750">
                <a:spcAft>
                  <a:spcPts val="588"/>
                </a:spcAft>
                <a:buFont typeface="Wingdings" panose="05000000000000000000" pitchFamily="2" charset="2"/>
                <a:buChar char="ü"/>
              </a:pPr>
              <a:r>
                <a:rPr lang="en-US" sz="1100" dirty="0">
                  <a:solidFill>
                    <a:schemeClr val="tx1"/>
                  </a:solidFill>
                </a:rPr>
                <a:t>Specially designed for students with special education needs</a:t>
              </a:r>
            </a:p>
            <a:p>
              <a:pPr marL="285750" indent="-285750">
                <a:spcAft>
                  <a:spcPts val="588"/>
                </a:spcAft>
                <a:buFont typeface="Wingdings" panose="05000000000000000000" pitchFamily="2" charset="2"/>
                <a:buChar char="ü"/>
              </a:pPr>
              <a:r>
                <a:rPr lang="en-US" sz="1100" dirty="0">
                  <a:solidFill>
                    <a:schemeClr val="tx1"/>
                  </a:solidFill>
                </a:rPr>
                <a:t>Induction loop system for hearing aids</a:t>
              </a:r>
            </a:p>
            <a:p>
              <a:pPr marL="285750" indent="-285750">
                <a:spcAft>
                  <a:spcPts val="588"/>
                </a:spcAft>
                <a:buFont typeface="Wingdings" panose="05000000000000000000" pitchFamily="2" charset="2"/>
                <a:buChar char="ü"/>
              </a:pPr>
              <a:r>
                <a:rPr lang="en-US" sz="1100" dirty="0">
                  <a:solidFill>
                    <a:schemeClr val="tx1"/>
                  </a:solidFill>
                </a:rPr>
                <a:t>32:10 extra-wide video projection wall for visual stimulations, etc.</a:t>
              </a:r>
            </a:p>
          </p:txBody>
        </p:sp>
      </p:grpSp>
      <p:grpSp>
        <p:nvGrpSpPr>
          <p:cNvPr id="2" name="Group 1">
            <a:extLst>
              <a:ext uri="{FF2B5EF4-FFF2-40B4-BE49-F238E27FC236}">
                <a16:creationId xmlns:a16="http://schemas.microsoft.com/office/drawing/2014/main" id="{82D901C6-9F56-4822-B012-CC2A80505246}"/>
              </a:ext>
            </a:extLst>
          </p:cNvPr>
          <p:cNvGrpSpPr/>
          <p:nvPr/>
        </p:nvGrpSpPr>
        <p:grpSpPr>
          <a:xfrm>
            <a:off x="6069575" y="3252686"/>
            <a:ext cx="5580381" cy="3169415"/>
            <a:chOff x="6362845" y="3090117"/>
            <a:chExt cx="5580381" cy="3169415"/>
          </a:xfrm>
        </p:grpSpPr>
        <p:pic>
          <p:nvPicPr>
            <p:cNvPr id="23" name="Picture 22">
              <a:extLst>
                <a:ext uri="{FF2B5EF4-FFF2-40B4-BE49-F238E27FC236}">
                  <a16:creationId xmlns:a16="http://schemas.microsoft.com/office/drawing/2014/main" id="{658A5247-FF9F-4CDF-907A-E365DF0ACA6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tretch>
              <a:fillRect/>
            </a:stretch>
          </p:blipFill>
          <p:spPr>
            <a:xfrm>
              <a:off x="6362845" y="3090117"/>
              <a:ext cx="3218400" cy="2145600"/>
            </a:xfrm>
            <a:prstGeom prst="snip2DiagRect">
              <a:avLst/>
            </a:prstGeom>
            <a:effectLst>
              <a:outerShdw blurRad="50800" dist="38100" dir="2700000" algn="tl" rotWithShape="0">
                <a:prstClr val="black">
                  <a:alpha val="40000"/>
                </a:prstClr>
              </a:outerShdw>
            </a:effectLst>
          </p:spPr>
        </p:pic>
        <p:sp>
          <p:nvSpPr>
            <p:cNvPr id="22" name="Speech Bubble: Rectangle with Corners Rounded 21">
              <a:extLst>
                <a:ext uri="{FF2B5EF4-FFF2-40B4-BE49-F238E27FC236}">
                  <a16:creationId xmlns:a16="http://schemas.microsoft.com/office/drawing/2014/main" id="{799D34CE-19D3-4E3A-8C18-CF7FCA039D0B}"/>
                </a:ext>
              </a:extLst>
            </p:cNvPr>
            <p:cNvSpPr/>
            <p:nvPr/>
          </p:nvSpPr>
          <p:spPr>
            <a:xfrm>
              <a:off x="8596534" y="4739178"/>
              <a:ext cx="3346692" cy="1520354"/>
            </a:xfrm>
            <a:prstGeom prst="wedgeRoundRectCallout">
              <a:avLst>
                <a:gd name="adj1" fmla="val -21578"/>
                <a:gd name="adj2" fmla="val -8091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e-Learning Studio (2/F)</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Designed for classes by Library and other academic units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42 notebook computers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PTZ cameras and ceiling mic arrays for 2-way video communications and online/hybrid teaching, etc.</a:t>
              </a:r>
            </a:p>
          </p:txBody>
        </p:sp>
      </p:grpSp>
      <p:grpSp>
        <p:nvGrpSpPr>
          <p:cNvPr id="14" name="Group 13">
            <a:extLst>
              <a:ext uri="{FF2B5EF4-FFF2-40B4-BE49-F238E27FC236}">
                <a16:creationId xmlns:a16="http://schemas.microsoft.com/office/drawing/2014/main" id="{D6B8298D-9E06-4305-A2BA-3A27193176D2}"/>
              </a:ext>
            </a:extLst>
          </p:cNvPr>
          <p:cNvGrpSpPr/>
          <p:nvPr/>
        </p:nvGrpSpPr>
        <p:grpSpPr>
          <a:xfrm>
            <a:off x="305057" y="2912948"/>
            <a:ext cx="5764518" cy="3436315"/>
            <a:chOff x="-305439" y="-141951"/>
            <a:chExt cx="5764518" cy="3436315"/>
          </a:xfrm>
        </p:grpSpPr>
        <p:sp>
          <p:nvSpPr>
            <p:cNvPr id="16" name="Rectangle: Diagonal Corners Snipped 15">
              <a:extLst>
                <a:ext uri="{FF2B5EF4-FFF2-40B4-BE49-F238E27FC236}">
                  <a16:creationId xmlns:a16="http://schemas.microsoft.com/office/drawing/2014/main" id="{88452132-A1EA-4FF5-B149-8048F924A796}"/>
                </a:ext>
              </a:extLst>
            </p:cNvPr>
            <p:cNvSpPr/>
            <p:nvPr/>
          </p:nvSpPr>
          <p:spPr>
            <a:xfrm>
              <a:off x="1928250" y="-141951"/>
              <a:ext cx="3530829" cy="2145600"/>
            </a:xfrm>
            <a:prstGeom prst="snip2DiagRect">
              <a:avLst/>
            </a:prstGeom>
            <a:blipFill>
              <a:blip r:embed="rId6" cstate="print">
                <a:extLst>
                  <a:ext uri="{28A0092B-C50C-407E-A947-70E740481C1C}">
                    <a14:useLocalDpi xmlns:a14="http://schemas.microsoft.com/office/drawing/2010/main"/>
                  </a:ext>
                </a:extLst>
              </a:blip>
              <a:srcRect/>
              <a:stretch>
                <a:fillRect/>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0AF3A738-63A5-4FF5-9827-BBF376D87DA9}"/>
                </a:ext>
              </a:extLst>
            </p:cNvPr>
            <p:cNvSpPr/>
            <p:nvPr/>
          </p:nvSpPr>
          <p:spPr>
            <a:xfrm>
              <a:off x="-305439" y="1982902"/>
              <a:ext cx="2580528" cy="1311462"/>
            </a:xfrm>
            <a:prstGeom prst="wedgeRoundRectCallout">
              <a:avLst>
                <a:gd name="adj1" fmla="val 47118"/>
                <a:gd name="adj2" fmla="val -6575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STEM Room (2/F)</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Designed for STEM and Makerspace classes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One 4K projector &amp; Two 4K 86” interactive LCD panels, etc.</a:t>
              </a:r>
            </a:p>
          </p:txBody>
        </p:sp>
      </p:grpSp>
      <p:grpSp>
        <p:nvGrpSpPr>
          <p:cNvPr id="18" name="Group 17">
            <a:extLst>
              <a:ext uri="{FF2B5EF4-FFF2-40B4-BE49-F238E27FC236}">
                <a16:creationId xmlns:a16="http://schemas.microsoft.com/office/drawing/2014/main" id="{3AC487CE-4A6F-459F-B485-B16FC7FF9217}"/>
              </a:ext>
            </a:extLst>
          </p:cNvPr>
          <p:cNvGrpSpPr/>
          <p:nvPr/>
        </p:nvGrpSpPr>
        <p:grpSpPr>
          <a:xfrm>
            <a:off x="91866" y="375940"/>
            <a:ext cx="5987234" cy="2278666"/>
            <a:chOff x="2911266" y="-55175"/>
            <a:chExt cx="5987234" cy="2278666"/>
          </a:xfrm>
        </p:grpSpPr>
        <p:pic>
          <p:nvPicPr>
            <p:cNvPr id="20" name="Picture 19">
              <a:extLst>
                <a:ext uri="{FF2B5EF4-FFF2-40B4-BE49-F238E27FC236}">
                  <a16:creationId xmlns:a16="http://schemas.microsoft.com/office/drawing/2014/main" id="{353B73BD-B37D-43EC-BE7A-271B94D79B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40825" y="77891"/>
              <a:ext cx="3357675" cy="2145600"/>
            </a:xfrm>
            <a:prstGeom prst="snip2DiagRect">
              <a:avLst/>
            </a:prstGeom>
          </p:spPr>
        </p:pic>
        <p:sp>
          <p:nvSpPr>
            <p:cNvPr id="19" name="Speech Bubble: Rectangle with Corners Rounded 18">
              <a:extLst>
                <a:ext uri="{FF2B5EF4-FFF2-40B4-BE49-F238E27FC236}">
                  <a16:creationId xmlns:a16="http://schemas.microsoft.com/office/drawing/2014/main" id="{80ACBD9F-976B-4BBA-BC63-808D3965E7B5}"/>
                </a:ext>
              </a:extLst>
            </p:cNvPr>
            <p:cNvSpPr/>
            <p:nvPr/>
          </p:nvSpPr>
          <p:spPr>
            <a:xfrm>
              <a:off x="2911266" y="-55175"/>
              <a:ext cx="2580528" cy="1818423"/>
            </a:xfrm>
            <a:prstGeom prst="wedgeRoundRectCallout">
              <a:avLst>
                <a:gd name="adj1" fmla="val 60922"/>
                <a:gd name="adj2" fmla="val 3088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rPr>
                <a:t>Extended Reality Room (2/F)</a:t>
              </a:r>
            </a:p>
            <a:p>
              <a:pPr marL="285750" indent="-285750">
                <a:spcAft>
                  <a:spcPts val="588"/>
                </a:spcAft>
                <a:buFont typeface="Wingdings" panose="05000000000000000000" pitchFamily="2" charset="2"/>
                <a:buChar char="ü"/>
              </a:pPr>
              <a:r>
                <a:rPr lang="en-US" sz="1100" dirty="0">
                  <a:solidFill>
                    <a:schemeClr val="tx1"/>
                  </a:solidFill>
                </a:rPr>
                <a:t>One of the largest VR CAVEs in Hong Kong supporting 360-degree interactive 4-side and floor projection as well as surround sound system</a:t>
              </a:r>
            </a:p>
            <a:p>
              <a:pPr marL="285750" indent="-285750">
                <a:spcAft>
                  <a:spcPts val="588"/>
                </a:spcAft>
                <a:buFont typeface="Wingdings" panose="05000000000000000000" pitchFamily="2" charset="2"/>
                <a:buChar char="ü"/>
              </a:pPr>
              <a:r>
                <a:rPr lang="en-US" sz="1100" dirty="0">
                  <a:solidFill>
                    <a:schemeClr val="tx1"/>
                  </a:solidFill>
                </a:rPr>
                <a:t>Includes a VR Experience Area with VR treadmill and extra wide gaming station</a:t>
              </a:r>
            </a:p>
          </p:txBody>
        </p:sp>
      </p:grpSp>
      <p:grpSp>
        <p:nvGrpSpPr>
          <p:cNvPr id="31" name="Group 30">
            <a:extLst>
              <a:ext uri="{FF2B5EF4-FFF2-40B4-BE49-F238E27FC236}">
                <a16:creationId xmlns:a16="http://schemas.microsoft.com/office/drawing/2014/main" id="{BFA75816-D9C4-48E3-841E-D91D7CD760A0}"/>
              </a:ext>
            </a:extLst>
          </p:cNvPr>
          <p:cNvGrpSpPr/>
          <p:nvPr/>
        </p:nvGrpSpPr>
        <p:grpSpPr>
          <a:xfrm>
            <a:off x="0" y="2813575"/>
            <a:ext cx="2503815" cy="1172173"/>
            <a:chOff x="25707" y="1823357"/>
            <a:chExt cx="2053464" cy="1013775"/>
          </a:xfrm>
          <a:solidFill>
            <a:schemeClr val="accent1">
              <a:lumMod val="50000"/>
            </a:schemeClr>
          </a:solidFill>
        </p:grpSpPr>
        <p:sp>
          <p:nvSpPr>
            <p:cNvPr id="32" name="Arrow: Pentagon 31">
              <a:extLst>
                <a:ext uri="{FF2B5EF4-FFF2-40B4-BE49-F238E27FC236}">
                  <a16:creationId xmlns:a16="http://schemas.microsoft.com/office/drawing/2014/main" id="{B5253795-E3D2-4C7E-93B1-FBC0C4E8C79D}"/>
                </a:ext>
              </a:extLst>
            </p:cNvPr>
            <p:cNvSpPr/>
            <p:nvPr/>
          </p:nvSpPr>
          <p:spPr>
            <a:xfrm>
              <a:off x="25707" y="1823357"/>
              <a:ext cx="2053464" cy="101377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DCE81A3-9403-4009-99E1-99C46E01EAE3}"/>
                </a:ext>
              </a:extLst>
            </p:cNvPr>
            <p:cNvSpPr/>
            <p:nvPr/>
          </p:nvSpPr>
          <p:spPr>
            <a:xfrm>
              <a:off x="108908" y="1876760"/>
              <a:ext cx="1382345" cy="8251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Classrooms</a:t>
              </a:r>
            </a:p>
          </p:txBody>
        </p:sp>
      </p:grpSp>
    </p:spTree>
    <p:extLst>
      <p:ext uri="{BB962C8B-B14F-4D97-AF65-F5344CB8AC3E}">
        <p14:creationId xmlns:p14="http://schemas.microsoft.com/office/powerpoint/2010/main" val="57837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5"/>
          <p:cNvGrpSpPr>
            <a:grpSpLocks/>
          </p:cNvGrpSpPr>
          <p:nvPr/>
        </p:nvGrpSpPr>
        <p:grpSpPr bwMode="auto">
          <a:xfrm>
            <a:off x="2848633" y="1969099"/>
            <a:ext cx="6797957" cy="1902821"/>
            <a:chOff x="805752" y="2006853"/>
            <a:chExt cx="6448266" cy="1804619"/>
          </a:xfrm>
        </p:grpSpPr>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4005098" y="2008770"/>
              <a:ext cx="3248920" cy="1802702"/>
            </a:xfrm>
            <a:prstGeom prst="rect">
              <a:avLst/>
            </a:prstGeom>
            <a:ln>
              <a:noFill/>
            </a:ln>
            <a:effectLst>
              <a:outerShdw blurRad="50800" dist="38100" dir="18900000" algn="bl" rotWithShape="0">
                <a:prstClr val="black">
                  <a:alpha val="40000"/>
                </a:prst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752" y="2006853"/>
              <a:ext cx="3199346" cy="1799313"/>
            </a:xfrm>
            <a:prstGeom prst="rect">
              <a:avLst/>
            </a:prstGeom>
            <a:ln>
              <a:noFill/>
            </a:ln>
            <a:effectLst>
              <a:outerShdw blurRad="50800" dist="38100" dir="13500000" algn="br" rotWithShape="0">
                <a:prstClr val="black">
                  <a:alpha val="40000"/>
                </a:prstClr>
              </a:outerShdw>
            </a:effectLst>
          </p:spPr>
        </p:pic>
      </p:grpSp>
      <p:sp>
        <p:nvSpPr>
          <p:cNvPr id="163842" name="Text Box 2"/>
          <p:cNvSpPr txBox="1">
            <a:spLocks noChangeArrowheads="1"/>
          </p:cNvSpPr>
          <p:nvPr/>
        </p:nvSpPr>
        <p:spPr bwMode="auto">
          <a:xfrm>
            <a:off x="4414838" y="115888"/>
            <a:ext cx="3505200" cy="89255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EI Hub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(LP/F – Open 24 Hours)</a:t>
            </a:r>
          </a:p>
        </p:txBody>
      </p:sp>
      <p:sp>
        <p:nvSpPr>
          <p:cNvPr id="23556" name="AutoShape 12" descr="blob:https://web.whatsapp.com/47c47a40-52d1-4d56-b979-c87a943c7a9b"/>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Rectangle 12"/>
          <p:cNvSpPr/>
          <p:nvPr/>
        </p:nvSpPr>
        <p:spPr>
          <a:xfrm>
            <a:off x="2773365" y="1042494"/>
            <a:ext cx="7071675" cy="73866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Located on LP/F of MMW Library, EI Hub provides a co-working space for students who are carrying out projects or starting their own businesses. EI Hub opens 24 hours and is available for advance online booking by EdUHK students.</a:t>
            </a:r>
          </a:p>
        </p:txBody>
      </p:sp>
      <p:sp>
        <p:nvSpPr>
          <p:cNvPr id="23" name="Rounded Rectangular Callout 22"/>
          <p:cNvSpPr/>
          <p:nvPr/>
        </p:nvSpPr>
        <p:spPr>
          <a:xfrm>
            <a:off x="7594601" y="1962726"/>
            <a:ext cx="2740025" cy="569913"/>
          </a:xfrm>
          <a:prstGeom prst="wedgeRoundRectCallout">
            <a:avLst>
              <a:gd name="adj1" fmla="val -39377"/>
              <a:gd name="adj2" fmla="val 10113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EIH Collection includes over 400 books and magazines (14-day loan)</a:t>
            </a:r>
          </a:p>
        </p:txBody>
      </p:sp>
      <p:grpSp>
        <p:nvGrpSpPr>
          <p:cNvPr id="23559" name="Group 16"/>
          <p:cNvGrpSpPr>
            <a:grpSpLocks/>
          </p:cNvGrpSpPr>
          <p:nvPr/>
        </p:nvGrpSpPr>
        <p:grpSpPr bwMode="auto">
          <a:xfrm>
            <a:off x="3409951" y="4005229"/>
            <a:ext cx="5528859" cy="1825200"/>
            <a:chOff x="1483464" y="3783466"/>
            <a:chExt cx="5529779" cy="1824889"/>
          </a:xfrm>
        </p:grpSpPr>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74609" y="3793019"/>
              <a:ext cx="3238634" cy="1799692"/>
            </a:xfrm>
            <a:prstGeom prst="rect">
              <a:avLst/>
            </a:prstGeom>
            <a:effectLst>
              <a:outerShdw blurRad="50800" dist="38100" dir="18900000" algn="bl" rotWithShape="0">
                <a:prstClr val="black">
                  <a:alpha val="40000"/>
                </a:prstClr>
              </a:outerShdw>
            </a:effectLst>
          </p:spPr>
        </p:pic>
        <p:pic>
          <p:nvPicPr>
            <p:cNvPr id="20496" name="Picture 16"/>
            <p:cNvPicPr>
              <a:picLocks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483464" y="3783466"/>
              <a:ext cx="2340000" cy="1824889"/>
            </a:xfrm>
            <a:prstGeom prst="rect">
              <a:avLst/>
            </a:prstGeom>
            <a:ln>
              <a:noFill/>
            </a:ln>
            <a:effectLst>
              <a:outerShdw blurRad="50800" dist="38100" dir="13500000" algn="br"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grpSp>
      <p:sp>
        <p:nvSpPr>
          <p:cNvPr id="27" name="Rounded Rectangular Callout 26"/>
          <p:cNvSpPr/>
          <p:nvPr/>
        </p:nvSpPr>
        <p:spPr>
          <a:xfrm>
            <a:off x="1919289" y="5840413"/>
            <a:ext cx="2592387" cy="665162"/>
          </a:xfrm>
          <a:prstGeom prst="wedgeRoundRectCallout">
            <a:avLst>
              <a:gd name="adj1" fmla="val 46557"/>
              <a:gd name="adj2" fmla="val -153221"/>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3-in-1 Octopus-operated machine for photocopying, scanning and Wi-Fi printing</a:t>
            </a:r>
          </a:p>
        </p:txBody>
      </p:sp>
      <p:sp>
        <p:nvSpPr>
          <p:cNvPr id="12" name="Rounded Rectangular Callout 11"/>
          <p:cNvSpPr/>
          <p:nvPr/>
        </p:nvSpPr>
        <p:spPr>
          <a:xfrm>
            <a:off x="7694614" y="5823978"/>
            <a:ext cx="2490787" cy="665162"/>
          </a:xfrm>
          <a:prstGeom prst="wedgeRoundRectCallout">
            <a:avLst>
              <a:gd name="adj1" fmla="val -25083"/>
              <a:gd name="adj2" fmla="val -107047"/>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Direct access between the Learning Commons and all floors of the Library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32581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809961" y="685091"/>
            <a:ext cx="720725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3">
                  <a:extLst>
                    <a:ext uri="{A12FA001-AC4F-418D-AE19-62706E023703}">
                      <ahyp:hlinkClr xmlns:ahyp="http://schemas.microsoft.com/office/drawing/2018/hyperlinkcolor" val="tx"/>
                    </a:ext>
                  </a:extLst>
                </a:hlinkClick>
              </a:rPr>
              <a:t>Library Booking System</a:t>
            </a:r>
            <a:endParaRPr kumimoji="0" lang="en-US" altLang="zh-TW" sz="36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pic>
        <p:nvPicPr>
          <p:cNvPr id="14" name="Picture 13">
            <a:extLst>
              <a:ext uri="{FF2B5EF4-FFF2-40B4-BE49-F238E27FC236}">
                <a16:creationId xmlns:a16="http://schemas.microsoft.com/office/drawing/2014/main" id="{7E8D2B03-F23C-4BD0-93B4-FA613E097D67}"/>
              </a:ext>
            </a:extLst>
          </p:cNvPr>
          <p:cNvPicPr>
            <a:picLocks noChangeAspect="1"/>
          </p:cNvPicPr>
          <p:nvPr/>
        </p:nvPicPr>
        <p:blipFill rotWithShape="1">
          <a:blip r:embed="rId4">
            <a:extLst>
              <a:ext uri="{28A0092B-C50C-407E-A947-70E740481C1C}">
                <a14:useLocalDpi xmlns:a14="http://schemas.microsoft.com/office/drawing/2010/main" val="0"/>
              </a:ext>
            </a:extLst>
          </a:blip>
          <a:srcRect b="23246"/>
          <a:stretch/>
        </p:blipFill>
        <p:spPr>
          <a:xfrm>
            <a:off x="778070" y="2138497"/>
            <a:ext cx="7300546" cy="4400415"/>
          </a:xfrm>
          <a:prstGeom prst="rect">
            <a:avLst/>
          </a:prstGeom>
        </p:spPr>
      </p:pic>
      <p:grpSp>
        <p:nvGrpSpPr>
          <p:cNvPr id="15" name="Group 14">
            <a:extLst>
              <a:ext uri="{FF2B5EF4-FFF2-40B4-BE49-F238E27FC236}">
                <a16:creationId xmlns:a16="http://schemas.microsoft.com/office/drawing/2014/main" id="{2396F870-4CBB-4A1B-8D6C-F36892A6823E}"/>
              </a:ext>
            </a:extLst>
          </p:cNvPr>
          <p:cNvGrpSpPr/>
          <p:nvPr/>
        </p:nvGrpSpPr>
        <p:grpSpPr>
          <a:xfrm>
            <a:off x="8372475" y="452270"/>
            <a:ext cx="3609975" cy="2522547"/>
            <a:chOff x="7798905" y="2912973"/>
            <a:chExt cx="4239841" cy="2526135"/>
          </a:xfrm>
        </p:grpSpPr>
        <p:grpSp>
          <p:nvGrpSpPr>
            <p:cNvPr id="21" name="Group 20">
              <a:extLst>
                <a:ext uri="{FF2B5EF4-FFF2-40B4-BE49-F238E27FC236}">
                  <a16:creationId xmlns:a16="http://schemas.microsoft.com/office/drawing/2014/main" id="{38F0115C-3E07-4165-808B-216E4C731635}"/>
                </a:ext>
              </a:extLst>
            </p:cNvPr>
            <p:cNvGrpSpPr/>
            <p:nvPr/>
          </p:nvGrpSpPr>
          <p:grpSpPr>
            <a:xfrm>
              <a:off x="7798905" y="2912973"/>
              <a:ext cx="4239841" cy="2526135"/>
              <a:chOff x="5658900" y="2111072"/>
              <a:chExt cx="6177500" cy="3159398"/>
            </a:xfrm>
          </p:grpSpPr>
          <p:graphicFrame>
            <p:nvGraphicFramePr>
              <p:cNvPr id="6" name="Diagram 5">
                <a:extLst>
                  <a:ext uri="{FF2B5EF4-FFF2-40B4-BE49-F238E27FC236}">
                    <a16:creationId xmlns:a16="http://schemas.microsoft.com/office/drawing/2014/main" id="{D57FD910-BFCE-4278-BFCD-54679168D66F}"/>
                  </a:ext>
                </a:extLst>
              </p:cNvPr>
              <p:cNvGraphicFramePr/>
              <p:nvPr>
                <p:extLst>
                  <p:ext uri="{D42A27DB-BD31-4B8C-83A1-F6EECF244321}">
                    <p14:modId xmlns:p14="http://schemas.microsoft.com/office/powerpoint/2010/main" val="2236398244"/>
                  </p:ext>
                </p:extLst>
              </p:nvPr>
            </p:nvGraphicFramePr>
            <p:xfrm>
              <a:off x="5962010" y="2111072"/>
              <a:ext cx="5874390" cy="31593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E6E9F2DB-689D-4096-888A-01EF20888210}"/>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5658900" y="2288267"/>
                <a:ext cx="612000" cy="612000"/>
              </a:xfrm>
              <a:prstGeom prst="rect">
                <a:avLst/>
              </a:prstGeom>
            </p:spPr>
          </p:pic>
          <p:pic>
            <p:nvPicPr>
              <p:cNvPr id="11" name="Picture 10">
                <a:extLst>
                  <a:ext uri="{FF2B5EF4-FFF2-40B4-BE49-F238E27FC236}">
                    <a16:creationId xmlns:a16="http://schemas.microsoft.com/office/drawing/2014/main" id="{6F57F01E-91E9-4507-A84B-867FE66DFC09}"/>
                  </a:ext>
                </a:extLst>
              </p:cNvPr>
              <p:cNvPicPr>
                <a:picLocks/>
              </p:cNvPicPr>
              <p:nvPr/>
            </p:nvPicPr>
            <p:blipFill>
              <a:blip r:embed="rId11" cstate="screen">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669397" y="3333364"/>
                <a:ext cx="612000" cy="612000"/>
              </a:xfrm>
              <a:prstGeom prst="rect">
                <a:avLst/>
              </a:prstGeom>
            </p:spPr>
          </p:pic>
          <p:pic>
            <p:nvPicPr>
              <p:cNvPr id="12" name="Picture 11">
                <a:extLst>
                  <a:ext uri="{FF2B5EF4-FFF2-40B4-BE49-F238E27FC236}">
                    <a16:creationId xmlns:a16="http://schemas.microsoft.com/office/drawing/2014/main" id="{13722A4F-52F5-4B57-BB96-8BFFEC002131}"/>
                  </a:ext>
                </a:extLst>
              </p:cNvPr>
              <p:cNvPicPr>
                <a:picLocks/>
              </p:cNvPicPr>
              <p:nvPr/>
            </p:nvPicPr>
            <p:blipFill>
              <a:blip r:embed="rId11" cstate="screen">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669397" y="4451663"/>
                <a:ext cx="612000" cy="612000"/>
              </a:xfrm>
              <a:prstGeom prst="rect">
                <a:avLst/>
              </a:prstGeom>
            </p:spPr>
          </p:pic>
        </p:grpSp>
        <p:sp>
          <p:nvSpPr>
            <p:cNvPr id="4" name="Rectangle 3">
              <a:extLst>
                <a:ext uri="{FF2B5EF4-FFF2-40B4-BE49-F238E27FC236}">
                  <a16:creationId xmlns:a16="http://schemas.microsoft.com/office/drawing/2014/main" id="{83B46EBA-7284-4364-8DC5-20FC1A107474}"/>
                </a:ext>
              </a:extLst>
            </p:cNvPr>
            <p:cNvSpPr/>
            <p:nvPr/>
          </p:nvSpPr>
          <p:spPr>
            <a:xfrm>
              <a:off x="8006941" y="2929058"/>
              <a:ext cx="4031805" cy="726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13" action="ppaction://hlinksldjump"/>
              <a:extLst>
                <a:ext uri="{FF2B5EF4-FFF2-40B4-BE49-F238E27FC236}">
                  <a16:creationId xmlns:a16="http://schemas.microsoft.com/office/drawing/2014/main" id="{8500DADA-BACC-4172-95D6-F79688A8F8B4}"/>
                </a:ext>
              </a:extLst>
            </p:cNvPr>
            <p:cNvSpPr/>
            <p:nvPr/>
          </p:nvSpPr>
          <p:spPr>
            <a:xfrm>
              <a:off x="7900827" y="3793375"/>
              <a:ext cx="4137919" cy="762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lide Number Placeholder 1">
            <a:extLst>
              <a:ext uri="{FF2B5EF4-FFF2-40B4-BE49-F238E27FC236}">
                <a16:creationId xmlns:a16="http://schemas.microsoft.com/office/drawing/2014/main" id="{03E4630C-EC8B-484A-9998-DF711ED6973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F311216-D018-4053-A8EF-4E10321EBCB8}"/>
                  </a:ext>
                </a:extLst>
              </p:cNvPr>
              <p:cNvGraphicFramePr>
                <a:graphicFrameLocks noChangeAspect="1"/>
              </p:cNvGraphicFramePr>
              <p:nvPr>
                <p:extLst>
                  <p:ext uri="{D42A27DB-BD31-4B8C-83A1-F6EECF244321}">
                    <p14:modId xmlns:p14="http://schemas.microsoft.com/office/powerpoint/2010/main" val="2374375826"/>
                  </p:ext>
                </p:extLst>
              </p:nvPr>
            </p:nvGraphicFramePr>
            <p:xfrm>
              <a:off x="7444453" y="501321"/>
              <a:ext cx="1208852" cy="679979"/>
            </p:xfrm>
            <a:graphic>
              <a:graphicData uri="http://schemas.microsoft.com/office/powerpoint/2016/slidezoom">
                <pslz:sldZm>
                  <pslz:sldZmObj sldId="335" cId="3423607480">
                    <pslz:zmPr id="{464089AB-F2B6-4913-8754-85CDC160002E}" returnToParent="0" transitionDur="1000">
                      <p166:blipFill xmlns:p166="http://schemas.microsoft.com/office/powerpoint/2016/6/main">
                        <a:blip r:embed="rId14"/>
                        <a:stretch>
                          <a:fillRect/>
                        </a:stretch>
                      </p166:blipFill>
                      <p166:spPr xmlns:p166="http://schemas.microsoft.com/office/powerpoint/2016/6/main">
                        <a:xfrm>
                          <a:off x="0" y="0"/>
                          <a:ext cx="1208852" cy="679979"/>
                        </a:xfrm>
                        <a:prstGeom prst="rect">
                          <a:avLst/>
                        </a:prstGeom>
                      </p166:spPr>
                    </pslz:zmPr>
                  </pslz:sldZmObj>
                </pslz:sldZm>
              </a:graphicData>
            </a:graphic>
          </p:graphicFrame>
        </mc:Choice>
        <mc:Fallback xmlns="">
          <p:pic>
            <p:nvPicPr>
              <p:cNvPr id="3" name="Slide Zoom 2">
                <a:hlinkClick r:id="rId15" action="ppaction://hlinksldjump"/>
                <a:extLst>
                  <a:ext uri="{FF2B5EF4-FFF2-40B4-BE49-F238E27FC236}">
                    <a16:creationId xmlns:a16="http://schemas.microsoft.com/office/drawing/2014/main" id="{BF311216-D018-4053-A8EF-4E10321EBCB8}"/>
                  </a:ext>
                </a:extLst>
              </p:cNvPr>
              <p:cNvPicPr>
                <a:picLocks noGrp="1" noRot="1" noChangeAspect="1" noMove="1" noResize="1" noEditPoints="1" noAdjustHandles="1" noChangeArrowheads="1" noChangeShapeType="1"/>
              </p:cNvPicPr>
              <p:nvPr/>
            </p:nvPicPr>
            <p:blipFill>
              <a:blip r:embed="rId16"/>
              <a:stretch>
                <a:fillRect/>
              </a:stretch>
            </p:blipFill>
            <p:spPr>
              <a:xfrm>
                <a:off x="7444453" y="501321"/>
                <a:ext cx="1208852" cy="679979"/>
              </a:xfrm>
              <a:prstGeom prst="rect">
                <a:avLst/>
              </a:prstGeom>
            </p:spPr>
          </p:pic>
        </mc:Fallback>
      </mc:AlternateContent>
    </p:spTree>
    <p:extLst>
      <p:ext uri="{BB962C8B-B14F-4D97-AF65-F5344CB8AC3E}">
        <p14:creationId xmlns:p14="http://schemas.microsoft.com/office/powerpoint/2010/main" val="34474336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57CB38-5DD0-40E3-832E-1949F25D82E5}"/>
              </a:ext>
            </a:extLst>
          </p:cNvPr>
          <p:cNvSpPr>
            <a:spLocks noGrp="1"/>
          </p:cNvSpPr>
          <p:nvPr>
            <p:ph/>
          </p:nvPr>
        </p:nvSpPr>
        <p:spPr/>
        <p:txBody>
          <a:bodyPr/>
          <a:lstStyle/>
          <a:p>
            <a:endParaRPr lang="en-US" dirty="0"/>
          </a:p>
        </p:txBody>
      </p:sp>
      <p:sp>
        <p:nvSpPr>
          <p:cNvPr id="3" name="Slide Number Placeholder 2">
            <a:extLst>
              <a:ext uri="{FF2B5EF4-FFF2-40B4-BE49-F238E27FC236}">
                <a16:creationId xmlns:a16="http://schemas.microsoft.com/office/drawing/2014/main" id="{F79582EC-8580-4F98-96BE-98B7AF93827A}"/>
              </a:ext>
            </a:extLst>
          </p:cNvPr>
          <p:cNvSpPr>
            <a:spLocks noGrp="1"/>
          </p:cNvSpPr>
          <p:nvPr>
            <p:ph type="sldNum" sz="quarter" idx="12"/>
          </p:nvPr>
        </p:nvSpPr>
        <p:spPr/>
        <p:txBody>
          <a:bodyPr/>
          <a:lstStyle/>
          <a:p>
            <a:pPr>
              <a:defRPr/>
            </a:pPr>
            <a:fld id="{053AD5B5-B691-41E3-BCB7-F8BAB1E7D555}" type="slidenum">
              <a:rPr lang="zh-TW" altLang="en-US" smtClean="0"/>
              <a:pPr>
                <a:defRPr/>
              </a:pPr>
              <a:t>13</a:t>
            </a:fld>
            <a:endParaRPr lang="en-US" altLang="zh-TW" dirty="0"/>
          </a:p>
        </p:txBody>
      </p:sp>
      <p:pic>
        <p:nvPicPr>
          <p:cNvPr id="5" name="Picture 4">
            <a:extLst>
              <a:ext uri="{FF2B5EF4-FFF2-40B4-BE49-F238E27FC236}">
                <a16:creationId xmlns:a16="http://schemas.microsoft.com/office/drawing/2014/main" id="{F1F22510-7B45-427B-846F-2B18F49EA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969"/>
            <a:ext cx="12417778" cy="6042061"/>
          </a:xfrm>
          <a:prstGeom prst="rect">
            <a:avLst/>
          </a:prstGeo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2AF31C20-F971-4C33-AD29-43767CCE47B7}"/>
                  </a:ext>
                </a:extLst>
              </p:cNvPr>
              <p:cNvGraphicFramePr>
                <a:graphicFrameLocks noChangeAspect="1"/>
              </p:cNvGraphicFramePr>
              <p:nvPr>
                <p:extLst>
                  <p:ext uri="{D42A27DB-BD31-4B8C-83A1-F6EECF244321}">
                    <p14:modId xmlns:p14="http://schemas.microsoft.com/office/powerpoint/2010/main" val="3311264623"/>
                  </p:ext>
                </p:extLst>
              </p:nvPr>
            </p:nvGraphicFramePr>
            <p:xfrm>
              <a:off x="10001954" y="5275792"/>
              <a:ext cx="2190046" cy="1231901"/>
            </p:xfrm>
            <a:graphic>
              <a:graphicData uri="http://schemas.microsoft.com/office/powerpoint/2016/slidezoom">
                <pslz:sldZm>
                  <pslz:sldZmObj sldId="278" cId="3447433654">
                    <pslz:zmPr id="{2A496B2C-ED30-4F99-8C27-71A02201A7E0}" returnToParent="0" transitionDur="1000">
                      <p166:blipFill xmlns:p166="http://schemas.microsoft.com/office/powerpoint/2016/6/main">
                        <a:blip r:embed="rId4"/>
                        <a:stretch>
                          <a:fillRect/>
                        </a:stretch>
                      </p166:blipFill>
                      <p166:spPr xmlns:p166="http://schemas.microsoft.com/office/powerpoint/2016/6/main">
                        <a:xfrm>
                          <a:off x="0" y="0"/>
                          <a:ext cx="2190046" cy="1231901"/>
                        </a:xfrm>
                        <a:prstGeom prst="rect">
                          <a:avLst/>
                        </a:prstGeom>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2AF31C20-F971-4C33-AD29-43767CCE47B7}"/>
                  </a:ext>
                </a:extLst>
              </p:cNvPr>
              <p:cNvPicPr>
                <a:picLocks noGrp="1" noRot="1" noChangeAspect="1" noMove="1" noResize="1" noEditPoints="1" noAdjustHandles="1" noChangeArrowheads="1" noChangeShapeType="1"/>
              </p:cNvPicPr>
              <p:nvPr/>
            </p:nvPicPr>
            <p:blipFill>
              <a:blip r:embed="rId6"/>
              <a:stretch>
                <a:fillRect/>
              </a:stretch>
            </p:blipFill>
            <p:spPr>
              <a:xfrm>
                <a:off x="10001954" y="5275792"/>
                <a:ext cx="2190046" cy="1231901"/>
              </a:xfrm>
              <a:prstGeom prst="rect">
                <a:avLst/>
              </a:prstGeom>
            </p:spPr>
          </p:pic>
        </mc:Fallback>
      </mc:AlternateContent>
      <p:sp>
        <p:nvSpPr>
          <p:cNvPr id="7" name="Rectangle 6">
            <a:extLst>
              <a:ext uri="{FF2B5EF4-FFF2-40B4-BE49-F238E27FC236}">
                <a16:creationId xmlns:a16="http://schemas.microsoft.com/office/drawing/2014/main" id="{BFB9D124-6559-4B34-AB0E-270C5486E56B}"/>
              </a:ext>
            </a:extLst>
          </p:cNvPr>
          <p:cNvSpPr/>
          <p:nvPr/>
        </p:nvSpPr>
        <p:spPr>
          <a:xfrm>
            <a:off x="4227689" y="3428999"/>
            <a:ext cx="3962400" cy="1333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AC9755F-2E71-476A-92B8-EDA85C9B025C}"/>
              </a:ext>
            </a:extLst>
          </p:cNvPr>
          <p:cNvSpPr/>
          <p:nvPr/>
        </p:nvSpPr>
        <p:spPr>
          <a:xfrm>
            <a:off x="9318609" y="619124"/>
            <a:ext cx="588157" cy="247651"/>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65000"/>
                    <a:lumOff val="35000"/>
                  </a:schemeClr>
                </a:solidFill>
              </a:rPr>
              <a:t>WANG LE</a:t>
            </a:r>
          </a:p>
        </p:txBody>
      </p:sp>
    </p:spTree>
    <p:extLst>
      <p:ext uri="{BB962C8B-B14F-4D97-AF65-F5344CB8AC3E}">
        <p14:creationId xmlns:p14="http://schemas.microsoft.com/office/powerpoint/2010/main" val="34236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F500CD-374A-4A9A-973F-10B8FF5DE3D3}"/>
              </a:ext>
            </a:extLst>
          </p:cNvPr>
          <p:cNvSpPr>
            <a:spLocks noGrp="1"/>
          </p:cNvSpPr>
          <p:nvPr>
            <p:ph/>
          </p:nvPr>
        </p:nvSpPr>
        <p:spPr/>
        <p:txBody>
          <a:bodyPr/>
          <a:lstStyle/>
          <a:p>
            <a:endParaRPr lang="en-US" dirty="0"/>
          </a:p>
        </p:txBody>
      </p:sp>
      <p:sp>
        <p:nvSpPr>
          <p:cNvPr id="3" name="Slide Number Placeholder 2">
            <a:extLst>
              <a:ext uri="{FF2B5EF4-FFF2-40B4-BE49-F238E27FC236}">
                <a16:creationId xmlns:a16="http://schemas.microsoft.com/office/drawing/2014/main" id="{7ADB4ED9-D736-4985-84C3-C0CF6FC0E3F9}"/>
              </a:ext>
            </a:extLst>
          </p:cNvPr>
          <p:cNvSpPr>
            <a:spLocks noGrp="1"/>
          </p:cNvSpPr>
          <p:nvPr>
            <p:ph type="sldNum" sz="quarter" idx="12"/>
          </p:nvPr>
        </p:nvSpPr>
        <p:spPr/>
        <p:txBody>
          <a:bodyPr/>
          <a:lstStyle/>
          <a:p>
            <a:pPr>
              <a:defRPr/>
            </a:pPr>
            <a:fld id="{053AD5B5-B691-41E3-BCB7-F8BAB1E7D555}" type="slidenum">
              <a:rPr lang="zh-TW" altLang="en-US" smtClean="0"/>
              <a:pPr>
                <a:defRPr/>
              </a:pPr>
              <a:t>14</a:t>
            </a:fld>
            <a:endParaRPr lang="en-US" altLang="zh-TW" dirty="0"/>
          </a:p>
        </p:txBody>
      </p:sp>
      <p:pic>
        <p:nvPicPr>
          <p:cNvPr id="4" name="Picture 3">
            <a:extLst>
              <a:ext uri="{FF2B5EF4-FFF2-40B4-BE49-F238E27FC236}">
                <a16:creationId xmlns:a16="http://schemas.microsoft.com/office/drawing/2014/main" id="{5524C921-63ED-4658-9D0A-1F2915D9B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69"/>
            <a:ext cx="11966965" cy="6663006"/>
          </a:xfrm>
          <a:prstGeom prst="rect">
            <a:avLst/>
          </a:prstGeom>
        </p:spPr>
      </p:pic>
      <p:grpSp>
        <p:nvGrpSpPr>
          <p:cNvPr id="14" name="Group 13">
            <a:extLst>
              <a:ext uri="{FF2B5EF4-FFF2-40B4-BE49-F238E27FC236}">
                <a16:creationId xmlns:a16="http://schemas.microsoft.com/office/drawing/2014/main" id="{A3822773-C17A-4113-9F71-77CFF5253924}"/>
              </a:ext>
            </a:extLst>
          </p:cNvPr>
          <p:cNvGrpSpPr/>
          <p:nvPr/>
        </p:nvGrpSpPr>
        <p:grpSpPr>
          <a:xfrm>
            <a:off x="1100487" y="709229"/>
            <a:ext cx="9765989" cy="4092273"/>
            <a:chOff x="1100487" y="709229"/>
            <a:chExt cx="9765989" cy="4092273"/>
          </a:xfrm>
        </p:grpSpPr>
        <p:sp>
          <p:nvSpPr>
            <p:cNvPr id="5" name="Oval 4">
              <a:extLst>
                <a:ext uri="{FF2B5EF4-FFF2-40B4-BE49-F238E27FC236}">
                  <a16:creationId xmlns:a16="http://schemas.microsoft.com/office/drawing/2014/main" id="{D62E34B1-18F8-4406-8CBD-58748BD7A4F1}"/>
                </a:ext>
              </a:extLst>
            </p:cNvPr>
            <p:cNvSpPr/>
            <p:nvPr/>
          </p:nvSpPr>
          <p:spPr>
            <a:xfrm>
              <a:off x="9487235" y="709229"/>
              <a:ext cx="733330" cy="506994"/>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D9C0077-E1D8-436A-9C7A-1487CF812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87" y="2192434"/>
              <a:ext cx="9765989" cy="2609068"/>
            </a:xfrm>
            <a:prstGeom prst="rect">
              <a:avLst/>
            </a:prstGeom>
            <a:ln>
              <a:solidFill>
                <a:schemeClr val="accent4">
                  <a:lumMod val="50000"/>
                </a:schemeClr>
              </a:solidFill>
            </a:ln>
            <a:effectLst>
              <a:glow rad="139700">
                <a:schemeClr val="accent3">
                  <a:satMod val="175000"/>
                  <a:alpha val="40000"/>
                </a:schemeClr>
              </a:glow>
              <a:outerShdw blurRad="50800" dist="38100" dir="5400000" algn="t" rotWithShape="0">
                <a:prstClr val="black">
                  <a:alpha val="40000"/>
                </a:prstClr>
              </a:outerShdw>
            </a:effectLst>
          </p:spPr>
        </p:pic>
        <p:sp>
          <p:nvSpPr>
            <p:cNvPr id="10" name="Arrow: Curved Down 9">
              <a:extLst>
                <a:ext uri="{FF2B5EF4-FFF2-40B4-BE49-F238E27FC236}">
                  <a16:creationId xmlns:a16="http://schemas.microsoft.com/office/drawing/2014/main" id="{5AADCF32-2925-42EF-804D-A114E5EE02AA}"/>
                </a:ext>
              </a:extLst>
            </p:cNvPr>
            <p:cNvSpPr/>
            <p:nvPr/>
          </p:nvSpPr>
          <p:spPr>
            <a:xfrm rot="7318870">
              <a:off x="8524014" y="1977262"/>
              <a:ext cx="2346440" cy="597501"/>
            </a:xfrm>
            <a:prstGeom prst="curvedDownArrow">
              <a:avLst>
                <a:gd name="adj1" fmla="val 25000"/>
                <a:gd name="adj2" fmla="val 50053"/>
                <a:gd name="adj3" fmla="val 25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1926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E1FF">
            <a:alpha val="60000"/>
          </a:srgbClr>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590846A-C9DB-4307-80A6-A7522BFAF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183">
            <a:off x="454873" y="247590"/>
            <a:ext cx="1764185" cy="1469976"/>
          </a:xfrm>
          <a:prstGeom prst="rect">
            <a:avLst/>
          </a:prstGeom>
        </p:spPr>
      </p:pic>
      <p:sp>
        <p:nvSpPr>
          <p:cNvPr id="27650" name="Text Box 6"/>
          <p:cNvSpPr txBox="1">
            <a:spLocks noChangeArrowheads="1"/>
          </p:cNvSpPr>
          <p:nvPr/>
        </p:nvSpPr>
        <p:spPr bwMode="auto">
          <a:xfrm>
            <a:off x="2436646" y="881278"/>
            <a:ext cx="74183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Loan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50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 (for any combinations)</a:t>
            </a:r>
            <a:b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b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Hold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20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a:t>
            </a:r>
          </a:p>
        </p:txBody>
      </p:sp>
      <p:graphicFrame>
        <p:nvGraphicFramePr>
          <p:cNvPr id="100411" name="Group 59"/>
          <p:cNvGraphicFramePr>
            <a:graphicFrameLocks noGrp="1"/>
          </p:cNvGraphicFramePr>
          <p:nvPr>
            <p:ph/>
            <p:extLst/>
          </p:nvPr>
        </p:nvGraphicFramePr>
        <p:xfrm>
          <a:off x="1775520" y="1773238"/>
          <a:ext cx="8568952" cy="4248150"/>
        </p:xfrm>
        <a:graphic>
          <a:graphicData uri="http://schemas.openxmlformats.org/drawingml/2006/table">
            <a:tbl>
              <a:tblPr/>
              <a:tblGrid>
                <a:gridCol w="4338140">
                  <a:extLst>
                    <a:ext uri="{9D8B030D-6E8A-4147-A177-3AD203B41FA5}">
                      <a16:colId xmlns:a16="http://schemas.microsoft.com/office/drawing/2014/main" val="20000"/>
                    </a:ext>
                  </a:extLst>
                </a:gridCol>
                <a:gridCol w="4230812">
                  <a:extLst>
                    <a:ext uri="{9D8B030D-6E8A-4147-A177-3AD203B41FA5}">
                      <a16:colId xmlns:a16="http://schemas.microsoft.com/office/drawing/2014/main" val="20001"/>
                    </a:ext>
                  </a:extLst>
                </a:gridCol>
              </a:tblGrid>
              <a:tr h="2098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98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0374" name="Text Box 22"/>
          <p:cNvSpPr txBox="1">
            <a:spLocks noChangeArrowheads="1"/>
          </p:cNvSpPr>
          <p:nvPr/>
        </p:nvSpPr>
        <p:spPr bwMode="auto">
          <a:xfrm>
            <a:off x="2477128" y="3447472"/>
            <a:ext cx="3095625" cy="338554"/>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Circulation Books: 30 days</a:t>
            </a:r>
          </a:p>
        </p:txBody>
      </p:sp>
      <p:sp>
        <p:nvSpPr>
          <p:cNvPr id="100375" name="Text Box 23"/>
          <p:cNvSpPr txBox="1">
            <a:spLocks noChangeArrowheads="1"/>
          </p:cNvSpPr>
          <p:nvPr/>
        </p:nvSpPr>
        <p:spPr bwMode="auto">
          <a:xfrm>
            <a:off x="6168009" y="3443531"/>
            <a:ext cx="4103886" cy="338554"/>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Media and e-book reader: 14 days</a:t>
            </a:r>
          </a:p>
        </p:txBody>
      </p:sp>
      <p:sp>
        <p:nvSpPr>
          <p:cNvPr id="100376" name="Text Box 24"/>
          <p:cNvSpPr txBox="1">
            <a:spLocks noChangeArrowheads="1"/>
          </p:cNvSpPr>
          <p:nvPr/>
        </p:nvSpPr>
        <p:spPr bwMode="auto">
          <a:xfrm>
            <a:off x="1703512" y="5421468"/>
            <a:ext cx="4464497" cy="584775"/>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Teaching Resources, School Textbooks and EIH Collection: 14 days</a:t>
            </a:r>
          </a:p>
        </p:txBody>
      </p:sp>
      <p:sp>
        <p:nvSpPr>
          <p:cNvPr id="100377" name="Text Box 25"/>
          <p:cNvSpPr txBox="1">
            <a:spLocks noChangeArrowheads="1"/>
          </p:cNvSpPr>
          <p:nvPr/>
        </p:nvSpPr>
        <p:spPr bwMode="auto">
          <a:xfrm>
            <a:off x="6555879" y="5423810"/>
            <a:ext cx="3284537" cy="584775"/>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Reserve Collection: </a:t>
            </a:r>
            <a:b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b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7 days or Library Use Only</a:t>
            </a:r>
          </a:p>
        </p:txBody>
      </p:sp>
      <p:sp>
        <p:nvSpPr>
          <p:cNvPr id="27666" name="Text Box 6"/>
          <p:cNvSpPr txBox="1">
            <a:spLocks noChangeArrowheads="1"/>
          </p:cNvSpPr>
          <p:nvPr/>
        </p:nvSpPr>
        <p:spPr bwMode="auto">
          <a:xfrm>
            <a:off x="1703388" y="6161089"/>
            <a:ext cx="90725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The initial loan periods of 14-day, 30-day and 90-day loan items will be reduced to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7</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15</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and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30</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respectively if the items have been held by other users when the items are being checked out.</a:t>
            </a:r>
          </a:p>
        </p:txBody>
      </p:sp>
      <p:pic>
        <p:nvPicPr>
          <p:cNvPr id="24" name="Picture 17" descr="CYMERA_20130826_16565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8191" y="1831168"/>
            <a:ext cx="1591646" cy="1532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5784" y="3892552"/>
            <a:ext cx="1268128" cy="1414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438234" y="166268"/>
            <a:ext cx="7416800" cy="80021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Your Borrowing Privileges</a:t>
            </a:r>
          </a:p>
          <a:p>
            <a:pPr lvl="0" algn="ctr">
              <a:defRPr/>
            </a:pPr>
            <a:r>
              <a:rPr lang="en-US" altLang="zh-TW" sz="1400" b="1" dirty="0">
                <a:solidFill>
                  <a:schemeClr val="accent2">
                    <a:lumMod val="75000"/>
                  </a:schemeClr>
                </a:solidFill>
                <a:latin typeface="Tahoma" pitchFamily="34" charset="0"/>
                <a:hlinkClick r:id="rId6">
                  <a:extLst>
                    <a:ext uri="{A12FA001-AC4F-418D-AE19-62706E023703}">
                      <ahyp:hlinkClr xmlns:ahyp="http://schemas.microsoft.com/office/drawing/2018/hyperlinkcolor" val="tx"/>
                    </a:ext>
                  </a:extLst>
                </a:hlinkClick>
              </a:rPr>
              <a:t>https://www.lib.eduhk.hk/about/policies-regulations/regulations#4</a:t>
            </a:r>
            <a:endParaRPr kumimoji="0" lang="en-US" altLang="zh-TW" sz="2800" b="1"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Garamond" pitchFamily="18" charset="0"/>
              <a:ea typeface="新細明體" panose="02020500000000000000" pitchFamily="18" charset="-120"/>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t="-2753"/>
          <a:stretch/>
        </p:blipFill>
        <p:spPr>
          <a:xfrm>
            <a:off x="6131162" y="1844794"/>
            <a:ext cx="1584598" cy="1450584"/>
          </a:xfrm>
          <a:prstGeom prst="rect">
            <a:avLst/>
          </a:prstGeom>
          <a:effectLst>
            <a:softEdge rad="63500"/>
          </a:effectLst>
        </p:spPr>
      </p:pic>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40255" y="3940123"/>
            <a:ext cx="1437309" cy="14398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5213" y="3940122"/>
            <a:ext cx="2051662" cy="1368463"/>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7" name="Picture 6">
            <a:extLst>
              <a:ext uri="{FF2B5EF4-FFF2-40B4-BE49-F238E27FC236}">
                <a16:creationId xmlns:a16="http://schemas.microsoft.com/office/drawing/2014/main" id="{271A8E5A-C2EC-4509-9B8D-8613352C2EE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700131" y="5164920"/>
            <a:ext cx="1003258" cy="1003258"/>
          </a:xfrm>
          <a:prstGeom prst="rect">
            <a:avLst/>
          </a:prstGeom>
        </p:spPr>
      </p:pic>
      <p:sp>
        <p:nvSpPr>
          <p:cNvPr id="34" name="Oval 33">
            <a:extLst>
              <a:ext uri="{FF2B5EF4-FFF2-40B4-BE49-F238E27FC236}">
                <a16:creationId xmlns:a16="http://schemas.microsoft.com/office/drawing/2014/main" id="{7C473910-A302-4182-B514-7580E26CD436}"/>
              </a:ext>
            </a:extLst>
          </p:cNvPr>
          <p:cNvSpPr/>
          <p:nvPr/>
        </p:nvSpPr>
        <p:spPr>
          <a:xfrm rot="259393">
            <a:off x="305556" y="405213"/>
            <a:ext cx="2939928" cy="8763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66CC"/>
                </a:solidFill>
                <a:latin typeface="Tahoma" panose="020B0604030504040204" pitchFamily="34" charset="0"/>
                <a:ea typeface="Tahoma" panose="020B0604030504040204" pitchFamily="34" charset="0"/>
                <a:cs typeface="Tahoma" panose="020B0604030504040204" pitchFamily="34" charset="0"/>
              </a:rPr>
              <a:t>        </a:t>
            </a:r>
          </a:p>
          <a:p>
            <a:r>
              <a:rPr lang="en-US" sz="1600" dirty="0">
                <a:solidFill>
                  <a:srgbClr val="0066CC"/>
                </a:solidFill>
                <a:latin typeface="Ink Free" panose="03080402000500000000" pitchFamily="66" charset="0"/>
                <a:ea typeface="Tahoma" panose="020B0604030504040204" pitchFamily="34" charset="0"/>
                <a:cs typeface="Tahoma" panose="020B0604030504040204" pitchFamily="34" charset="0"/>
              </a:rPr>
              <a:t>For: </a:t>
            </a:r>
          </a:p>
          <a:p>
            <a:endParaRPr lang="en-US" sz="1600" dirty="0">
              <a:solidFill>
                <a:srgbClr val="0066CC"/>
              </a:solidFill>
              <a:latin typeface="Ink Free" panose="03080402000500000000" pitchFamily="66" charset="0"/>
              <a:ea typeface="Tahoma" panose="020B0604030504040204" pitchFamily="34" charset="0"/>
              <a:cs typeface="Tahoma" panose="020B0604030504040204" pitchFamily="34" charset="0"/>
            </a:endParaRPr>
          </a:p>
          <a:p>
            <a:r>
              <a:rPr lang="en-US" sz="1600" dirty="0">
                <a:solidFill>
                  <a:srgbClr val="0066CC"/>
                </a:solidFill>
                <a:latin typeface="Ink Free" panose="03080402000500000000" pitchFamily="66" charset="0"/>
                <a:ea typeface="Tahoma" panose="020B0604030504040204" pitchFamily="34" charset="0"/>
                <a:cs typeface="Tahoma" panose="020B0604030504040204" pitchFamily="34" charset="0"/>
              </a:rPr>
              <a:t>Professional Development Programmes</a:t>
            </a:r>
          </a:p>
        </p:txBody>
      </p:sp>
      <p:grpSp>
        <p:nvGrpSpPr>
          <p:cNvPr id="33" name="Group 32">
            <a:extLst>
              <a:ext uri="{FF2B5EF4-FFF2-40B4-BE49-F238E27FC236}">
                <a16:creationId xmlns:a16="http://schemas.microsoft.com/office/drawing/2014/main" id="{C0E90872-61E1-416E-A2C1-D5EEA064FF12}"/>
              </a:ext>
            </a:extLst>
          </p:cNvPr>
          <p:cNvGrpSpPr/>
          <p:nvPr/>
        </p:nvGrpSpPr>
        <p:grpSpPr>
          <a:xfrm>
            <a:off x="7753474" y="1981613"/>
            <a:ext cx="2553283" cy="1373184"/>
            <a:chOff x="8831793" y="2034665"/>
            <a:chExt cx="2553283" cy="1373184"/>
          </a:xfrm>
        </p:grpSpPr>
        <p:grpSp>
          <p:nvGrpSpPr>
            <p:cNvPr id="19" name="Group 18"/>
            <p:cNvGrpSpPr/>
            <p:nvPr/>
          </p:nvGrpSpPr>
          <p:grpSpPr>
            <a:xfrm>
              <a:off x="10285418" y="2680821"/>
              <a:ext cx="721704" cy="532305"/>
              <a:chOff x="520714" y="4142269"/>
              <a:chExt cx="1053207" cy="629355"/>
            </a:xfrm>
          </p:grpSpPr>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83" y="4142269"/>
                <a:ext cx="539844" cy="456013"/>
              </a:xfrm>
              <a:prstGeom prst="rect">
                <a:avLst/>
              </a:prstGeom>
              <a:ln>
                <a:noFill/>
              </a:ln>
              <a:effectLst/>
            </p:spPr>
          </p:pic>
          <p:sp>
            <p:nvSpPr>
              <p:cNvPr id="21" name="TextBox 20"/>
              <p:cNvSpPr txBox="1"/>
              <p:nvPr/>
            </p:nvSpPr>
            <p:spPr>
              <a:xfrm>
                <a:off x="520714" y="4516901"/>
                <a:ext cx="1053207" cy="25472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PressReader</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grpSp>
          <p:nvGrpSpPr>
            <p:cNvPr id="32" name="Group 31">
              <a:extLst>
                <a:ext uri="{FF2B5EF4-FFF2-40B4-BE49-F238E27FC236}">
                  <a16:creationId xmlns:a16="http://schemas.microsoft.com/office/drawing/2014/main" id="{F5C7F148-FDD8-4846-B6F6-10ACFEC501AA}"/>
                </a:ext>
              </a:extLst>
            </p:cNvPr>
            <p:cNvGrpSpPr/>
            <p:nvPr/>
          </p:nvGrpSpPr>
          <p:grpSpPr>
            <a:xfrm>
              <a:off x="9793229" y="2683095"/>
              <a:ext cx="481883" cy="530031"/>
              <a:chOff x="9311548" y="1492730"/>
              <a:chExt cx="481883" cy="530031"/>
            </a:xfrm>
          </p:grpSpPr>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50215" y="1492730"/>
                <a:ext cx="360000" cy="360000"/>
              </a:xfrm>
              <a:prstGeom prst="rect">
                <a:avLst/>
              </a:prstGeom>
              <a:ln>
                <a:noFill/>
              </a:ln>
              <a:effectLst/>
            </p:spPr>
          </p:pic>
          <p:sp>
            <p:nvSpPr>
              <p:cNvPr id="23" name="TextBox 22"/>
              <p:cNvSpPr txBox="1"/>
              <p:nvPr/>
            </p:nvSpPr>
            <p:spPr>
              <a:xfrm>
                <a:off x="9311548" y="1807317"/>
                <a:ext cx="481883"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Scribd</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grpSp>
          <p:nvGrpSpPr>
            <p:cNvPr id="25" name="Group 24"/>
            <p:cNvGrpSpPr/>
            <p:nvPr/>
          </p:nvGrpSpPr>
          <p:grpSpPr>
            <a:xfrm>
              <a:off x="9678730" y="2116075"/>
              <a:ext cx="694259" cy="598527"/>
              <a:chOff x="1571978" y="-883180"/>
              <a:chExt cx="961803" cy="1019661"/>
            </a:xfrm>
          </p:grpSpPr>
          <p:pic>
            <p:nvPicPr>
              <p:cNvPr id="26" name="Picture 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71978" y="-883180"/>
                <a:ext cx="858623" cy="858623"/>
              </a:xfrm>
              <a:prstGeom prst="rect">
                <a:avLst/>
              </a:prstGeom>
              <a:ln>
                <a:noFill/>
              </a:ln>
              <a:effectLst/>
            </p:spPr>
          </p:pic>
          <p:sp>
            <p:nvSpPr>
              <p:cNvPr id="27" name="TextBox 26"/>
              <p:cNvSpPr txBox="1"/>
              <p:nvPr/>
            </p:nvSpPr>
            <p:spPr>
              <a:xfrm>
                <a:off x="1643999" y="-230553"/>
                <a:ext cx="889782" cy="36703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Browzine</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grpSp>
          <p:nvGrpSpPr>
            <p:cNvPr id="14" name="Group 13">
              <a:extLst>
                <a:ext uri="{FF2B5EF4-FFF2-40B4-BE49-F238E27FC236}">
                  <a16:creationId xmlns:a16="http://schemas.microsoft.com/office/drawing/2014/main" id="{3688C4AC-5F07-4D29-AFF5-EEF0E2F73F07}"/>
                </a:ext>
              </a:extLst>
            </p:cNvPr>
            <p:cNvGrpSpPr/>
            <p:nvPr/>
          </p:nvGrpSpPr>
          <p:grpSpPr>
            <a:xfrm>
              <a:off x="9088759" y="2686765"/>
              <a:ext cx="611767" cy="526361"/>
              <a:chOff x="9375628" y="967258"/>
              <a:chExt cx="611767" cy="526361"/>
            </a:xfrm>
          </p:grpSpPr>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86687" y="967258"/>
                <a:ext cx="374737" cy="360000"/>
              </a:xfrm>
              <a:prstGeom prst="rect">
                <a:avLst/>
              </a:prstGeom>
            </p:spPr>
          </p:pic>
          <p:sp>
            <p:nvSpPr>
              <p:cNvPr id="30" name="TextBox 29"/>
              <p:cNvSpPr txBox="1"/>
              <p:nvPr/>
            </p:nvSpPr>
            <p:spPr>
              <a:xfrm>
                <a:off x="9375628" y="1278175"/>
                <a:ext cx="61176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mn-cs"/>
                  </a:rPr>
                  <a:t>HyRead 3</a:t>
                </a:r>
              </a:p>
            </p:txBody>
          </p:sp>
        </p:grpSp>
        <p:grpSp>
          <p:nvGrpSpPr>
            <p:cNvPr id="12" name="Group 11">
              <a:extLst>
                <a:ext uri="{FF2B5EF4-FFF2-40B4-BE49-F238E27FC236}">
                  <a16:creationId xmlns:a16="http://schemas.microsoft.com/office/drawing/2014/main" id="{3316E20C-28D4-4F67-9723-4E3B371983B9}"/>
                </a:ext>
              </a:extLst>
            </p:cNvPr>
            <p:cNvGrpSpPr/>
            <p:nvPr/>
          </p:nvGrpSpPr>
          <p:grpSpPr>
            <a:xfrm>
              <a:off x="8999255" y="2181679"/>
              <a:ext cx="740941" cy="540000"/>
              <a:chOff x="7939949" y="1998945"/>
              <a:chExt cx="740941" cy="540000"/>
            </a:xfrm>
          </p:grpSpPr>
          <p:pic>
            <p:nvPicPr>
              <p:cNvPr id="10" name="Picture 9">
                <a:extLst>
                  <a:ext uri="{FF2B5EF4-FFF2-40B4-BE49-F238E27FC236}">
                    <a16:creationId xmlns:a16="http://schemas.microsoft.com/office/drawing/2014/main" id="{A248DF62-DBCD-4637-9C60-E1DD0437C310}"/>
                  </a:ext>
                </a:extLst>
              </p:cNvPr>
              <p:cNvPicPr>
                <a:picLocks noChangeAspect="1"/>
              </p:cNvPicPr>
              <p:nvPr/>
            </p:nvPicPr>
            <p:blipFill rotWithShape="1">
              <a:blip r:embed="rId15"/>
              <a:srcRect l="2475" t="1301" r="1714" b="1456"/>
              <a:stretch/>
            </p:blipFill>
            <p:spPr>
              <a:xfrm>
                <a:off x="8130436" y="1998945"/>
                <a:ext cx="359965" cy="360000"/>
              </a:xfrm>
              <a:prstGeom prst="roundRect">
                <a:avLst>
                  <a:gd name="adj" fmla="val 19327"/>
                </a:avLst>
              </a:prstGeom>
            </p:spPr>
          </p:pic>
          <p:sp>
            <p:nvSpPr>
              <p:cNvPr id="39" name="TextBox 38">
                <a:extLst>
                  <a:ext uri="{FF2B5EF4-FFF2-40B4-BE49-F238E27FC236}">
                    <a16:creationId xmlns:a16="http://schemas.microsoft.com/office/drawing/2014/main" id="{46FA8A75-181D-4407-A648-697BF66BAA75}"/>
                  </a:ext>
                </a:extLst>
              </p:cNvPr>
              <p:cNvSpPr txBox="1"/>
              <p:nvPr/>
            </p:nvSpPr>
            <p:spPr>
              <a:xfrm>
                <a:off x="7939949" y="2323501"/>
                <a:ext cx="740941"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mn-cs"/>
                  </a:rPr>
                  <a:t>Airiti Reader</a:t>
                </a:r>
              </a:p>
            </p:txBody>
          </p:sp>
        </p:grpSp>
        <p:grpSp>
          <p:nvGrpSpPr>
            <p:cNvPr id="13" name="Group 12">
              <a:extLst>
                <a:ext uri="{FF2B5EF4-FFF2-40B4-BE49-F238E27FC236}">
                  <a16:creationId xmlns:a16="http://schemas.microsoft.com/office/drawing/2014/main" id="{77217DB3-3522-4404-B233-D61DD162569D}"/>
                </a:ext>
              </a:extLst>
            </p:cNvPr>
            <p:cNvGrpSpPr/>
            <p:nvPr/>
          </p:nvGrpSpPr>
          <p:grpSpPr>
            <a:xfrm>
              <a:off x="10365623" y="2181120"/>
              <a:ext cx="550801" cy="536825"/>
              <a:chOff x="8603371" y="2085712"/>
              <a:chExt cx="550801" cy="536825"/>
            </a:xfrm>
          </p:grpSpPr>
          <p:pic>
            <p:nvPicPr>
              <p:cNvPr id="11" name="Picture 10">
                <a:extLst>
                  <a:ext uri="{FF2B5EF4-FFF2-40B4-BE49-F238E27FC236}">
                    <a16:creationId xmlns:a16="http://schemas.microsoft.com/office/drawing/2014/main" id="{ED6BC5DA-9379-4C74-B15D-2BB733CEC779}"/>
                  </a:ext>
                </a:extLst>
              </p:cNvPr>
              <p:cNvPicPr>
                <a:picLocks noChangeAspect="1"/>
              </p:cNvPicPr>
              <p:nvPr/>
            </p:nvPicPr>
            <p:blipFill rotWithShape="1">
              <a:blip r:embed="rId16"/>
              <a:srcRect l="1235" t="869" b="587"/>
              <a:stretch/>
            </p:blipFill>
            <p:spPr>
              <a:xfrm>
                <a:off x="8683510" y="2085712"/>
                <a:ext cx="360804" cy="360000"/>
              </a:xfrm>
              <a:prstGeom prst="roundRect">
                <a:avLst>
                  <a:gd name="adj" fmla="val 20964"/>
                </a:avLst>
              </a:prstGeom>
            </p:spPr>
          </p:pic>
          <p:sp>
            <p:nvSpPr>
              <p:cNvPr id="41" name="TextBox 40">
                <a:extLst>
                  <a:ext uri="{FF2B5EF4-FFF2-40B4-BE49-F238E27FC236}">
                    <a16:creationId xmlns:a16="http://schemas.microsoft.com/office/drawing/2014/main" id="{84C59AE9-5AFA-449E-BA35-BE13D4C7CD02}"/>
                  </a:ext>
                </a:extLst>
              </p:cNvPr>
              <p:cNvSpPr txBox="1"/>
              <p:nvPr/>
            </p:nvSpPr>
            <p:spPr>
              <a:xfrm>
                <a:off x="8603371" y="2407093"/>
                <a:ext cx="550801"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mn-cs"/>
                  </a:rPr>
                  <a:t>Everand</a:t>
                </a:r>
              </a:p>
            </p:txBody>
          </p:sp>
        </p:grpSp>
        <p:pic>
          <p:nvPicPr>
            <p:cNvPr id="17" name="Picture 1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31793" y="2034665"/>
              <a:ext cx="2553283" cy="1373184"/>
            </a:xfrm>
            <a:prstGeom prst="rect">
              <a:avLst/>
            </a:prstGeom>
          </p:spPr>
        </p:pic>
      </p:grpSp>
    </p:spTree>
    <p:extLst>
      <p:ext uri="{BB962C8B-B14F-4D97-AF65-F5344CB8AC3E}">
        <p14:creationId xmlns:p14="http://schemas.microsoft.com/office/powerpoint/2010/main" val="215671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Text Box 8"/>
          <p:cNvSpPr txBox="1">
            <a:spLocks noChangeArrowheads="1"/>
          </p:cNvSpPr>
          <p:nvPr/>
        </p:nvSpPr>
        <p:spPr bwMode="auto">
          <a:xfrm>
            <a:off x="2693988" y="1588456"/>
            <a:ext cx="9259888" cy="5016758"/>
          </a:xfrm>
          <a:prstGeom prst="rect">
            <a:avLst/>
          </a:prstGeom>
          <a:noFill/>
          <a:ln w="9525">
            <a:noFill/>
            <a:miter lim="800000"/>
            <a:headEnd/>
            <a:tailEnd/>
          </a:ln>
          <a:effectLst/>
        </p:spPr>
        <p:txBody>
          <a:bodyPr wrap="square">
            <a:spAutoFit/>
          </a:bodyPr>
          <a:lstStyle/>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Students can borrow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mn-cs"/>
              </a:rPr>
              <a:t>15</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 books from other UGC libraries via HKALL for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15</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 days </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HKALL loan quota (15 books) included in EdUHK Library loan quota</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Request books with </a:t>
            </a:r>
            <a:r>
              <a:rPr kumimoji="1" lang="en-US" altLang="zh-TW" sz="2000" b="0" i="0" u="sng"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available</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status only</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indent="-265113">
              <a:buFontTx/>
              <a:buChar char="•"/>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Pick up books at MMW Library, Tseung Kwan O Study Centre Library or </a:t>
            </a:r>
            <a:r>
              <a:rPr kumimoji="1" lang="en-US" altLang="zh-TW" sz="2000" dirty="0">
                <a:solidFill>
                  <a:prstClr val="black"/>
                </a:solidFill>
                <a:latin typeface="Tahoma" pitchFamily="34" charset="0"/>
              </a:rPr>
              <a:t>North Point Study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You will be notified by email when the item is ready for pickup</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Require to pick up books within 5 days from the date of notification</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All loans may be </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renewed up to 45 days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unless a hold or recall has been placed by a local user of the lending library</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p:txBody>
      </p:sp>
      <p:sp>
        <p:nvSpPr>
          <p:cNvPr id="4" name="Text Box 5"/>
          <p:cNvSpPr txBox="1">
            <a:spLocks noChangeArrowheads="1"/>
          </p:cNvSpPr>
          <p:nvPr/>
        </p:nvSpPr>
        <p:spPr bwMode="auto">
          <a:xfrm>
            <a:off x="3795713" y="497267"/>
            <a:ext cx="7416800" cy="107721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Hong Kong Academic Library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香港高校圖書聯網</a:t>
            </a: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564E783-0230-4F2C-99AC-AABD41505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183">
            <a:off x="244207" y="144187"/>
            <a:ext cx="2559630" cy="2656014"/>
          </a:xfrm>
          <a:prstGeom prst="rect">
            <a:avLst/>
          </a:prstGeom>
        </p:spPr>
      </p:pic>
      <p:sp>
        <p:nvSpPr>
          <p:cNvPr id="13" name="Oval 12">
            <a:extLst>
              <a:ext uri="{FF2B5EF4-FFF2-40B4-BE49-F238E27FC236}">
                <a16:creationId xmlns:a16="http://schemas.microsoft.com/office/drawing/2014/main" id="{8BBAE076-3EB2-43D9-8711-1768A144E30F}"/>
              </a:ext>
            </a:extLst>
          </p:cNvPr>
          <p:cNvSpPr/>
          <p:nvPr/>
        </p:nvSpPr>
        <p:spPr>
          <a:xfrm>
            <a:off x="-157163" y="577582"/>
            <a:ext cx="3952876" cy="12292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66CC"/>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66CC"/>
                </a:solidFill>
                <a:latin typeface="Ink Free" panose="03080402000500000000" pitchFamily="66" charset="0"/>
                <a:ea typeface="Tahoma" panose="020B0604030504040204" pitchFamily="34" charset="0"/>
                <a:cs typeface="Tahoma" panose="020B0604030504040204" pitchFamily="34" charset="0"/>
              </a:rPr>
              <a:t>For: </a:t>
            </a:r>
          </a:p>
          <a:p>
            <a:endParaRPr lang="en-US" sz="1600" b="1" dirty="0">
              <a:solidFill>
                <a:srgbClr val="0066CC"/>
              </a:solidFill>
              <a:latin typeface="Ink Free" panose="03080402000500000000" pitchFamily="66" charset="0"/>
              <a:ea typeface="Tahoma" panose="020B0604030504040204" pitchFamily="34" charset="0"/>
              <a:cs typeface="Tahoma" panose="020B0604030504040204" pitchFamily="34" charset="0"/>
            </a:endParaRPr>
          </a:p>
          <a:p>
            <a:r>
              <a:rPr lang="en-US" sz="1600" b="1" dirty="0">
                <a:solidFill>
                  <a:srgbClr val="0066CC"/>
                </a:solidFill>
                <a:latin typeface="Ink Free" panose="03080402000500000000" pitchFamily="66" charset="0"/>
                <a:ea typeface="Tahoma" panose="020B0604030504040204" pitchFamily="34" charset="0"/>
                <a:cs typeface="Tahoma" panose="020B0604030504040204" pitchFamily="34" charset="0"/>
              </a:rPr>
              <a:t>Professional Development Programmes</a:t>
            </a:r>
          </a:p>
        </p:txBody>
      </p:sp>
    </p:spTree>
    <p:extLst>
      <p:ext uri="{BB962C8B-B14F-4D97-AF65-F5344CB8AC3E}">
        <p14:creationId xmlns:p14="http://schemas.microsoft.com/office/powerpoint/2010/main" val="162497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57569D-5859-49B3-8798-5414F4C86B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973" y="427676"/>
            <a:ext cx="4607884" cy="1494353"/>
          </a:xfrm>
          <a:prstGeom prst="rect">
            <a:avLst/>
          </a:prstGeom>
        </p:spPr>
      </p:pic>
      <p:sp>
        <p:nvSpPr>
          <p:cNvPr id="50181" name="Text Box 4"/>
          <p:cNvSpPr txBox="1">
            <a:spLocks noChangeArrowheads="1"/>
          </p:cNvSpPr>
          <p:nvPr/>
        </p:nvSpPr>
        <p:spPr bwMode="auto">
          <a:xfrm>
            <a:off x="1692716" y="3193034"/>
            <a:ext cx="88065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8000" lvl="0" indent="-288000" fontAlgn="base">
              <a:spcBef>
                <a:spcPct val="0"/>
              </a:spcBef>
              <a:spcAft>
                <a:spcPct val="0"/>
              </a:spcAft>
              <a:buFont typeface="Wingdings" panose="05000000000000000000" pitchFamily="2" charset="2"/>
              <a:buChar char="Ø"/>
              <a:defRPr/>
            </a:pPr>
            <a:r>
              <a:rPr lang="en-US" altLang="zh-TW" sz="2000" dirty="0">
                <a:solidFill>
                  <a:prstClr val="black"/>
                </a:solidFill>
                <a:latin typeface="Tahoma" panose="020B0604030504040204" pitchFamily="34" charset="0"/>
              </a:rPr>
              <a:t>You can request book chapters or journal articles that are not available in EdUHK Library from other libraries worldwide.</a:t>
            </a:r>
          </a:p>
          <a:p>
            <a:pPr lvl="0" fontAlgn="base">
              <a:spcBef>
                <a:spcPct val="0"/>
              </a:spcBef>
              <a:spcAft>
                <a:spcPct val="0"/>
              </a:spcAft>
              <a:buFont typeface="Wingdings" panose="05000000000000000000" pitchFamily="2" charset="2"/>
              <a:buChar char="Ø"/>
              <a:defRPr/>
            </a:pPr>
            <a:endParaRPr lang="en-US" altLang="zh-TW" sz="2000" dirty="0">
              <a:solidFill>
                <a:prstClr val="black"/>
              </a:solidFill>
              <a:latin typeface="Tahoma" panose="020B0604030504040204" pitchFamily="34" charset="0"/>
            </a:endParaRPr>
          </a:p>
          <a:p>
            <a:pPr marL="288000" lvl="0" indent="-288000" fontAlgn="base">
              <a:spcBef>
                <a:spcPct val="0"/>
              </a:spcBef>
              <a:spcAft>
                <a:spcPct val="0"/>
              </a:spcAft>
              <a:buFont typeface="Wingdings" panose="05000000000000000000" pitchFamily="2" charset="2"/>
              <a:buChar char="Ø"/>
              <a:defRPr/>
            </a:pPr>
            <a:r>
              <a:rPr lang="en-US" altLang="zh-TW" sz="2000" dirty="0">
                <a:solidFill>
                  <a:prstClr val="black"/>
                </a:solidFill>
                <a:latin typeface="Tahoma" panose="020B0604030504040204" pitchFamily="34" charset="0"/>
              </a:rPr>
              <a:t>You will be notified by email to download the requested electronic items from MyLibrary. There is a maximum download limit of 5 times. PDFs that have expired cannot be retrieved.</a:t>
            </a:r>
          </a:p>
          <a:p>
            <a:pPr lvl="0" fontAlgn="base">
              <a:spcBef>
                <a:spcPct val="0"/>
              </a:spcBef>
              <a:spcAft>
                <a:spcPct val="0"/>
              </a:spcAft>
              <a:buFont typeface="Wingdings" panose="05000000000000000000" pitchFamily="2" charset="2"/>
              <a:buChar char="Ø"/>
              <a:defRPr/>
            </a:pPr>
            <a:endParaRPr lang="en-US" altLang="zh-TW" sz="2000" dirty="0">
              <a:solidFill>
                <a:prstClr val="black"/>
              </a:solidFill>
              <a:latin typeface="Tahoma" panose="020B0604030504040204" pitchFamily="34" charset="0"/>
            </a:endParaRPr>
          </a:p>
          <a:p>
            <a:pPr lvl="0" fontAlgn="base">
              <a:spcBef>
                <a:spcPct val="0"/>
              </a:spcBef>
              <a:spcAft>
                <a:spcPct val="0"/>
              </a:spcAft>
              <a:buFont typeface="Wingdings" panose="05000000000000000000" pitchFamily="2" charset="2"/>
              <a:buChar char="Ø"/>
              <a:defRPr/>
            </a:pPr>
            <a:endParaRPr lang="en-GB" altLang="zh-TW"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fontAlgn="base">
              <a:spcBef>
                <a:spcPct val="0"/>
              </a:spcBef>
              <a:spcAft>
                <a:spcPct val="0"/>
              </a:spcAft>
              <a:buNone/>
              <a:defRPr/>
            </a:pP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p:txBody>
      </p:sp>
      <p:sp>
        <p:nvSpPr>
          <p:cNvPr id="16" name="Text Box 5"/>
          <p:cNvSpPr txBox="1">
            <a:spLocks noChangeArrowheads="1"/>
          </p:cNvSpPr>
          <p:nvPr/>
        </p:nvSpPr>
        <p:spPr bwMode="auto">
          <a:xfrm>
            <a:off x="-352426" y="2257707"/>
            <a:ext cx="12192000" cy="523220"/>
          </a:xfrm>
          <a:prstGeom prst="rect">
            <a:avLst/>
          </a:prstGeom>
          <a:noFill/>
          <a:ln w="9525">
            <a:noFill/>
            <a:miter lim="800000"/>
            <a:headEnd/>
            <a:tailEnd/>
          </a:ln>
          <a:effectLst/>
        </p:spPr>
        <p:txBody>
          <a:bodyPr wrap="square">
            <a:spAutoFit/>
          </a:bodyPr>
          <a:lstStyle/>
          <a:p>
            <a:pPr lvl="0" algn="ctr" fontAlgn="base">
              <a:spcBef>
                <a:spcPct val="0"/>
              </a:spcBef>
              <a:spcAft>
                <a:spcPct val="0"/>
              </a:spcAft>
              <a:defRPr/>
            </a:pPr>
            <a:r>
              <a:rPr lang="en-US" altLang="zh-TW" sz="2800" b="1" dirty="0">
                <a:solidFill>
                  <a:schemeClr val="accent6">
                    <a:lumMod val="50000"/>
                  </a:schemeClr>
                </a:solidFill>
                <a:effectLst>
                  <a:outerShdw blurRad="38100" dist="38100" dir="2700000" algn="tl">
                    <a:srgbClr val="C0C0C0"/>
                  </a:outerShdw>
                </a:effectLst>
                <a:latin typeface="Tahoma" pitchFamily="34" charset="0"/>
              </a:rPr>
              <a:t>Inter-library Loan and Document Delivery Service</a:t>
            </a:r>
            <a:endParaRPr kumimoji="0" lang="en-US" altLang="zh-TW" sz="28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Garamond" pitchFamily="18" charset="0"/>
              <a:ea typeface="新細明體" panose="02020500000000000000" pitchFamily="18" charset="-12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58D4FA-88C1-46AE-A9FD-4755122D649B}"/>
              </a:ext>
            </a:extLst>
          </p:cNvPr>
          <p:cNvSpPr/>
          <p:nvPr/>
        </p:nvSpPr>
        <p:spPr>
          <a:xfrm>
            <a:off x="371475" y="658708"/>
            <a:ext cx="4486057" cy="954107"/>
          </a:xfrm>
          <a:prstGeom prst="rect">
            <a:avLst/>
          </a:prstGeom>
        </p:spPr>
        <p:txBody>
          <a:bodyPr wrap="square">
            <a:spAutoFit/>
          </a:bodyPr>
          <a:lstStyle/>
          <a:p>
            <a:r>
              <a:rPr lang="en-US" sz="1200" dirty="0">
                <a:solidFill>
                  <a:srgbClr val="0066CC"/>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0066CC"/>
                </a:solidFill>
                <a:latin typeface="Ink Free" panose="03080402000500000000" pitchFamily="66" charset="0"/>
                <a:ea typeface="Tahoma" panose="020B0604030504040204" pitchFamily="34" charset="0"/>
                <a:cs typeface="Tahoma" panose="020B0604030504040204" pitchFamily="34" charset="0"/>
              </a:rPr>
              <a:t>For: </a:t>
            </a:r>
          </a:p>
          <a:p>
            <a:br>
              <a:rPr lang="en-US" sz="2000" b="1" dirty="0">
                <a:solidFill>
                  <a:srgbClr val="0066CC"/>
                </a:solidFill>
                <a:latin typeface="Ink Free" panose="03080402000500000000" pitchFamily="66" charset="0"/>
                <a:ea typeface="Tahoma" panose="020B0604030504040204" pitchFamily="34" charset="0"/>
                <a:cs typeface="Tahoma" panose="020B0604030504040204" pitchFamily="34" charset="0"/>
              </a:rPr>
            </a:br>
            <a:r>
              <a:rPr lang="en-US" sz="2000" b="1" dirty="0">
                <a:solidFill>
                  <a:srgbClr val="0066CC"/>
                </a:solidFill>
                <a:latin typeface="Ink Free" panose="03080402000500000000" pitchFamily="66" charset="0"/>
                <a:ea typeface="Tahoma" panose="020B0604030504040204" pitchFamily="34" charset="0"/>
                <a:cs typeface="Tahoma" panose="020B0604030504040204" pitchFamily="34" charset="0"/>
              </a:rPr>
              <a:t>Professional Development Programmes</a:t>
            </a:r>
            <a:endParaRPr lang="en-US" dirty="0"/>
          </a:p>
        </p:txBody>
      </p:sp>
    </p:spTree>
    <p:extLst>
      <p:ext uri="{BB962C8B-B14F-4D97-AF65-F5344CB8AC3E}">
        <p14:creationId xmlns:p14="http://schemas.microsoft.com/office/powerpoint/2010/main" val="39958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841FE-8608-476A-B240-ECB69EE4BB16}"/>
              </a:ext>
            </a:extLst>
          </p:cNvPr>
          <p:cNvPicPr>
            <a:picLocks noChangeAspect="1"/>
          </p:cNvPicPr>
          <p:nvPr/>
        </p:nvPicPr>
        <p:blipFill>
          <a:blip r:embed="rId3"/>
          <a:stretch>
            <a:fillRect/>
          </a:stretch>
        </p:blipFill>
        <p:spPr>
          <a:xfrm>
            <a:off x="1139470" y="1043643"/>
            <a:ext cx="9913059" cy="5312707"/>
          </a:xfrm>
          <a:prstGeom prst="rect">
            <a:avLst/>
          </a:prstGeom>
        </p:spPr>
      </p:pic>
      <p:grpSp>
        <p:nvGrpSpPr>
          <p:cNvPr id="8" name="Group 7">
            <a:extLst>
              <a:ext uri="{FF2B5EF4-FFF2-40B4-BE49-F238E27FC236}">
                <a16:creationId xmlns:a16="http://schemas.microsoft.com/office/drawing/2014/main" id="{A4D0B646-D62D-4542-AB22-3411179AF5E6}"/>
              </a:ext>
            </a:extLst>
          </p:cNvPr>
          <p:cNvGrpSpPr/>
          <p:nvPr/>
        </p:nvGrpSpPr>
        <p:grpSpPr>
          <a:xfrm>
            <a:off x="1356987" y="1323001"/>
            <a:ext cx="8560044" cy="4485535"/>
            <a:chOff x="1815977" y="1374375"/>
            <a:chExt cx="8560044" cy="4485535"/>
          </a:xfrm>
        </p:grpSpPr>
        <p:pic>
          <p:nvPicPr>
            <p:cNvPr id="11" name="Picture 10">
              <a:extLst>
                <a:ext uri="{FF2B5EF4-FFF2-40B4-BE49-F238E27FC236}">
                  <a16:creationId xmlns:a16="http://schemas.microsoft.com/office/drawing/2014/main" id="{B2461ACE-0460-41A7-AE65-393CCD594AB8}"/>
                </a:ext>
              </a:extLst>
            </p:cNvPr>
            <p:cNvPicPr>
              <a:picLocks noChangeAspect="1"/>
            </p:cNvPicPr>
            <p:nvPr/>
          </p:nvPicPr>
          <p:blipFill>
            <a:blip r:embed="rId4"/>
            <a:stretch>
              <a:fillRect/>
            </a:stretch>
          </p:blipFill>
          <p:spPr>
            <a:xfrm>
              <a:off x="1815977" y="1374375"/>
              <a:ext cx="8560044" cy="4485535"/>
            </a:xfrm>
            <a:prstGeom prst="rect">
              <a:avLst/>
            </a:prstGeom>
          </p:spPr>
        </p:pic>
        <p:sp>
          <p:nvSpPr>
            <p:cNvPr id="31" name="Rectangle: Rounded Corners 30">
              <a:extLst>
                <a:ext uri="{FF2B5EF4-FFF2-40B4-BE49-F238E27FC236}">
                  <a16:creationId xmlns:a16="http://schemas.microsoft.com/office/drawing/2014/main" id="{F1BAAFEC-B88A-43AE-97D1-24251182CA6C}"/>
                </a:ext>
              </a:extLst>
            </p:cNvPr>
            <p:cNvSpPr/>
            <p:nvPr/>
          </p:nvSpPr>
          <p:spPr>
            <a:xfrm>
              <a:off x="7688279" y="2601547"/>
              <a:ext cx="1451920" cy="380955"/>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1: Sign in</a:t>
              </a:r>
            </a:p>
          </p:txBody>
        </p:sp>
        <p:sp>
          <p:nvSpPr>
            <p:cNvPr id="38" name="Rectangle: Rounded Corners 37">
              <a:extLst>
                <a:ext uri="{FF2B5EF4-FFF2-40B4-BE49-F238E27FC236}">
                  <a16:creationId xmlns:a16="http://schemas.microsoft.com/office/drawing/2014/main" id="{2EEC889E-7307-4456-BD09-CBD7C8108450}"/>
                </a:ext>
              </a:extLst>
            </p:cNvPr>
            <p:cNvSpPr/>
            <p:nvPr/>
          </p:nvSpPr>
          <p:spPr>
            <a:xfrm>
              <a:off x="5076772" y="5460208"/>
              <a:ext cx="3460057" cy="378348"/>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2: Check for Available Services</a:t>
              </a:r>
            </a:p>
          </p:txBody>
        </p:sp>
        <p:sp>
          <p:nvSpPr>
            <p:cNvPr id="4" name="Rectangle 3">
              <a:extLst>
                <a:ext uri="{FF2B5EF4-FFF2-40B4-BE49-F238E27FC236}">
                  <a16:creationId xmlns:a16="http://schemas.microsoft.com/office/drawing/2014/main" id="{DB488C44-7368-450D-A0FB-6E406B7A035D}"/>
                </a:ext>
              </a:extLst>
            </p:cNvPr>
            <p:cNvSpPr/>
            <p:nvPr/>
          </p:nvSpPr>
          <p:spPr>
            <a:xfrm>
              <a:off x="7496892" y="2201577"/>
              <a:ext cx="649464" cy="315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A83EA9D-58BE-44F6-84EE-F12D288F3D3B}"/>
                </a:ext>
              </a:extLst>
            </p:cNvPr>
            <p:cNvSpPr/>
            <p:nvPr/>
          </p:nvSpPr>
          <p:spPr>
            <a:xfrm>
              <a:off x="2895667" y="5534343"/>
              <a:ext cx="1976587" cy="230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 Box 5"/>
          <p:cNvSpPr txBox="1">
            <a:spLocks noChangeArrowheads="1"/>
          </p:cNvSpPr>
          <p:nvPr/>
        </p:nvSpPr>
        <p:spPr bwMode="auto">
          <a:xfrm>
            <a:off x="1639061" y="253203"/>
            <a:ext cx="8277970"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Request HKALL, ILL &amp; DDS</a:t>
            </a:r>
          </a:p>
        </p:txBody>
      </p:sp>
      <p:grpSp>
        <p:nvGrpSpPr>
          <p:cNvPr id="12" name="Group 11">
            <a:extLst>
              <a:ext uri="{FF2B5EF4-FFF2-40B4-BE49-F238E27FC236}">
                <a16:creationId xmlns:a16="http://schemas.microsoft.com/office/drawing/2014/main" id="{60711376-DF9D-4D32-A5D9-FF0114A14BCF}"/>
              </a:ext>
            </a:extLst>
          </p:cNvPr>
          <p:cNvGrpSpPr/>
          <p:nvPr/>
        </p:nvGrpSpPr>
        <p:grpSpPr>
          <a:xfrm>
            <a:off x="333394" y="924380"/>
            <a:ext cx="10889303" cy="5797095"/>
            <a:chOff x="475088" y="837978"/>
            <a:chExt cx="10889303" cy="5797095"/>
          </a:xfrm>
        </p:grpSpPr>
        <p:pic>
          <p:nvPicPr>
            <p:cNvPr id="25" name="Picture 24">
              <a:extLst>
                <a:ext uri="{FF2B5EF4-FFF2-40B4-BE49-F238E27FC236}">
                  <a16:creationId xmlns:a16="http://schemas.microsoft.com/office/drawing/2014/main" id="{E795A85E-7484-4689-A4ED-31E3F4867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329" y="837978"/>
              <a:ext cx="8040884" cy="5797095"/>
            </a:xfrm>
            <a:prstGeom prst="rect">
              <a:avLst/>
            </a:prstGeom>
          </p:spPr>
        </p:pic>
        <p:grpSp>
          <p:nvGrpSpPr>
            <p:cNvPr id="36" name="Group 35">
              <a:extLst>
                <a:ext uri="{FF2B5EF4-FFF2-40B4-BE49-F238E27FC236}">
                  <a16:creationId xmlns:a16="http://schemas.microsoft.com/office/drawing/2014/main" id="{51FCB759-1C36-4251-A00F-1B26C70C6B55}"/>
                </a:ext>
              </a:extLst>
            </p:cNvPr>
            <p:cNvGrpSpPr/>
            <p:nvPr/>
          </p:nvGrpSpPr>
          <p:grpSpPr>
            <a:xfrm>
              <a:off x="7283298" y="4023289"/>
              <a:ext cx="4081093" cy="1490441"/>
              <a:chOff x="7187728" y="4781793"/>
              <a:chExt cx="4243437" cy="1495894"/>
            </a:xfrm>
          </p:grpSpPr>
          <p:sp>
            <p:nvSpPr>
              <p:cNvPr id="32" name="Oval 31">
                <a:extLst>
                  <a:ext uri="{FF2B5EF4-FFF2-40B4-BE49-F238E27FC236}">
                    <a16:creationId xmlns:a16="http://schemas.microsoft.com/office/drawing/2014/main" id="{DF23F63E-9EA6-4159-ABE1-6484C16AAB58}"/>
                  </a:ext>
                </a:extLst>
              </p:cNvPr>
              <p:cNvSpPr/>
              <p:nvPr/>
            </p:nvSpPr>
            <p:spPr>
              <a:xfrm>
                <a:off x="7187728" y="5886335"/>
                <a:ext cx="1912475" cy="3913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peech Bubble: Rectangle with Corners Rounded 33">
                <a:extLst>
                  <a:ext uri="{FF2B5EF4-FFF2-40B4-BE49-F238E27FC236}">
                    <a16:creationId xmlns:a16="http://schemas.microsoft.com/office/drawing/2014/main" id="{090D1105-577B-4EE9-AD00-5851E0CD89AD}"/>
                  </a:ext>
                </a:extLst>
              </p:cNvPr>
              <p:cNvSpPr/>
              <p:nvPr/>
            </p:nvSpPr>
            <p:spPr>
              <a:xfrm>
                <a:off x="8983778" y="4781793"/>
                <a:ext cx="2447387" cy="821563"/>
              </a:xfrm>
              <a:prstGeom prst="wedgeRoundRectCallout">
                <a:avLst>
                  <a:gd name="adj1" fmla="val -41533"/>
                  <a:gd name="adj2" fmla="val 82142"/>
                  <a:gd name="adj3" fmla="val 16667"/>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Use </a:t>
                </a:r>
                <a:r>
                  <a:rPr lang="en-US" sz="1600" b="1" dirty="0">
                    <a:solidFill>
                      <a:schemeClr val="tx1">
                        <a:lumMod val="75000"/>
                        <a:lumOff val="25000"/>
                      </a:schemeClr>
                    </a:solidFill>
                  </a:rPr>
                  <a:t>DDS service </a:t>
                </a:r>
                <a:r>
                  <a:rPr lang="en-US" sz="1600" dirty="0">
                    <a:solidFill>
                      <a:schemeClr val="tx1">
                        <a:lumMod val="75000"/>
                        <a:lumOff val="25000"/>
                      </a:schemeClr>
                    </a:solidFill>
                  </a:rPr>
                  <a:t>to get a digital copy of one chapter</a:t>
                </a:r>
              </a:p>
            </p:txBody>
          </p:sp>
        </p:grpSp>
        <p:grpSp>
          <p:nvGrpSpPr>
            <p:cNvPr id="37" name="Group 36">
              <a:extLst>
                <a:ext uri="{FF2B5EF4-FFF2-40B4-BE49-F238E27FC236}">
                  <a16:creationId xmlns:a16="http://schemas.microsoft.com/office/drawing/2014/main" id="{6EAF510F-268F-4808-B633-7F86AE449DFC}"/>
                </a:ext>
              </a:extLst>
            </p:cNvPr>
            <p:cNvGrpSpPr/>
            <p:nvPr/>
          </p:nvGrpSpPr>
          <p:grpSpPr>
            <a:xfrm>
              <a:off x="475088" y="4184921"/>
              <a:ext cx="5111450" cy="1317232"/>
              <a:chOff x="1717213" y="4188734"/>
              <a:chExt cx="5358216" cy="1317232"/>
            </a:xfrm>
          </p:grpSpPr>
          <p:sp>
            <p:nvSpPr>
              <p:cNvPr id="33" name="Oval 32">
                <a:extLst>
                  <a:ext uri="{FF2B5EF4-FFF2-40B4-BE49-F238E27FC236}">
                    <a16:creationId xmlns:a16="http://schemas.microsoft.com/office/drawing/2014/main" id="{83AE150D-F885-4C3B-8216-F7A45E55D2E5}"/>
                  </a:ext>
                </a:extLst>
              </p:cNvPr>
              <p:cNvSpPr/>
              <p:nvPr/>
            </p:nvSpPr>
            <p:spPr>
              <a:xfrm>
                <a:off x="5595129" y="5127618"/>
                <a:ext cx="1480300" cy="3783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peech Bubble: Rectangle with Corners Rounded 34">
                <a:extLst>
                  <a:ext uri="{FF2B5EF4-FFF2-40B4-BE49-F238E27FC236}">
                    <a16:creationId xmlns:a16="http://schemas.microsoft.com/office/drawing/2014/main" id="{B37814F9-5245-479E-B0A6-7AFCB9303FD2}"/>
                  </a:ext>
                </a:extLst>
              </p:cNvPr>
              <p:cNvSpPr/>
              <p:nvPr/>
            </p:nvSpPr>
            <p:spPr>
              <a:xfrm>
                <a:off x="1717213" y="4188734"/>
                <a:ext cx="2719027" cy="932923"/>
              </a:xfrm>
              <a:prstGeom prst="wedgeRoundRectCallout">
                <a:avLst>
                  <a:gd name="adj1" fmla="val 88915"/>
                  <a:gd name="adj2" fmla="val 65466"/>
                  <a:gd name="adj3" fmla="val 16667"/>
                </a:avLst>
              </a:prstGeom>
              <a:solidFill>
                <a:srgbClr val="F3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75000"/>
                        <a:lumOff val="25000"/>
                      </a:schemeClr>
                    </a:solidFill>
                  </a:rPr>
                  <a:t>Use </a:t>
                </a:r>
                <a:r>
                  <a:rPr lang="en-GB" sz="1600" b="1" dirty="0">
                    <a:solidFill>
                      <a:schemeClr val="tx1">
                        <a:lumMod val="75000"/>
                        <a:lumOff val="25000"/>
                      </a:schemeClr>
                    </a:solidFill>
                  </a:rPr>
                  <a:t>H</a:t>
                </a:r>
                <a:r>
                  <a:rPr lang="en-US" sz="1600" b="1" dirty="0">
                    <a:solidFill>
                      <a:schemeClr val="tx1">
                        <a:lumMod val="75000"/>
                        <a:lumOff val="25000"/>
                      </a:schemeClr>
                    </a:solidFill>
                  </a:rPr>
                  <a:t>KALL service </a:t>
                </a:r>
                <a:r>
                  <a:rPr lang="en-US" sz="1600" dirty="0">
                    <a:solidFill>
                      <a:schemeClr val="tx1">
                        <a:lumMod val="75000"/>
                        <a:lumOff val="25000"/>
                      </a:schemeClr>
                    </a:solidFill>
                  </a:rPr>
                  <a:t>to get a physical copy from other 7 UGC university libraries</a:t>
                </a:r>
              </a:p>
            </p:txBody>
          </p:sp>
        </p:grpSp>
      </p:grpSp>
      <p:sp>
        <p:nvSpPr>
          <p:cNvPr id="19" name="Slide Number Placeholder 1">
            <a:extLst>
              <a:ext uri="{FF2B5EF4-FFF2-40B4-BE49-F238E27FC236}">
                <a16:creationId xmlns:a16="http://schemas.microsoft.com/office/drawing/2014/main" id="{025AD0F7-DAD6-4C5C-9520-3B87457C359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537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9" name="Group 3"/>
          <p:cNvGraphicFramePr>
            <a:graphicFrameLocks noGrp="1"/>
          </p:cNvGraphicFramePr>
          <p:nvPr>
            <p:ph/>
            <p:extLst/>
          </p:nvPr>
        </p:nvGraphicFramePr>
        <p:xfrm>
          <a:off x="2063751" y="2133600"/>
          <a:ext cx="7993063" cy="4248150"/>
        </p:xfrm>
        <a:graphic>
          <a:graphicData uri="http://schemas.openxmlformats.org/drawingml/2006/table">
            <a:tbl>
              <a:tblPr/>
              <a:tblGrid>
                <a:gridCol w="4046538">
                  <a:extLst>
                    <a:ext uri="{9D8B030D-6E8A-4147-A177-3AD203B41FA5}">
                      <a16:colId xmlns:a16="http://schemas.microsoft.com/office/drawing/2014/main" val="20000"/>
                    </a:ext>
                  </a:extLst>
                </a:gridCol>
                <a:gridCol w="3946525">
                  <a:extLst>
                    <a:ext uri="{9D8B030D-6E8A-4147-A177-3AD203B41FA5}">
                      <a16:colId xmlns:a16="http://schemas.microsoft.com/office/drawing/2014/main" val="20001"/>
                    </a:ext>
                  </a:extLst>
                </a:gridCol>
              </a:tblGrid>
              <a:tr h="2182812">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65338">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br>
                        <a:rPr kumimoji="0" lang="en-US" altLang="zh-TW" sz="800" b="1" i="0" u="none" strike="noStrike" cap="none" normalizeH="0" baseline="0" dirty="0">
                          <a:ln>
                            <a:noFill/>
                          </a:ln>
                          <a:solidFill>
                            <a:srgbClr val="FF3300"/>
                          </a:solidFill>
                          <a:effectLst/>
                          <a:latin typeface="Tahoma" pitchFamily="34" charset="0"/>
                          <a:ea typeface="新細明體" pitchFamily="18" charset="-120"/>
                          <a:cs typeface="Tahoma" pitchFamily="34" charset="0"/>
                        </a:rPr>
                      </a:br>
                      <a:endParaRPr kumimoji="0" lang="zh-TW" altLang="en-US" sz="2000" b="1" i="0" u="none" strike="noStrike" cap="none" normalizeH="0" baseline="0" dirty="0">
                        <a:ln>
                          <a:noFill/>
                        </a:ln>
                        <a:solidFill>
                          <a:srgbClr val="FF3300"/>
                        </a:solidFill>
                        <a:effectLst/>
                        <a:latin typeface="Tahoma" pitchFamily="34" charset="0"/>
                        <a:ea typeface="新細明體" pitchFamily="18" charset="-120"/>
                        <a:cs typeface="Tahoma" pitchFamily="34" charset="0"/>
                      </a:endParaRPr>
                    </a:p>
                  </a:txBody>
                  <a:tcPr marL="91442" marR="914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9698" name="Text Box 2"/>
          <p:cNvSpPr txBox="1">
            <a:spLocks noChangeArrowheads="1"/>
          </p:cNvSpPr>
          <p:nvPr/>
        </p:nvSpPr>
        <p:spPr bwMode="auto">
          <a:xfrm>
            <a:off x="2208214" y="981075"/>
            <a:ext cx="741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zh-TW" sz="28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Overdue fines are calculated according to the loan period of items</a:t>
            </a:r>
          </a:p>
        </p:txBody>
      </p:sp>
      <p:sp>
        <p:nvSpPr>
          <p:cNvPr id="260111" name="Text Box 15"/>
          <p:cNvSpPr txBox="1">
            <a:spLocks noChangeArrowheads="1"/>
          </p:cNvSpPr>
          <p:nvPr/>
        </p:nvSpPr>
        <p:spPr bwMode="auto">
          <a:xfrm>
            <a:off x="2440161" y="3641636"/>
            <a:ext cx="3513073" cy="521040"/>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30-day</a:t>
            </a:r>
            <a:r>
              <a:rPr kumimoji="1" lang="zh-TW" altLang="en-US"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 </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and 90-day loans</a:t>
            </a:r>
            <a:endParaRPr kumimoji="1" lang="zh-TW" altLang="en-US"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$1</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 per day</a:t>
            </a:r>
          </a:p>
        </p:txBody>
      </p:sp>
      <p:sp>
        <p:nvSpPr>
          <p:cNvPr id="9232" name="Text Box 19"/>
          <p:cNvSpPr txBox="1">
            <a:spLocks noChangeArrowheads="1"/>
          </p:cNvSpPr>
          <p:nvPr/>
        </p:nvSpPr>
        <p:spPr bwMode="auto">
          <a:xfrm>
            <a:off x="3324225" y="263743"/>
            <a:ext cx="5543550" cy="5847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mn-cs"/>
              </a:rPr>
              <a:t>Overdue Fines </a:t>
            </a:r>
            <a:r>
              <a:rPr kumimoji="1" lang="zh-TW" altLang="en-US"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逾期罰款</a:t>
            </a:r>
            <a:endParaRPr kumimoji="1" lang="en-US" altLang="zh-TW"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pic>
        <p:nvPicPr>
          <p:cNvPr id="29712" name="Picture 20" descr="multimedia_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5864" y="2349500"/>
            <a:ext cx="9985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22" descr="books"/>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141" b="89751" l="625" r="90625">
                        <a14:foregroundMark x1="8750" y1="38504" x2="8750" y2="38504"/>
                        <a14:foregroundMark x1="4167" y1="35180" x2="4167" y2="35180"/>
                        <a14:foregroundMark x1="625" y1="44598" x2="625" y2="44598"/>
                        <a14:foregroundMark x1="51458" y1="35180" x2="51458" y2="35180"/>
                        <a14:foregroundMark x1="36250" y1="22992" x2="36250" y2="22992"/>
                        <a14:foregroundMark x1="44375" y1="50139" x2="44375" y2="50139"/>
                        <a14:foregroundMark x1="37917" y1="50693" x2="37917" y2="50693"/>
                        <a14:foregroundMark x1="35208" y1="51524" x2="35208" y2="51524"/>
                        <a14:foregroundMark x1="40833" y1="48199" x2="40833" y2="48199"/>
                        <a14:foregroundMark x1="40417" y1="35180" x2="40417" y2="35180"/>
                        <a14:foregroundMark x1="90625" y1="77285" x2="90625" y2="77285"/>
                        <a14:backgroundMark x1="2708" y1="71745" x2="2708" y2="71745"/>
                        <a14:backgroundMark x1="22500" y1="72299" x2="22500" y2="72299"/>
                        <a14:backgroundMark x1="30208" y1="72299" x2="30208" y2="72299"/>
                        <a14:backgroundMark x1="53125" y1="56787" x2="53125" y2="56787"/>
                      </a14:backgroundRemoval>
                    </a14:imgEffect>
                  </a14:imgLayer>
                </a14:imgProps>
              </a:ext>
              <a:ext uri="{28A0092B-C50C-407E-A947-70E740481C1C}">
                <a14:useLocalDpi xmlns:a14="http://schemas.microsoft.com/office/drawing/2010/main"/>
              </a:ext>
            </a:extLst>
          </a:blip>
          <a:srcRect/>
          <a:stretch>
            <a:fillRect/>
          </a:stretch>
        </p:blipFill>
        <p:spPr bwMode="auto">
          <a:xfrm>
            <a:off x="3305175" y="2205039"/>
            <a:ext cx="18542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23" descr="See full size image">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148" b="89630" l="9630" r="89630">
                        <a14:foregroundMark x1="19259" y1="8148" x2="19259" y2="8148"/>
                        <a14:foregroundMark x1="14074" y1="14074" x2="14074" y2="14074"/>
                        <a14:foregroundMark x1="12593" y1="35556" x2="12593" y2="35556"/>
                        <a14:foregroundMark x1="12593" y1="56296" x2="12593" y2="56296"/>
                        <a14:foregroundMark x1="65926" y1="82963" x2="65926" y2="82963"/>
                        <a14:foregroundMark x1="57037" y1="78519" x2="57037" y2="78519"/>
                        <a14:foregroundMark x1="40000" y1="67407" x2="40000" y2="67407"/>
                        <a14:foregroundMark x1="33333" y1="69630" x2="33333" y2="69630"/>
                        <a14:foregroundMark x1="79259" y1="32593" x2="79259" y2="32593"/>
                        <a14:foregroundMark x1="80741" y1="29630" x2="80741" y2="29630"/>
                      </a14:backgroundRemoval>
                    </a14:imgEffect>
                  </a14:imgLayer>
                </a14:imgProps>
              </a:ext>
              <a:ext uri="{28A0092B-C50C-407E-A947-70E740481C1C}">
                <a14:useLocalDpi xmlns:a14="http://schemas.microsoft.com/office/drawing/2010/main"/>
              </a:ext>
            </a:extLst>
          </a:blip>
          <a:srcRect/>
          <a:stretch>
            <a:fillRect/>
          </a:stretch>
        </p:blipFill>
        <p:spPr bwMode="auto">
          <a:xfrm>
            <a:off x="3305175" y="4583127"/>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20" name="Text Box 24"/>
          <p:cNvSpPr txBox="1">
            <a:spLocks noChangeArrowheads="1"/>
          </p:cNvSpPr>
          <p:nvPr/>
        </p:nvSpPr>
        <p:spPr bwMode="auto">
          <a:xfrm>
            <a:off x="6383339" y="3429001"/>
            <a:ext cx="3311525" cy="798039"/>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14-day, 7-day, </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3-day and 1-day loans</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day</a:t>
            </a:r>
          </a:p>
        </p:txBody>
      </p:sp>
      <p:sp>
        <p:nvSpPr>
          <p:cNvPr id="260121" name="Text Box 25"/>
          <p:cNvSpPr txBox="1">
            <a:spLocks noChangeArrowheads="1"/>
          </p:cNvSpPr>
          <p:nvPr/>
        </p:nvSpPr>
        <p:spPr bwMode="auto">
          <a:xfrm>
            <a:off x="2640014" y="5754689"/>
            <a:ext cx="2879725" cy="554037"/>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3-hour loans</a:t>
            </a:r>
            <a:endParaRPr kumimoji="1" lang="zh-TW"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20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hour</a:t>
            </a:r>
            <a:endParaRPr kumimoji="1" lang="en-US" altLang="zh-TW" sz="22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5" name="Picture 4">
            <a:extLst>
              <a:ext uri="{FF2B5EF4-FFF2-40B4-BE49-F238E27FC236}">
                <a16:creationId xmlns:a16="http://schemas.microsoft.com/office/drawing/2014/main" id="{059E115A-F6C9-4B6C-BFE6-7DC04C7BB70A}"/>
              </a:ext>
            </a:extLst>
          </p:cNvPr>
          <p:cNvPicPr>
            <a:picLocks/>
          </p:cNvPicPr>
          <p:nvPr/>
        </p:nvPicPr>
        <p:blipFill>
          <a:blip r:embed="rId9"/>
          <a:stretch>
            <a:fillRect/>
          </a:stretch>
        </p:blipFill>
        <p:spPr>
          <a:xfrm>
            <a:off x="9408322" y="1524000"/>
            <a:ext cx="1459703" cy="1393826"/>
          </a:xfrm>
          <a:prstGeom prst="rect">
            <a:avLst/>
          </a:prstGeom>
        </p:spPr>
      </p:pic>
      <p:grpSp>
        <p:nvGrpSpPr>
          <p:cNvPr id="10" name="Group 9">
            <a:extLst>
              <a:ext uri="{FF2B5EF4-FFF2-40B4-BE49-F238E27FC236}">
                <a16:creationId xmlns:a16="http://schemas.microsoft.com/office/drawing/2014/main" id="{6C13EFD8-1634-4C43-A6AC-BEF3C24C9E68}"/>
              </a:ext>
            </a:extLst>
          </p:cNvPr>
          <p:cNvGrpSpPr/>
          <p:nvPr/>
        </p:nvGrpSpPr>
        <p:grpSpPr>
          <a:xfrm>
            <a:off x="135029" y="1379130"/>
            <a:ext cx="2504985" cy="2789642"/>
            <a:chOff x="135029" y="1379130"/>
            <a:chExt cx="2504985" cy="2789642"/>
          </a:xfrm>
        </p:grpSpPr>
        <p:pic>
          <p:nvPicPr>
            <p:cNvPr id="9" name="Picture 8">
              <a:extLst>
                <a:ext uri="{FF2B5EF4-FFF2-40B4-BE49-F238E27FC236}">
                  <a16:creationId xmlns:a16="http://schemas.microsoft.com/office/drawing/2014/main" id="{2AE7D53D-2E76-4175-92FB-33BD102245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029" y="1379130"/>
              <a:ext cx="2504985" cy="2789642"/>
            </a:xfrm>
            <a:prstGeom prst="rect">
              <a:avLst/>
            </a:prstGeom>
          </p:spPr>
        </p:pic>
        <p:sp>
          <p:nvSpPr>
            <p:cNvPr id="7" name="Rectangle 6">
              <a:extLst>
                <a:ext uri="{FF2B5EF4-FFF2-40B4-BE49-F238E27FC236}">
                  <a16:creationId xmlns:a16="http://schemas.microsoft.com/office/drawing/2014/main" id="{F6CB074B-6592-4D0A-A40C-15861528C111}"/>
                </a:ext>
              </a:extLst>
            </p:cNvPr>
            <p:cNvSpPr/>
            <p:nvPr/>
          </p:nvSpPr>
          <p:spPr>
            <a:xfrm rot="21431439">
              <a:off x="374109" y="1710083"/>
              <a:ext cx="211289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FF3300"/>
                  </a:solidFill>
                  <a:effectLst/>
                  <a:uLnTx/>
                  <a:uFillTx/>
                  <a:latin typeface="MV Boli" panose="02000500030200090000" pitchFamily="2" charset="0"/>
                  <a:ea typeface="新細明體" panose="02020500000000000000" pitchFamily="18" charset="-120"/>
                  <a:cs typeface="MV Boli" panose="02000500030200090000" pitchFamily="2" charset="0"/>
                </a:rPr>
                <a:t>When an overdue fine reaches the Maximum Fine, all borrowing privileges of the borrower will be suspended until payment is made.</a:t>
              </a:r>
              <a:endParaRPr kumimoji="0" lang="en-US" sz="1800" b="1" i="0" u="none" strike="noStrike" kern="1200" cap="none" spc="0" normalizeH="0" baseline="0" noProof="0" dirty="0">
                <a:ln>
                  <a:noFill/>
                </a:ln>
                <a:solidFill>
                  <a:prstClr val="black"/>
                </a:solidFill>
                <a:effectLst/>
                <a:uLnTx/>
                <a:uFillTx/>
                <a:latin typeface="MV Boli" panose="02000500030200090000" pitchFamily="2" charset="0"/>
                <a:ea typeface="+mn-ea"/>
                <a:cs typeface="MV Boli" panose="02000500030200090000" pitchFamily="2" charset="0"/>
              </a:endParaRPr>
            </a:p>
          </p:txBody>
        </p:sp>
      </p:grpSp>
      <p:sp>
        <p:nvSpPr>
          <p:cNvPr id="24" name="Text Box 25">
            <a:extLst>
              <a:ext uri="{FF2B5EF4-FFF2-40B4-BE49-F238E27FC236}">
                <a16:creationId xmlns:a16="http://schemas.microsoft.com/office/drawing/2014/main" id="{D872B4B7-1DB0-49C2-81AA-DA79893CC0F3}"/>
              </a:ext>
            </a:extLst>
          </p:cNvPr>
          <p:cNvSpPr txBox="1">
            <a:spLocks noChangeArrowheads="1"/>
          </p:cNvSpPr>
          <p:nvPr/>
        </p:nvSpPr>
        <p:spPr bwMode="auto">
          <a:xfrm>
            <a:off x="6590602" y="5806534"/>
            <a:ext cx="2879725" cy="568682"/>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70AD47">
                    <a:lumMod val="50000"/>
                  </a:srgbClr>
                </a:solidFill>
                <a:effectLst>
                  <a:outerShdw blurRad="38100" dist="38100" dir="2700000" algn="tl">
                    <a:srgbClr val="C0C0C0"/>
                  </a:outerShdw>
                </a:effectLst>
                <a:highlight>
                  <a:srgbClr val="FFFF00"/>
                </a:highlight>
                <a:uLnTx/>
                <a:uFillTx/>
                <a:latin typeface="Verdana" pitchFamily="34" charset="0"/>
                <a:ea typeface="新細明體" panose="02020500000000000000" pitchFamily="18" charset="-120"/>
                <a:cs typeface="+mn-cs"/>
              </a:rPr>
              <a:t>HKALL items</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20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day</a:t>
            </a:r>
            <a:endParaRPr kumimoji="1" lang="en-US" altLang="zh-TW" sz="22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p:txBody>
      </p:sp>
      <p:grpSp>
        <p:nvGrpSpPr>
          <p:cNvPr id="25" name="Group 21">
            <a:extLst>
              <a:ext uri="{FF2B5EF4-FFF2-40B4-BE49-F238E27FC236}">
                <a16:creationId xmlns:a16="http://schemas.microsoft.com/office/drawing/2014/main" id="{C8A21534-1B23-4F68-8871-92F11C868792}"/>
              </a:ext>
            </a:extLst>
          </p:cNvPr>
          <p:cNvGrpSpPr>
            <a:grpSpLocks/>
          </p:cNvGrpSpPr>
          <p:nvPr/>
        </p:nvGrpSpPr>
        <p:grpSpPr bwMode="auto">
          <a:xfrm>
            <a:off x="7347189" y="4425477"/>
            <a:ext cx="1242540" cy="1242540"/>
            <a:chOff x="1791" y="2502"/>
            <a:chExt cx="1860" cy="1681"/>
          </a:xfrm>
        </p:grpSpPr>
        <p:sp>
          <p:nvSpPr>
            <p:cNvPr id="26" name="Line 20">
              <a:extLst>
                <a:ext uri="{FF2B5EF4-FFF2-40B4-BE49-F238E27FC236}">
                  <a16:creationId xmlns:a16="http://schemas.microsoft.com/office/drawing/2014/main" id="{F0EDCC24-6664-4DAC-8A77-66CE9C7CACFF}"/>
                </a:ext>
              </a:extLst>
            </p:cNvPr>
            <p:cNvSpPr>
              <a:spLocks noChangeShapeType="1"/>
            </p:cNvSpPr>
            <p:nvPr/>
          </p:nvSpPr>
          <p:spPr bwMode="auto">
            <a:xfrm>
              <a:off x="2699" y="2894"/>
              <a:ext cx="0" cy="408"/>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Line 19">
              <a:extLst>
                <a:ext uri="{FF2B5EF4-FFF2-40B4-BE49-F238E27FC236}">
                  <a16:creationId xmlns:a16="http://schemas.microsoft.com/office/drawing/2014/main" id="{27D0A0DA-1F1B-4C73-AD66-ADD8B6A19F16}"/>
                </a:ext>
              </a:extLst>
            </p:cNvPr>
            <p:cNvSpPr>
              <a:spLocks noChangeShapeType="1"/>
            </p:cNvSpPr>
            <p:nvPr/>
          </p:nvSpPr>
          <p:spPr bwMode="auto">
            <a:xfrm>
              <a:off x="2154" y="3339"/>
              <a:ext cx="1089" cy="0"/>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Line 18">
              <a:extLst>
                <a:ext uri="{FF2B5EF4-FFF2-40B4-BE49-F238E27FC236}">
                  <a16:creationId xmlns:a16="http://schemas.microsoft.com/office/drawing/2014/main" id="{1057FBFC-44DD-409D-B54D-8426915C7B1B}"/>
                </a:ext>
              </a:extLst>
            </p:cNvPr>
            <p:cNvSpPr>
              <a:spLocks noChangeShapeType="1"/>
            </p:cNvSpPr>
            <p:nvPr/>
          </p:nvSpPr>
          <p:spPr bwMode="auto">
            <a:xfrm flipH="1">
              <a:off x="2245" y="2976"/>
              <a:ext cx="907" cy="817"/>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1">
              <a:extLst>
                <a:ext uri="{FF2B5EF4-FFF2-40B4-BE49-F238E27FC236}">
                  <a16:creationId xmlns:a16="http://schemas.microsoft.com/office/drawing/2014/main" id="{7FFEF668-03D4-4BD4-BA36-3C34573ADE8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27" y="3793"/>
              <a:ext cx="39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2">
              <a:extLst>
                <a:ext uri="{FF2B5EF4-FFF2-40B4-BE49-F238E27FC236}">
                  <a16:creationId xmlns:a16="http://schemas.microsoft.com/office/drawing/2014/main" id="{F0C9AB5D-2B7A-4187-BBAD-06451EBD29B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82" y="2659"/>
              <a:ext cx="39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3">
              <a:extLst>
                <a:ext uri="{FF2B5EF4-FFF2-40B4-BE49-F238E27FC236}">
                  <a16:creationId xmlns:a16="http://schemas.microsoft.com/office/drawing/2014/main" id="{818A03F7-6ACA-4FE6-A56A-08F96E9E911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91" y="3203"/>
              <a:ext cx="304"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a:extLst>
                <a:ext uri="{FF2B5EF4-FFF2-40B4-BE49-F238E27FC236}">
                  <a16:creationId xmlns:a16="http://schemas.microsoft.com/office/drawing/2014/main" id="{9F016DB4-A93B-4407-B307-2402DC39617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17" y="2502"/>
              <a:ext cx="37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a:extLst>
                <a:ext uri="{FF2B5EF4-FFF2-40B4-BE49-F238E27FC236}">
                  <a16:creationId xmlns:a16="http://schemas.microsoft.com/office/drawing/2014/main" id="{74CE98DF-2AE5-4135-AE8A-51AD713C88D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243" y="2704"/>
              <a:ext cx="31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6">
              <a:extLst>
                <a:ext uri="{FF2B5EF4-FFF2-40B4-BE49-F238E27FC236}">
                  <a16:creationId xmlns:a16="http://schemas.microsoft.com/office/drawing/2014/main" id="{38CA9F6E-2DDB-48A3-8437-C5495610C8B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98" y="3748"/>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Lingnan">
              <a:extLst>
                <a:ext uri="{FF2B5EF4-FFF2-40B4-BE49-F238E27FC236}">
                  <a16:creationId xmlns:a16="http://schemas.microsoft.com/office/drawing/2014/main" id="{4A36A92F-3884-45C8-BDB4-F8AFE89803C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34" y="320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17">
              <a:extLst>
                <a:ext uri="{FF2B5EF4-FFF2-40B4-BE49-F238E27FC236}">
                  <a16:creationId xmlns:a16="http://schemas.microsoft.com/office/drawing/2014/main" id="{B8CC21FB-D077-4B76-8858-AD3D6A7B6AC1}"/>
                </a:ext>
              </a:extLst>
            </p:cNvPr>
            <p:cNvSpPr>
              <a:spLocks noChangeShapeType="1"/>
            </p:cNvSpPr>
            <p:nvPr/>
          </p:nvSpPr>
          <p:spPr bwMode="auto">
            <a:xfrm>
              <a:off x="2245" y="2976"/>
              <a:ext cx="907" cy="816"/>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15">
              <a:extLst>
                <a:ext uri="{FF2B5EF4-FFF2-40B4-BE49-F238E27FC236}">
                  <a16:creationId xmlns:a16="http://schemas.microsoft.com/office/drawing/2014/main" id="{ECE58B5B-1A65-4783-B69D-3BFA9A1E99C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17" y="3158"/>
              <a:ext cx="35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86415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89010-D630-49A8-9F6A-488B2BE016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 y="0"/>
            <a:ext cx="12190992" cy="6881171"/>
          </a:xfrm>
          <a:prstGeom prst="rect">
            <a:avLst/>
          </a:prstGeom>
        </p:spPr>
      </p:pic>
      <p:sp>
        <p:nvSpPr>
          <p:cNvPr id="2" name="Title 1"/>
          <p:cNvSpPr>
            <a:spLocks noGrp="1"/>
          </p:cNvSpPr>
          <p:nvPr>
            <p:ph type="title"/>
          </p:nvPr>
        </p:nvSpPr>
        <p:spPr>
          <a:xfrm>
            <a:off x="6096000" y="265863"/>
            <a:ext cx="2514600" cy="1064335"/>
          </a:xfrm>
        </p:spPr>
        <p:txBody>
          <a:bodyPr>
            <a:normAutofit fontScale="90000"/>
          </a:bodyPr>
          <a:lstStyle/>
          <a:p>
            <a:pPr algn="dist"/>
            <a:r>
              <a:rPr lang="en-US" b="1" dirty="0">
                <a:solidFill>
                  <a:srgbClr val="306B6E"/>
                </a:solidFill>
                <a:latin typeface="Tahoma" panose="020B0604030504040204" pitchFamily="34" charset="0"/>
                <a:ea typeface="Tahoma" panose="020B0604030504040204" pitchFamily="34" charset="0"/>
                <a:cs typeface="Tahoma" panose="020B0604030504040204" pitchFamily="34" charset="0"/>
              </a:rPr>
              <a:t>Contents</a:t>
            </a:r>
            <a:br>
              <a:rPr lang="en-US" sz="5400" b="1" dirty="0">
                <a:latin typeface="SimSun" panose="02010600030101010101" pitchFamily="2" charset="-122"/>
                <a:ea typeface="SimSun" panose="02010600030101010101" pitchFamily="2" charset="-122"/>
                <a:cs typeface="Tahoma" panose="020B0604030504040204" pitchFamily="34" charset="0"/>
              </a:rPr>
            </a:br>
            <a:r>
              <a:rPr lang="en-US" sz="2200" b="1" dirty="0">
                <a:solidFill>
                  <a:srgbClr val="71BDC1"/>
                </a:solidFill>
                <a:latin typeface="Tahoma" panose="020B0604030504040204" pitchFamily="34" charset="0"/>
                <a:ea typeface="Tahoma" panose="020B0604030504040204" pitchFamily="34" charset="0"/>
                <a:cs typeface="Tahoma" panose="020B0604030504040204" pitchFamily="34" charset="0"/>
              </a:rPr>
              <a:t>(Click to go) </a:t>
            </a:r>
          </a:p>
        </p:txBody>
      </p:sp>
      <p:graphicFrame>
        <p:nvGraphicFramePr>
          <p:cNvPr id="4" name="Table 3"/>
          <p:cNvGraphicFramePr>
            <a:graphicFrameLocks noGrp="1"/>
          </p:cNvGraphicFramePr>
          <p:nvPr>
            <p:extLst>
              <p:ext uri="{D42A27DB-BD31-4B8C-83A1-F6EECF244321}">
                <p14:modId xmlns:p14="http://schemas.microsoft.com/office/powerpoint/2010/main" val="395328380"/>
              </p:ext>
            </p:extLst>
          </p:nvPr>
        </p:nvGraphicFramePr>
        <p:xfrm>
          <a:off x="4425696" y="1478104"/>
          <a:ext cx="6620994" cy="3590924"/>
        </p:xfrm>
        <a:graphic>
          <a:graphicData uri="http://schemas.openxmlformats.org/drawingml/2006/table">
            <a:tbl>
              <a:tblPr firstRow="1" bandRow="1">
                <a:tableStyleId>{5940675A-B579-460E-94D1-54222C63F5DA}</a:tableStyleId>
              </a:tblPr>
              <a:tblGrid>
                <a:gridCol w="5198595">
                  <a:extLst>
                    <a:ext uri="{9D8B030D-6E8A-4147-A177-3AD203B41FA5}">
                      <a16:colId xmlns:a16="http://schemas.microsoft.com/office/drawing/2014/main" val="2376622382"/>
                    </a:ext>
                  </a:extLst>
                </a:gridCol>
                <a:gridCol w="1422399">
                  <a:extLst>
                    <a:ext uri="{9D8B030D-6E8A-4147-A177-3AD203B41FA5}">
                      <a16:colId xmlns:a16="http://schemas.microsoft.com/office/drawing/2014/main" val="3922679568"/>
                    </a:ext>
                  </a:extLst>
                </a:gridCol>
              </a:tblGrid>
              <a:tr h="460541">
                <a:tc>
                  <a:txBody>
                    <a:bodyPr/>
                    <a:lstStyle/>
                    <a:p>
                      <a:r>
                        <a:rPr lang="en-US" sz="180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4" action="ppaction://hlinksldjump">
                            <a:extLst>
                              <a:ext uri="{A12FA001-AC4F-418D-AE19-62706E023703}">
                                <ahyp:hlinkClr xmlns:ahyp="http://schemas.microsoft.com/office/drawing/2018/hyperlinkcolor" val="tx"/>
                              </a:ext>
                            </a:extLst>
                          </a:hlinkClick>
                        </a:rPr>
                        <a:t>Location</a:t>
                      </a:r>
                      <a:endParaRPr lang="en-US" sz="180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P.3-5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736754"/>
                  </a:ext>
                </a:extLst>
              </a:tr>
              <a:tr h="460541">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Facilities and Booking System</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P.6-14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4569373"/>
                  </a:ext>
                </a:extLst>
              </a:tr>
              <a:tr h="461918">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Borrowing Privileges</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P.15-26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4856129"/>
                  </a:ext>
                </a:extLst>
              </a:tr>
              <a:tr h="460541">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7" action="ppaction://hlinksldjump">
                            <a:extLst>
                              <a:ext uri="{A12FA001-AC4F-418D-AE19-62706E023703}">
                                <ahyp:hlinkClr xmlns:ahyp="http://schemas.microsoft.com/office/drawing/2018/hyperlinkcolor" val="tx"/>
                              </a:ext>
                            </a:extLst>
                          </a:hlinkClick>
                        </a:rPr>
                        <a:t>iSearch</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P.27-28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5050978"/>
                  </a:ext>
                </a:extLst>
              </a:tr>
              <a:tr h="460541">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Inter-campus</a:t>
                      </a:r>
                      <a:r>
                        <a:rPr lang="en-US" sz="1800" u="sng" baseline="0" dirty="0">
                          <a:solidFill>
                            <a:srgbClr val="306B6E"/>
                          </a:solidFill>
                          <a:latin typeface="Garamond" panose="02020404030301010803" pitchFamily="18" charset="0"/>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 Delivery</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P.29-30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7563743"/>
                  </a:ext>
                </a:extLst>
              </a:tr>
              <a:tr h="34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Electronic Resources</a:t>
                      </a:r>
                      <a:endParaRPr lang="en-US" altLang="zh-TW"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P.31-37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9173845"/>
                  </a:ext>
                </a:extLst>
              </a:tr>
              <a:tr h="460541">
                <a:tc>
                  <a:txBody>
                    <a:bodyPr/>
                    <a:lstStyle/>
                    <a:p>
                      <a:r>
                        <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10" action="ppaction://hlinksldjump">
                            <a:extLst>
                              <a:ext uri="{A12FA001-AC4F-418D-AE19-62706E023703}">
                                <ahyp:hlinkClr xmlns:ahyp="http://schemas.microsoft.com/office/drawing/2018/hyperlinkcolor" val="tx"/>
                              </a:ext>
                            </a:extLst>
                          </a:hlinkClick>
                        </a:rPr>
                        <a:t>Other Information</a:t>
                      </a:r>
                      <a:endPar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306B6E"/>
                          </a:solidFill>
                          <a:latin typeface="Garamond" panose="02020404030301010803" pitchFamily="18" charset="0"/>
                          <a:ea typeface="Tahoma" panose="020B0604030504040204" pitchFamily="34" charset="0"/>
                          <a:cs typeface="Tahoma" panose="020B0604030504040204" pitchFamily="34" charset="0"/>
                        </a:rPr>
                        <a:t>P.38-45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7076882"/>
                  </a:ext>
                </a:extLst>
              </a:tr>
              <a:tr h="460541">
                <a:tc>
                  <a:txBody>
                    <a:bodyPr/>
                    <a:lstStyle/>
                    <a:p>
                      <a:endPar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400" b="1"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67674"/>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3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sz="half" idx="4294967295"/>
          </p:nvPr>
        </p:nvSpPr>
        <p:spPr>
          <a:xfrm>
            <a:off x="636103" y="1052736"/>
            <a:ext cx="11310731" cy="5478164"/>
          </a:xfrm>
        </p:spPr>
        <p:txBody>
          <a:bodyPr rtlCol="0">
            <a:normAutofit/>
          </a:bodyPr>
          <a:lstStyle/>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All loans with a loan period of 14 days or more may be renewed up to the maximum loan period specified below unless a hold or a recall has been placed.</a:t>
            </a:r>
          </a:p>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endParaRPr lang="en-US" altLang="zh-TW" sz="1800" dirty="0">
              <a:latin typeface="Tahoma" panose="020B0604030504040204" pitchFamily="34" charset="0"/>
              <a:cs typeface="Tahoma" panose="020B0604030504040204" pitchFamily="34" charset="0"/>
            </a:endParaRPr>
          </a:p>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endParaRPr lang="en-US" altLang="zh-TW" sz="1800" dirty="0">
              <a:latin typeface="Tahoma" panose="020B0604030504040204" pitchFamily="34" charset="0"/>
              <a:cs typeface="Tahoma" panose="020B0604030504040204" pitchFamily="34" charset="0"/>
            </a:endParaRPr>
          </a:p>
          <a:p>
            <a:pPr marL="457200" indent="-457200" eaLnBrk="1" fontAlgn="auto" hangingPunct="1">
              <a:lnSpc>
                <a:spcPct val="140000"/>
              </a:lnSpc>
              <a:spcAft>
                <a:spcPts val="0"/>
              </a:spcAft>
              <a:buClr>
                <a:schemeClr val="accent1">
                  <a:lumMod val="75000"/>
                </a:schemeClr>
              </a:buClr>
              <a:buNone/>
              <a:defRPr/>
            </a:pPr>
            <a:endParaRPr lang="en-US" altLang="zh-TW" sz="1800" dirty="0">
              <a:latin typeface="Tahoma" panose="020B0604030504040204" pitchFamily="34" charset="0"/>
              <a:cs typeface="Tahoma" panose="020B0604030504040204" pitchFamily="34" charset="0"/>
            </a:endParaRPr>
          </a:p>
          <a:p>
            <a:pPr marL="457200" indent="-457200">
              <a:lnSpc>
                <a:spcPct val="100000"/>
              </a:lnSpc>
              <a:spcBef>
                <a:spcPts val="400"/>
              </a:spcBef>
              <a:buClr>
                <a:schemeClr val="accent1">
                  <a:lumMod val="75000"/>
                </a:schemeClr>
              </a:buClr>
              <a:buNone/>
              <a:defRPr/>
            </a:pPr>
            <a:br>
              <a:rPr lang="en-HK" altLang="zh-TW" sz="1800" dirty="0">
                <a:latin typeface="Tahoma" panose="020B0604030504040204" pitchFamily="34" charset="0"/>
                <a:cs typeface="Tahoma" panose="020B0604030504040204" pitchFamily="34" charset="0"/>
              </a:rPr>
            </a:br>
            <a:r>
              <a:rPr lang="en-HK" altLang="zh-TW" sz="1800" i="1" dirty="0">
                <a:solidFill>
                  <a:srgbClr val="7030A0"/>
                </a:solidFill>
                <a:cs typeface="Tahoma" panose="020B0604030504040204" pitchFamily="34" charset="0"/>
              </a:rPr>
              <a:t>* EdUHK Students (excluding students of self-funded non-credit bearing programmes)</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Borrowers can renew their loans in person or online via the Library System anytime before the due date.</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The new due date is calculated from the date of renewal.</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HK" sz="1800" dirty="0">
                <a:latin typeface="Tahoma" panose="020B0604030504040204" pitchFamily="34" charset="0"/>
                <a:cs typeface="Tahoma" panose="020B0604030504040204" pitchFamily="34" charset="0"/>
              </a:rPr>
              <a:t>Overdue items are not renewable. </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Automatic</a:t>
            </a:r>
            <a:r>
              <a:rPr lang="en-US" sz="1800" dirty="0">
                <a:latin typeface="Tahoma" panose="020B0604030504040204" pitchFamily="34" charset="0"/>
                <a:ea typeface="Tahoma" panose="020B0604030504040204" pitchFamily="34" charset="0"/>
                <a:cs typeface="Tahoma" panose="020B0604030504040204" pitchFamily="34" charset="0"/>
              </a:rPr>
              <a:t> renewal of </a:t>
            </a: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EdUHK Library items (HKALL items excluded) </a:t>
            </a:r>
            <a:r>
              <a:rPr lang="en-US" sz="1800" dirty="0">
                <a:latin typeface="Tahoma" panose="020B0604030504040204" pitchFamily="34" charset="0"/>
                <a:ea typeface="Tahoma" panose="020B0604030504040204" pitchFamily="34" charset="0"/>
                <a:cs typeface="Tahoma" panose="020B0604030504040204" pitchFamily="34" charset="0"/>
              </a:rPr>
              <a:t>three days before the due date.</a:t>
            </a:r>
          </a:p>
        </p:txBody>
      </p:sp>
      <p:sp>
        <p:nvSpPr>
          <p:cNvPr id="8" name="Text Box 5"/>
          <p:cNvSpPr txBox="1">
            <a:spLocks noChangeArrowheads="1"/>
          </p:cNvSpPr>
          <p:nvPr/>
        </p:nvSpPr>
        <p:spPr bwMode="auto">
          <a:xfrm>
            <a:off x="1955800" y="327100"/>
            <a:ext cx="8316913" cy="584775"/>
          </a:xfrm>
          <a:prstGeom prst="rect">
            <a:avLst/>
          </a:prstGeom>
          <a:noFill/>
          <a:ln w="9525">
            <a:noFill/>
            <a:miter lim="800000"/>
            <a:headEnd/>
            <a:tailEnd/>
          </a:ln>
          <a:effectLst/>
        </p:spPr>
        <p:txBody>
          <a:bodyPr>
            <a:spAutoFit/>
          </a:bodyPr>
          <a:lstStyle/>
          <a:p>
            <a:pPr lvl="0" algn="ctr" defTabSz="457200">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Renewal </a:t>
            </a:r>
            <a:r>
              <a:rPr lang="zh-CN" altLang="en-US" sz="3200" b="1" dirty="0">
                <a:solidFill>
                  <a:schemeClr val="accent6">
                    <a:lumMod val="50000"/>
                  </a:schemeClr>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續借</a:t>
            </a:r>
            <a:r>
              <a:rPr lang="zh-CN" altLang="en-US" sz="3200" b="1" dirty="0">
                <a:solidFill>
                  <a:srgbClr val="306B6E"/>
                </a:solidFill>
                <a:effectLst>
                  <a:outerShdw blurRad="38100" dist="38100" dir="2700000" algn="tl">
                    <a:srgbClr val="C0C0C0"/>
                  </a:outerShdw>
                </a:effectLst>
                <a:latin typeface="Tahoma" pitchFamily="34" charset="0"/>
                <a:ea typeface="新細明體" panose="02020500000000000000" pitchFamily="18" charset="-120"/>
              </a:rPr>
              <a:t>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(EdUHK Library Items)</a:t>
            </a:r>
            <a:endParaRPr lang="en-US" altLang="zh-TW" sz="3200" b="1" dirty="0">
              <a:solidFill>
                <a:srgbClr val="306B6E"/>
              </a:solidFill>
              <a:effectLst>
                <a:outerShdw blurRad="38100" dist="38100" dir="2700000" algn="tl">
                  <a:srgbClr val="C0C0C0"/>
                </a:outerShdw>
              </a:effectLst>
              <a:latin typeface="Tahoma" pitchFamily="34" charset="0"/>
              <a:ea typeface="新細明體" panose="02020500000000000000" pitchFamily="18"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668484283"/>
              </p:ext>
            </p:extLst>
          </p:nvPr>
        </p:nvGraphicFramePr>
        <p:xfrm>
          <a:off x="1042986" y="1954515"/>
          <a:ext cx="10236201" cy="1724464"/>
        </p:xfrm>
        <a:graphic>
          <a:graphicData uri="http://schemas.openxmlformats.org/drawingml/2006/table">
            <a:tbl>
              <a:tblPr firstRow="1" bandRow="1">
                <a:tableStyleId>{93296810-A885-4BE3-A3E7-6D5BEEA58F35}</a:tableStyleId>
              </a:tblPr>
              <a:tblGrid>
                <a:gridCol w="2039731">
                  <a:extLst>
                    <a:ext uri="{9D8B030D-6E8A-4147-A177-3AD203B41FA5}">
                      <a16:colId xmlns:a16="http://schemas.microsoft.com/office/drawing/2014/main" val="20000"/>
                    </a:ext>
                  </a:extLst>
                </a:gridCol>
                <a:gridCol w="8196470">
                  <a:extLst>
                    <a:ext uri="{9D8B030D-6E8A-4147-A177-3AD203B41FA5}">
                      <a16:colId xmlns:a16="http://schemas.microsoft.com/office/drawing/2014/main" val="20001"/>
                    </a:ext>
                  </a:extLst>
                </a:gridCol>
              </a:tblGrid>
              <a:tr h="431116">
                <a:tc>
                  <a:txBody>
                    <a:bodyPr/>
                    <a:lstStyle/>
                    <a:p>
                      <a:pPr algn="ctr"/>
                      <a:r>
                        <a:rPr lang="en-US" altLang="zh-HK" sz="1800" dirty="0"/>
                        <a:t>Initial Loan Period</a:t>
                      </a:r>
                      <a:endParaRPr lang="zh-HK" altLang="en-US" sz="1800"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dirty="0"/>
                        <a:t>Maximum Loan Period after Renewals</a:t>
                      </a:r>
                      <a:endParaRPr lang="zh-HK" altLang="en-US" sz="1800" dirty="0">
                        <a:latin typeface="Tahoma" panose="020B0604030504040204" pitchFamily="34" charset="0"/>
                        <a:cs typeface="Tahoma" panose="020B0604030504040204" pitchFamily="34" charset="0"/>
                      </a:endParaRPr>
                    </a:p>
                  </a:txBody>
                  <a:tcPr marL="91446" marR="91446" marT="45749" marB="45749"/>
                </a:tc>
                <a:extLst>
                  <a:ext uri="{0D108BD9-81ED-4DB2-BD59-A6C34878D82A}">
                    <a16:rowId xmlns:a16="http://schemas.microsoft.com/office/drawing/2014/main" val="10000"/>
                  </a:ext>
                </a:extLst>
              </a:tr>
              <a:tr h="431116">
                <a:tc>
                  <a:txBody>
                    <a:bodyPr/>
                    <a:lstStyle/>
                    <a:p>
                      <a:pPr algn="ctr"/>
                      <a:r>
                        <a:rPr lang="en-US" altLang="zh-HK" sz="1800" b="1" dirty="0"/>
                        <a:t>14 days</a:t>
                      </a:r>
                      <a:endParaRPr lang="zh-HK" altLang="en-US" sz="1800" b="1"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b="1" dirty="0"/>
                        <a:t>56 days</a:t>
                      </a:r>
                      <a:endParaRPr lang="zh-HK" altLang="en-US" sz="1800" b="1" dirty="0">
                        <a:latin typeface="Tahoma" panose="020B0604030504040204" pitchFamily="34" charset="0"/>
                        <a:cs typeface="Tahoma" panose="020B0604030504040204" pitchFamily="34" charset="0"/>
                      </a:endParaRPr>
                    </a:p>
                  </a:txBody>
                  <a:tcPr marL="91446" marR="91446" marT="45749" marB="45749"/>
                </a:tc>
                <a:extLst>
                  <a:ext uri="{0D108BD9-81ED-4DB2-BD59-A6C34878D82A}">
                    <a16:rowId xmlns:a16="http://schemas.microsoft.com/office/drawing/2014/main" val="578211185"/>
                  </a:ext>
                </a:extLst>
              </a:tr>
              <a:tr h="431116">
                <a:tc>
                  <a:txBody>
                    <a:bodyPr/>
                    <a:lstStyle/>
                    <a:p>
                      <a:pPr algn="ctr"/>
                      <a:r>
                        <a:rPr lang="en-HK" altLang="zh-HK" sz="1800" b="1" dirty="0">
                          <a:latin typeface="+mn-lt"/>
                          <a:cs typeface="Tahoma" panose="020B0604030504040204" pitchFamily="34" charset="0"/>
                        </a:rPr>
                        <a:t>30 days</a:t>
                      </a:r>
                      <a:endParaRPr lang="zh-HK" altLang="en-US" sz="1800" b="1" dirty="0">
                        <a:latin typeface="+mn-lt"/>
                        <a:cs typeface="Tahoma" panose="020B0604030504040204" pitchFamily="34" charset="0"/>
                      </a:endParaRPr>
                    </a:p>
                  </a:txBody>
                  <a:tcPr marL="91446" marR="91446" marT="45749" marB="45749"/>
                </a:tc>
                <a:tc>
                  <a:txBody>
                    <a:bodyPr/>
                    <a:lstStyle/>
                    <a:p>
                      <a:pPr algn="ctr"/>
                      <a:r>
                        <a:rPr lang="en-HK" altLang="zh-HK" sz="1800" b="1" dirty="0">
                          <a:latin typeface="+mn-lt"/>
                          <a:cs typeface="Tahoma" panose="020B0604030504040204" pitchFamily="34" charset="0"/>
                        </a:rPr>
                        <a:t>   Unlimited </a:t>
                      </a:r>
                      <a:r>
                        <a:rPr lang="en-HK" altLang="zh-HK" sz="1800" b="1" dirty="0">
                          <a:solidFill>
                            <a:srgbClr val="7030A0"/>
                          </a:solidFill>
                          <a:latin typeface="+mn-lt"/>
                          <a:cs typeface="Tahoma" panose="020B0604030504040204" pitchFamily="34" charset="0"/>
                        </a:rPr>
                        <a:t>*</a:t>
                      </a:r>
                    </a:p>
                  </a:txBody>
                  <a:tcPr marL="91446" marR="91446" marT="45749" marB="45749"/>
                </a:tc>
                <a:extLst>
                  <a:ext uri="{0D108BD9-81ED-4DB2-BD59-A6C34878D82A}">
                    <a16:rowId xmlns:a16="http://schemas.microsoft.com/office/drawing/2014/main" val="2014839431"/>
                  </a:ext>
                </a:extLst>
              </a:tr>
              <a:tr h="431116">
                <a:tc>
                  <a:txBody>
                    <a:bodyPr/>
                    <a:lstStyle/>
                    <a:p>
                      <a:pPr algn="ctr"/>
                      <a:r>
                        <a:rPr lang="en-US" altLang="zh-HK" sz="1800" b="1" dirty="0"/>
                        <a:t>90 days</a:t>
                      </a:r>
                      <a:endParaRPr lang="zh-HK" altLang="en-US" sz="1800" b="1"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b="1" dirty="0">
                          <a:latin typeface="+mn-lt"/>
                          <a:cs typeface="Tahoma" panose="020B0604030504040204" pitchFamily="34" charset="0"/>
                        </a:rPr>
                        <a:t>Unlimited</a:t>
                      </a:r>
                      <a:endParaRPr lang="zh-HK" altLang="en-US" sz="1800" b="1" dirty="0">
                        <a:latin typeface="+mn-lt"/>
                        <a:cs typeface="Tahoma" panose="020B0604030504040204" pitchFamily="34" charset="0"/>
                      </a:endParaRPr>
                    </a:p>
                  </a:txBody>
                  <a:tcPr marL="91446" marR="91446" marT="45749" marB="45749"/>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59059E-BD0C-41BD-82B0-78C4B16DBFB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947270" y="4439814"/>
            <a:ext cx="577850" cy="577850"/>
          </a:xfrm>
          <a:prstGeom prst="rect">
            <a:avLst/>
          </a:prstGeom>
        </p:spPr>
      </p:pic>
      <p:pic>
        <p:nvPicPr>
          <p:cNvPr id="10" name="Picture 9">
            <a:extLst>
              <a:ext uri="{FF2B5EF4-FFF2-40B4-BE49-F238E27FC236}">
                <a16:creationId xmlns:a16="http://schemas.microsoft.com/office/drawing/2014/main" id="{29BDADFA-475E-4E99-947F-7E4F2109D23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514" t="15350" r="12953" b="61317"/>
          <a:stretch/>
        </p:blipFill>
        <p:spPr>
          <a:xfrm>
            <a:off x="4628443" y="4825460"/>
            <a:ext cx="527248" cy="480318"/>
          </a:xfrm>
          <a:prstGeom prst="rect">
            <a:avLst/>
          </a:prstGeom>
        </p:spPr>
      </p:pic>
    </p:spTree>
    <p:extLst>
      <p:ext uri="{BB962C8B-B14F-4D97-AF65-F5344CB8AC3E}">
        <p14:creationId xmlns:p14="http://schemas.microsoft.com/office/powerpoint/2010/main" val="4290078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46696-0828-4367-9C3F-5171105932FF}"/>
              </a:ext>
            </a:extLst>
          </p:cNvPr>
          <p:cNvPicPr>
            <a:picLocks noChangeAspect="1"/>
          </p:cNvPicPr>
          <p:nvPr/>
        </p:nvPicPr>
        <p:blipFill rotWithShape="1">
          <a:blip r:embed="rId3">
            <a:extLst>
              <a:ext uri="{28A0092B-C50C-407E-A947-70E740481C1C}">
                <a14:useLocalDpi xmlns:a14="http://schemas.microsoft.com/office/drawing/2010/main" val="0"/>
              </a:ext>
            </a:extLst>
          </a:blip>
          <a:srcRect b="29142"/>
          <a:stretch/>
        </p:blipFill>
        <p:spPr>
          <a:xfrm>
            <a:off x="2054817" y="2349501"/>
            <a:ext cx="8082365" cy="4122883"/>
          </a:xfrm>
          <a:prstGeom prst="rect">
            <a:avLst/>
          </a:prstGeom>
          <a:ln>
            <a:noFill/>
          </a:ln>
          <a:effectLst>
            <a:outerShdw blurRad="292100" dist="139700" dir="2700000" algn="tl" rotWithShape="0">
              <a:srgbClr val="333333">
                <a:alpha val="65000"/>
              </a:srgbClr>
            </a:outerShdw>
          </a:effectLst>
        </p:spPr>
      </p:pic>
      <p:sp>
        <p:nvSpPr>
          <p:cNvPr id="33795" name="Rectangle 2"/>
          <p:cNvSpPr>
            <a:spLocks noGrp="1" noChangeArrowheads="1"/>
          </p:cNvSpPr>
          <p:nvPr>
            <p:ph type="body" sz="half" idx="4294967295"/>
          </p:nvPr>
        </p:nvSpPr>
        <p:spPr>
          <a:xfrm>
            <a:off x="1933575" y="949326"/>
            <a:ext cx="8713788" cy="1400175"/>
          </a:xfrm>
        </p:spPr>
        <p:txBody>
          <a:bodyPr/>
          <a:lstStyle/>
          <a:p>
            <a:pPr marL="457200" indent="-457200" eaLnBrk="1" hangingPunct="1">
              <a:lnSpc>
                <a:spcPct val="120000"/>
              </a:lnSpc>
              <a:buFont typeface="Wingdings" panose="05000000000000000000" pitchFamily="2" charset="2"/>
              <a:buChar char="Ø"/>
            </a:pPr>
            <a:r>
              <a:rPr lang="en-US" altLang="zh-TW" sz="2000" dirty="0">
                <a:latin typeface="Tahoma" panose="020B0604030504040204" pitchFamily="34" charset="0"/>
                <a:cs typeface="Tahoma" panose="020B0604030504040204" pitchFamily="34" charset="0"/>
              </a:rPr>
              <a:t>Sign in to MyLibrary Record to view your loan record, renew your loan items, check your loan history, view request status, save searches and search results, etc.</a:t>
            </a:r>
          </a:p>
        </p:txBody>
      </p:sp>
      <p:sp>
        <p:nvSpPr>
          <p:cNvPr id="3" name="Rounded Rectangle 2"/>
          <p:cNvSpPr/>
          <p:nvPr/>
        </p:nvSpPr>
        <p:spPr bwMode="auto">
          <a:xfrm>
            <a:off x="8648249" y="2603921"/>
            <a:ext cx="576263" cy="274638"/>
          </a:xfrm>
          <a:prstGeom prst="roundRect">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797"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auto">
          <a:xfrm>
            <a:off x="5567819" y="4553001"/>
            <a:ext cx="2964372" cy="2306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bwMode="auto">
          <a:xfrm>
            <a:off x="5609765" y="5180115"/>
            <a:ext cx="2871505" cy="545999"/>
          </a:xfrm>
          <a:prstGeom prst="roundRect">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Arrow Connector 5"/>
          <p:cNvCxnSpPr>
            <a:cxnSpLocks/>
          </p:cNvCxnSpPr>
          <p:nvPr/>
        </p:nvCxnSpPr>
        <p:spPr bwMode="auto">
          <a:xfrm flipH="1">
            <a:off x="7677150" y="2869034"/>
            <a:ext cx="1314450" cy="2236468"/>
          </a:xfrm>
          <a:prstGeom prst="straightConnector1">
            <a:avLst/>
          </a:prstGeom>
          <a:ln w="28575">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5"/>
          <p:cNvSpPr txBox="1">
            <a:spLocks noChangeArrowheads="1"/>
          </p:cNvSpPr>
          <p:nvPr/>
        </p:nvSpPr>
        <p:spPr bwMode="auto">
          <a:xfrm>
            <a:off x="2313782" y="347086"/>
            <a:ext cx="7632700" cy="5847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MyLibrary Record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3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29619" y="1124744"/>
            <a:ext cx="8096250" cy="4962525"/>
          </a:xfrm>
          <a:prstGeom prst="rect">
            <a:avLst/>
          </a:prstGeom>
        </p:spPr>
      </p:pic>
      <p:sp>
        <p:nvSpPr>
          <p:cNvPr id="8" name="Text Box 5"/>
          <p:cNvSpPr txBox="1">
            <a:spLocks noChangeArrowheads="1"/>
          </p:cNvSpPr>
          <p:nvPr/>
        </p:nvSpPr>
        <p:spPr bwMode="auto">
          <a:xfrm>
            <a:off x="2009552" y="298304"/>
            <a:ext cx="8316912" cy="5847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View Loan Record and Renewal</a:t>
            </a:r>
          </a:p>
        </p:txBody>
      </p:sp>
      <p:sp>
        <p:nvSpPr>
          <p:cNvPr id="13" name="Right Arrow 12"/>
          <p:cNvSpPr/>
          <p:nvPr/>
        </p:nvSpPr>
        <p:spPr>
          <a:xfrm rot="1801114">
            <a:off x="6169193" y="4229454"/>
            <a:ext cx="1770264" cy="4793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HK" sz="1800" b="0" i="0" u="none" strike="noStrike" kern="1200" cap="none" spc="0" normalizeH="0" baseline="0" noProof="0" dirty="0">
                <a:ln>
                  <a:noFill/>
                </a:ln>
                <a:solidFill>
                  <a:prstClr val="white"/>
                </a:solidFill>
                <a:effectLst/>
                <a:uLnTx/>
                <a:uFillTx/>
                <a:latin typeface="Calibri"/>
                <a:ea typeface="+mn-ea"/>
                <a:cs typeface="+mn-cs"/>
              </a:rPr>
              <a:t>Click to renew</a:t>
            </a:r>
          </a:p>
        </p:txBody>
      </p:sp>
      <p:pic>
        <p:nvPicPr>
          <p:cNvPr id="11" name="Picture 10"/>
          <p:cNvPicPr>
            <a:picLocks noChangeAspect="1"/>
          </p:cNvPicPr>
          <p:nvPr/>
        </p:nvPicPr>
        <p:blipFill>
          <a:blip r:embed="rId4"/>
          <a:stretch>
            <a:fillRect/>
          </a:stretch>
        </p:blipFill>
        <p:spPr>
          <a:xfrm>
            <a:off x="1943347" y="980728"/>
            <a:ext cx="8182904" cy="5481093"/>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7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body" sz="half" idx="4294967295"/>
          </p:nvPr>
        </p:nvSpPr>
        <p:spPr>
          <a:xfrm>
            <a:off x="2063552" y="1286121"/>
            <a:ext cx="9070081" cy="4114800"/>
          </a:xfrm>
        </p:spPr>
        <p:txBody>
          <a:bodyPr rtlCol="0">
            <a:normAutofit/>
          </a:bodyPr>
          <a:lstStyle/>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All loaned items with a loan period of </a:t>
            </a:r>
            <a:r>
              <a:rPr lang="en-US" altLang="zh-TW" sz="2600" b="1" dirty="0">
                <a:solidFill>
                  <a:srgbClr val="FF0000"/>
                </a:solidFill>
                <a:latin typeface="Tahoma" pitchFamily="34" charset="0"/>
              </a:rPr>
              <a:t>14 days or more</a:t>
            </a:r>
            <a:r>
              <a:rPr lang="en-US" altLang="zh-TW" sz="2600" dirty="0">
                <a:latin typeface="Tahoma" pitchFamily="34" charset="0"/>
              </a:rPr>
              <a:t> are subject to hold requests (original loan period will not be shortened) placed on them by another user.</a:t>
            </a:r>
            <a:endParaRPr lang="en-US" altLang="zh-TW" sz="2600" b="1" dirty="0">
              <a:solidFill>
                <a:srgbClr val="FF3300"/>
              </a:solidFill>
              <a:latin typeface="Tahoma" pitchFamily="34" charset="0"/>
            </a:endParaRPr>
          </a:p>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Your “hold” quotas: </a:t>
            </a:r>
            <a:r>
              <a:rPr lang="en-US" altLang="zh-TW" sz="2600" dirty="0">
                <a:solidFill>
                  <a:srgbClr val="FF0000"/>
                </a:solidFill>
                <a:latin typeface="Tahoma" pitchFamily="34" charset="0"/>
              </a:rPr>
              <a:t>20</a:t>
            </a:r>
            <a:r>
              <a:rPr lang="en-US" altLang="zh-TW" sz="2600" dirty="0">
                <a:latin typeface="Tahoma" pitchFamily="34" charset="0"/>
              </a:rPr>
              <a:t> items</a:t>
            </a:r>
          </a:p>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Email notice will be sent to you when the hold item is ready for pickup.</a:t>
            </a:r>
            <a:endParaRPr lang="zh-TW" altLang="en-US" sz="2600" dirty="0">
              <a:latin typeface="Tahoma" pitchFamily="34" charset="0"/>
            </a:endParaRPr>
          </a:p>
        </p:txBody>
      </p:sp>
      <p:sp>
        <p:nvSpPr>
          <p:cNvPr id="6" name="Text Box 5"/>
          <p:cNvSpPr txBox="1">
            <a:spLocks noChangeArrowheads="1"/>
          </p:cNvSpPr>
          <p:nvPr/>
        </p:nvSpPr>
        <p:spPr bwMode="auto">
          <a:xfrm>
            <a:off x="1937544" y="344760"/>
            <a:ext cx="8316912" cy="101566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Hold </a:t>
            </a:r>
            <a:r>
              <a:rPr kumimoji="0" lang="zh-TW" altLang="en-US"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預約</a:t>
            </a:r>
            <a:endPar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TW" sz="28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8712037-6A86-4734-A5C4-60127236B033}"/>
              </a:ext>
            </a:extLst>
          </p:cNvPr>
          <p:cNvGrpSpPr/>
          <p:nvPr/>
        </p:nvGrpSpPr>
        <p:grpSpPr>
          <a:xfrm>
            <a:off x="8979620" y="4355631"/>
            <a:ext cx="1802526" cy="2432496"/>
            <a:chOff x="8862888" y="4690667"/>
            <a:chExt cx="1802526" cy="2432496"/>
          </a:xfrm>
        </p:grpSpPr>
        <p:grpSp>
          <p:nvGrpSpPr>
            <p:cNvPr id="9" name="Group 8">
              <a:extLst>
                <a:ext uri="{FF2B5EF4-FFF2-40B4-BE49-F238E27FC236}">
                  <a16:creationId xmlns:a16="http://schemas.microsoft.com/office/drawing/2014/main" id="{A9FD9C66-FDAD-474E-83CD-7BEC78CBF83D}"/>
                </a:ext>
              </a:extLst>
            </p:cNvPr>
            <p:cNvGrpSpPr/>
            <p:nvPr/>
          </p:nvGrpSpPr>
          <p:grpSpPr>
            <a:xfrm>
              <a:off x="8862888" y="4690667"/>
              <a:ext cx="1625600" cy="1822573"/>
              <a:chOff x="6668295" y="4868863"/>
              <a:chExt cx="1625600" cy="1822573"/>
            </a:xfrm>
          </p:grpSpPr>
          <p:pic>
            <p:nvPicPr>
              <p:cNvPr id="3" name="Picture 2">
                <a:extLst>
                  <a:ext uri="{FF2B5EF4-FFF2-40B4-BE49-F238E27FC236}">
                    <a16:creationId xmlns:a16="http://schemas.microsoft.com/office/drawing/2014/main" id="{7AEA0C8A-C923-45C1-A754-69C3C2859474}"/>
                  </a:ext>
                </a:extLst>
              </p:cNvPr>
              <p:cNvPicPr>
                <a:picLocks/>
              </p:cNvPicPr>
              <p:nvPr/>
            </p:nvPicPr>
            <p:blipFill>
              <a:blip r:embed="rId3"/>
              <a:stretch>
                <a:fillRect/>
              </a:stretch>
            </p:blipFill>
            <p:spPr>
              <a:xfrm>
                <a:off x="6668295" y="5065836"/>
                <a:ext cx="1625600" cy="1625600"/>
              </a:xfrm>
              <a:prstGeom prst="rect">
                <a:avLst/>
              </a:prstGeom>
            </p:spPr>
          </p:pic>
          <p:pic>
            <p:nvPicPr>
              <p:cNvPr id="4" name="Picture 3">
                <a:extLst>
                  <a:ext uri="{FF2B5EF4-FFF2-40B4-BE49-F238E27FC236}">
                    <a16:creationId xmlns:a16="http://schemas.microsoft.com/office/drawing/2014/main" id="{3588C748-DC0C-4267-AABA-069CEC99046D}"/>
                  </a:ext>
                </a:extLst>
              </p:cNvPr>
              <p:cNvPicPr>
                <a:picLocks/>
              </p:cNvPicPr>
              <p:nvPr/>
            </p:nvPicPr>
            <p:blipFill>
              <a:blip r:embed="rId4"/>
              <a:stretch>
                <a:fillRect/>
              </a:stretch>
            </p:blipFill>
            <p:spPr>
              <a:xfrm>
                <a:off x="6985000" y="4868863"/>
                <a:ext cx="1183166" cy="1292654"/>
              </a:xfrm>
              <a:prstGeom prst="rect">
                <a:avLst/>
              </a:prstGeom>
            </p:spPr>
          </p:pic>
          <p:pic>
            <p:nvPicPr>
              <p:cNvPr id="5" name="Picture 4">
                <a:extLst>
                  <a:ext uri="{FF2B5EF4-FFF2-40B4-BE49-F238E27FC236}">
                    <a16:creationId xmlns:a16="http://schemas.microsoft.com/office/drawing/2014/main" id="{8DC59FDF-CA40-41C4-A1D9-759EE4601008}"/>
                  </a:ext>
                </a:extLst>
              </p:cNvPr>
              <p:cNvPicPr>
                <a:picLocks/>
              </p:cNvPicPr>
              <p:nvPr/>
            </p:nvPicPr>
            <p:blipFill>
              <a:blip r:embed="rId5"/>
              <a:stretch>
                <a:fillRect/>
              </a:stretch>
            </p:blipFill>
            <p:spPr>
              <a:xfrm rot="1256782">
                <a:off x="6673953" y="4869483"/>
                <a:ext cx="1467247" cy="1420779"/>
              </a:xfrm>
              <a:prstGeom prst="rect">
                <a:avLst/>
              </a:prstGeom>
            </p:spPr>
          </p:pic>
        </p:grpSp>
        <p:pic>
          <p:nvPicPr>
            <p:cNvPr id="11" name="Picture 10">
              <a:extLst>
                <a:ext uri="{FF2B5EF4-FFF2-40B4-BE49-F238E27FC236}">
                  <a16:creationId xmlns:a16="http://schemas.microsoft.com/office/drawing/2014/main" id="{2BFF4696-1548-45E0-962B-ADA53557D42E}"/>
                </a:ext>
              </a:extLst>
            </p:cNvPr>
            <p:cNvPicPr>
              <a:picLocks/>
            </p:cNvPicPr>
            <p:nvPr/>
          </p:nvPicPr>
          <p:blipFill>
            <a:blip r:embed="rId6"/>
            <a:stretch>
              <a:fillRect/>
            </a:stretch>
          </p:blipFill>
          <p:spPr>
            <a:xfrm>
              <a:off x="8876937" y="5531610"/>
              <a:ext cx="1788477" cy="1591553"/>
            </a:xfrm>
            <a:prstGeom prst="rect">
              <a:avLst/>
            </a:prstGeom>
          </p:spPr>
        </p:pic>
      </p:grpSp>
    </p:spTree>
    <p:extLst>
      <p:ext uri="{BB962C8B-B14F-4D97-AF65-F5344CB8AC3E}">
        <p14:creationId xmlns:p14="http://schemas.microsoft.com/office/powerpoint/2010/main" val="153275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126392" y="1445355"/>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4471A6"/>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B2C1DB"/>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CB3B2"/>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All loaned items with a loan period of </a:t>
            </a:r>
            <a:r>
              <a:rPr kumimoji="0" lang="en-US" altLang="zh-TW" sz="2400" b="1"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30 days or more</a:t>
            </a:r>
            <a:r>
              <a:rPr kumimoji="0" lang="en-US" altLang="zh-TW" sz="24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are also subject to recall (original loan period will be </a:t>
            </a:r>
            <a:r>
              <a:rPr kumimoji="0" lang="en-US" altLang="zh-TW" sz="2400" b="1"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shortened</a:t>
            </a: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 if requested by another user. </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Email will be sent to you notifying the revised due date.</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HKALL items may be recalled by users of the lending library.</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Late return of recalled or held items will be treated as overdue and liable to a fine.</a:t>
            </a:r>
          </a:p>
        </p:txBody>
      </p:sp>
      <p:sp>
        <p:nvSpPr>
          <p:cNvPr id="8" name="Text Box 5"/>
          <p:cNvSpPr txBox="1">
            <a:spLocks noChangeArrowheads="1"/>
          </p:cNvSpPr>
          <p:nvPr/>
        </p:nvSpPr>
        <p:spPr bwMode="auto">
          <a:xfrm>
            <a:off x="1937544" y="304225"/>
            <a:ext cx="8316912"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Recall</a:t>
            </a:r>
            <a:r>
              <a:rPr kumimoji="0" lang="zh-TW" altLang="en-US"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 </a:t>
            </a:r>
            <a:r>
              <a:rPr kumimoji="0" lang="zh-TW" altLang="en-US"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催還</a:t>
            </a:r>
            <a:endPar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28549E1-6477-435F-B901-8B94C9F6090D}"/>
              </a:ext>
            </a:extLst>
          </p:cNvPr>
          <p:cNvPicPr>
            <a:picLocks/>
          </p:cNvPicPr>
          <p:nvPr/>
        </p:nvPicPr>
        <p:blipFill>
          <a:blip r:embed="rId2"/>
          <a:stretch>
            <a:fillRect/>
          </a:stretch>
        </p:blipFill>
        <p:spPr>
          <a:xfrm>
            <a:off x="3570025" y="48735"/>
            <a:ext cx="1249110" cy="1249110"/>
          </a:xfrm>
          <a:prstGeom prst="rect">
            <a:avLst/>
          </a:prstGeom>
        </p:spPr>
      </p:pic>
      <mc:AlternateContent xmlns:mc="http://schemas.openxmlformats.org/markup-compatibility/2006" xmlns:am3d="http://schemas.microsoft.com/office/drawing/2017/model3d">
        <mc:Choice Requires="am3d">
          <p:graphicFrame>
            <p:nvGraphicFramePr>
              <p:cNvPr id="4" name="3D Model 3" descr="Books On Shelf">
                <a:extLst>
                  <a:ext uri="{FF2B5EF4-FFF2-40B4-BE49-F238E27FC236}">
                    <a16:creationId xmlns:a16="http://schemas.microsoft.com/office/drawing/2014/main" id="{3ACD9FD6-7AD7-439C-A6F8-E3C141FE0320}"/>
                  </a:ext>
                </a:extLst>
              </p:cNvPr>
              <p:cNvGraphicFramePr>
                <a:graphicFrameLocks noChangeAspect="1"/>
              </p:cNvGraphicFramePr>
              <p:nvPr>
                <p:extLst>
                  <p:ext uri="{D42A27DB-BD31-4B8C-83A1-F6EECF244321}">
                    <p14:modId xmlns:p14="http://schemas.microsoft.com/office/powerpoint/2010/main" val="1674215339"/>
                  </p:ext>
                </p:extLst>
              </p:nvPr>
            </p:nvGraphicFramePr>
            <p:xfrm>
              <a:off x="9606565" y="5323691"/>
              <a:ext cx="2099086" cy="1215221"/>
            </p:xfrm>
            <a:graphic>
              <a:graphicData uri="http://schemas.microsoft.com/office/drawing/2017/model3d">
                <am3d:model3d r:embed="rId3">
                  <am3d:spPr>
                    <a:xfrm>
                      <a:off x="0" y="0"/>
                      <a:ext cx="2099086" cy="1215221"/>
                    </a:xfrm>
                    <a:prstGeom prst="rect">
                      <a:avLst/>
                    </a:prstGeom>
                  </am3d:spPr>
                  <am3d:camera>
                    <am3d:pos x="0" y="0" z="54658304"/>
                    <am3d:up dx="0" dy="36000000" dz="0"/>
                    <am3d:lookAt x="0" y="0" z="0"/>
                    <am3d:perspective fov="2700000"/>
                  </am3d:camera>
                  <am3d:trans>
                    <am3d:meterPerModelUnit n="40614" d="1000000"/>
                    <am3d:preTrans dx="0" dy="-9187968" dz="-5362381"/>
                    <am3d:scale>
                      <am3d:sx n="1000000" d="1000000"/>
                      <am3d:sy n="1000000" d="1000000"/>
                      <am3d:sz n="1000000" d="1000000"/>
                    </am3d:scale>
                    <am3d:rot ax="122482" ay="2935741" az="92354"/>
                    <am3d:postTrans dx="0" dy="0" dz="0"/>
                  </am3d:trans>
                  <am3d:raster rName="Office3DRenderer" rVer="16.0.8326">
                    <am3d:blip r:embed="rId4"/>
                  </am3d:raster>
                  <am3d:objViewport viewportSz="24304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Books On Shelf">
                <a:extLst>
                  <a:ext uri="{FF2B5EF4-FFF2-40B4-BE49-F238E27FC236}">
                    <a16:creationId xmlns:a16="http://schemas.microsoft.com/office/drawing/2014/main" id="{3ACD9FD6-7AD7-439C-A6F8-E3C141FE0320}"/>
                  </a:ext>
                </a:extLst>
              </p:cNvPr>
              <p:cNvPicPr>
                <a:picLocks noGrp="1" noRot="1" noChangeAspect="1" noMove="1" noResize="1" noEditPoints="1" noAdjustHandles="1" noChangeArrowheads="1" noChangeShapeType="1" noCrop="1"/>
              </p:cNvPicPr>
              <p:nvPr/>
            </p:nvPicPr>
            <p:blipFill>
              <a:blip r:embed="rId5"/>
              <a:stretch>
                <a:fillRect/>
              </a:stretch>
            </p:blipFill>
            <p:spPr>
              <a:xfrm>
                <a:off x="9606565" y="5323691"/>
                <a:ext cx="2099086" cy="1215221"/>
              </a:xfrm>
              <a:prstGeom prst="rect">
                <a:avLst/>
              </a:prstGeom>
            </p:spPr>
          </p:pic>
        </mc:Fallback>
      </mc:AlternateContent>
    </p:spTree>
    <p:extLst>
      <p:ext uri="{BB962C8B-B14F-4D97-AF65-F5344CB8AC3E}">
        <p14:creationId xmlns:p14="http://schemas.microsoft.com/office/powerpoint/2010/main" val="172728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2"/>
          <p:cNvSpPr>
            <a:spLocks noChangeArrowheads="1"/>
          </p:cNvSpPr>
          <p:nvPr/>
        </p:nvSpPr>
        <p:spPr bwMode="auto">
          <a:xfrm>
            <a:off x="2358961" y="1702051"/>
            <a:ext cx="79930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charset="0"/>
              <a:buChar char="•"/>
              <a:defRPr sz="3200">
                <a:solidFill>
                  <a:schemeClr val="tx1"/>
                </a:solidFill>
                <a:latin typeface="Calibri" pitchFamily="34" charset="0"/>
              </a:defRPr>
            </a:lvl1pPr>
            <a:lvl2pPr marL="1104900" indent="-5334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609600" marR="0" lvl="0" indent="-609600"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All library notices will be sent to you by email </a:t>
            </a:r>
            <a:b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b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(EdUHK email account, e.g.</a:t>
            </a:r>
            <a:r>
              <a:rPr kumimoji="0" lang="en-US" altLang="zh-TW" sz="2400" b="0" i="0" u="none" strike="noStrike" kern="1200" cap="none" spc="0" normalizeH="0" baseline="0" noProof="0" dirty="0">
                <a:ln>
                  <a:noFill/>
                </a:ln>
                <a:solidFill>
                  <a:srgbClr val="0000FF"/>
                </a:solidFill>
                <a:effectLst/>
                <a:uLnTx/>
                <a:uFillTx/>
                <a:latin typeface="Tahoma" pitchFamily="34" charset="0"/>
                <a:ea typeface="新細明體" panose="02020500000000000000" pitchFamily="18" charset="-120"/>
                <a:cs typeface="Tahoma" pitchFamily="34" charset="0"/>
              </a:rPr>
              <a:t> </a:t>
            </a:r>
            <a:r>
              <a:rPr kumimoji="0" lang="en-US" altLang="zh-TW" sz="2400" b="0" i="0" u="none" strike="noStrike" kern="1200" cap="none" spc="0" normalizeH="0" baseline="0" noProof="0" dirty="0">
                <a:ln>
                  <a:noFill/>
                </a:ln>
                <a:solidFill>
                  <a:srgbClr val="3333FF"/>
                </a:solidFill>
                <a:effectLst/>
                <a:uLnTx/>
                <a:uFillTx/>
                <a:latin typeface="Tahoma" pitchFamily="34" charset="0"/>
                <a:ea typeface="新細明體" panose="02020500000000000000" pitchFamily="18" charset="-120"/>
                <a:cs typeface="Tahoma" pitchFamily="34" charset="0"/>
              </a:rPr>
              <a:t>s0765432@s.eduhk.hk</a:t>
            </a: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a:t>
            </a:r>
          </a:p>
          <a:p>
            <a:pPr marL="609600" marR="0" lvl="0" indent="-60960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lvl="1">
              <a:lnSpc>
                <a:spcPct val="90000"/>
              </a:lnSpc>
              <a:buFont typeface="Wingdings" pitchFamily="2" charset="2"/>
              <a:buAutoNum type="arabicPeriod"/>
              <a:defRPr/>
            </a:pPr>
            <a:r>
              <a:rPr lang="en-HK" altLang="zh-TW" sz="2400" dirty="0">
                <a:solidFill>
                  <a:prstClr val="black"/>
                </a:solidFill>
                <a:latin typeface="Tahoma" pitchFamily="34" charset="0"/>
                <a:cs typeface="Tahoma" pitchFamily="34" charset="0"/>
              </a:rPr>
              <a:t>Due date alert notice (3 days before the due date and on the due date)</a:t>
            </a: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Overdue notice</a:t>
            </a: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Item recalled notice </a:t>
            </a:r>
            <a:r>
              <a:rPr kumimoji="0" lang="en-US" altLang="zh-TW" sz="2400" b="0" i="0" u="none" strike="noStrike" kern="1200" cap="none" spc="0" normalizeH="0" baseline="0" noProof="0" dirty="0">
                <a:ln>
                  <a:noFill/>
                </a:ln>
                <a:solidFill>
                  <a:srgbClr val="FF3300"/>
                </a:solidFill>
                <a:effectLst/>
                <a:uLnTx/>
                <a:uFillTx/>
                <a:latin typeface="Tahoma" pitchFamily="34" charset="0"/>
                <a:ea typeface="新細明體" panose="02020500000000000000" pitchFamily="18" charset="-120"/>
                <a:cs typeface="Tahoma" pitchFamily="34" charset="0"/>
              </a:rPr>
              <a:t>(due date shortened)</a:t>
            </a: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Pickup notice</a:t>
            </a:r>
          </a:p>
          <a:p>
            <a:pPr lvl="1">
              <a:lnSpc>
                <a:spcPct val="90000"/>
              </a:lnSpc>
              <a:buFont typeface="Wingdings" pitchFamily="2" charset="2"/>
              <a:buAutoNum type="arabicPeriod"/>
              <a:defRPr/>
            </a:pPr>
            <a:r>
              <a:rPr lang="en-US" altLang="zh-TW" sz="2400" dirty="0">
                <a:solidFill>
                  <a:prstClr val="black"/>
                </a:solidFill>
                <a:latin typeface="Tahoma" pitchFamily="34" charset="0"/>
                <a:cs typeface="Tahoma" pitchFamily="34" charset="0"/>
              </a:rPr>
              <a:t>Weekly report of loan activities</a:t>
            </a: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0" marR="0" lvl="0" indent="0" algn="l" defTabSz="914400" rtl="0" eaLnBrk="1" fontAlgn="auto" latinLnBrk="0" hangingPunct="1">
              <a:lnSpc>
                <a:spcPct val="90000"/>
              </a:lnSpc>
              <a:spcBef>
                <a:spcPct val="20000"/>
              </a:spcBef>
              <a:spcAft>
                <a:spcPts val="0"/>
              </a:spcAft>
              <a:buClrTx/>
              <a:buSzTx/>
              <a:buFont typeface="Arial" charset="0"/>
              <a:buNone/>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0" marR="0" lvl="0" indent="0" algn="l" defTabSz="914400" rtl="0" eaLnBrk="1" fontAlgn="auto" latinLnBrk="0" hangingPunct="1">
              <a:lnSpc>
                <a:spcPct val="90000"/>
              </a:lnSpc>
              <a:spcBef>
                <a:spcPct val="20000"/>
              </a:spcBef>
              <a:spcAft>
                <a:spcPts val="0"/>
              </a:spcAft>
              <a:buClrTx/>
              <a:buSzTx/>
              <a:buNone/>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p:txBody>
      </p:sp>
      <p:sp>
        <p:nvSpPr>
          <p:cNvPr id="11" name="Text Box 5"/>
          <p:cNvSpPr txBox="1">
            <a:spLocks noChangeArrowheads="1"/>
          </p:cNvSpPr>
          <p:nvPr/>
        </p:nvSpPr>
        <p:spPr bwMode="auto">
          <a:xfrm>
            <a:off x="1919288" y="573845"/>
            <a:ext cx="8316912"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Notice</a:t>
            </a:r>
          </a:p>
        </p:txBody>
      </p:sp>
      <mc:AlternateContent xmlns:mc="http://schemas.openxmlformats.org/markup-compatibility/2006" xmlns:am3d="http://schemas.microsoft.com/office/drawing/2017/model3d">
        <mc:Choice Requires="am3d">
          <p:graphicFrame>
            <p:nvGraphicFramePr>
              <p:cNvPr id="4" name="3D Model 3" descr="Email">
                <a:extLst>
                  <a:ext uri="{FF2B5EF4-FFF2-40B4-BE49-F238E27FC236}">
                    <a16:creationId xmlns:a16="http://schemas.microsoft.com/office/drawing/2014/main" id="{ADB579B8-29C4-4127-A1F1-7C31C7C4E851}"/>
                  </a:ext>
                </a:extLst>
              </p:cNvPr>
              <p:cNvGraphicFramePr>
                <a:graphicFrameLocks noChangeAspect="1"/>
              </p:cNvGraphicFramePr>
              <p:nvPr>
                <p:extLst>
                  <p:ext uri="{D42A27DB-BD31-4B8C-83A1-F6EECF244321}">
                    <p14:modId xmlns:p14="http://schemas.microsoft.com/office/powerpoint/2010/main" val="3084252328"/>
                  </p:ext>
                </p:extLst>
              </p:nvPr>
            </p:nvGraphicFramePr>
            <p:xfrm>
              <a:off x="8368660" y="4300396"/>
              <a:ext cx="2602944" cy="2084710"/>
            </p:xfrm>
            <a:graphic>
              <a:graphicData uri="http://schemas.microsoft.com/office/drawing/2017/model3d">
                <am3d:model3d r:embed="rId3">
                  <am3d:spPr>
                    <a:xfrm>
                      <a:off x="0" y="0"/>
                      <a:ext cx="2602944" cy="2084710"/>
                    </a:xfrm>
                    <a:prstGeom prst="rect">
                      <a:avLst/>
                    </a:prstGeom>
                  </am3d:spPr>
                  <am3d:camera>
                    <am3d:pos x="0" y="0" z="60437344"/>
                    <am3d:up dx="0" dy="36000000" dz="0"/>
                    <am3d:lookAt x="0" y="0" z="0"/>
                    <am3d:perspective fov="2700000"/>
                  </am3d:camera>
                  <am3d:trans>
                    <am3d:meterPerModelUnit n="2243480" d="1000000"/>
                    <am3d:preTrans dx="1429321" dy="-13682864" dz="299478"/>
                    <am3d:scale>
                      <am3d:sx n="1000000" d="1000000"/>
                      <am3d:sy n="1000000" d="1000000"/>
                      <am3d:sz n="1000000" d="1000000"/>
                    </am3d:scale>
                    <am3d:rot ax="833368" ay="-891201" az="-217622"/>
                    <am3d:postTrans dx="0" dy="0" dz="0"/>
                  </am3d:trans>
                  <am3d:raster rName="Office3DRenderer" rVer="16.0.8326">
                    <am3d:blip r:embed="rId4"/>
                  </am3d:raster>
                  <am3d:objViewport viewportSz="32625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Email">
                <a:extLst>
                  <a:ext uri="{FF2B5EF4-FFF2-40B4-BE49-F238E27FC236}">
                    <a16:creationId xmlns:a16="http://schemas.microsoft.com/office/drawing/2014/main" id="{ADB579B8-29C4-4127-A1F1-7C31C7C4E851}"/>
                  </a:ext>
                </a:extLst>
              </p:cNvPr>
              <p:cNvPicPr>
                <a:picLocks noGrp="1" noRot="1" noChangeAspect="1" noMove="1" noResize="1" noEditPoints="1" noAdjustHandles="1" noChangeArrowheads="1" noChangeShapeType="1" noCrop="1"/>
              </p:cNvPicPr>
              <p:nvPr/>
            </p:nvPicPr>
            <p:blipFill>
              <a:blip r:embed="rId5"/>
              <a:stretch>
                <a:fillRect/>
              </a:stretch>
            </p:blipFill>
            <p:spPr>
              <a:xfrm>
                <a:off x="8368660" y="4300396"/>
                <a:ext cx="2602944" cy="2084710"/>
              </a:xfrm>
              <a:prstGeom prst="rect">
                <a:avLst/>
              </a:prstGeom>
            </p:spPr>
          </p:pic>
        </mc:Fallback>
      </mc:AlternateContent>
      <p:sp>
        <p:nvSpPr>
          <p:cNvPr id="6" name="Slide Number Placeholder 1">
            <a:extLst>
              <a:ext uri="{FF2B5EF4-FFF2-40B4-BE49-F238E27FC236}">
                <a16:creationId xmlns:a16="http://schemas.microsoft.com/office/drawing/2014/main" id="{0D123CCF-6C31-49EE-900A-293D0CC20F0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878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5232400" y="188913"/>
            <a:ext cx="172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Tahoma" pitchFamily="34" charset="0"/>
              </a:rPr>
              <a:t>iSearch</a:t>
            </a:r>
            <a:endParaRPr kumimoji="0" lang="zh-TW" altLang="en-US" sz="3200" b="1" i="0" u="none" strike="noStrike" kern="120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Tahoma" pitchFamily="34" charset="0"/>
            </a:endParaRPr>
          </a:p>
        </p:txBody>
      </p:sp>
      <p:sp>
        <p:nvSpPr>
          <p:cNvPr id="8" name="Title 8"/>
          <p:cNvSpPr txBox="1">
            <a:spLocks/>
          </p:cNvSpPr>
          <p:nvPr/>
        </p:nvSpPr>
        <p:spPr bwMode="auto">
          <a:xfrm>
            <a:off x="1971675" y="739648"/>
            <a:ext cx="8248650" cy="923330"/>
          </a:xfrm>
          <a:prstGeom prst="rect">
            <a:avLst/>
          </a:prstGeom>
          <a:noFill/>
          <a:ln>
            <a:noFill/>
          </a:ln>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TW" sz="18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j-cs"/>
              </a:rPr>
              <a:t>One-stop search for multiple information sources, e.g. books, videos, journals &amp; articles or more</a:t>
            </a:r>
            <a:endParaRPr kumimoji="0" lang="en-US" altLang="zh-TW" sz="1800" b="0" i="0" u="none" strike="noStrike" kern="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TW" sz="18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j-cs"/>
              </a:rPr>
              <a:t>Gives you Google-like searching experience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isearch_30012024">
            <a:hlinkClick r:id="" action="ppaction://media"/>
            <a:extLst>
              <a:ext uri="{FF2B5EF4-FFF2-40B4-BE49-F238E27FC236}">
                <a16:creationId xmlns:a16="http://schemas.microsoft.com/office/drawing/2014/main" id="{44751FDE-7D2C-45C7-A467-7382F8E06C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575" y="1793153"/>
            <a:ext cx="9552850" cy="4875934"/>
          </a:xfrm>
          <a:prstGeom prst="rect">
            <a:avLst/>
          </a:prstGeom>
        </p:spPr>
      </p:pic>
    </p:spTree>
    <p:extLst>
      <p:ext uri="{BB962C8B-B14F-4D97-AF65-F5344CB8AC3E}">
        <p14:creationId xmlns:p14="http://schemas.microsoft.com/office/powerpoint/2010/main" val="39407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1DE5A-3185-4BEB-83B1-8F37B570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310" y="1134424"/>
            <a:ext cx="8969380" cy="5181514"/>
          </a:xfrm>
          <a:prstGeom prst="rect">
            <a:avLst/>
          </a:prstGeom>
          <a:ln>
            <a:noFill/>
          </a:ln>
          <a:effectLst>
            <a:outerShdw blurRad="190500" algn="tl" rotWithShape="0">
              <a:srgbClr val="000000">
                <a:alpha val="70000"/>
              </a:srgbClr>
            </a:outerShdw>
          </a:effectLst>
        </p:spPr>
      </p:pic>
      <p:sp>
        <p:nvSpPr>
          <p:cNvPr id="5" name="Rectangle 3"/>
          <p:cNvSpPr>
            <a:spLocks noChangeArrowheads="1"/>
          </p:cNvSpPr>
          <p:nvPr/>
        </p:nvSpPr>
        <p:spPr bwMode="auto">
          <a:xfrm>
            <a:off x="2711449" y="193175"/>
            <a:ext cx="7127875" cy="719137"/>
          </a:xfrm>
          <a:prstGeom prst="rect">
            <a:avLst/>
          </a:prstGeom>
          <a:noFill/>
          <a:ln w="9525">
            <a:noFill/>
            <a:miter lim="800000"/>
            <a:headEnd/>
            <a:tailEnd/>
          </a:ln>
          <a:effectLst/>
        </p:spPr>
        <p:txBody>
          <a:bodyPr/>
          <a:lstStyle/>
          <a:p>
            <a:pPr marL="457200" marR="0" lvl="0" indent="-457200" algn="ctr" defTabSz="914400" rtl="0" eaLnBrk="1" fontAlgn="auto" latinLnBrk="0" hangingPunct="1">
              <a:lnSpc>
                <a:spcPct val="100000"/>
              </a:lnSpc>
              <a:spcBef>
                <a:spcPct val="20000"/>
              </a:spcBef>
              <a:spcAft>
                <a:spcPts val="0"/>
              </a:spcAft>
              <a:buClr>
                <a:srgbClr val="A50021"/>
              </a:buClr>
              <a:buSzPct val="75000"/>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More Tips on Using iSearch</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791" y="2082573"/>
            <a:ext cx="5623888" cy="4458388"/>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9208BA3-6F67-42A9-8BFE-E3842D2607FC}"/>
              </a:ext>
            </a:extLst>
          </p:cNvPr>
          <p:cNvGrpSpPr/>
          <p:nvPr/>
        </p:nvGrpSpPr>
        <p:grpSpPr>
          <a:xfrm>
            <a:off x="8450418" y="4623563"/>
            <a:ext cx="2105750" cy="1274934"/>
            <a:chOff x="8298018" y="4118738"/>
            <a:chExt cx="2105750" cy="1274934"/>
          </a:xfrm>
        </p:grpSpPr>
        <p:sp>
          <p:nvSpPr>
            <p:cNvPr id="12" name="Rectangle 7"/>
            <p:cNvSpPr/>
            <p:nvPr/>
          </p:nvSpPr>
          <p:spPr bwMode="auto">
            <a:xfrm>
              <a:off x="8459552" y="4118738"/>
              <a:ext cx="1944216" cy="346930"/>
            </a:xfrm>
            <a:prstGeom prst="rect">
              <a:avLst/>
            </a:prstGeom>
            <a:solidFill>
              <a:srgbClr val="FFFF99"/>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0000CC"/>
                  </a:solidFill>
                  <a:effectLst/>
                  <a:uLnTx/>
                  <a:uFillTx/>
                  <a:latin typeface="Tahoma" pitchFamily="34" charset="0"/>
                  <a:ea typeface="新細明體" panose="02020500000000000000" pitchFamily="18" charset="-120"/>
                  <a:cs typeface="Tahoma" pitchFamily="34" charset="0"/>
                </a:rPr>
                <a:t>iSearch User Guide</a:t>
              </a:r>
              <a:endParaRPr kumimoji="0" lang="en-US" altLang="zh-TW" sz="1400" b="0" i="0" u="none" strike="noStrike" kern="1200" cap="none" spc="0" normalizeH="0" baseline="0" noProof="0" dirty="0">
                <a:ln>
                  <a:noFill/>
                </a:ln>
                <a:solidFill>
                  <a:prstClr val="black"/>
                </a:solidFill>
                <a:effectLst/>
                <a:uLnTx/>
                <a:uFillTx/>
                <a:latin typeface="Calibri" pitchFamily="34" charset="0"/>
                <a:ea typeface="新細明體" panose="02020500000000000000" pitchFamily="18" charset="-120"/>
                <a:cs typeface="Arial" charset="0"/>
              </a:endParaRPr>
            </a:p>
          </p:txBody>
        </p:sp>
        <p:sp>
          <p:nvSpPr>
            <p:cNvPr id="13" name="Left Arrow 9"/>
            <p:cNvSpPr/>
            <p:nvPr/>
          </p:nvSpPr>
          <p:spPr>
            <a:xfrm rot="17720786">
              <a:off x="8541830" y="4647548"/>
              <a:ext cx="675844" cy="30785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Rectangle 3">
              <a:extLst>
                <a:ext uri="{FF2B5EF4-FFF2-40B4-BE49-F238E27FC236}">
                  <a16:creationId xmlns:a16="http://schemas.microsoft.com/office/drawing/2014/main" id="{C6DD35E4-A067-4D0E-B1E6-917DCE318ABB}"/>
                </a:ext>
              </a:extLst>
            </p:cNvPr>
            <p:cNvSpPr/>
            <p:nvPr/>
          </p:nvSpPr>
          <p:spPr>
            <a:xfrm>
              <a:off x="8298018" y="5124260"/>
              <a:ext cx="637752" cy="269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42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sz="half" idx="4294967295"/>
          </p:nvPr>
        </p:nvSpPr>
        <p:spPr>
          <a:xfrm>
            <a:off x="4951635" y="1481881"/>
            <a:ext cx="6518273" cy="4874469"/>
          </a:xfrm>
        </p:spPr>
        <p:txBody>
          <a:bodyPr>
            <a:noAutofit/>
          </a:bodyPr>
          <a:lstStyle/>
          <a:p>
            <a:pPr marL="457200" indent="-457200">
              <a:lnSpc>
                <a:spcPts val="2500"/>
              </a:lnSpc>
            </a:pPr>
            <a:r>
              <a:rPr lang="en-US" altLang="zh-TW" sz="2000" dirty="0">
                <a:latin typeface="Tahoma" panose="020B0604030504040204" pitchFamily="34" charset="0"/>
              </a:rPr>
              <a:t>Students and staff can request </a:t>
            </a:r>
            <a:r>
              <a:rPr lang="en-US" altLang="zh-TW" sz="2000" u="sng" dirty="0">
                <a:solidFill>
                  <a:srgbClr val="FF3300"/>
                </a:solidFill>
                <a:latin typeface="Tahoma" panose="020B0604030504040204" pitchFamily="34" charset="0"/>
              </a:rPr>
              <a:t>loanable materials</a:t>
            </a:r>
            <a:r>
              <a:rPr lang="en-US" altLang="zh-TW" sz="2000" dirty="0">
                <a:latin typeface="Tahoma" panose="020B0604030504040204" pitchFamily="34" charset="0"/>
              </a:rPr>
              <a:t> housed in Tai Po MMW Library to be sent to the Tseung Kwan O Study Centre Library for borrowing, or vice versa. Loanable materials from above libraries can be sent to North Point Study Centre for borrowing.</a:t>
            </a:r>
          </a:p>
          <a:p>
            <a:pPr marL="457200" indent="-457200">
              <a:lnSpc>
                <a:spcPts val="2500"/>
              </a:lnSpc>
            </a:pPr>
            <a:r>
              <a:rPr lang="en-US" altLang="zh-TW" sz="2000" dirty="0">
                <a:latin typeface="Tahoma" panose="020B0604030504040204" pitchFamily="34" charset="0"/>
              </a:rPr>
              <a:t>Only </a:t>
            </a:r>
            <a:r>
              <a:rPr lang="en-US" altLang="zh-TW" sz="2000" u="sng" dirty="0">
                <a:solidFill>
                  <a:srgbClr val="FF3300"/>
                </a:solidFill>
                <a:latin typeface="Tahoma" panose="020B0604030504040204" pitchFamily="34" charset="0"/>
              </a:rPr>
              <a:t>available </a:t>
            </a:r>
            <a:r>
              <a:rPr lang="en-US" altLang="zh-TW" sz="2000" dirty="0">
                <a:latin typeface="Tahoma" panose="020B0604030504040204" pitchFamily="34" charset="0"/>
              </a:rPr>
              <a:t>for loan materials can be requested for delivery. For </a:t>
            </a:r>
            <a:r>
              <a:rPr lang="en-US" altLang="zh-TW" sz="2000" u="sng" dirty="0">
                <a:solidFill>
                  <a:srgbClr val="FF3300"/>
                </a:solidFill>
                <a:latin typeface="Tahoma" panose="020B0604030504040204" pitchFamily="34" charset="0"/>
              </a:rPr>
              <a:t>items on loan</a:t>
            </a:r>
            <a:r>
              <a:rPr lang="en-US" altLang="zh-TW" sz="2000" dirty="0">
                <a:latin typeface="Tahoma" panose="020B0604030504040204" pitchFamily="34" charset="0"/>
              </a:rPr>
              <a:t>, they can be delivered at different libraries. </a:t>
            </a:r>
          </a:p>
          <a:p>
            <a:pPr marL="457200" indent="-457200" eaLnBrk="1" hangingPunct="1">
              <a:lnSpc>
                <a:spcPts val="2500"/>
              </a:lnSpc>
            </a:pPr>
            <a:r>
              <a:rPr lang="en-US" altLang="zh-TW" sz="2000" dirty="0">
                <a:latin typeface="Tahoma" panose="020B0604030504040204" pitchFamily="34" charset="0"/>
              </a:rPr>
              <a:t>Items cannot be requested for delivery within the </a:t>
            </a:r>
            <a:r>
              <a:rPr lang="en-US" altLang="zh-TW" sz="2000" u="sng" dirty="0">
                <a:solidFill>
                  <a:srgbClr val="FF3300"/>
                </a:solidFill>
                <a:latin typeface="Tahoma" panose="020B0604030504040204" pitchFamily="34" charset="0"/>
              </a:rPr>
              <a:t>same library</a:t>
            </a:r>
            <a:r>
              <a:rPr lang="en-US" altLang="zh-TW" sz="2000" dirty="0">
                <a:latin typeface="Tahoma" panose="020B0604030504040204" pitchFamily="34" charset="0"/>
              </a:rPr>
              <a:t>. Otherwise, items will be delivered to the another library automatically.</a:t>
            </a:r>
            <a:endParaRPr lang="en-US" altLang="zh-TW" sz="2000" u="sng" dirty="0">
              <a:latin typeface="Tahoma" panose="020B0604030504040204" pitchFamily="34" charset="0"/>
            </a:endParaRPr>
          </a:p>
        </p:txBody>
      </p:sp>
      <p:pic>
        <p:nvPicPr>
          <p:cNvPr id="41987" name="Picture 11"/>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962685" y="1238487"/>
            <a:ext cx="3887521" cy="493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1919536" y="404664"/>
            <a:ext cx="8424465"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Inter-campus Delivery </a:t>
            </a:r>
            <a:r>
              <a:rPr kumimoji="1" lang="zh-TW" altLang="en-US"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校內圖書運送服務</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32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Garamond"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0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324224" y="261648"/>
            <a:ext cx="5543550" cy="7524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ts val="27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Request Items</a:t>
            </a:r>
          </a:p>
          <a:p>
            <a:pPr marL="0" marR="0" lvl="0" indent="0" algn="ctr" defTabSz="914400" rtl="0" eaLnBrk="1" fontAlgn="base" latinLnBrk="0" hangingPunct="1">
              <a:lnSpc>
                <a:spcPts val="27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(Inter-campus Delivery)</a:t>
            </a:r>
            <a:endParaRPr kumimoji="0" lang="en-US" altLang="zh-TW" sz="16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Garamond" pitchFamily="18" charset="0"/>
              <a:ea typeface="新細明體" panose="02020500000000000000" pitchFamily="18" charset="-120"/>
              <a:cs typeface="+mn-cs"/>
            </a:endParaRPr>
          </a:p>
        </p:txBody>
      </p:sp>
      <p:sp>
        <p:nvSpPr>
          <p:cNvPr id="5" name="Slide Number Placeholder 1">
            <a:extLst>
              <a:ext uri="{FF2B5EF4-FFF2-40B4-BE49-F238E27FC236}">
                <a16:creationId xmlns:a16="http://schemas.microsoft.com/office/drawing/2014/main" id="{48DE89C4-02BC-41B6-AB45-F430F2CB3C4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3517600A-1045-4410-9CD1-416CCA4EE1D9}"/>
              </a:ext>
            </a:extLst>
          </p:cNvPr>
          <p:cNvGrpSpPr/>
          <p:nvPr/>
        </p:nvGrpSpPr>
        <p:grpSpPr>
          <a:xfrm>
            <a:off x="7345680" y="5857198"/>
            <a:ext cx="1821180" cy="456041"/>
            <a:chOff x="7345680" y="5857198"/>
            <a:chExt cx="1821180" cy="456041"/>
          </a:xfrm>
        </p:grpSpPr>
        <p:sp>
          <p:nvSpPr>
            <p:cNvPr id="8" name="Arrow: Right 7">
              <a:extLst>
                <a:ext uri="{FF2B5EF4-FFF2-40B4-BE49-F238E27FC236}">
                  <a16:creationId xmlns:a16="http://schemas.microsoft.com/office/drawing/2014/main" id="{19D77CA8-A10B-44E5-AC8F-53CB59977313}"/>
                </a:ext>
              </a:extLst>
            </p:cNvPr>
            <p:cNvSpPr/>
            <p:nvPr/>
          </p:nvSpPr>
          <p:spPr>
            <a:xfrm>
              <a:off x="7345680" y="5857198"/>
              <a:ext cx="1211580" cy="45604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61BDF68-600D-46F5-BB15-A2D3187A8A07}"/>
                </a:ext>
              </a:extLst>
            </p:cNvPr>
            <p:cNvSpPr/>
            <p:nvPr/>
          </p:nvSpPr>
          <p:spPr>
            <a:xfrm>
              <a:off x="8610600" y="5950053"/>
              <a:ext cx="556260" cy="307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8095F2F4-6625-4F06-B62C-79A9507EC5AC}"/>
              </a:ext>
            </a:extLst>
          </p:cNvPr>
          <p:cNvGrpSpPr/>
          <p:nvPr/>
        </p:nvGrpSpPr>
        <p:grpSpPr>
          <a:xfrm>
            <a:off x="1251808" y="1128762"/>
            <a:ext cx="9974132" cy="5526582"/>
            <a:chOff x="1251808" y="1128762"/>
            <a:chExt cx="9974132" cy="5526582"/>
          </a:xfrm>
        </p:grpSpPr>
        <p:pic>
          <p:nvPicPr>
            <p:cNvPr id="4" name="Picture 3">
              <a:extLst>
                <a:ext uri="{FF2B5EF4-FFF2-40B4-BE49-F238E27FC236}">
                  <a16:creationId xmlns:a16="http://schemas.microsoft.com/office/drawing/2014/main" id="{77C389E9-841F-4D13-8132-BAD54A10254B}"/>
                </a:ext>
              </a:extLst>
            </p:cNvPr>
            <p:cNvPicPr>
              <a:picLocks noChangeAspect="1"/>
            </p:cNvPicPr>
            <p:nvPr/>
          </p:nvPicPr>
          <p:blipFill>
            <a:blip r:embed="rId3"/>
            <a:stretch>
              <a:fillRect/>
            </a:stretch>
          </p:blipFill>
          <p:spPr>
            <a:xfrm>
              <a:off x="1251808" y="1128762"/>
              <a:ext cx="9974132" cy="5526582"/>
            </a:xfrm>
            <a:prstGeom prst="rect">
              <a:avLst/>
            </a:prstGeom>
          </p:spPr>
        </p:pic>
        <p:sp>
          <p:nvSpPr>
            <p:cNvPr id="2" name="Rectangle 1">
              <a:extLst>
                <a:ext uri="{FF2B5EF4-FFF2-40B4-BE49-F238E27FC236}">
                  <a16:creationId xmlns:a16="http://schemas.microsoft.com/office/drawing/2014/main" id="{49753531-81F4-4715-BA71-1214B2EA396E}"/>
                </a:ext>
              </a:extLst>
            </p:cNvPr>
            <p:cNvSpPr/>
            <p:nvPr/>
          </p:nvSpPr>
          <p:spPr>
            <a:xfrm>
              <a:off x="1352550" y="3753105"/>
              <a:ext cx="4910649" cy="533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283E39FD-C814-47D0-AD7D-23D857642F5C}"/>
              </a:ext>
            </a:extLst>
          </p:cNvPr>
          <p:cNvGrpSpPr/>
          <p:nvPr/>
        </p:nvGrpSpPr>
        <p:grpSpPr>
          <a:xfrm>
            <a:off x="2218197" y="1427566"/>
            <a:ext cx="8291487" cy="4833937"/>
            <a:chOff x="2218197" y="1427566"/>
            <a:chExt cx="8291487" cy="4833937"/>
          </a:xfrm>
        </p:grpSpPr>
        <p:pic>
          <p:nvPicPr>
            <p:cNvPr id="6" name="Picture 5">
              <a:extLst>
                <a:ext uri="{FF2B5EF4-FFF2-40B4-BE49-F238E27FC236}">
                  <a16:creationId xmlns:a16="http://schemas.microsoft.com/office/drawing/2014/main" id="{02BE296C-B471-42D8-B932-84D66D9574DB}"/>
                </a:ext>
              </a:extLst>
            </p:cNvPr>
            <p:cNvPicPr>
              <a:picLocks noChangeAspect="1"/>
            </p:cNvPicPr>
            <p:nvPr/>
          </p:nvPicPr>
          <p:blipFill>
            <a:blip r:embed="rId4"/>
            <a:stretch>
              <a:fillRect/>
            </a:stretch>
          </p:blipFill>
          <p:spPr>
            <a:xfrm>
              <a:off x="2218197" y="1427566"/>
              <a:ext cx="8291487" cy="4833937"/>
            </a:xfrm>
            <a:prstGeom prst="rect">
              <a:avLst/>
            </a:prstGeom>
          </p:spPr>
        </p:pic>
        <p:sp>
          <p:nvSpPr>
            <p:cNvPr id="16" name="Rectangle 15">
              <a:extLst>
                <a:ext uri="{FF2B5EF4-FFF2-40B4-BE49-F238E27FC236}">
                  <a16:creationId xmlns:a16="http://schemas.microsoft.com/office/drawing/2014/main" id="{F52659EC-1DC3-4667-B13D-EB1FA2D07EEF}"/>
                </a:ext>
              </a:extLst>
            </p:cNvPr>
            <p:cNvSpPr/>
            <p:nvPr/>
          </p:nvSpPr>
          <p:spPr>
            <a:xfrm>
              <a:off x="3570514" y="4601029"/>
              <a:ext cx="2525486" cy="232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F4D9C517-CEEC-4CC4-879C-2BF64C5C7BD1}"/>
                </a:ext>
              </a:extLst>
            </p:cNvPr>
            <p:cNvSpPr/>
            <p:nvPr/>
          </p:nvSpPr>
          <p:spPr>
            <a:xfrm flipH="1">
              <a:off x="6157929" y="4461037"/>
              <a:ext cx="1429942" cy="533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TKO book</a:t>
              </a:r>
            </a:p>
          </p:txBody>
        </p:sp>
      </p:grpSp>
      <p:grpSp>
        <p:nvGrpSpPr>
          <p:cNvPr id="22" name="Group 21">
            <a:extLst>
              <a:ext uri="{FF2B5EF4-FFF2-40B4-BE49-F238E27FC236}">
                <a16:creationId xmlns:a16="http://schemas.microsoft.com/office/drawing/2014/main" id="{DA177C09-3EC0-4022-8551-F3B48ED15C44}"/>
              </a:ext>
            </a:extLst>
          </p:cNvPr>
          <p:cNvGrpSpPr/>
          <p:nvPr/>
        </p:nvGrpSpPr>
        <p:grpSpPr>
          <a:xfrm>
            <a:off x="1888581" y="1171963"/>
            <a:ext cx="9337359" cy="5440180"/>
            <a:chOff x="1888581" y="1171963"/>
            <a:chExt cx="9337359" cy="5440180"/>
          </a:xfrm>
        </p:grpSpPr>
        <p:pic>
          <p:nvPicPr>
            <p:cNvPr id="3" name="Picture 2">
              <a:extLst>
                <a:ext uri="{FF2B5EF4-FFF2-40B4-BE49-F238E27FC236}">
                  <a16:creationId xmlns:a16="http://schemas.microsoft.com/office/drawing/2014/main" id="{0D14D74F-A6DF-4A1F-87F1-2944EAED9947}"/>
                </a:ext>
              </a:extLst>
            </p:cNvPr>
            <p:cNvPicPr>
              <a:picLocks noChangeAspect="1"/>
            </p:cNvPicPr>
            <p:nvPr/>
          </p:nvPicPr>
          <p:blipFill>
            <a:blip r:embed="rId5"/>
            <a:stretch>
              <a:fillRect/>
            </a:stretch>
          </p:blipFill>
          <p:spPr>
            <a:xfrm>
              <a:off x="1888581" y="1171963"/>
              <a:ext cx="9337359" cy="5440180"/>
            </a:xfrm>
            <a:prstGeom prst="rect">
              <a:avLst/>
            </a:prstGeom>
          </p:spPr>
        </p:pic>
        <p:sp>
          <p:nvSpPr>
            <p:cNvPr id="19" name="Arrow: Right 18">
              <a:extLst>
                <a:ext uri="{FF2B5EF4-FFF2-40B4-BE49-F238E27FC236}">
                  <a16:creationId xmlns:a16="http://schemas.microsoft.com/office/drawing/2014/main" id="{26C74626-7E3E-4EB0-8B81-2AD105CB54ED}"/>
                </a:ext>
              </a:extLst>
            </p:cNvPr>
            <p:cNvSpPr/>
            <p:nvPr/>
          </p:nvSpPr>
          <p:spPr>
            <a:xfrm>
              <a:off x="7821541" y="5762273"/>
              <a:ext cx="1471437" cy="849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Click Request</a:t>
              </a:r>
            </a:p>
          </p:txBody>
        </p:sp>
      </p:grpSp>
      <p:grpSp>
        <p:nvGrpSpPr>
          <p:cNvPr id="24" name="Group 23">
            <a:extLst>
              <a:ext uri="{FF2B5EF4-FFF2-40B4-BE49-F238E27FC236}">
                <a16:creationId xmlns:a16="http://schemas.microsoft.com/office/drawing/2014/main" id="{5092BCF4-D283-44EB-8040-7C23358F8D4F}"/>
              </a:ext>
            </a:extLst>
          </p:cNvPr>
          <p:cNvGrpSpPr/>
          <p:nvPr/>
        </p:nvGrpSpPr>
        <p:grpSpPr>
          <a:xfrm>
            <a:off x="2764480" y="3002407"/>
            <a:ext cx="7272703" cy="2967463"/>
            <a:chOff x="2764480" y="3002407"/>
            <a:chExt cx="7272703" cy="2967463"/>
          </a:xfrm>
        </p:grpSpPr>
        <p:grpSp>
          <p:nvGrpSpPr>
            <p:cNvPr id="21" name="Group 20">
              <a:extLst>
                <a:ext uri="{FF2B5EF4-FFF2-40B4-BE49-F238E27FC236}">
                  <a16:creationId xmlns:a16="http://schemas.microsoft.com/office/drawing/2014/main" id="{2F80CBA1-1E74-4870-8659-4BB7C5E96A29}"/>
                </a:ext>
              </a:extLst>
            </p:cNvPr>
            <p:cNvGrpSpPr/>
            <p:nvPr/>
          </p:nvGrpSpPr>
          <p:grpSpPr>
            <a:xfrm>
              <a:off x="2764480" y="3002407"/>
              <a:ext cx="7227570" cy="2034540"/>
              <a:chOff x="2764480" y="3002407"/>
              <a:chExt cx="7227570" cy="2034540"/>
            </a:xfrm>
          </p:grpSpPr>
          <p:grpSp>
            <p:nvGrpSpPr>
              <p:cNvPr id="15" name="Group 14">
                <a:extLst>
                  <a:ext uri="{FF2B5EF4-FFF2-40B4-BE49-F238E27FC236}">
                    <a16:creationId xmlns:a16="http://schemas.microsoft.com/office/drawing/2014/main" id="{BBCC4F63-6876-47E3-854B-317BC923B7E7}"/>
                  </a:ext>
                </a:extLst>
              </p:cNvPr>
              <p:cNvGrpSpPr/>
              <p:nvPr/>
            </p:nvGrpSpPr>
            <p:grpSpPr>
              <a:xfrm>
                <a:off x="2764480" y="3002407"/>
                <a:ext cx="7227570" cy="2034540"/>
                <a:chOff x="-1817372" y="2977923"/>
                <a:chExt cx="8020050" cy="2419350"/>
              </a:xfrm>
            </p:grpSpPr>
            <p:pic>
              <p:nvPicPr>
                <p:cNvPr id="13" name="Picture 12">
                  <a:extLst>
                    <a:ext uri="{FF2B5EF4-FFF2-40B4-BE49-F238E27FC236}">
                      <a16:creationId xmlns:a16="http://schemas.microsoft.com/office/drawing/2014/main" id="{B3176E03-FDAA-46A1-BC4F-9B46F089870C}"/>
                    </a:ext>
                  </a:extLst>
                </p:cNvPr>
                <p:cNvPicPr>
                  <a:picLocks noChangeAspect="1"/>
                </p:cNvPicPr>
                <p:nvPr/>
              </p:nvPicPr>
              <p:blipFill>
                <a:blip r:embed="rId6"/>
                <a:stretch>
                  <a:fillRect/>
                </a:stretch>
              </p:blipFill>
              <p:spPr>
                <a:xfrm>
                  <a:off x="-1817372" y="2977923"/>
                  <a:ext cx="8020050" cy="2419350"/>
                </a:xfrm>
                <a:prstGeom prst="rect">
                  <a:avLst/>
                </a:prstGeom>
              </p:spPr>
            </p:pic>
            <p:pic>
              <p:nvPicPr>
                <p:cNvPr id="12" name="Picture 11">
                  <a:extLst>
                    <a:ext uri="{FF2B5EF4-FFF2-40B4-BE49-F238E27FC236}">
                      <a16:creationId xmlns:a16="http://schemas.microsoft.com/office/drawing/2014/main" id="{141F372A-8960-425D-AEB8-364BDA01F39C}"/>
                    </a:ext>
                  </a:extLst>
                </p:cNvPr>
                <p:cNvPicPr>
                  <a:picLocks noChangeAspect="1"/>
                </p:cNvPicPr>
                <p:nvPr/>
              </p:nvPicPr>
              <p:blipFill>
                <a:blip r:embed="rId7"/>
                <a:stretch>
                  <a:fillRect/>
                </a:stretch>
              </p:blipFill>
              <p:spPr>
                <a:xfrm>
                  <a:off x="3689518" y="3439888"/>
                  <a:ext cx="1948817" cy="1495419"/>
                </a:xfrm>
                <a:prstGeom prst="rect">
                  <a:avLst/>
                </a:prstGeom>
                <a:ln>
                  <a:solidFill>
                    <a:srgbClr val="FF0000"/>
                  </a:solidFill>
                </a:ln>
              </p:spPr>
            </p:pic>
          </p:grpSp>
          <p:sp>
            <p:nvSpPr>
              <p:cNvPr id="20" name="Rectangle: Rounded Corners 19">
                <a:extLst>
                  <a:ext uri="{FF2B5EF4-FFF2-40B4-BE49-F238E27FC236}">
                    <a16:creationId xmlns:a16="http://schemas.microsoft.com/office/drawing/2014/main" id="{D65E60FD-1767-43C0-BB81-409ED9C2ED1F}"/>
                  </a:ext>
                </a:extLst>
              </p:cNvPr>
              <p:cNvSpPr/>
              <p:nvPr/>
            </p:nvSpPr>
            <p:spPr>
              <a:xfrm>
                <a:off x="4238170" y="3165286"/>
                <a:ext cx="1857829" cy="684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Pickup Location</a:t>
                </a:r>
              </a:p>
            </p:txBody>
          </p:sp>
        </p:grpSp>
        <p:sp>
          <p:nvSpPr>
            <p:cNvPr id="23" name="Arrow: Curved Right 22">
              <a:extLst>
                <a:ext uri="{FF2B5EF4-FFF2-40B4-BE49-F238E27FC236}">
                  <a16:creationId xmlns:a16="http://schemas.microsoft.com/office/drawing/2014/main" id="{209B5FA2-F8C1-4DF9-B624-7D91B570A31F}"/>
                </a:ext>
              </a:extLst>
            </p:cNvPr>
            <p:cNvSpPr/>
            <p:nvPr/>
          </p:nvSpPr>
          <p:spPr>
            <a:xfrm rot="10487840">
              <a:off x="9477620" y="4736155"/>
              <a:ext cx="559563" cy="123371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11659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1497861" y="971055"/>
            <a:ext cx="3148618"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ong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an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W</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ai Library</a:t>
            </a:r>
          </a:p>
          <a:p>
            <a:pPr marL="0" marR="0" lvl="0" indent="0" algn="ctr" defTabSz="914400" rtl="0" eaLnBrk="1" fontAlgn="auto" latinLnBrk="0" hangingPunct="1">
              <a:lnSpc>
                <a:spcPct val="70000"/>
              </a:lnSpc>
              <a:spcBef>
                <a:spcPct val="50000"/>
              </a:spcBef>
              <a:spcAft>
                <a:spcPts val="0"/>
              </a:spcAft>
              <a:buClrTx/>
              <a:buSzTx/>
              <a:buFontTx/>
              <a:buNone/>
              <a:tabLst/>
              <a:defRPr/>
            </a:pPr>
            <a:r>
              <a:rPr kumimoji="0" lang="it-IT" altLang="zh-TW" sz="16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(Block C, Tai Po Campus)</a:t>
            </a:r>
          </a:p>
        </p:txBody>
      </p:sp>
      <p:sp>
        <p:nvSpPr>
          <p:cNvPr id="168966" name="Text Box 6"/>
          <p:cNvSpPr txBox="1">
            <a:spLocks noChangeArrowheads="1"/>
          </p:cNvSpPr>
          <p:nvPr/>
        </p:nvSpPr>
        <p:spPr bwMode="auto">
          <a:xfrm>
            <a:off x="2640013" y="260350"/>
            <a:ext cx="6985000" cy="5842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Our Service Locations</a:t>
            </a:r>
          </a:p>
        </p:txBody>
      </p:sp>
      <p:grpSp>
        <p:nvGrpSpPr>
          <p:cNvPr id="2" name="Group 1"/>
          <p:cNvGrpSpPr>
            <a:grpSpLocks/>
          </p:cNvGrpSpPr>
          <p:nvPr/>
        </p:nvGrpSpPr>
        <p:grpSpPr bwMode="auto">
          <a:xfrm>
            <a:off x="-816410" y="5166074"/>
            <a:ext cx="7704138" cy="1512888"/>
            <a:chOff x="828675" y="5156200"/>
            <a:chExt cx="7704138" cy="1512888"/>
          </a:xfrm>
        </p:grpSpPr>
        <p:pic>
          <p:nvPicPr>
            <p:cNvPr id="7176"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5156200"/>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3"/>
            <p:cNvSpPr>
              <a:spLocks noChangeArrowheads="1"/>
            </p:cNvSpPr>
            <p:nvPr/>
          </p:nvSpPr>
          <p:spPr bwMode="auto">
            <a:xfrm>
              <a:off x="828675" y="5951538"/>
              <a:ext cx="77041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2000" b="1" i="0" u="none" strike="noStrike" kern="1200" cap="none" spc="0" normalizeH="0" baseline="0" noProof="0" dirty="0">
                  <a:ln>
                    <a:noFill/>
                  </a:ln>
                  <a:solidFill>
                    <a:srgbClr val="9900FF"/>
                  </a:solidFill>
                  <a:effectLst/>
                  <a:uLnTx/>
                  <a:uFillTx/>
                  <a:latin typeface="Tahoma" panose="020B0604030504040204" pitchFamily="34" charset="0"/>
                  <a:ea typeface="新細明體" panose="02020500000000000000" pitchFamily="18" charset="-120"/>
                  <a:cs typeface="Tahoma" panose="020B0604030504040204" pitchFamily="34" charset="0"/>
                  <a:hlinkClick r:id="rId4"/>
                </a:rPr>
                <a:t>Different Opening Hours</a:t>
              </a:r>
              <a:endParaRPr kumimoji="0" lang="en-US" altLang="zh-TW" sz="2000" b="1" i="0" u="none" strike="noStrike" kern="1200" cap="none" spc="0" normalizeH="0" baseline="0" noProof="0" dirty="0">
                <a:ln>
                  <a:noFill/>
                </a:ln>
                <a:solidFill>
                  <a:srgbClr val="9900FF"/>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pic>
        <p:nvPicPr>
          <p:cNvPr id="9226" name="Picture 10"/>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87895" y="1723964"/>
            <a:ext cx="4968552" cy="2794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174" name="Text Box 4"/>
          <p:cNvSpPr txBox="1">
            <a:spLocks noChangeArrowheads="1"/>
          </p:cNvSpPr>
          <p:nvPr/>
        </p:nvSpPr>
        <p:spPr bwMode="auto">
          <a:xfrm>
            <a:off x="5917692" y="946089"/>
            <a:ext cx="6110962" cy="69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ts val="2500"/>
              </a:lnSpc>
              <a:spcBef>
                <a:spcPct val="50000"/>
              </a:spcBef>
              <a:spcAft>
                <a:spcPts val="0"/>
              </a:spcAft>
              <a:buClrTx/>
              <a:buSzTx/>
              <a:buFontTx/>
              <a:buNone/>
              <a:tabLst/>
              <a:defRPr/>
            </a:pP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T</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seung </a:t>
            </a: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K</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wan </a:t>
            </a: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O</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 Study Centre Library</a:t>
            </a:r>
            <a:br>
              <a:rPr kumimoji="0" lang="en-US" altLang="zh-TW" sz="1800" b="1" i="0" u="sng"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br>
            <a:r>
              <a:rPr kumimoji="0" lang="en-US" altLang="zh-TW" sz="1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(1 King Yin Lane, Tseung Kwan O)</a:t>
            </a:r>
          </a:p>
        </p:txBody>
      </p:sp>
      <p:pic>
        <p:nvPicPr>
          <p:cNvPr id="7175"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982946" y="1682097"/>
            <a:ext cx="3136610" cy="19611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DFBF3FC0-B06A-4CCB-8A5E-6BFF2BAC2268}"/>
              </a:ext>
            </a:extLst>
          </p:cNvPr>
          <p:cNvGrpSpPr/>
          <p:nvPr/>
        </p:nvGrpSpPr>
        <p:grpSpPr>
          <a:xfrm>
            <a:off x="6761836" y="4570412"/>
            <a:ext cx="3581880" cy="2151063"/>
            <a:chOff x="7379230" y="4385431"/>
            <a:chExt cx="3581880" cy="2151063"/>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9EDEA2DB-114F-450E-84D8-714FE494062C}"/>
                </a:ext>
              </a:extLst>
            </p:cNvPr>
            <p:cNvPicPr>
              <a:picLocks noChangeAspect="1"/>
            </p:cNvPicPr>
            <p:nvPr/>
          </p:nvPicPr>
          <p:blipFill>
            <a:blip r:embed="rId7"/>
            <a:stretch>
              <a:fillRect/>
            </a:stretch>
          </p:blipFill>
          <p:spPr>
            <a:xfrm>
              <a:off x="8733928" y="4716597"/>
              <a:ext cx="2227182" cy="1819897"/>
            </a:xfrm>
            <a:prstGeom prst="rect">
              <a:avLst/>
            </a:prstGeom>
          </p:spPr>
        </p:pic>
        <p:pic>
          <p:nvPicPr>
            <p:cNvPr id="1026" name="Picture 2" descr="https://www.eduhk.hk/eo/sites/default/files/styles/uni_image_sm/public/2023-08/IMG_9578.JPG?itok=fqPmGqzj">
              <a:extLst>
                <a:ext uri="{FF2B5EF4-FFF2-40B4-BE49-F238E27FC236}">
                  <a16:creationId xmlns:a16="http://schemas.microsoft.com/office/drawing/2014/main" id="{194DF728-3A1A-409F-B2ED-F4702E4E53A6}"/>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379230" y="4385431"/>
              <a:ext cx="2245783" cy="168433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264972E7-7493-47A9-9CD0-1EF04385766D}"/>
              </a:ext>
            </a:extLst>
          </p:cNvPr>
          <p:cNvSpPr/>
          <p:nvPr/>
        </p:nvSpPr>
        <p:spPr>
          <a:xfrm>
            <a:off x="6352507" y="3953642"/>
            <a:ext cx="4762843" cy="615553"/>
          </a:xfrm>
          <a:prstGeom prst="rect">
            <a:avLst/>
          </a:prstGeom>
        </p:spPr>
        <p:txBody>
          <a:bodyPr wrap="none">
            <a:spAutoFit/>
          </a:bodyPr>
          <a:lstStyle/>
          <a:p>
            <a:pPr algn="ctr"/>
            <a:r>
              <a:rPr lang="en-US" b="1" dirty="0">
                <a:solidFill>
                  <a:srgbClr val="D6460C"/>
                </a:solidFill>
                <a:latin typeface="Tahoma" panose="020B0604030504040204" pitchFamily="34" charset="0"/>
                <a:ea typeface="Tahoma" panose="020B0604030504040204" pitchFamily="34" charset="0"/>
                <a:cs typeface="Tahoma" panose="020B0604030504040204" pitchFamily="34" charset="0"/>
              </a:rPr>
              <a:t>N</a:t>
            </a:r>
            <a:r>
              <a:rPr lang="en-US" b="1" dirty="0">
                <a:solidFill>
                  <a:srgbClr val="7030A0"/>
                </a:solidFill>
                <a:latin typeface="Tahoma" panose="020B0604030504040204" pitchFamily="34" charset="0"/>
                <a:ea typeface="Tahoma" panose="020B0604030504040204" pitchFamily="34" charset="0"/>
                <a:cs typeface="Tahoma" panose="020B0604030504040204" pitchFamily="34" charset="0"/>
              </a:rPr>
              <a:t>orth </a:t>
            </a:r>
            <a:r>
              <a:rPr lang="en-US" b="1" dirty="0">
                <a:solidFill>
                  <a:srgbClr val="D6460C"/>
                </a:solidFill>
                <a:latin typeface="Tahoma" panose="020B0604030504040204" pitchFamily="34" charset="0"/>
                <a:ea typeface="Tahoma" panose="020B0604030504040204" pitchFamily="34" charset="0"/>
                <a:cs typeface="Tahoma" panose="020B0604030504040204" pitchFamily="34" charset="0"/>
              </a:rPr>
              <a:t>P</a:t>
            </a:r>
            <a:r>
              <a:rPr lang="en-US" b="1" dirty="0">
                <a:solidFill>
                  <a:srgbClr val="7030A0"/>
                </a:solidFill>
                <a:latin typeface="Tahoma" panose="020B0604030504040204" pitchFamily="34" charset="0"/>
                <a:ea typeface="Tahoma" panose="020B0604030504040204" pitchFamily="34" charset="0"/>
                <a:cs typeface="Tahoma" panose="020B0604030504040204" pitchFamily="34" charset="0"/>
              </a:rPr>
              <a:t>oint </a:t>
            </a:r>
            <a:r>
              <a:rPr lang="en-US" b="1" dirty="0">
                <a:solidFill>
                  <a:srgbClr val="D6460C"/>
                </a:solidFill>
                <a:latin typeface="Tahoma" panose="020B0604030504040204" pitchFamily="34" charset="0"/>
                <a:ea typeface="Tahoma" panose="020B0604030504040204" pitchFamily="34" charset="0"/>
                <a:cs typeface="Tahoma" panose="020B0604030504040204" pitchFamily="34" charset="0"/>
              </a:rPr>
              <a:t>S</a:t>
            </a:r>
            <a:r>
              <a:rPr lang="en-US" b="1" dirty="0">
                <a:solidFill>
                  <a:srgbClr val="7030A0"/>
                </a:solidFill>
                <a:latin typeface="Tahoma" panose="020B0604030504040204" pitchFamily="34" charset="0"/>
                <a:ea typeface="Tahoma" panose="020B0604030504040204" pitchFamily="34" charset="0"/>
                <a:cs typeface="Tahoma" panose="020B0604030504040204" pitchFamily="34" charset="0"/>
              </a:rPr>
              <a:t>tudy </a:t>
            </a:r>
            <a:r>
              <a:rPr lang="en-US" b="1" dirty="0">
                <a:solidFill>
                  <a:srgbClr val="D6460C"/>
                </a:solidFill>
                <a:latin typeface="Tahoma" panose="020B0604030504040204" pitchFamily="34" charset="0"/>
                <a:ea typeface="Tahoma" panose="020B0604030504040204" pitchFamily="34" charset="0"/>
                <a:cs typeface="Tahoma" panose="020B0604030504040204" pitchFamily="34" charset="0"/>
              </a:rPr>
              <a:t>C</a:t>
            </a:r>
            <a:r>
              <a:rPr lang="en-US" b="1" dirty="0">
                <a:solidFill>
                  <a:srgbClr val="7030A0"/>
                </a:solidFill>
                <a:latin typeface="Tahoma" panose="020B0604030504040204" pitchFamily="34" charset="0"/>
                <a:ea typeface="Tahoma" panose="020B0604030504040204" pitchFamily="34" charset="0"/>
                <a:cs typeface="Tahoma" panose="020B0604030504040204" pitchFamily="34" charset="0"/>
              </a:rPr>
              <a:t>entre</a:t>
            </a:r>
          </a:p>
          <a:p>
            <a:pPr algn="ctr"/>
            <a:r>
              <a:rPr lang="en-US"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(Self Pick-up Station and Book Return only) </a:t>
            </a:r>
          </a:p>
        </p:txBody>
      </p:sp>
    </p:spTree>
    <p:extLst>
      <p:ext uri="{BB962C8B-B14F-4D97-AF65-F5344CB8AC3E}">
        <p14:creationId xmlns:p14="http://schemas.microsoft.com/office/powerpoint/2010/main" val="4041275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FE3F2-7200-4706-9409-937981DA1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91" y="1836265"/>
            <a:ext cx="9472914" cy="4770006"/>
          </a:xfrm>
          <a:prstGeom prst="rect">
            <a:avLst/>
          </a:prstGeom>
        </p:spPr>
      </p:pic>
      <p:sp>
        <p:nvSpPr>
          <p:cNvPr id="185347" name="Rectangle 3"/>
          <p:cNvSpPr>
            <a:spLocks noChangeArrowheads="1"/>
          </p:cNvSpPr>
          <p:nvPr/>
        </p:nvSpPr>
        <p:spPr bwMode="auto">
          <a:xfrm>
            <a:off x="2568575" y="225426"/>
            <a:ext cx="7127875" cy="719137"/>
          </a:xfrm>
          <a:prstGeom prst="rect">
            <a:avLst/>
          </a:prstGeom>
          <a:noFill/>
          <a:ln w="9525">
            <a:noFill/>
            <a:miter lim="800000"/>
            <a:headEnd/>
            <a:tailEnd/>
          </a:ln>
          <a:effectLst/>
        </p:spPr>
        <p:txBody>
          <a:bodyPr/>
          <a:lstStyle/>
          <a:p>
            <a:pPr marL="457200" marR="0" lvl="0" indent="-457200" algn="ctr" defTabSz="914400" rtl="0" eaLnBrk="1" fontAlgn="auto" latinLnBrk="0" hangingPunct="1">
              <a:lnSpc>
                <a:spcPct val="100000"/>
              </a:lnSpc>
              <a:spcBef>
                <a:spcPct val="20000"/>
              </a:spcBef>
              <a:spcAft>
                <a:spcPts val="0"/>
              </a:spcAft>
              <a:buClr>
                <a:srgbClr val="A50021"/>
              </a:buClr>
              <a:buSzPct val="75000"/>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Electronic Resources</a:t>
            </a:r>
          </a:p>
        </p:txBody>
      </p:sp>
      <p:sp>
        <p:nvSpPr>
          <p:cNvPr id="62468" name="Rectangle 3"/>
          <p:cNvSpPr>
            <a:spLocks noChangeArrowheads="1"/>
          </p:cNvSpPr>
          <p:nvPr/>
        </p:nvSpPr>
        <p:spPr bwMode="auto">
          <a:xfrm>
            <a:off x="1992313" y="908050"/>
            <a:ext cx="828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ctr" latinLnBrk="0" hangingPunct="1">
              <a:lnSpc>
                <a:spcPct val="100000"/>
              </a:lnSpc>
              <a:spcBef>
                <a:spcPct val="20000"/>
              </a:spcBef>
              <a:spcAft>
                <a:spcPts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The Library has a rich collection of electronic resources and research tools</a:t>
            </a:r>
          </a:p>
        </p:txBody>
      </p:sp>
      <p:sp>
        <p:nvSpPr>
          <p:cNvPr id="62469" name="AutoShape 16"/>
          <p:cNvSpPr>
            <a:spLocks noChangeArrowheads="1"/>
          </p:cNvSpPr>
          <p:nvPr/>
        </p:nvSpPr>
        <p:spPr bwMode="auto">
          <a:xfrm>
            <a:off x="1754792" y="5739834"/>
            <a:ext cx="965770" cy="724804"/>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7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62469"/>
                                        </p:tgtEl>
                                      </p:cBhvr>
                                    </p:animEffect>
                                    <p:animScale>
                                      <p:cBhvr>
                                        <p:cTn id="9" dur="250" autoRev="1" fill="hold"/>
                                        <p:tgtEl>
                                          <p:spTgt spid="624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P spid="6246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73FB7BD-5029-4E2A-9469-072A726B8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31" y="788988"/>
            <a:ext cx="10289535" cy="5344230"/>
          </a:xfrm>
          <a:prstGeom prst="rect">
            <a:avLst/>
          </a:prstGeom>
        </p:spPr>
      </p:pic>
      <p:sp>
        <p:nvSpPr>
          <p:cNvPr id="52238" name="Text Box 14"/>
          <p:cNvSpPr txBox="1">
            <a:spLocks noChangeArrowheads="1"/>
          </p:cNvSpPr>
          <p:nvPr/>
        </p:nvSpPr>
        <p:spPr bwMode="auto">
          <a:xfrm>
            <a:off x="1703387" y="129888"/>
            <a:ext cx="8785225" cy="584775"/>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E-Databases &amp; E-Books Collections</a:t>
            </a:r>
            <a:endPar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imes" panose="02020603050405020304" pitchFamily="18" charset="0"/>
              <a:ea typeface="新細明體" panose="02020500000000000000" pitchFamily="18" charset="-120"/>
              <a:cs typeface="+mn-cs"/>
            </a:endParaRPr>
          </a:p>
        </p:txBody>
      </p:sp>
      <p:sp>
        <p:nvSpPr>
          <p:cNvPr id="64518" name="AutoShape 16"/>
          <p:cNvSpPr>
            <a:spLocks noChangeArrowheads="1"/>
          </p:cNvSpPr>
          <p:nvPr/>
        </p:nvSpPr>
        <p:spPr bwMode="auto">
          <a:xfrm>
            <a:off x="906279" y="2181225"/>
            <a:ext cx="2534129" cy="1459122"/>
          </a:xfrm>
          <a:prstGeom prst="roundRect">
            <a:avLst>
              <a:gd name="adj" fmla="val 14394"/>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C0A0664-3568-4287-B613-1AD4E5262988}"/>
              </a:ext>
            </a:extLst>
          </p:cNvPr>
          <p:cNvGrpSpPr/>
          <p:nvPr/>
        </p:nvGrpSpPr>
        <p:grpSpPr>
          <a:xfrm>
            <a:off x="3766463" y="2779395"/>
            <a:ext cx="3574123" cy="3892123"/>
            <a:chOff x="3606164" y="2994616"/>
            <a:chExt cx="3574123" cy="3892123"/>
          </a:xfrm>
        </p:grpSpPr>
        <p:sp>
          <p:nvSpPr>
            <p:cNvPr id="64517" name="Rectangle 38"/>
            <p:cNvSpPr>
              <a:spLocks noChangeArrowheads="1"/>
            </p:cNvSpPr>
            <p:nvPr/>
          </p:nvSpPr>
          <p:spPr bwMode="auto">
            <a:xfrm>
              <a:off x="4230712" y="2994616"/>
              <a:ext cx="2949575" cy="555625"/>
            </a:xfrm>
            <a:prstGeom prst="rect">
              <a:avLst/>
            </a:prstGeom>
            <a:solidFill>
              <a:schemeClr val="accent2">
                <a:lumMod val="40000"/>
                <a:lumOff val="60000"/>
              </a:schemeClr>
            </a:solidFill>
            <a:ln w="19050">
              <a:solidFill>
                <a:schemeClr val="accent2"/>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Refine the databases by Subject or Resource Type</a:t>
              </a:r>
            </a:p>
          </p:txBody>
        </p:sp>
        <p:pic>
          <p:nvPicPr>
            <p:cNvPr id="10" name="Picture 9">
              <a:extLst>
                <a:ext uri="{FF2B5EF4-FFF2-40B4-BE49-F238E27FC236}">
                  <a16:creationId xmlns:a16="http://schemas.microsoft.com/office/drawing/2014/main" id="{EABA3CE1-C5D4-4F0C-BF83-FB052E1776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6164" y="4018952"/>
              <a:ext cx="2016000" cy="2867787"/>
            </a:xfrm>
            <a:prstGeom prst="rect">
              <a:avLst/>
            </a:prstGeom>
            <a:ln>
              <a:solidFill>
                <a:schemeClr val="accent2"/>
              </a:solidFill>
            </a:ln>
          </p:spPr>
        </p:pic>
      </p:grpSp>
      <p:pic>
        <p:nvPicPr>
          <p:cNvPr id="11" name="Picture 10">
            <a:extLst>
              <a:ext uri="{FF2B5EF4-FFF2-40B4-BE49-F238E27FC236}">
                <a16:creationId xmlns:a16="http://schemas.microsoft.com/office/drawing/2014/main" id="{6CA1C633-F03A-4214-A702-095008758A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0748" y="3795339"/>
            <a:ext cx="1995542" cy="1821477"/>
          </a:xfrm>
          <a:prstGeom prst="rect">
            <a:avLst/>
          </a:prstGeom>
          <a:ln>
            <a:solidFill>
              <a:schemeClr val="accent2"/>
            </a:solidFill>
          </a:ln>
        </p:spPr>
      </p:pic>
    </p:spTree>
    <p:extLst>
      <p:ext uri="{BB962C8B-B14F-4D97-AF65-F5344CB8AC3E}">
        <p14:creationId xmlns:p14="http://schemas.microsoft.com/office/powerpoint/2010/main" val="149767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4294967295"/>
          </p:nvPr>
        </p:nvSpPr>
        <p:spPr>
          <a:xfrm>
            <a:off x="2206626" y="1052513"/>
            <a:ext cx="7993063" cy="4464050"/>
          </a:xfrm>
        </p:spPr>
        <p:txBody>
          <a:bodyPr>
            <a:normAutofit fontScale="85000" lnSpcReduction="20000"/>
          </a:bodyPr>
          <a:lstStyle/>
          <a:p>
            <a:pPr eaLnBrk="1" hangingPunct="1">
              <a:lnSpc>
                <a:spcPct val="80000"/>
              </a:lnSpc>
              <a:buFontTx/>
              <a:buNone/>
            </a:pPr>
            <a:r>
              <a:rPr lang="en-US" altLang="zh-TW" sz="2000" dirty="0">
                <a:latin typeface="Tahoma" panose="020B0604030504040204" pitchFamily="34" charset="0"/>
              </a:rPr>
              <a:t>The Library has more than 300 e-databases of different subject areas:</a:t>
            </a:r>
          </a:p>
          <a:p>
            <a:pPr eaLnBrk="1" hangingPunct="1">
              <a:lnSpc>
                <a:spcPct val="80000"/>
              </a:lnSpc>
              <a:buFontTx/>
              <a:buNone/>
            </a:pPr>
            <a:endParaRPr lang="en-US" altLang="zh-TW"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Academic Search Ultimate</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ERIC </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Factiva</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ProQuest Databases</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Scopus </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Social Sciences Citation Index</a:t>
            </a:r>
          </a:p>
          <a:p>
            <a:pPr eaLnBrk="1" hangingPunct="1">
              <a:lnSpc>
                <a:spcPct val="80000"/>
              </a:lnSpc>
              <a:spcAft>
                <a:spcPct val="10000"/>
              </a:spcAft>
              <a:buFont typeface="Wingdings" panose="05000000000000000000" pitchFamily="2" charset="2"/>
              <a:buChar char="Ø"/>
            </a:pPr>
            <a:r>
              <a:rPr lang="en-US" altLang="zh-HK" sz="2000" dirty="0">
                <a:latin typeface="Tahoma" panose="020B0604030504040204" pitchFamily="34" charset="0"/>
              </a:rPr>
              <a:t>ACI </a:t>
            </a:r>
            <a:r>
              <a:rPr lang="zh-HK" altLang="en-US" sz="2000" dirty="0">
                <a:latin typeface="Tahoma" panose="020B0604030504040204" pitchFamily="34" charset="0"/>
              </a:rPr>
              <a:t>學術引用文獻資料庫</a:t>
            </a:r>
            <a:endParaRPr lang="en-US" altLang="zh-HK"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ea typeface="細明體" panose="02020509000000000000" pitchFamily="49" charset="-120"/>
              </a:rPr>
              <a:t>CEPS </a:t>
            </a:r>
            <a:r>
              <a:rPr lang="zh-TW" altLang="en-US" sz="2000" dirty="0">
                <a:latin typeface="Tahoma" panose="020B0604030504040204" pitchFamily="34" charset="0"/>
                <a:ea typeface="細明體" panose="02020509000000000000" pitchFamily="49" charset="-120"/>
              </a:rPr>
              <a:t>中文電子期刊服務</a:t>
            </a:r>
            <a:endParaRPr lang="en-US" altLang="zh-TW"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ea typeface="細明體" panose="02020509000000000000" pitchFamily="49" charset="-120"/>
              </a:rPr>
              <a:t>CNKI </a:t>
            </a:r>
            <a:r>
              <a:rPr lang="zh-TW" altLang="en-US" sz="2000" dirty="0">
                <a:latin typeface="Tahoma" panose="020B0604030504040204" pitchFamily="34" charset="0"/>
                <a:ea typeface="細明體" panose="02020509000000000000" pitchFamily="49" charset="-120"/>
              </a:rPr>
              <a:t>中國知網</a:t>
            </a:r>
          </a:p>
          <a:p>
            <a:pPr eaLnBrk="1" hangingPunct="1">
              <a:lnSpc>
                <a:spcPct val="80000"/>
              </a:lnSpc>
              <a:spcAft>
                <a:spcPct val="10000"/>
              </a:spcAft>
              <a:buFont typeface="Wingdings" panose="05000000000000000000" pitchFamily="2" charset="2"/>
              <a:buChar char="Ø"/>
            </a:pPr>
            <a:r>
              <a:rPr lang="zh-TW" altLang="en-US" sz="2000" dirty="0">
                <a:latin typeface="Tahoma" panose="020B0604030504040204" pitchFamily="34" charset="0"/>
                <a:ea typeface="細明體" panose="02020509000000000000" pitchFamily="49" charset="-120"/>
              </a:rPr>
              <a:t>中國學位論文全文數據庫</a:t>
            </a:r>
            <a:endParaRPr lang="en-US" altLang="zh-TW" sz="2000" dirty="0">
              <a:latin typeface="Tahoma" panose="020B0604030504040204" pitchFamily="34" charset="0"/>
              <a:ea typeface="細明體" panose="02020509000000000000" pitchFamily="49" charset="-120"/>
            </a:endParaRPr>
          </a:p>
          <a:p>
            <a:pPr eaLnBrk="1" hangingPunct="1">
              <a:lnSpc>
                <a:spcPct val="80000"/>
              </a:lnSpc>
              <a:spcAft>
                <a:spcPct val="10000"/>
              </a:spcAft>
              <a:buFont typeface="Wingdings" panose="05000000000000000000" pitchFamily="2" charset="2"/>
              <a:buChar char="Ø"/>
            </a:pPr>
            <a:r>
              <a:rPr lang="zh-TW" altLang="en-US" sz="2000" dirty="0">
                <a:latin typeface="Tahoma" panose="020B0604030504040204" pitchFamily="34" charset="0"/>
                <a:ea typeface="細明體" panose="02020509000000000000" pitchFamily="49" charset="-120"/>
              </a:rPr>
              <a:t>漢籍全文資料庫 </a:t>
            </a:r>
            <a:endParaRPr lang="en-US" altLang="zh-TW" sz="2000" dirty="0">
              <a:latin typeface="Tahoma" panose="020B0604030504040204" pitchFamily="34" charset="0"/>
              <a:ea typeface="細明體" panose="02020509000000000000" pitchFamily="49" charset="-12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 and more</a:t>
            </a:r>
          </a:p>
        </p:txBody>
      </p:sp>
      <p:sp>
        <p:nvSpPr>
          <p:cNvPr id="66563" name="Rectangle 20"/>
          <p:cNvSpPr>
            <a:spLocks noChangeArrowheads="1"/>
          </p:cNvSpPr>
          <p:nvPr/>
        </p:nvSpPr>
        <p:spPr bwMode="auto">
          <a:xfrm>
            <a:off x="6456363" y="1844675"/>
            <a:ext cx="3600450" cy="649288"/>
          </a:xfrm>
          <a:prstGeom prst="rect">
            <a:avLst/>
          </a:prstGeom>
          <a:solidFill>
            <a:srgbClr val="CCFFFF"/>
          </a:solidFill>
          <a:ln w="28575">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Join our workshops to discover how the databases can help your research</a:t>
            </a:r>
          </a:p>
        </p:txBody>
      </p:sp>
      <p:sp>
        <p:nvSpPr>
          <p:cNvPr id="2" name="Rectangle 1"/>
          <p:cNvSpPr/>
          <p:nvPr/>
        </p:nvSpPr>
        <p:spPr>
          <a:xfrm>
            <a:off x="3234235" y="235665"/>
            <a:ext cx="59378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Recommended E-Databases</a:t>
            </a:r>
            <a:endParaRPr kumimoji="0" lang="zh-TW" altLang="en-US" sz="3200" b="0" i="0" u="none" strike="noStrike" kern="1200" cap="none" spc="0" normalizeH="0" baseline="0" noProof="0" dirty="0">
              <a:ln>
                <a:noFill/>
              </a:ln>
              <a:solidFill>
                <a:schemeClr val="accent6">
                  <a:lumMod val="50000"/>
                </a:schemeClr>
              </a:solidFill>
              <a:effectLst/>
              <a:uLnTx/>
              <a:uFillTx/>
              <a:latin typeface="Times" panose="02020603050405020304" pitchFamily="18" charset="0"/>
              <a:ea typeface="新細明體" panose="02020500000000000000" pitchFamily="18" charset="-120"/>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3" name="群組 5">
            <a:extLst>
              <a:ext uri="{FF2B5EF4-FFF2-40B4-BE49-F238E27FC236}">
                <a16:creationId xmlns:a16="http://schemas.microsoft.com/office/drawing/2014/main" id="{25CFA030-9E9E-430C-A174-E301BB53D6AC}"/>
              </a:ext>
            </a:extLst>
          </p:cNvPr>
          <p:cNvGrpSpPr>
            <a:grpSpLocks/>
          </p:cNvGrpSpPr>
          <p:nvPr/>
        </p:nvGrpSpPr>
        <p:grpSpPr bwMode="auto">
          <a:xfrm>
            <a:off x="6304517" y="3201649"/>
            <a:ext cx="4502719" cy="3395045"/>
            <a:chOff x="4454631" y="3428998"/>
            <a:chExt cx="4311692" cy="3250375"/>
          </a:xfrm>
        </p:grpSpPr>
        <p:grpSp>
          <p:nvGrpSpPr>
            <p:cNvPr id="24" name="Group 15">
              <a:extLst>
                <a:ext uri="{FF2B5EF4-FFF2-40B4-BE49-F238E27FC236}">
                  <a16:creationId xmlns:a16="http://schemas.microsoft.com/office/drawing/2014/main" id="{5F812202-2813-4DF8-85F8-5C6565518ED8}"/>
                </a:ext>
              </a:extLst>
            </p:cNvPr>
            <p:cNvGrpSpPr>
              <a:grpSpLocks/>
            </p:cNvGrpSpPr>
            <p:nvPr/>
          </p:nvGrpSpPr>
          <p:grpSpPr bwMode="auto">
            <a:xfrm>
              <a:off x="4630059" y="3428998"/>
              <a:ext cx="4136264" cy="2739648"/>
              <a:chOff x="4471383" y="3500690"/>
              <a:chExt cx="4136953" cy="2739315"/>
            </a:xfrm>
          </p:grpSpPr>
          <p:pic>
            <p:nvPicPr>
              <p:cNvPr id="26" name="Picture 9">
                <a:extLst>
                  <a:ext uri="{FF2B5EF4-FFF2-40B4-BE49-F238E27FC236}">
                    <a16:creationId xmlns:a16="http://schemas.microsoft.com/office/drawing/2014/main" id="{8660E1EB-F081-46A1-A9DB-251BF6973F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rot="1175815">
                <a:off x="5054731" y="3500690"/>
                <a:ext cx="3553605" cy="2236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a:extLst>
                  <a:ext uri="{FF2B5EF4-FFF2-40B4-BE49-F238E27FC236}">
                    <a16:creationId xmlns:a16="http://schemas.microsoft.com/office/drawing/2014/main" id="{2EB235DE-8B0D-4F31-836D-BC5919A5792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rot="750379">
                <a:off x="4471383" y="4070385"/>
                <a:ext cx="3796240" cy="2169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 name="圖片 4">
              <a:extLst>
                <a:ext uri="{FF2B5EF4-FFF2-40B4-BE49-F238E27FC236}">
                  <a16:creationId xmlns:a16="http://schemas.microsoft.com/office/drawing/2014/main" id="{551AB538-E063-4BFB-880C-A533E2F49D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01580">
              <a:off x="4454631" y="4404997"/>
              <a:ext cx="3328928" cy="2274376"/>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91377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83B4FD-88C5-428B-9730-BB365DC6A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01" y="1290463"/>
            <a:ext cx="10209261" cy="5140787"/>
          </a:xfrm>
          <a:prstGeom prst="rect">
            <a:avLst/>
          </a:prstGeom>
        </p:spPr>
      </p:pic>
      <p:sp>
        <p:nvSpPr>
          <p:cNvPr id="67591" name="AutoShape 16"/>
          <p:cNvSpPr>
            <a:spLocks noChangeArrowheads="1"/>
          </p:cNvSpPr>
          <p:nvPr/>
        </p:nvSpPr>
        <p:spPr bwMode="auto">
          <a:xfrm>
            <a:off x="8188224" y="3565503"/>
            <a:ext cx="923225" cy="273052"/>
          </a:xfrm>
          <a:prstGeom prst="roundRect">
            <a:avLst>
              <a:gd name="adj" fmla="val 14394"/>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67589" name="Rectangle 3"/>
          <p:cNvSpPr>
            <a:spLocks noChangeArrowheads="1"/>
          </p:cNvSpPr>
          <p:nvPr/>
        </p:nvSpPr>
        <p:spPr bwMode="auto">
          <a:xfrm>
            <a:off x="1716092" y="836614"/>
            <a:ext cx="9222844"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The Library has subscribed over 137,000 English and Chinese e-journals</a:t>
            </a:r>
          </a:p>
        </p:txBody>
      </p:sp>
      <p:sp>
        <p:nvSpPr>
          <p:cNvPr id="10" name="Rectangle 2">
            <a:extLst>
              <a:ext uri="{FF2B5EF4-FFF2-40B4-BE49-F238E27FC236}">
                <a16:creationId xmlns:a16="http://schemas.microsoft.com/office/drawing/2014/main" id="{A329462E-361D-45A8-A52F-7C500B59D2D4}"/>
              </a:ext>
            </a:extLst>
          </p:cNvPr>
          <p:cNvSpPr txBox="1">
            <a:spLocks noChangeArrowheads="1"/>
          </p:cNvSpPr>
          <p:nvPr/>
        </p:nvSpPr>
        <p:spPr bwMode="auto">
          <a:xfrm>
            <a:off x="2275986" y="-83743"/>
            <a:ext cx="7772400" cy="1143001"/>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E-Journals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7595" name="AutoShape 17"/>
          <p:cNvSpPr>
            <a:spLocks noChangeArrowheads="1"/>
          </p:cNvSpPr>
          <p:nvPr/>
        </p:nvSpPr>
        <p:spPr bwMode="auto">
          <a:xfrm rot="4249196" flipH="1">
            <a:off x="10147892" y="2737518"/>
            <a:ext cx="512288" cy="1718491"/>
          </a:xfrm>
          <a:prstGeom prst="curvedRightArrow">
            <a:avLst>
              <a:gd name="adj1" fmla="val 46627"/>
              <a:gd name="adj2" fmla="val 93254"/>
              <a:gd name="adj3" fmla="val 36398"/>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grpSp>
        <p:nvGrpSpPr>
          <p:cNvPr id="15" name="Group 14">
            <a:extLst>
              <a:ext uri="{FF2B5EF4-FFF2-40B4-BE49-F238E27FC236}">
                <a16:creationId xmlns:a16="http://schemas.microsoft.com/office/drawing/2014/main" id="{DD8A8A11-BA48-482D-8CB0-3530C4EC43F0}"/>
              </a:ext>
            </a:extLst>
          </p:cNvPr>
          <p:cNvGrpSpPr/>
          <p:nvPr/>
        </p:nvGrpSpPr>
        <p:grpSpPr>
          <a:xfrm>
            <a:off x="3571006" y="1903561"/>
            <a:ext cx="5094742" cy="3453551"/>
            <a:chOff x="3229174" y="3486987"/>
            <a:chExt cx="3503630" cy="2374991"/>
          </a:xfrm>
        </p:grpSpPr>
        <p:pic>
          <p:nvPicPr>
            <p:cNvPr id="12" name="Picture 11">
              <a:extLst>
                <a:ext uri="{FF2B5EF4-FFF2-40B4-BE49-F238E27FC236}">
                  <a16:creationId xmlns:a16="http://schemas.microsoft.com/office/drawing/2014/main" id="{A03CF02A-5E76-419A-8430-8F76B532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174" y="3486987"/>
              <a:ext cx="3503630" cy="2374991"/>
            </a:xfrm>
            <a:prstGeom prst="rect">
              <a:avLst/>
            </a:prstGeom>
            <a:effectLst>
              <a:glow rad="228600">
                <a:schemeClr val="accent1">
                  <a:satMod val="175000"/>
                  <a:alpha val="40000"/>
                </a:schemeClr>
              </a:glow>
              <a:outerShdw blurRad="50800" dist="38100" dir="18900000" algn="bl" rotWithShape="0">
                <a:prstClr val="black">
                  <a:alpha val="40000"/>
                </a:prstClr>
              </a:outerShdw>
            </a:effectLst>
          </p:spPr>
        </p:pic>
        <p:sp>
          <p:nvSpPr>
            <p:cNvPr id="13" name="Rectangle: Rounded Corners 12">
              <a:extLst>
                <a:ext uri="{FF2B5EF4-FFF2-40B4-BE49-F238E27FC236}">
                  <a16:creationId xmlns:a16="http://schemas.microsoft.com/office/drawing/2014/main" id="{46321155-595A-47AE-8FEC-322BA536019F}"/>
                </a:ext>
              </a:extLst>
            </p:cNvPr>
            <p:cNvSpPr/>
            <p:nvPr/>
          </p:nvSpPr>
          <p:spPr>
            <a:xfrm>
              <a:off x="3354840" y="3958315"/>
              <a:ext cx="2686307" cy="779602"/>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AF08D0-D4A2-4025-B3AE-96104AE3BD4E}"/>
                </a:ext>
              </a:extLst>
            </p:cNvPr>
            <p:cNvSpPr/>
            <p:nvPr/>
          </p:nvSpPr>
          <p:spPr>
            <a:xfrm>
              <a:off x="3562445" y="3558619"/>
              <a:ext cx="2837088" cy="3280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100" dirty="0">
                  <a:solidFill>
                    <a:schemeClr val="bg1"/>
                  </a:solidFill>
                  <a:latin typeface="Bahnschrift" panose="020B0502040204020203" pitchFamily="34" charset="0"/>
                </a:rPr>
                <a:t>Login with EdUHK account</a:t>
              </a:r>
            </a:p>
          </p:txBody>
        </p:sp>
      </p:grpSp>
      <p:grpSp>
        <p:nvGrpSpPr>
          <p:cNvPr id="9" name="Group 8">
            <a:extLst>
              <a:ext uri="{FF2B5EF4-FFF2-40B4-BE49-F238E27FC236}">
                <a16:creationId xmlns:a16="http://schemas.microsoft.com/office/drawing/2014/main" id="{14FEA556-DC10-4012-9115-FC574417CA59}"/>
              </a:ext>
            </a:extLst>
          </p:cNvPr>
          <p:cNvGrpSpPr/>
          <p:nvPr/>
        </p:nvGrpSpPr>
        <p:grpSpPr>
          <a:xfrm>
            <a:off x="2900546" y="1673400"/>
            <a:ext cx="7503490" cy="3894137"/>
            <a:chOff x="2454751" y="3381170"/>
            <a:chExt cx="6422430" cy="3067093"/>
          </a:xfrm>
        </p:grpSpPr>
        <p:pic>
          <p:nvPicPr>
            <p:cNvPr id="5" name="Picture 4">
              <a:extLst>
                <a:ext uri="{FF2B5EF4-FFF2-40B4-BE49-F238E27FC236}">
                  <a16:creationId xmlns:a16="http://schemas.microsoft.com/office/drawing/2014/main" id="{47C425BE-974D-481C-959A-9E6E68E8EF4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4751" y="3772104"/>
              <a:ext cx="6367503" cy="2676159"/>
            </a:xfrm>
            <a:prstGeom prst="rect">
              <a:avLst/>
            </a:prstGeom>
            <a:ln>
              <a:noFill/>
            </a:ln>
            <a:effectLst>
              <a:outerShdw blurRad="190500" algn="tl" rotWithShape="0">
                <a:srgbClr val="000000">
                  <a:alpha val="70000"/>
                </a:srgbClr>
              </a:outerShdw>
            </a:effectLst>
          </p:spPr>
        </p:pic>
        <p:sp>
          <p:nvSpPr>
            <p:cNvPr id="67593" name="AutoShape 18"/>
            <p:cNvSpPr>
              <a:spLocks noChangeArrowheads="1"/>
            </p:cNvSpPr>
            <p:nvPr/>
          </p:nvSpPr>
          <p:spPr bwMode="auto">
            <a:xfrm rot="18110287" flipH="1">
              <a:off x="7691683" y="4127775"/>
              <a:ext cx="1932103" cy="438893"/>
            </a:xfrm>
            <a:prstGeom prst="curvedUpArrow">
              <a:avLst>
                <a:gd name="adj1" fmla="val 67930"/>
                <a:gd name="adj2" fmla="val 135859"/>
                <a:gd name="adj3" fmla="val 33333"/>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grpSp>
    </p:spTree>
    <p:extLst>
      <p:ext uri="{BB962C8B-B14F-4D97-AF65-F5344CB8AC3E}">
        <p14:creationId xmlns:p14="http://schemas.microsoft.com/office/powerpoint/2010/main" val="194091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1F764-95D2-4375-A934-58BC0CFE91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48104" y="1706140"/>
            <a:ext cx="8895791" cy="4650210"/>
          </a:xfrm>
          <a:prstGeom prst="rect">
            <a:avLst/>
          </a:prstGeom>
        </p:spPr>
      </p:pic>
      <p:sp>
        <p:nvSpPr>
          <p:cNvPr id="69635" name="Rectangle 3"/>
          <p:cNvSpPr>
            <a:spLocks noGrp="1" noChangeArrowheads="1"/>
          </p:cNvSpPr>
          <p:nvPr>
            <p:ph type="body" idx="4294967295"/>
          </p:nvPr>
        </p:nvSpPr>
        <p:spPr>
          <a:xfrm>
            <a:off x="1740693" y="999832"/>
            <a:ext cx="8710612" cy="1019175"/>
          </a:xfrm>
        </p:spPr>
        <p:txBody>
          <a:bodyPr/>
          <a:lstStyle/>
          <a:p>
            <a:pPr>
              <a:buFont typeface="Wingdings" panose="05000000000000000000" pitchFamily="2" charset="2"/>
              <a:buChar char="Ø"/>
            </a:pPr>
            <a:r>
              <a:rPr lang="en-US" altLang="zh-TW" sz="2000" dirty="0">
                <a:latin typeface="Tahoma" panose="020B0604030504040204" pitchFamily="34" charset="0"/>
                <a:cs typeface="Tahoma" panose="020B0604030504040204" pitchFamily="34" charset="0"/>
              </a:rPr>
              <a:t>Video-on-demand service which features education related and current affairs programmes from RTHK, TVB, former ATV, former ETV and ViuTV</a:t>
            </a:r>
          </a:p>
        </p:txBody>
      </p:sp>
      <p:sp>
        <p:nvSpPr>
          <p:cNvPr id="10" name="Rectangle 2"/>
          <p:cNvSpPr txBox="1">
            <a:spLocks noChangeArrowheads="1"/>
          </p:cNvSpPr>
          <p:nvPr/>
        </p:nvSpPr>
        <p:spPr bwMode="auto">
          <a:xfrm>
            <a:off x="2209799" y="-42846"/>
            <a:ext cx="7772400"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EdVideo (Local TV Programmes)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0E6369F-29C7-499C-B356-F0A977B101D2}"/>
              </a:ext>
            </a:extLst>
          </p:cNvPr>
          <p:cNvGrpSpPr/>
          <p:nvPr/>
        </p:nvGrpSpPr>
        <p:grpSpPr>
          <a:xfrm>
            <a:off x="1303764" y="2845606"/>
            <a:ext cx="7513774" cy="2951191"/>
            <a:chOff x="2313055" y="2860531"/>
            <a:chExt cx="7513774" cy="2951191"/>
          </a:xfrm>
        </p:grpSpPr>
        <p:sp>
          <p:nvSpPr>
            <p:cNvPr id="69637" name="AutoShape 16"/>
            <p:cNvSpPr>
              <a:spLocks noChangeArrowheads="1"/>
            </p:cNvSpPr>
            <p:nvPr/>
          </p:nvSpPr>
          <p:spPr bwMode="auto">
            <a:xfrm>
              <a:off x="8946151" y="4359037"/>
              <a:ext cx="880678" cy="284671"/>
            </a:xfrm>
            <a:prstGeom prst="roundRect">
              <a:avLst>
                <a:gd name="adj" fmla="val 14394"/>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pic>
          <p:nvPicPr>
            <p:cNvPr id="6" name="Picture 5">
              <a:extLst>
                <a:ext uri="{FF2B5EF4-FFF2-40B4-BE49-F238E27FC236}">
                  <a16:creationId xmlns:a16="http://schemas.microsoft.com/office/drawing/2014/main" id="{09D4EF6B-42A1-420C-9030-A11495D4196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13055" y="2860531"/>
              <a:ext cx="6076172" cy="2951191"/>
            </a:xfrm>
            <a:prstGeom prst="rect">
              <a:avLst/>
            </a:prstGeom>
            <a:ln>
              <a:noFill/>
            </a:ln>
            <a:effectLst>
              <a:outerShdw blurRad="292100" dist="139700" dir="2700000" algn="tl" rotWithShape="0">
                <a:srgbClr val="333333">
                  <a:alpha val="65000"/>
                </a:srgbClr>
              </a:outerShdw>
            </a:effectLst>
          </p:spPr>
        </p:pic>
        <p:sp>
          <p:nvSpPr>
            <p:cNvPr id="4" name="Right Arrow 3"/>
            <p:cNvSpPr/>
            <p:nvPr/>
          </p:nvSpPr>
          <p:spPr bwMode="auto">
            <a:xfrm rot="10800000">
              <a:off x="8202923" y="4263806"/>
              <a:ext cx="743228" cy="4510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9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7DD3B-3841-49EE-9C4C-B52889738E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95377" y="2085036"/>
            <a:ext cx="8278637" cy="4336429"/>
          </a:xfrm>
          <a:prstGeom prst="rect">
            <a:avLst/>
          </a:prstGeom>
          <a:ln>
            <a:noFill/>
          </a:ln>
          <a:effectLst>
            <a:outerShdw blurRad="292100" dist="139700" dir="2700000" algn="tl" rotWithShape="0">
              <a:srgbClr val="333333">
                <a:alpha val="65000"/>
              </a:srgbClr>
            </a:outerShdw>
          </a:effectLst>
        </p:spPr>
      </p:pic>
      <p:sp>
        <p:nvSpPr>
          <p:cNvPr id="71684" name="Rectangle 8"/>
          <p:cNvSpPr>
            <a:spLocks noChangeArrowheads="1"/>
          </p:cNvSpPr>
          <p:nvPr/>
        </p:nvSpPr>
        <p:spPr bwMode="auto">
          <a:xfrm>
            <a:off x="1227907" y="933605"/>
            <a:ext cx="98758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The EdUHK Research Repository collects, manages, preserves and showcases the research output of EdUHK staff in one digital location. The Research Repository also provides access to an electronic copy of the material when available.</a:t>
            </a: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9" name="Rectangle 2"/>
          <p:cNvSpPr txBox="1">
            <a:spLocks noChangeArrowheads="1"/>
          </p:cNvSpPr>
          <p:nvPr/>
        </p:nvSpPr>
        <p:spPr bwMode="auto">
          <a:xfrm>
            <a:off x="2209800" y="-38127"/>
            <a:ext cx="7772400"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EdUHK Research Repository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F23935F-A49A-462A-B0E8-CE55FEAA10E5}"/>
              </a:ext>
            </a:extLst>
          </p:cNvPr>
          <p:cNvGrpSpPr/>
          <p:nvPr/>
        </p:nvGrpSpPr>
        <p:grpSpPr>
          <a:xfrm>
            <a:off x="2588233" y="3115668"/>
            <a:ext cx="6951919" cy="2367502"/>
            <a:chOff x="3730321" y="3488186"/>
            <a:chExt cx="6951919" cy="2367502"/>
          </a:xfrm>
        </p:grpSpPr>
        <p:pic>
          <p:nvPicPr>
            <p:cNvPr id="8" name="Picture 7">
              <a:extLst>
                <a:ext uri="{FF2B5EF4-FFF2-40B4-BE49-F238E27FC236}">
                  <a16:creationId xmlns:a16="http://schemas.microsoft.com/office/drawing/2014/main" id="{0A6BDED3-B60F-4762-A5BD-85D34C01F10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30321" y="3488186"/>
              <a:ext cx="3932213" cy="2367502"/>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A59F977E-7F0F-49D3-B5E3-56BE6775964D}"/>
                </a:ext>
              </a:extLst>
            </p:cNvPr>
            <p:cNvGrpSpPr/>
            <p:nvPr/>
          </p:nvGrpSpPr>
          <p:grpSpPr>
            <a:xfrm>
              <a:off x="7236557" y="4076848"/>
              <a:ext cx="3445683" cy="704691"/>
              <a:chOff x="7236557" y="4076848"/>
              <a:chExt cx="3445683" cy="704691"/>
            </a:xfrm>
          </p:grpSpPr>
          <p:sp>
            <p:nvSpPr>
              <p:cNvPr id="5" name="Oval 4"/>
              <p:cNvSpPr/>
              <p:nvPr/>
            </p:nvSpPr>
            <p:spPr bwMode="auto">
              <a:xfrm flipH="1">
                <a:off x="8803106" y="4535505"/>
                <a:ext cx="1879134" cy="246034"/>
              </a:xfrm>
              <a:prstGeom prst="ellipse">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urved Left Arrow 5"/>
              <p:cNvSpPr/>
              <p:nvPr/>
            </p:nvSpPr>
            <p:spPr bwMode="auto">
              <a:xfrm rot="15487866" flipV="1">
                <a:off x="7750858" y="3562547"/>
                <a:ext cx="537364" cy="1565966"/>
              </a:xfrm>
              <a:prstGeom prst="curvedLeftArrow">
                <a:avLst>
                  <a:gd name="adj1" fmla="val 25000"/>
                  <a:gd name="adj2" fmla="val 50000"/>
                  <a:gd name="adj3" fmla="val 52599"/>
                </a:avLst>
              </a:prstGeom>
              <a:solidFill>
                <a:srgbClr val="0070C0"/>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16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8"/>
          <p:cNvSpPr>
            <a:spLocks noChangeArrowheads="1"/>
          </p:cNvSpPr>
          <p:nvPr/>
        </p:nvSpPr>
        <p:spPr bwMode="auto">
          <a:xfrm>
            <a:off x="987786" y="1099373"/>
            <a:ext cx="107291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Remote access to library electronic resources is available via Non-EdUHK network</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zh-TW" sz="16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Use your EdUHK Network Username and Password for authentication purpose</a:t>
            </a:r>
          </a:p>
        </p:txBody>
      </p:sp>
      <p:sp>
        <p:nvSpPr>
          <p:cNvPr id="9" name="Rectangle 2"/>
          <p:cNvSpPr txBox="1">
            <a:spLocks noChangeArrowheads="1"/>
          </p:cNvSpPr>
          <p:nvPr/>
        </p:nvSpPr>
        <p:spPr bwMode="auto">
          <a:xfrm>
            <a:off x="561341" y="50259"/>
            <a:ext cx="11155637"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Remote Access to E-Resources </a:t>
            </a:r>
            <a:r>
              <a:rPr kumimoji="0" lang="zh-TW" altLang="en-US"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遠程登錄圖書館電子資源</a:t>
            </a:r>
            <a:endPar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06003" y="2794870"/>
            <a:ext cx="7057082" cy="3574901"/>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2866526" y="3761793"/>
            <a:ext cx="3378904" cy="181588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1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51126" y="813801"/>
            <a:ext cx="7772400" cy="1143000"/>
          </a:xfrm>
          <a:prstGeom prst="rect">
            <a:avLst/>
          </a:prstGeom>
          <a:noFill/>
          <a:ln w="9525">
            <a:noFill/>
            <a:miter lim="800000"/>
            <a:headEnd/>
            <a:tailEnd/>
          </a:ln>
          <a:effectLst/>
        </p:spPr>
        <p:txBody>
          <a:bodyPr anchor="ctr"/>
          <a:lstStyle/>
          <a:p>
            <a:pPr lvl="0" algn="ctr">
              <a:defRPr/>
            </a:pPr>
            <a:r>
              <a:rPr lang="en-US" altLang="zh-TW" sz="3200" b="1" kern="0" dirty="0">
                <a:solidFill>
                  <a:schemeClr val="accent6">
                    <a:lumMod val="50000"/>
                  </a:schemeClr>
                </a:solidFill>
                <a:effectLst>
                  <a:outerShdw blurRad="38100" dist="38100" dir="2700000" algn="tl">
                    <a:srgbClr val="C0C0C0"/>
                  </a:outerShdw>
                </a:effectLst>
                <a:latin typeface="Tahoma" pitchFamily="34" charset="0"/>
              </a:rPr>
              <a:t>Library Mobile Apps</a:t>
            </a:r>
          </a:p>
        </p:txBody>
      </p:sp>
      <p:grpSp>
        <p:nvGrpSpPr>
          <p:cNvPr id="5" name="Group 4">
            <a:extLst>
              <a:ext uri="{FF2B5EF4-FFF2-40B4-BE49-F238E27FC236}">
                <a16:creationId xmlns:a16="http://schemas.microsoft.com/office/drawing/2014/main" id="{3019DEC8-310B-4245-9875-CBA81D5103B7}"/>
              </a:ext>
            </a:extLst>
          </p:cNvPr>
          <p:cNvGrpSpPr/>
          <p:nvPr/>
        </p:nvGrpSpPr>
        <p:grpSpPr>
          <a:xfrm>
            <a:off x="5309246" y="2915218"/>
            <a:ext cx="1619250" cy="1603375"/>
            <a:chOff x="7463963" y="2897112"/>
            <a:chExt cx="1619250" cy="1603375"/>
          </a:xfrm>
          <a:effectLst>
            <a:outerShdw blurRad="50800" dist="38100" dir="2700000" algn="tl" rotWithShape="0">
              <a:prstClr val="black">
                <a:alpha val="40000"/>
              </a:prstClr>
            </a:outerShdw>
          </a:effectLst>
        </p:grpSpPr>
        <p:sp>
          <p:nvSpPr>
            <p:cNvPr id="4" name="Oval 3"/>
            <p:cNvSpPr/>
            <p:nvPr/>
          </p:nvSpPr>
          <p:spPr>
            <a:xfrm>
              <a:off x="7463963" y="2897112"/>
              <a:ext cx="1619250" cy="1603375"/>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7828" name="Picture 4" descr="Image result for lib map eduh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689" t="8712" r="14407" b="39285"/>
            <a:stretch/>
          </p:blipFill>
          <p:spPr bwMode="auto">
            <a:xfrm>
              <a:off x="7600150" y="3173618"/>
              <a:ext cx="1449658" cy="10496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29" name="Picture 6" descr="Image result for lib map eduh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8524" y="2950009"/>
            <a:ext cx="1619250" cy="161925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66148" y="4517915"/>
            <a:ext cx="1259704"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EdU Library</a:t>
            </a:r>
          </a:p>
        </p:txBody>
      </p:sp>
      <p:sp>
        <p:nvSpPr>
          <p:cNvPr id="10" name="TextBox 9"/>
          <p:cNvSpPr txBox="1"/>
          <p:nvPr/>
        </p:nvSpPr>
        <p:spPr>
          <a:xfrm>
            <a:off x="1976778" y="4552043"/>
            <a:ext cx="958916"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Lib MAP</a:t>
            </a:r>
          </a:p>
        </p:txBody>
      </p:sp>
      <p:sp>
        <p:nvSpPr>
          <p:cNvPr id="7" name="Rectangle 6"/>
          <p:cNvSpPr/>
          <p:nvPr/>
        </p:nvSpPr>
        <p:spPr>
          <a:xfrm>
            <a:off x="5007402" y="4835526"/>
            <a:ext cx="228735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mn-ea"/>
                <a:cs typeface="+mn-cs"/>
              </a:rPr>
              <a:t>https://edulib.me/app</a:t>
            </a:r>
          </a:p>
        </p:txBody>
      </p:sp>
      <p:sp>
        <p:nvSpPr>
          <p:cNvPr id="77834" name="AutoShape 8" descr="data:image/png;base64,iVBORw0KGgoAAAANSUhEUgAAAMgAAADICAYAAACtWK6eAAAL70lEQVR4Xu2d63ojKQxE4/d/6Ow3mdnEsduNOC2pLz771whEqYoSOLO+fX5+fn74nwiIwCICNwUiM0TgNQIKRHaIwAoCCkR6iIACkQMiwBDQQRhuRr0JAgrkTQrtNhkCCoThZtSbIKBA3qTQbpMhoEAYbka9CQIK5E0K7TYZAgqE4WbUmyAwLZDb7XZ6aNb+/Gxtf91xa0B3/wnd1ev+CmsF8oCMAlmmigIJ+sLVgVIgCuQeAR1EBwkdjVc/GG2x7hDovkvQ9byDhLQbHkTubTqIDhIimA4Sgunj4+pAeQfxDlJ2ByEWFtTl9DBK9LWFjnQ4UKwpLjRuunAbA7LzTG2xaNE2YrIYng3Un0UUyHKlrlx3BTKhTgWiQIZ0qTiZh4uCARV5KhAFMqRiBfGGi4IBFXkqEAUypGIF8YaLggEVeSoQBTKkYgXxhouCARV5KhAFMqQiJV4Fueg31DRuCM6LAfSVh2JG16NP3EfCk/Lz1d7bXrFosdeKRgtD4xTIvIOcpe4K5A4BBTIvdXoyK5CDEu8sBaVtDXXWeWn8jTgLnjRPHeSgQlYg85KlHQC5m3kHeahPd0ugQBTI0KLnIfobUXGSKJDlatDWpRtPmqct1kFbrAoCVdxPKPEq9ldxMCoQBTJ0XdruUcIeqXNQIApEgYBfG/SSvvMlvaIFscVaRsBXrDtcrtAz0xZEgSiQYbugQPJI8memK+Cpg+ggQ9MhJFEgQ1h/Blz9JKH7oy9AtB2quLvQ1ygaN0G7X0PpeuRw8JI+cUknAI9OXwUyLxMFEsSsAigdZBl8istZnM7vQRK+B9FB5i/+CiSBeEHDeBqmg1DkcolO60Czp+uRA847iHeQbwQqiKeD6CDDg5CShBJ2mNCLAXQ9GnekPHe/g1AwaBy9VFasV/FSRdoFurfRS1x3Lmv7yK57W4u1pTgkNhuoUQ7dLtFNym48R3i/PPFXfkOTYKZAaCUm7i46SBLIgWmyhaxAAqBHhuggEZTqxyiQIMbZQI2WVSAjhHo+z667DpJUNwWSBOTGaRRIEMBsoEbLKpARQj2fZ9c91UF6INi+Cn23N2479nvOsPsr1p6bn1lboi+jRXGZwX7PsQokiD4lgnFBgA86TIEECyPRdZAgVT68gzwgRS957xwXJdve43SQYAV0EB0kSBUd5BGod3YCenBEybb3uBYH2XuTR12/W1gUB5onXe/scdN3kLNvuCp/SjwaR/fRvR7N8yhxCiSpEpR4NI6m3b0ezfMocQokqRKUeDSOpt29Hs3zKHEKJKkSlHg0jqbdvR7N8yhxCiSpEpR4NI6m3b0ezfMocQokqRKUeDSOpt29Hs3zKHHTAqF/1k03TN6u/6xFiVARV7H3K9ShGxfCJQXyUCUFskxbQq7RQaVAKAJ3cRWFod8Y0zgKQ/d6a3lW1KEbF7IHHUQHCfGUkEsHCUG7bVBFYejJTOMoAt3r6SDPCOggOkhIvxUHVWjhhUH04CB7UCAKJMRTQq63bLFCaC4Mos+StDBredKXqoo5aS7dcRV7r+BSNl+mHaRiUxW9b3dBuwnbvV43nkdZT4E8VIKeQN2E7V7vKIQdtW20fq/2p0AUyDcClFxUrBXdCN2DArlDoKKgdM6zxOkgVM7BOC/py0ApkCCBig84HaQY4LMQneapg8wLeSqCFoY6D30Zq1hvCqi7wZ1fiNEcR5dmWoct+WTGHuKSTolAgeherzvP7IvqKH96qHTnOdrH0ucK5AEVWmwC/iiGCrmbeBSz7jxHeCuQfwhQ4hGAt8TQPLuJp0C2VPlfrHeQeRAVyDxm2RG2WLZYmzmlg2yGsObfiNO06MlM16NxNE9bLIr4c9whHCRvOz8zUXJ157K2XkVb2i0eur+1uM49KJAKRTzMSQuqQJaLQ/EkpVYgBLXJGFpQBaJAJqkWH26LtT+5RtU6w+VeBxlVMeFzHWQZRAVyhwsFg/JTB9FBKHfu43SQDBQHc+ggOsgXAke6VNJcup8lK5y1QpD02ZXW4Si4pDpIBRgVxa6Ys4JA1NzOsr/uNpjgokAmWEhPtTMQYdQBVBwAZ8BFgSiQbwS6DwAFckc+CgaxxdFpWDFnxQk7od1fQ8+yP8qJTlx0kAm0u0/YidQUSAAscnAokACw/w9RIPPfrVQ83EyUbPPBkSoQmjh9WiUnwihHWlC6B9qa0fUoZvRwqNhf594VyAPaCmSZfgpkdLTu9HkFYTtPoNGDQcUJW4GZAtlJAKNlK4qtQEaoP3+uQOYxa4lQIPMwV2CmQObr0BJRUWwdZL50CmQes5YIBTIPcwVmCmS+Dk8R3YWh38RWxFW4UjeeR3owoIKkz9iv9p76zNtd0AqiX2EPVKwKZOFx4jNRclcg1xX2oEAS2qF/U+ggD1gqkGVy0XOU4mmLFRR5BcAVrRk9tY+Uiy2WLdYXAkci5ZFyUSAKRIHcbkHv/j3MFisIG215gtNPDaO50DjaRlWczFNABQfTvj84/dMwKjpaB7Le9CW9glwUYJoLjaOFUSC5F39aBwVyh9zVe3t6qFByVaxHCDvKI/vw00EeEKdFo+0JXW9EFPI53QNZa/RYQudUIHfIUTBoXMXpq0CoFJbjsmurg+gg3wjoIM+iUyAKRIGsmNi0QHIN8e9s9OSquIhTi75CXEVtjzQnaWcVyEMFr0B0enAcicwVuSiQHS/wVxBWBSmPNKcCUSBfCOggy7JUIApEgaxYlgJRIApEgfwgQFsJ4450M+jL5bQO0gfReKWKJ+fxqn0j6GMCzZCu1x33an+HeOal4FfEKZBcVLuJTtdTIMG6K5AgUMFhlLDdcQokoaBrU5D+NphS6jBKPJoEXa87ToEEK6yDBIEKDusmOl1PgSQUVAcJgng3jBK2O06BBGurgwSBCg7rJjpdL00glEBBPFuG0ftCNvijzVKsr/49zwi3V5+Tuk8/89Ki0U1VxBGg/uShQJar0S1IyglSdwUygbYCUSBDuugg8yQZgvpiAMW6+0TvXo/iqYMEkSNA2WK9/j8yKpDgs12Qn7sPUyDzLkjby4o4SiBSd+8gE2jTYk8s8WuoLRZFbv4AaHnmJQrNheBntquTuQK3ivp11yEbl1QHqQCYbri7MN2nPcVlLa6ift11yMZFgSQhqkCWgVQgd7hUnECUv92FUSAK5AuBbuIpEIrAfFzFAXcWvnhJL3Y6HUQH0UFWDmUFokA2CYQSiL66VFg73QNtXSrWo3PON2zbIiq+nScZtb1iVRSmG0S6BwUyT83u2u5+B6Hk0kH6yDW/Ul2EAknAthtEKnIdZL7Y3bXVQRJesRTIPNFphAKhyAWJ7iV9/lUpoSRpUyiQBCi7QdRBEooWnKK7trZYxc5T4VhBLqUNqzgA6JxpmwrWXYEEgaJEp3EVRKBzUjLT057mSePIY4nfgzygTYlO42ixK+IUyDOqCkSBfCOgQBTIFwK0JaiIq3ACOqcCUSAKZEU9CkSBKBAFMmWw3kGS7iBTqCcMpo8C1CXWUq5oPWme5KVqbW8KRIFslqsCuYPwnU+u7NNpCzPfuQ7UzQjeOogOQnjzK0YH0UGGl/vNLJucQAdZBizb5XUQHWRSms/DdRAdRAdZkZECSRDI5mNqcoKKFoQSYTL1zcNpm1HxtNpdh83gPXYUn5No0g1nJz6aj+ZZETfKNfvzyZJ+L69AnivRdgfJJsFovgqi6yDzF+PuOox4Mfu5Akm6pNPTd7ZgkfE6SASl2BgFokBssVa0okAUiAJRIL8RoHcJGhcz87xRtlh5WKY6SF5atTNRotO4td1QMtcitPCac3v9K7fdudD1CNYKZOcWixSNEmRL3JEeIeg+CNYKRIGE+KZAQjCt/8JUcIrdh9FWicbZYu1e8q8EdJBgHSjRaZwCCRameJgCCQJMiU7jFEiwMMXDFEgQYEp0GqdAgoUpHtYikOI9OL0IHAqB6VesQ2VvMiJQjIACKQbY6c+NgAI5d/3MvhgBBVIMsNOfGwEFcu76mX0xAgqkGGCnPzcCCuTc9TP7YgQUSDHATn9uBBTIuetn9sUIKJBigJ3+3AgokHPXz+yLEVAgxQA7/bkR+A/YDn2ZXQfAXwAAAABJRU5ErkJggg=="/>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HK" altLang="en-US" sz="2400" b="0" i="0" u="none" strike="noStrike" kern="1200" cap="none" spc="0" normalizeH="0" baseline="0" noProof="0" dirty="0">
              <a:ln>
                <a:noFill/>
              </a:ln>
              <a:solidFill>
                <a:prstClr val="black"/>
              </a:solidFill>
              <a:effectLst/>
              <a:uLnTx/>
              <a:uFillTx/>
              <a:latin typeface="Times" panose="02020603060405020304" pitchFamily="18" charset="0"/>
              <a:ea typeface="+mn-ea"/>
              <a:cs typeface="+mn-cs"/>
            </a:endParaRPr>
          </a:p>
        </p:txBody>
      </p:sp>
      <p:pic>
        <p:nvPicPr>
          <p:cNvPr id="12" name="Picture 11"/>
          <p:cNvPicPr>
            <a:picLocks noChangeAspect="1"/>
          </p:cNvPicPr>
          <p:nvPr/>
        </p:nvPicPr>
        <p:blipFill>
          <a:blip r:embed="rId4"/>
          <a:stretch>
            <a:fillRect/>
          </a:stretch>
        </p:blipFill>
        <p:spPr>
          <a:xfrm>
            <a:off x="5543068" y="5259353"/>
            <a:ext cx="1216025" cy="1216025"/>
          </a:xfrm>
          <a:prstGeom prst="rect">
            <a:avLst/>
          </a:prstGeom>
          <a:ln>
            <a:solidFill>
              <a:srgbClr val="00B050"/>
            </a:solidFill>
          </a:ln>
        </p:spPr>
      </p:pic>
      <p:sp>
        <p:nvSpPr>
          <p:cNvPr id="16" name="Rectangle 15"/>
          <p:cNvSpPr/>
          <p:nvPr/>
        </p:nvSpPr>
        <p:spPr>
          <a:xfrm>
            <a:off x="1274909" y="4835526"/>
            <a:ext cx="23540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mn-ea"/>
                <a:cs typeface="+mn-cs"/>
              </a:rPr>
              <a:t>https://edulib.me/map</a:t>
            </a:r>
          </a:p>
        </p:txBody>
      </p:sp>
      <p:pic>
        <p:nvPicPr>
          <p:cNvPr id="13" name="Picture 12"/>
          <p:cNvPicPr>
            <a:picLocks noChangeAspect="1"/>
          </p:cNvPicPr>
          <p:nvPr/>
        </p:nvPicPr>
        <p:blipFill>
          <a:blip r:embed="rId5"/>
          <a:stretch>
            <a:fillRect/>
          </a:stretch>
        </p:blipFill>
        <p:spPr>
          <a:xfrm>
            <a:off x="1848223" y="5245101"/>
            <a:ext cx="1217612" cy="1216025"/>
          </a:xfrm>
          <a:prstGeom prst="rect">
            <a:avLst/>
          </a:prstGeom>
          <a:ln>
            <a:solidFill>
              <a:srgbClr val="00B050"/>
            </a:solidFill>
          </a:ln>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D11455C-5D1E-4E4B-BF3A-CE10CB6C16A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8996232" y="5245101"/>
            <a:ext cx="1216800" cy="12168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8E3D7A-A4F6-4E00-8D13-C47C1DC4AEE6}"/>
              </a:ext>
            </a:extLst>
          </p:cNvPr>
          <p:cNvPicPr>
            <a:picLocks noChangeAspect="1"/>
          </p:cNvPicPr>
          <p:nvPr/>
        </p:nvPicPr>
        <p:blipFill>
          <a:blip r:embed="rId7"/>
          <a:stretch>
            <a:fillRect/>
          </a:stretch>
        </p:blipFill>
        <p:spPr>
          <a:xfrm>
            <a:off x="8795007" y="2932793"/>
            <a:ext cx="1619250" cy="1619250"/>
          </a:xfrm>
          <a:prstGeom prst="round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0BAD2288-0795-4647-AE17-2EF881968D8E}"/>
              </a:ext>
            </a:extLst>
          </p:cNvPr>
          <p:cNvSpPr/>
          <p:nvPr/>
        </p:nvSpPr>
        <p:spPr>
          <a:xfrm>
            <a:off x="7737326" y="4835526"/>
            <a:ext cx="3734612" cy="369332"/>
          </a:xfrm>
          <a:prstGeom prst="rect">
            <a:avLst/>
          </a:prstGeom>
        </p:spPr>
        <p:txBody>
          <a:bodyPr wrap="none">
            <a:spAutoFit/>
          </a:bodyPr>
          <a:lstStyle/>
          <a:p>
            <a:r>
              <a:rPr lang="en-US" dirty="0"/>
              <a:t>https://edulib.me/smart-learning-app</a:t>
            </a:r>
          </a:p>
        </p:txBody>
      </p:sp>
      <p:sp>
        <p:nvSpPr>
          <p:cNvPr id="19" name="TextBox 18">
            <a:extLst>
              <a:ext uri="{FF2B5EF4-FFF2-40B4-BE49-F238E27FC236}">
                <a16:creationId xmlns:a16="http://schemas.microsoft.com/office/drawing/2014/main" id="{941534F9-0EA7-474E-8D5C-562AB8466F07}"/>
              </a:ext>
            </a:extLst>
          </p:cNvPr>
          <p:cNvSpPr txBox="1"/>
          <p:nvPr/>
        </p:nvSpPr>
        <p:spPr>
          <a:xfrm>
            <a:off x="8802170" y="4546822"/>
            <a:ext cx="1604928"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Smart Learning</a:t>
            </a:r>
          </a:p>
        </p:txBody>
      </p:sp>
      <p:pic>
        <p:nvPicPr>
          <p:cNvPr id="17" name="Picture 16">
            <a:extLst>
              <a:ext uri="{FF2B5EF4-FFF2-40B4-BE49-F238E27FC236}">
                <a16:creationId xmlns:a16="http://schemas.microsoft.com/office/drawing/2014/main" id="{7A2FDF42-BC8C-4CEC-A9FC-EAF7CF71D85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5447" t="8395"/>
          <a:stretch/>
        </p:blipFill>
        <p:spPr>
          <a:xfrm>
            <a:off x="2935694" y="110117"/>
            <a:ext cx="2354041" cy="2550369"/>
          </a:xfrm>
          <a:prstGeom prst="roundRect">
            <a:avLst>
              <a:gd name="adj" fmla="val 8994"/>
            </a:avLst>
          </a:prstGeom>
        </p:spPr>
      </p:pic>
    </p:spTree>
    <p:extLst>
      <p:ext uri="{BB962C8B-B14F-4D97-AF65-F5344CB8AC3E}">
        <p14:creationId xmlns:p14="http://schemas.microsoft.com/office/powerpoint/2010/main" val="3837186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DC586-B07B-4E6D-A34D-CD638FB53BD6}"/>
              </a:ext>
            </a:extLst>
          </p:cNvPr>
          <p:cNvSpPr>
            <a:spLocks noGrp="1"/>
          </p:cNvSpPr>
          <p:nvPr>
            <p:ph type="sldNum" sz="quarter" idx="12"/>
          </p:nvPr>
        </p:nvSpPr>
        <p:spPr>
          <a:xfrm>
            <a:off x="8610600" y="6356350"/>
            <a:ext cx="2743200" cy="365125"/>
          </a:xfrm>
        </p:spPr>
        <p:txBody>
          <a:bodyPr/>
          <a:lstStyle/>
          <a:p>
            <a:fld id="{71D8CE8C-4BD1-499A-8B92-D8C2E70A696F}" type="slidenum">
              <a:rPr lang="en-US" smtClean="0"/>
              <a:t>38</a:t>
            </a:fld>
            <a:endParaRPr lang="en-US" dirty="0"/>
          </a:p>
        </p:txBody>
      </p:sp>
      <p:sp>
        <p:nvSpPr>
          <p:cNvPr id="3" name="Rectangle 2">
            <a:extLst>
              <a:ext uri="{FF2B5EF4-FFF2-40B4-BE49-F238E27FC236}">
                <a16:creationId xmlns:a16="http://schemas.microsoft.com/office/drawing/2014/main" id="{416C7EC2-AA62-4735-AD88-ECD09434A0CC}"/>
              </a:ext>
            </a:extLst>
          </p:cNvPr>
          <p:cNvSpPr txBox="1">
            <a:spLocks noChangeArrowheads="1"/>
          </p:cNvSpPr>
          <p:nvPr/>
        </p:nvSpPr>
        <p:spPr bwMode="auto">
          <a:xfrm>
            <a:off x="1263183" y="21499"/>
            <a:ext cx="9867900" cy="1143000"/>
          </a:xfrm>
          <a:prstGeom prst="rect">
            <a:avLst/>
          </a:prstGeom>
          <a:noFill/>
          <a:ln w="9525">
            <a:noFill/>
            <a:miter lim="800000"/>
            <a:headEnd/>
            <a:tailEnd/>
          </a:ln>
          <a:effectLst/>
        </p:spPr>
        <p:txBody>
          <a:bodyPr anchor="ctr"/>
          <a:lstStyle/>
          <a:p>
            <a:pPr lvl="0" algn="ctr">
              <a:defRPr/>
            </a:pPr>
            <a:r>
              <a:rPr lang="en-US" altLang="zh-TW" sz="3200" b="1" kern="0" dirty="0">
                <a:solidFill>
                  <a:schemeClr val="accent6">
                    <a:lumMod val="50000"/>
                  </a:schemeClr>
                </a:solidFill>
                <a:effectLst>
                  <a:outerShdw blurRad="38100" dist="38100" dir="2700000" algn="tl">
                    <a:srgbClr val="C0C0C0"/>
                  </a:outerShdw>
                </a:effectLst>
                <a:latin typeface="Tahoma" pitchFamily="34" charset="0"/>
              </a:rPr>
              <a:t>Mobile Borrowing Service</a:t>
            </a:r>
            <a:endPar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endParaRPr>
          </a:p>
        </p:txBody>
      </p:sp>
      <p:sp>
        <p:nvSpPr>
          <p:cNvPr id="5" name="AutoShape 2" descr="blob:https://web.whatsapp.com/bf1a1f56-c7cd-4409-a443-22be7bb92d93">
            <a:extLst>
              <a:ext uri="{FF2B5EF4-FFF2-40B4-BE49-F238E27FC236}">
                <a16:creationId xmlns:a16="http://schemas.microsoft.com/office/drawing/2014/main" id="{2123B239-BBFB-4FEB-87C7-329BF6753FEF}"/>
              </a:ext>
            </a:extLst>
          </p:cNvPr>
          <p:cNvSpPr>
            <a:spLocks noChangeAspect="1" noChangeArrowheads="1"/>
          </p:cNvSpPr>
          <p:nvPr/>
        </p:nvSpPr>
        <p:spPr bwMode="auto">
          <a:xfrm>
            <a:off x="5943600" y="3995057"/>
            <a:ext cx="304800" cy="7184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6FA7F129-75E0-4E35-A9FD-942DB3CDC4E3}"/>
              </a:ext>
            </a:extLst>
          </p:cNvPr>
          <p:cNvSpPr/>
          <p:nvPr/>
        </p:nvSpPr>
        <p:spPr>
          <a:xfrm>
            <a:off x="5638800" y="1558572"/>
            <a:ext cx="5939236" cy="3785652"/>
          </a:xfrm>
          <a:prstGeom prst="rect">
            <a:avLst/>
          </a:prstGeom>
        </p:spPr>
        <p:txBody>
          <a:bodyPr wrap="square">
            <a:spAutoFit/>
          </a:bodyPr>
          <a:lstStyle/>
          <a:p>
            <a:pPr marL="342900" indent="-342900">
              <a:buFont typeface="Wingdings" panose="05000000000000000000" pitchFamily="2" charset="2"/>
              <a:buChar char="Ø"/>
            </a:pPr>
            <a:r>
              <a:rPr lang="en-US" sz="2000" dirty="0">
                <a:solidFill>
                  <a:srgbClr val="FF0000"/>
                </a:solidFill>
              </a:rPr>
              <a:t>First</a:t>
            </a:r>
            <a:r>
              <a:rPr lang="en-US" sz="2000" dirty="0"/>
              <a:t> mobile application among all local university libraries</a:t>
            </a:r>
          </a:p>
          <a:p>
            <a:endParaRPr lang="en-US" sz="2000" dirty="0"/>
          </a:p>
          <a:p>
            <a:pPr marL="342900" indent="-342900">
              <a:buFont typeface="Wingdings" panose="05000000000000000000" pitchFamily="2" charset="2"/>
              <a:buChar char="Ø"/>
            </a:pPr>
            <a:r>
              <a:rPr lang="en-US" sz="2000" dirty="0"/>
              <a:t> Allow EdUHK Library users to borrow library books instantly by themselves anywhere inside the Library.</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Not</a:t>
            </a:r>
            <a:r>
              <a:rPr lang="en-US" sz="2000" dirty="0"/>
              <a:t> all library materials can be borrowed by phones, please check them out at Circulation Counter if needed</a:t>
            </a:r>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n-GB" sz="2000" dirty="0"/>
              <a:t>Remember to scan </a:t>
            </a:r>
            <a:r>
              <a:rPr lang="en-GB" sz="2000" dirty="0">
                <a:solidFill>
                  <a:srgbClr val="FF0000"/>
                </a:solidFill>
              </a:rPr>
              <a:t>EdUHK Library Barcode (starting with 31995…) </a:t>
            </a:r>
            <a:r>
              <a:rPr lang="en-GB" sz="2000" dirty="0"/>
              <a:t>instead of ISBN Barcode</a:t>
            </a:r>
            <a:endParaRPr lang="en-US" sz="2000" dirty="0"/>
          </a:p>
        </p:txBody>
      </p:sp>
      <p:pic>
        <p:nvPicPr>
          <p:cNvPr id="11" name="Picture 10">
            <a:extLst>
              <a:ext uri="{FF2B5EF4-FFF2-40B4-BE49-F238E27FC236}">
                <a16:creationId xmlns:a16="http://schemas.microsoft.com/office/drawing/2014/main" id="{68A8BCA0-0CF0-49ED-B32B-6FE6D96806D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3964" y="1408648"/>
            <a:ext cx="4489807" cy="4770419"/>
          </a:xfrm>
          <a:prstGeom prst="rect">
            <a:avLst/>
          </a:prstGeom>
        </p:spPr>
      </p:pic>
      <p:grpSp>
        <p:nvGrpSpPr>
          <p:cNvPr id="14" name="Group 13">
            <a:extLst>
              <a:ext uri="{FF2B5EF4-FFF2-40B4-BE49-F238E27FC236}">
                <a16:creationId xmlns:a16="http://schemas.microsoft.com/office/drawing/2014/main" id="{E82EF1E4-9B85-4FD8-B95F-E3954742668C}"/>
              </a:ext>
            </a:extLst>
          </p:cNvPr>
          <p:cNvGrpSpPr/>
          <p:nvPr/>
        </p:nvGrpSpPr>
        <p:grpSpPr>
          <a:xfrm>
            <a:off x="6305122" y="5694750"/>
            <a:ext cx="1877524" cy="661600"/>
            <a:chOff x="5960380" y="5608817"/>
            <a:chExt cx="1877524" cy="661600"/>
          </a:xfrm>
        </p:grpSpPr>
        <p:pic>
          <p:nvPicPr>
            <p:cNvPr id="8" name="Picture 7">
              <a:extLst>
                <a:ext uri="{FF2B5EF4-FFF2-40B4-BE49-F238E27FC236}">
                  <a16:creationId xmlns:a16="http://schemas.microsoft.com/office/drawing/2014/main" id="{5829550C-DD83-4509-B5E2-BE2C24B664CC}"/>
                </a:ext>
              </a:extLst>
            </p:cNvPr>
            <p:cNvPicPr/>
            <p:nvPr/>
          </p:nvPicPr>
          <p:blipFill>
            <a:blip r:embed="rId4">
              <a:extLst>
                <a:ext uri="{28A0092B-C50C-407E-A947-70E740481C1C}">
                  <a14:useLocalDpi xmlns:a14="http://schemas.microsoft.com/office/drawing/2010/main" val="0"/>
                </a:ext>
              </a:extLst>
            </a:blip>
            <a:stretch>
              <a:fillRect/>
            </a:stretch>
          </p:blipFill>
          <p:spPr>
            <a:xfrm rot="10800000">
              <a:off x="5960380" y="5700166"/>
              <a:ext cx="1546724" cy="478901"/>
            </a:xfrm>
            <a:prstGeom prst="rect">
              <a:avLst/>
            </a:prstGeom>
            <a:effectLst>
              <a:outerShdw blurRad="546100" dist="38100" dir="5400000" sx="106000" sy="106000" algn="t" rotWithShape="0">
                <a:prstClr val="black">
                  <a:alpha val="40000"/>
                </a:prstClr>
              </a:outerShdw>
            </a:effectLst>
          </p:spPr>
        </p:pic>
        <p:pic>
          <p:nvPicPr>
            <p:cNvPr id="6" name="Graphic 5" descr="Checkmark">
              <a:extLst>
                <a:ext uri="{FF2B5EF4-FFF2-40B4-BE49-F238E27FC236}">
                  <a16:creationId xmlns:a16="http://schemas.microsoft.com/office/drawing/2014/main" id="{62257E06-77CA-4935-87DC-5B9F39005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6304" y="5608817"/>
              <a:ext cx="661600" cy="661600"/>
            </a:xfrm>
            <a:prstGeom prst="rect">
              <a:avLst/>
            </a:prstGeom>
          </p:spPr>
        </p:pic>
      </p:grpSp>
      <p:grpSp>
        <p:nvGrpSpPr>
          <p:cNvPr id="10" name="Group 9">
            <a:extLst>
              <a:ext uri="{FF2B5EF4-FFF2-40B4-BE49-F238E27FC236}">
                <a16:creationId xmlns:a16="http://schemas.microsoft.com/office/drawing/2014/main" id="{49582D12-E4A4-41B4-B955-C589EFB9268D}"/>
              </a:ext>
            </a:extLst>
          </p:cNvPr>
          <p:cNvGrpSpPr/>
          <p:nvPr/>
        </p:nvGrpSpPr>
        <p:grpSpPr>
          <a:xfrm>
            <a:off x="8444890" y="5236456"/>
            <a:ext cx="1134747" cy="1180718"/>
            <a:chOff x="8097071" y="4996137"/>
            <a:chExt cx="1134747" cy="1180718"/>
          </a:xfrm>
        </p:grpSpPr>
        <p:pic>
          <p:nvPicPr>
            <p:cNvPr id="7" name="Picture 6">
              <a:extLst>
                <a:ext uri="{FF2B5EF4-FFF2-40B4-BE49-F238E27FC236}">
                  <a16:creationId xmlns:a16="http://schemas.microsoft.com/office/drawing/2014/main" id="{F7FD59DD-F897-4531-AFDD-2B3052528555}"/>
                </a:ext>
              </a:extLst>
            </p:cNvPr>
            <p:cNvPicPr/>
            <p:nvPr/>
          </p:nvPicPr>
          <p:blipFill>
            <a:blip r:embed="rId7" cstate="screen">
              <a:extLst>
                <a:ext uri="{28A0092B-C50C-407E-A947-70E740481C1C}">
                  <a14:useLocalDpi xmlns:a14="http://schemas.microsoft.com/office/drawing/2010/main" val="0"/>
                </a:ext>
              </a:extLst>
            </a:blip>
            <a:stretch>
              <a:fillRect/>
            </a:stretch>
          </p:blipFill>
          <p:spPr>
            <a:xfrm rot="16200000">
              <a:off x="8070146" y="5146995"/>
              <a:ext cx="1056785" cy="1002935"/>
            </a:xfrm>
            <a:prstGeom prst="rect">
              <a:avLst/>
            </a:prstGeom>
            <a:effectLst>
              <a:outerShdw blurRad="520700" dist="38100" algn="l" rotWithShape="0">
                <a:prstClr val="black">
                  <a:alpha val="40000"/>
                </a:prstClr>
              </a:outerShdw>
            </a:effectLst>
          </p:spPr>
        </p:pic>
        <p:pic>
          <p:nvPicPr>
            <p:cNvPr id="12" name="Graphic 11" descr="Checkmark">
              <a:extLst>
                <a:ext uri="{FF2B5EF4-FFF2-40B4-BE49-F238E27FC236}">
                  <a16:creationId xmlns:a16="http://schemas.microsoft.com/office/drawing/2014/main" id="{FA85BB53-FBFC-43DC-8126-2D267020B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0218" y="4996137"/>
              <a:ext cx="661600" cy="661600"/>
            </a:xfrm>
            <a:prstGeom prst="rect">
              <a:avLst/>
            </a:prstGeom>
          </p:spPr>
        </p:pic>
      </p:grpSp>
      <p:grpSp>
        <p:nvGrpSpPr>
          <p:cNvPr id="17" name="Group 16">
            <a:extLst>
              <a:ext uri="{FF2B5EF4-FFF2-40B4-BE49-F238E27FC236}">
                <a16:creationId xmlns:a16="http://schemas.microsoft.com/office/drawing/2014/main" id="{04FD9536-CAB1-4478-87E5-B7B0CDB0A417}"/>
              </a:ext>
            </a:extLst>
          </p:cNvPr>
          <p:cNvGrpSpPr/>
          <p:nvPr/>
        </p:nvGrpSpPr>
        <p:grpSpPr>
          <a:xfrm>
            <a:off x="9982200" y="5318530"/>
            <a:ext cx="1606083" cy="1184577"/>
            <a:chOff x="9982200" y="5171773"/>
            <a:chExt cx="1606083" cy="1184577"/>
          </a:xfrm>
        </p:grpSpPr>
        <p:pic>
          <p:nvPicPr>
            <p:cNvPr id="13" name="Picture 100">
              <a:extLst>
                <a:ext uri="{FF2B5EF4-FFF2-40B4-BE49-F238E27FC236}">
                  <a16:creationId xmlns:a16="http://schemas.microsoft.com/office/drawing/2014/main" id="{8E016E1F-9AF8-4B50-8D8E-FF54D534584E}"/>
                </a:ext>
              </a:extLst>
            </p:cNvPr>
            <p:cNvPicPr>
              <a:picLocks noChangeArrowheads="1"/>
            </p:cNvPicPr>
            <p:nvPr/>
          </p:nvPicPr>
          <p:blipFill rotWithShape="1">
            <a:blip r:embed="rId8" cstate="screen">
              <a:extLst>
                <a:ext uri="{28A0092B-C50C-407E-A947-70E740481C1C}">
                  <a14:useLocalDpi xmlns:a14="http://schemas.microsoft.com/office/drawing/2010/main" val="0"/>
                </a:ext>
              </a:extLst>
            </a:blip>
            <a:srcRect l="71107" t="80686" r="13523" b="10269"/>
            <a:stretch/>
          </p:blipFill>
          <p:spPr>
            <a:xfrm>
              <a:off x="9982200" y="5171773"/>
              <a:ext cx="1300089" cy="1056786"/>
            </a:xfrm>
            <a:prstGeom prst="roundRect">
              <a:avLst>
                <a:gd name="adj" fmla="val 7927"/>
              </a:avLst>
            </a:prstGeom>
            <a:noFill/>
            <a:ln>
              <a:solidFill>
                <a:schemeClr val="tx1">
                  <a:lumMod val="50000"/>
                  <a:lumOff val="50000"/>
                </a:schemeClr>
              </a:solidFill>
            </a:ln>
            <a:extLst/>
          </p:spPr>
        </p:pic>
        <p:pic>
          <p:nvPicPr>
            <p:cNvPr id="16" name="Graphic 15" descr="Close">
              <a:extLst>
                <a:ext uri="{FF2B5EF4-FFF2-40B4-BE49-F238E27FC236}">
                  <a16:creationId xmlns:a16="http://schemas.microsoft.com/office/drawing/2014/main" id="{A05C026A-E5E3-48EE-AF3A-22E9B4D92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73883" y="5441950"/>
              <a:ext cx="914400" cy="914400"/>
            </a:xfrm>
            <a:prstGeom prst="rect">
              <a:avLst/>
            </a:prstGeom>
          </p:spPr>
        </p:pic>
      </p:grpSp>
    </p:spTree>
    <p:extLst>
      <p:ext uri="{BB962C8B-B14F-4D97-AF65-F5344CB8AC3E}">
        <p14:creationId xmlns:p14="http://schemas.microsoft.com/office/powerpoint/2010/main" val="93766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6596CB-8C03-406F-A034-8603166DCBE9}"/>
              </a:ext>
            </a:extLst>
          </p:cNvPr>
          <p:cNvPicPr>
            <a:picLocks noChangeAspect="1"/>
          </p:cNvPicPr>
          <p:nvPr/>
        </p:nvPicPr>
        <p:blipFill>
          <a:blip r:embed="rId2"/>
          <a:stretch>
            <a:fillRect/>
          </a:stretch>
        </p:blipFill>
        <p:spPr>
          <a:xfrm>
            <a:off x="4825690" y="3057685"/>
            <a:ext cx="6130613" cy="3387342"/>
          </a:xfrm>
          <a:prstGeom prst="rect">
            <a:avLst/>
          </a:prstGeom>
        </p:spPr>
      </p:pic>
      <p:sp>
        <p:nvSpPr>
          <p:cNvPr id="2" name="Slide Number Placeholder 1">
            <a:extLst>
              <a:ext uri="{FF2B5EF4-FFF2-40B4-BE49-F238E27FC236}">
                <a16:creationId xmlns:a16="http://schemas.microsoft.com/office/drawing/2014/main" id="{8DFDC586-B07B-4E6D-A34D-CD638FB53BD6}"/>
              </a:ext>
            </a:extLst>
          </p:cNvPr>
          <p:cNvSpPr>
            <a:spLocks noGrp="1"/>
          </p:cNvSpPr>
          <p:nvPr>
            <p:ph type="sldNum" sz="quarter" idx="12"/>
          </p:nvPr>
        </p:nvSpPr>
        <p:spPr>
          <a:xfrm>
            <a:off x="8610600" y="6356350"/>
            <a:ext cx="2743200" cy="365125"/>
          </a:xfrm>
        </p:spPr>
        <p:txBody>
          <a:bodyPr/>
          <a:lstStyle/>
          <a:p>
            <a:fld id="{71D8CE8C-4BD1-499A-8B92-D8C2E70A696F}" type="slidenum">
              <a:rPr lang="en-US" smtClean="0"/>
              <a:t>39</a:t>
            </a:fld>
            <a:endParaRPr lang="en-US" dirty="0"/>
          </a:p>
        </p:txBody>
      </p:sp>
      <p:sp>
        <p:nvSpPr>
          <p:cNvPr id="3" name="Rectangle 2">
            <a:extLst>
              <a:ext uri="{FF2B5EF4-FFF2-40B4-BE49-F238E27FC236}">
                <a16:creationId xmlns:a16="http://schemas.microsoft.com/office/drawing/2014/main" id="{416C7EC2-AA62-4735-AD88-ECD09434A0CC}"/>
              </a:ext>
            </a:extLst>
          </p:cNvPr>
          <p:cNvSpPr txBox="1">
            <a:spLocks noChangeArrowheads="1"/>
          </p:cNvSpPr>
          <p:nvPr/>
        </p:nvSpPr>
        <p:spPr bwMode="auto">
          <a:xfrm>
            <a:off x="1162050" y="164953"/>
            <a:ext cx="9867900" cy="1143000"/>
          </a:xfrm>
          <a:prstGeom prst="rect">
            <a:avLst/>
          </a:prstGeom>
          <a:noFill/>
          <a:ln w="9525">
            <a:noFill/>
            <a:miter lim="800000"/>
            <a:headEnd/>
            <a:tailEnd/>
          </a:ln>
          <a:effectLst/>
        </p:spPr>
        <p:txBody>
          <a:bodyPr anchor="ctr"/>
          <a:lstStyle/>
          <a:p>
            <a:pPr lvl="0" algn="ctr">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SMS Alert Service </a:t>
            </a:r>
            <a:r>
              <a:rPr lang="zh-TW" altLang="en-US" sz="3200" b="1" kern="0" dirty="0">
                <a:solidFill>
                  <a:schemeClr val="accent6">
                    <a:lumMod val="50000"/>
                  </a:schemeClr>
                </a:solidFill>
                <a:effectLst>
                  <a:outerShdw blurRad="38100" dist="38100" dir="2700000" algn="tl">
                    <a:srgbClr val="C0C0C0"/>
                  </a:outerShdw>
                </a:effectLst>
                <a:latin typeface="Tahoma" pitchFamily="34" charset="0"/>
              </a:rPr>
              <a:t>圖書館短訊提示服務</a:t>
            </a: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 </a:t>
            </a:r>
          </a:p>
        </p:txBody>
      </p:sp>
      <p:sp>
        <p:nvSpPr>
          <p:cNvPr id="35" name="Rectangle 34">
            <a:extLst>
              <a:ext uri="{FF2B5EF4-FFF2-40B4-BE49-F238E27FC236}">
                <a16:creationId xmlns:a16="http://schemas.microsoft.com/office/drawing/2014/main" id="{5B1C44E0-9831-41F9-8B50-4698BD64248B}"/>
              </a:ext>
            </a:extLst>
          </p:cNvPr>
          <p:cNvSpPr/>
          <p:nvPr/>
        </p:nvSpPr>
        <p:spPr>
          <a:xfrm>
            <a:off x="4425519" y="1192046"/>
            <a:ext cx="6942689" cy="1865639"/>
          </a:xfrm>
          <a:prstGeom prst="rect">
            <a:avLst/>
          </a:prstGeom>
        </p:spPr>
        <p:txBody>
          <a:bodyPr wrap="square">
            <a:spAutoFit/>
          </a:bodyPr>
          <a:lstStyle/>
          <a:p>
            <a:pPr marL="342900" indent="-342900">
              <a:lnSpc>
                <a:spcPts val="2800"/>
              </a:lnSpc>
              <a:buFont typeface="Wingdings" panose="05000000000000000000" pitchFamily="2" charset="2"/>
              <a:buChar char="Ø"/>
            </a:pPr>
            <a:r>
              <a:rPr lang="en-US" sz="2000" dirty="0"/>
              <a:t>SMS Alert service (</a:t>
            </a:r>
            <a:r>
              <a:rPr lang="en-US" sz="2000" dirty="0">
                <a:hlinkClick r:id="rId3"/>
              </a:rPr>
              <a:t>https://sms.lib.eduhk.hk/</a:t>
            </a:r>
            <a:r>
              <a:rPr lang="en-US" sz="2000" dirty="0"/>
              <a:t>) is available to all EdUHK staff and students for</a:t>
            </a:r>
            <a:r>
              <a:rPr lang="en-US" sz="2000" dirty="0">
                <a:solidFill>
                  <a:srgbClr val="CD0000"/>
                </a:solidFill>
              </a:rPr>
              <a:t> </a:t>
            </a:r>
            <a:r>
              <a:rPr lang="en-US" sz="2000" i="1" dirty="0">
                <a:solidFill>
                  <a:srgbClr val="CD0000"/>
                </a:solidFill>
              </a:rPr>
              <a:t>free</a:t>
            </a:r>
          </a:p>
          <a:p>
            <a:pPr marL="342900" indent="-342900">
              <a:lnSpc>
                <a:spcPts val="2800"/>
              </a:lnSpc>
              <a:buFont typeface="Wingdings" panose="05000000000000000000" pitchFamily="2" charset="2"/>
              <a:buChar char="Ø"/>
            </a:pPr>
            <a:r>
              <a:rPr lang="en-US" sz="2000" dirty="0"/>
              <a:t>Register your HK phone number before using this service</a:t>
            </a:r>
            <a:endParaRPr lang="en-US" sz="2000" i="1" dirty="0">
              <a:solidFill>
                <a:srgbClr val="CD0000"/>
              </a:solidFill>
            </a:endParaRPr>
          </a:p>
          <a:p>
            <a:pPr marL="342900" indent="-342900">
              <a:lnSpc>
                <a:spcPts val="2800"/>
              </a:lnSpc>
              <a:buFont typeface="Wingdings" panose="05000000000000000000" pitchFamily="2" charset="2"/>
              <a:buChar char="Ø"/>
            </a:pPr>
            <a:r>
              <a:rPr lang="en-US" sz="2000" dirty="0"/>
              <a:t>Receive SMS alert when a borrowed item is due within 3 days, overdue, recalled or ready to pick up</a:t>
            </a:r>
          </a:p>
        </p:txBody>
      </p:sp>
      <p:sp>
        <p:nvSpPr>
          <p:cNvPr id="4" name="Rectangle 3">
            <a:extLst>
              <a:ext uri="{FF2B5EF4-FFF2-40B4-BE49-F238E27FC236}">
                <a16:creationId xmlns:a16="http://schemas.microsoft.com/office/drawing/2014/main" id="{690F6A87-1D99-4D9F-A817-19B9BED61C63}"/>
              </a:ext>
            </a:extLst>
          </p:cNvPr>
          <p:cNvSpPr/>
          <p:nvPr/>
        </p:nvSpPr>
        <p:spPr>
          <a:xfrm>
            <a:off x="7096125" y="5543550"/>
            <a:ext cx="1589745"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08F3672-AC35-4E5F-AA89-78BF85487971}"/>
              </a:ext>
            </a:extLst>
          </p:cNvPr>
          <p:cNvSpPr/>
          <p:nvPr/>
        </p:nvSpPr>
        <p:spPr>
          <a:xfrm>
            <a:off x="629358" y="1459427"/>
            <a:ext cx="395167" cy="3143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
        <p:nvSpPr>
          <p:cNvPr id="12" name="AutoShape 2" descr="blob:https://web.whatsapp.com/0e51902e-02a5-4922-9407-8716dcb2b5ab">
            <a:extLst>
              <a:ext uri="{FF2B5EF4-FFF2-40B4-BE49-F238E27FC236}">
                <a16:creationId xmlns:a16="http://schemas.microsoft.com/office/drawing/2014/main" id="{2EFE3736-5EDF-41AB-9FCC-9B0635F7C4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a:extLst>
              <a:ext uri="{FF2B5EF4-FFF2-40B4-BE49-F238E27FC236}">
                <a16:creationId xmlns:a16="http://schemas.microsoft.com/office/drawing/2014/main" id="{BE01ED70-02D4-4DA3-977F-375E6D7F5B8A}"/>
              </a:ext>
            </a:extLst>
          </p:cNvPr>
          <p:cNvPicPr>
            <a:picLocks noChangeAspect="1"/>
          </p:cNvPicPr>
          <p:nvPr/>
        </p:nvPicPr>
        <p:blipFill rotWithShape="1">
          <a:blip r:embed="rId4"/>
          <a:srcRect l="5069" t="5216" b="18898"/>
          <a:stretch/>
        </p:blipFill>
        <p:spPr>
          <a:xfrm>
            <a:off x="466726" y="1554593"/>
            <a:ext cx="3306246" cy="3738956"/>
          </a:xfrm>
          <a:prstGeom prst="rect">
            <a:avLst/>
          </a:prstGeom>
          <a:ln>
            <a:solidFill>
              <a:srgbClr val="F3C92D"/>
            </a:solidFill>
          </a:ln>
        </p:spPr>
      </p:pic>
    </p:spTree>
    <p:extLst>
      <p:ext uri="{BB962C8B-B14F-4D97-AF65-F5344CB8AC3E}">
        <p14:creationId xmlns:p14="http://schemas.microsoft.com/office/powerpoint/2010/main" val="134655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6712" y="2878434"/>
            <a:ext cx="4310062" cy="3798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6"/>
          <p:cNvSpPr txBox="1">
            <a:spLocks noChangeArrowheads="1"/>
          </p:cNvSpPr>
          <p:nvPr/>
        </p:nvSpPr>
        <p:spPr bwMode="auto">
          <a:xfrm>
            <a:off x="1631951" y="293367"/>
            <a:ext cx="8964613"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4"/>
              </a:rPr>
              <a:t>Tseung Kwan O Study Centre Library</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9220" name="Rectangle 7"/>
          <p:cNvSpPr>
            <a:spLocks noChangeArrowheads="1"/>
          </p:cNvSpPr>
          <p:nvPr/>
        </p:nvSpPr>
        <p:spPr bwMode="auto">
          <a:xfrm>
            <a:off x="1631951" y="3102271"/>
            <a:ext cx="54701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Tseung Kwan O Study Centre Library (</a:t>
            </a:r>
            <a:r>
              <a:rPr kumimoji="0" lang="en-US" altLang="en-US" sz="1400" b="0"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TKOSC Library</a:t>
            </a: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is located on the ground floor of the EdUHK Tseung Kwan O Study Centre. </a:t>
            </a:r>
          </a:p>
          <a:p>
            <a:pPr marR="0" lvl="0" algn="just" defTabSz="914400" rtl="0" eaLnBrk="1" fontAlgn="auto" latinLnBrk="0" hangingPunct="1">
              <a:lnSpc>
                <a:spcPct val="100000"/>
              </a:lnSpc>
              <a:spcBef>
                <a:spcPts val="0"/>
              </a:spcBef>
              <a:spcAft>
                <a:spcPts val="0"/>
              </a:spcAft>
              <a:buClrTx/>
              <a:buSzTx/>
              <a:tabLst/>
              <a:defRPr/>
            </a:pPr>
            <a:endPar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It serves primarily as a resource centre for students enrolled in programmes at the Tseung Kwan O Study Centre. </a:t>
            </a:r>
          </a:p>
          <a:p>
            <a:pPr marR="0" lvl="0" algn="just" defTabSz="914400" rtl="0" eaLnBrk="1" fontAlgn="auto" latinLnBrk="0" hangingPunct="1">
              <a:lnSpc>
                <a:spcPct val="100000"/>
              </a:lnSpc>
              <a:spcBef>
                <a:spcPts val="0"/>
              </a:spcBef>
              <a:spcAft>
                <a:spcPts val="0"/>
              </a:spcAft>
              <a:buClrTx/>
              <a:buSzTx/>
              <a:tabLst/>
              <a:defRPr/>
            </a:pPr>
            <a:endPar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 addition, students and staff of TKOSC also enjoy access to the resources, facilities and services of the MMW Library on Tai Po Campus. </a:t>
            </a:r>
          </a:p>
        </p:txBody>
      </p:sp>
      <p:sp>
        <p:nvSpPr>
          <p:cNvPr id="8" name="TextBox 7">
            <a:hlinkClick r:id="rId5"/>
          </p:cNvPr>
          <p:cNvSpPr txBox="1"/>
          <p:nvPr/>
        </p:nvSpPr>
        <p:spPr>
          <a:xfrm>
            <a:off x="4367043" y="5517954"/>
            <a:ext cx="3321161" cy="98488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地址：新界將軍澳敬賢里</a:t>
            </a:r>
            <a:r>
              <a:rPr kumimoji="0" lang="en-US" altLang="zh-TW" sz="1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1</a:t>
            </a:r>
            <a:r>
              <a:rPr kumimoji="0" lang="zh-TW" altLang="en-US" sz="1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號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Address: No. 1, King Yin Lane, Tseung Kwan O, New Territories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Tel : 2190 8521</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A31F069-8A8B-4062-9F94-DA5B30963E72}"/>
              </a:ext>
            </a:extLst>
          </p:cNvPr>
          <p:cNvGrpSpPr/>
          <p:nvPr/>
        </p:nvGrpSpPr>
        <p:grpSpPr>
          <a:xfrm>
            <a:off x="1926968" y="1190912"/>
            <a:ext cx="8338064" cy="1656000"/>
            <a:chOff x="1900543" y="1171016"/>
            <a:chExt cx="8338064" cy="1656000"/>
          </a:xfrm>
        </p:grpSpPr>
        <p:grpSp>
          <p:nvGrpSpPr>
            <p:cNvPr id="15" name="Group 14">
              <a:extLst>
                <a:ext uri="{FF2B5EF4-FFF2-40B4-BE49-F238E27FC236}">
                  <a16:creationId xmlns:a16="http://schemas.microsoft.com/office/drawing/2014/main" id="{B60978A9-0D14-4A81-A87B-6207E09315DA}"/>
                </a:ext>
              </a:extLst>
            </p:cNvPr>
            <p:cNvGrpSpPr/>
            <p:nvPr/>
          </p:nvGrpSpPr>
          <p:grpSpPr>
            <a:xfrm>
              <a:off x="4592160" y="1171016"/>
              <a:ext cx="5646447" cy="1656000"/>
              <a:chOff x="838990" y="1017656"/>
              <a:chExt cx="5646447" cy="1656000"/>
            </a:xfrm>
          </p:grpSpPr>
          <p:pic>
            <p:nvPicPr>
              <p:cNvPr id="17" name="Picture 16">
                <a:extLst>
                  <a:ext uri="{FF2B5EF4-FFF2-40B4-BE49-F238E27FC236}">
                    <a16:creationId xmlns:a16="http://schemas.microsoft.com/office/drawing/2014/main" id="{5CB70434-D3B3-432A-9D09-C1C2C478A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990" y="1017656"/>
                <a:ext cx="2944000" cy="1656000"/>
              </a:xfrm>
              <a:prstGeom prst="rect">
                <a:avLst/>
              </a:prstGeom>
              <a:ln w="3175">
                <a:solidFill>
                  <a:schemeClr val="accent2">
                    <a:lumMod val="60000"/>
                    <a:lumOff val="40000"/>
                  </a:schemeClr>
                </a:solidFill>
              </a:ln>
            </p:spPr>
          </p:pic>
          <p:pic>
            <p:nvPicPr>
              <p:cNvPr id="18" name="Picture 17">
                <a:extLst>
                  <a:ext uri="{FF2B5EF4-FFF2-40B4-BE49-F238E27FC236}">
                    <a16:creationId xmlns:a16="http://schemas.microsoft.com/office/drawing/2014/main" id="{18FA4A9D-D67D-4186-A3B4-CB6FAC04AB20}"/>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41437" y="1017656"/>
                <a:ext cx="2944000" cy="1656000"/>
              </a:xfrm>
              <a:prstGeom prst="rect">
                <a:avLst/>
              </a:prstGeom>
              <a:ln w="3175">
                <a:solidFill>
                  <a:schemeClr val="accent2">
                    <a:lumMod val="60000"/>
                    <a:lumOff val="40000"/>
                  </a:schemeClr>
                </a:solidFill>
              </a:ln>
            </p:spPr>
          </p:pic>
        </p:grpSp>
        <p:pic>
          <p:nvPicPr>
            <p:cNvPr id="16" name="Picture 15">
              <a:extLst>
                <a:ext uri="{FF2B5EF4-FFF2-40B4-BE49-F238E27FC236}">
                  <a16:creationId xmlns:a16="http://schemas.microsoft.com/office/drawing/2014/main" id="{6B3E9EF0-47E4-49B2-AF1C-90E18033D28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00543" y="1171016"/>
              <a:ext cx="2944000" cy="1656000"/>
            </a:xfrm>
            <a:prstGeom prst="rect">
              <a:avLst/>
            </a:prstGeom>
            <a:ln w="3175">
              <a:solidFill>
                <a:schemeClr val="accent2">
                  <a:lumMod val="60000"/>
                  <a:lumOff val="40000"/>
                </a:schemeClr>
              </a:solidFill>
            </a:ln>
          </p:spPr>
        </p:pic>
      </p:grpSp>
    </p:spTree>
    <p:extLst>
      <p:ext uri="{BB962C8B-B14F-4D97-AF65-F5344CB8AC3E}">
        <p14:creationId xmlns:p14="http://schemas.microsoft.com/office/powerpoint/2010/main" val="389454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6"/>
          <p:cNvSpPr txBox="1">
            <a:spLocks noChangeArrowheads="1"/>
          </p:cNvSpPr>
          <p:nvPr/>
        </p:nvSpPr>
        <p:spPr bwMode="auto">
          <a:xfrm>
            <a:off x="1956706" y="1087727"/>
            <a:ext cx="8424863" cy="9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82563" marR="0" lvl="0" indent="-182563"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Supports students to develop essential information and research skills</a:t>
            </a:r>
          </a:p>
          <a:p>
            <a:pPr marL="182563" marR="0" lvl="0" indent="-182563"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Provides hands-on training on different library resources</a:t>
            </a:r>
          </a:p>
        </p:txBody>
      </p:sp>
      <p:sp>
        <p:nvSpPr>
          <p:cNvPr id="8" name="Rectangle 2"/>
          <p:cNvSpPr txBox="1">
            <a:spLocks noChangeArrowheads="1"/>
          </p:cNvSpPr>
          <p:nvPr/>
        </p:nvSpPr>
        <p:spPr bwMode="auto">
          <a:xfrm>
            <a:off x="1573370" y="340542"/>
            <a:ext cx="7993064" cy="73818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3">
                  <a:extLst>
                    <a:ext uri="{A12FA001-AC4F-418D-AE19-62706E023703}">
                      <ahyp:hlinkClr xmlns:ahyp="http://schemas.microsoft.com/office/drawing/2018/hyperlinkcolor" val="tx"/>
                    </a:ext>
                  </a:extLst>
                </a:hlinkClick>
              </a:rPr>
              <a:t>Library Workshops</a:t>
            </a:r>
            <a:endPar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pic>
        <p:nvPicPr>
          <p:cNvPr id="3" name="Picture 2">
            <a:extLst>
              <a:ext uri="{FF2B5EF4-FFF2-40B4-BE49-F238E27FC236}">
                <a16:creationId xmlns:a16="http://schemas.microsoft.com/office/drawing/2014/main" id="{121013CF-8029-49DD-BDCA-CD5DEDF442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23074" y="2412633"/>
            <a:ext cx="7253503" cy="375059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D8CB3CE-65D7-47B3-9F9A-E8EBAC6E8A5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92693" y="2181950"/>
            <a:ext cx="5510396" cy="4246042"/>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31090D4F-BBA7-420F-9FC9-0CF87E316EC6}"/>
              </a:ext>
            </a:extLst>
          </p:cNvPr>
          <p:cNvSpPr/>
          <p:nvPr/>
        </p:nvSpPr>
        <p:spPr>
          <a:xfrm>
            <a:off x="3523922" y="3909716"/>
            <a:ext cx="1733879" cy="636104"/>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9B83E639-3C00-4795-B862-983B99349AE6}"/>
              </a:ext>
            </a:extLst>
          </p:cNvPr>
          <p:cNvSpPr>
            <a:spLocks noGrp="1"/>
          </p:cNvSpPr>
          <p:nvPr>
            <p:ph type="sldNum" sz="quarter" idx="12"/>
          </p:nvPr>
        </p:nvSpPr>
        <p:spPr>
          <a:xfrm>
            <a:off x="8610600" y="6356350"/>
            <a:ext cx="2743200" cy="365125"/>
          </a:xfrm>
        </p:spPr>
        <p:txBody>
          <a:bodyPr/>
          <a:lstStyle/>
          <a:p>
            <a:fld id="{71D8CE8C-4BD1-499A-8B92-D8C2E70A696F}" type="slidenum">
              <a:rPr lang="en-US" smtClean="0"/>
              <a:t>40</a:t>
            </a:fld>
            <a:endParaRPr lang="en-US" dirty="0"/>
          </a:p>
        </p:txBody>
      </p:sp>
    </p:spTree>
    <p:extLst>
      <p:ext uri="{BB962C8B-B14F-4D97-AF65-F5344CB8AC3E}">
        <p14:creationId xmlns:p14="http://schemas.microsoft.com/office/powerpoint/2010/main" val="23123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30"/>
                            </p:stCondLst>
                            <p:childTnLst>
                              <p:par>
                                <p:cTn id="9" presetID="22" presetClass="entr" presetSubtype="8" fill="hold" nodeType="afterEffect">
                                  <p:stCondLst>
                                    <p:cond delay="6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B61444-0A1B-4C28-822B-50C121EC7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92" y="814326"/>
            <a:ext cx="10788358" cy="5501526"/>
          </a:xfrm>
          <a:prstGeom prst="rect">
            <a:avLst/>
          </a:prstGeom>
        </p:spPr>
      </p:pic>
      <p:sp>
        <p:nvSpPr>
          <p:cNvPr id="2" name="Slide Number Placeholder 1">
            <a:extLst>
              <a:ext uri="{FF2B5EF4-FFF2-40B4-BE49-F238E27FC236}">
                <a16:creationId xmlns:a16="http://schemas.microsoft.com/office/drawing/2014/main" id="{102D050F-87A2-485F-8CFD-34AA135B175E}"/>
              </a:ext>
            </a:extLst>
          </p:cNvPr>
          <p:cNvSpPr>
            <a:spLocks noGrp="1"/>
          </p:cNvSpPr>
          <p:nvPr>
            <p:ph type="sldNum" sz="quarter" idx="12"/>
          </p:nvPr>
        </p:nvSpPr>
        <p:spPr/>
        <p:txBody>
          <a:bodyPr/>
          <a:lstStyle/>
          <a:p>
            <a:fld id="{71D8CE8C-4BD1-499A-8B92-D8C2E70A696F}" type="slidenum">
              <a:rPr lang="en-US" smtClean="0"/>
              <a:t>41</a:t>
            </a:fld>
            <a:endParaRPr lang="en-US" dirty="0"/>
          </a:p>
        </p:txBody>
      </p:sp>
      <p:sp>
        <p:nvSpPr>
          <p:cNvPr id="7" name="Arrow: Down 6">
            <a:extLst>
              <a:ext uri="{FF2B5EF4-FFF2-40B4-BE49-F238E27FC236}">
                <a16:creationId xmlns:a16="http://schemas.microsoft.com/office/drawing/2014/main" id="{3778EA49-B747-4969-98FB-AF6AAC2C8E87}"/>
              </a:ext>
            </a:extLst>
          </p:cNvPr>
          <p:cNvSpPr/>
          <p:nvPr/>
        </p:nvSpPr>
        <p:spPr>
          <a:xfrm>
            <a:off x="5214688" y="952528"/>
            <a:ext cx="720285" cy="4997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583D904-13DE-4D9B-9C6C-4A6D4A76302A}"/>
              </a:ext>
            </a:extLst>
          </p:cNvPr>
          <p:cNvGrpSpPr/>
          <p:nvPr/>
        </p:nvGrpSpPr>
        <p:grpSpPr>
          <a:xfrm>
            <a:off x="1606194" y="1452228"/>
            <a:ext cx="8607683" cy="4391377"/>
            <a:chOff x="5331480" y="4117894"/>
            <a:chExt cx="3604756" cy="1579408"/>
          </a:xfrm>
        </p:grpSpPr>
        <p:pic>
          <p:nvPicPr>
            <p:cNvPr id="9" name="Picture 8">
              <a:extLst>
                <a:ext uri="{FF2B5EF4-FFF2-40B4-BE49-F238E27FC236}">
                  <a16:creationId xmlns:a16="http://schemas.microsoft.com/office/drawing/2014/main" id="{A1DD2877-FBAC-4192-88AF-F8FCEF89BF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31480" y="4117894"/>
              <a:ext cx="3604756" cy="1579408"/>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C45248FF-27FB-4890-B956-8C04516C7909}"/>
                </a:ext>
              </a:extLst>
            </p:cNvPr>
            <p:cNvSpPr/>
            <p:nvPr/>
          </p:nvSpPr>
          <p:spPr>
            <a:xfrm>
              <a:off x="6372714" y="4805293"/>
              <a:ext cx="761144" cy="1483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ACCC0B04-1CC2-42A4-8BB2-D4992321E696}"/>
              </a:ext>
            </a:extLst>
          </p:cNvPr>
          <p:cNvGrpSpPr/>
          <p:nvPr/>
        </p:nvGrpSpPr>
        <p:grpSpPr>
          <a:xfrm>
            <a:off x="1798445" y="1494053"/>
            <a:ext cx="8144328" cy="4960332"/>
            <a:chOff x="-959561" y="3462244"/>
            <a:chExt cx="8144328" cy="4960332"/>
          </a:xfrm>
        </p:grpSpPr>
        <p:grpSp>
          <p:nvGrpSpPr>
            <p:cNvPr id="26" name="Group 25">
              <a:extLst>
                <a:ext uri="{FF2B5EF4-FFF2-40B4-BE49-F238E27FC236}">
                  <a16:creationId xmlns:a16="http://schemas.microsoft.com/office/drawing/2014/main" id="{27BE0083-424C-4EC0-B55C-51771A8DAB23}"/>
                </a:ext>
              </a:extLst>
            </p:cNvPr>
            <p:cNvGrpSpPr/>
            <p:nvPr/>
          </p:nvGrpSpPr>
          <p:grpSpPr>
            <a:xfrm>
              <a:off x="-959561" y="3462244"/>
              <a:ext cx="8144328" cy="4960332"/>
              <a:chOff x="1630187" y="1808277"/>
              <a:chExt cx="7816821" cy="4461945"/>
            </a:xfrm>
          </p:grpSpPr>
          <p:pic>
            <p:nvPicPr>
              <p:cNvPr id="20" name="Picture 19">
                <a:extLst>
                  <a:ext uri="{FF2B5EF4-FFF2-40B4-BE49-F238E27FC236}">
                    <a16:creationId xmlns:a16="http://schemas.microsoft.com/office/drawing/2014/main" id="{488C1420-9D51-476F-9DF8-AB7119786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187" y="1808277"/>
                <a:ext cx="7816821" cy="4461945"/>
              </a:xfrm>
              <a:prstGeom prst="rect">
                <a:avLst/>
              </a:prstGeom>
            </p:spPr>
          </p:pic>
          <p:sp>
            <p:nvSpPr>
              <p:cNvPr id="21" name="Rectangle 20">
                <a:extLst>
                  <a:ext uri="{FF2B5EF4-FFF2-40B4-BE49-F238E27FC236}">
                    <a16:creationId xmlns:a16="http://schemas.microsoft.com/office/drawing/2014/main" id="{FE5F0AA2-28BA-4EA7-A745-6E60A0EEE5C3}"/>
                  </a:ext>
                </a:extLst>
              </p:cNvPr>
              <p:cNvSpPr/>
              <p:nvPr/>
            </p:nvSpPr>
            <p:spPr>
              <a:xfrm>
                <a:off x="1658040" y="3885496"/>
                <a:ext cx="1449599"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2948AABD-C03C-4F37-A6F8-E532CB5A9834}"/>
                </a:ext>
              </a:extLst>
            </p:cNvPr>
            <p:cNvGrpSpPr/>
            <p:nvPr/>
          </p:nvGrpSpPr>
          <p:grpSpPr>
            <a:xfrm>
              <a:off x="777316" y="5472198"/>
              <a:ext cx="2718343" cy="916458"/>
              <a:chOff x="3183329" y="3594109"/>
              <a:chExt cx="2718343" cy="916458"/>
            </a:xfrm>
          </p:grpSpPr>
          <p:sp>
            <p:nvSpPr>
              <p:cNvPr id="23" name="Rectangle 22">
                <a:extLst>
                  <a:ext uri="{FF2B5EF4-FFF2-40B4-BE49-F238E27FC236}">
                    <a16:creationId xmlns:a16="http://schemas.microsoft.com/office/drawing/2014/main" id="{92E4223B-09CA-4143-9D8C-6F7834E14BA3}"/>
                  </a:ext>
                </a:extLst>
              </p:cNvPr>
              <p:cNvSpPr/>
              <p:nvPr/>
            </p:nvSpPr>
            <p:spPr>
              <a:xfrm>
                <a:off x="3183329" y="4312624"/>
                <a:ext cx="1622677" cy="1979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Curved Down 24">
                <a:extLst>
                  <a:ext uri="{FF2B5EF4-FFF2-40B4-BE49-F238E27FC236}">
                    <a16:creationId xmlns:a16="http://schemas.microsoft.com/office/drawing/2014/main" id="{92D9BDC5-0AEB-4C73-844C-1ACE519AEE34}"/>
                  </a:ext>
                </a:extLst>
              </p:cNvPr>
              <p:cNvSpPr/>
              <p:nvPr/>
            </p:nvSpPr>
            <p:spPr>
              <a:xfrm rot="20495910">
                <a:off x="4456883" y="3594109"/>
                <a:ext cx="1444789" cy="445542"/>
              </a:xfrm>
              <a:prstGeom prst="curvedDownArrow">
                <a:avLst>
                  <a:gd name="adj1" fmla="val 25000"/>
                  <a:gd name="adj2" fmla="val 50000"/>
                  <a:gd name="adj3" fmla="val 35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28" name="Rectangle 27">
            <a:extLst>
              <a:ext uri="{FF2B5EF4-FFF2-40B4-BE49-F238E27FC236}">
                <a16:creationId xmlns:a16="http://schemas.microsoft.com/office/drawing/2014/main" id="{F463961D-039C-48BB-9DED-714ECD4FCD9C}"/>
              </a:ext>
            </a:extLst>
          </p:cNvPr>
          <p:cNvSpPr/>
          <p:nvPr/>
        </p:nvSpPr>
        <p:spPr>
          <a:xfrm>
            <a:off x="3228067" y="249816"/>
            <a:ext cx="573586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Download This PowerPoint</a:t>
            </a:r>
          </a:p>
        </p:txBody>
      </p:sp>
      <p:pic>
        <p:nvPicPr>
          <p:cNvPr id="29" name="Picture 28">
            <a:extLst>
              <a:ext uri="{FF2B5EF4-FFF2-40B4-BE49-F238E27FC236}">
                <a16:creationId xmlns:a16="http://schemas.microsoft.com/office/drawing/2014/main" id="{9656B6FC-735E-4FA9-AB24-F7BE09C71BE2}"/>
              </a:ext>
            </a:extLst>
          </p:cNvPr>
          <p:cNvPicPr>
            <a:picLocks/>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1029556" y="5410892"/>
            <a:ext cx="956165" cy="869852"/>
          </a:xfrm>
          <a:prstGeom prst="rect">
            <a:avLst/>
          </a:prstGeom>
        </p:spPr>
      </p:pic>
      <p:pic>
        <p:nvPicPr>
          <p:cNvPr id="3" name="Picture 2">
            <a:hlinkClick r:id="rId8"/>
            <a:extLst>
              <a:ext uri="{FF2B5EF4-FFF2-40B4-BE49-F238E27FC236}">
                <a16:creationId xmlns:a16="http://schemas.microsoft.com/office/drawing/2014/main" id="{FDE9B84E-206C-409A-8776-FEA653628F41}"/>
              </a:ext>
            </a:extLst>
          </p:cNvPr>
          <p:cNvPicPr>
            <a:picLocks noChangeAspect="1"/>
          </p:cNvPicPr>
          <p:nvPr/>
        </p:nvPicPr>
        <p:blipFill rotWithShape="1">
          <a:blip r:embed="rId9"/>
          <a:srcRect t="16484"/>
          <a:stretch/>
        </p:blipFill>
        <p:spPr>
          <a:xfrm>
            <a:off x="5439428" y="3800657"/>
            <a:ext cx="5962650" cy="2123945"/>
          </a:xfrm>
          <a:prstGeom prst="rect">
            <a:avLst/>
          </a:prstGeom>
          <a:ln w="25400">
            <a:solidFill>
              <a:schemeClr val="accent1"/>
            </a:solidFill>
          </a:ln>
        </p:spPr>
      </p:pic>
    </p:spTree>
    <p:extLst>
      <p:ext uri="{BB962C8B-B14F-4D97-AF65-F5344CB8AC3E}">
        <p14:creationId xmlns:p14="http://schemas.microsoft.com/office/powerpoint/2010/main" val="7359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A9BA3-F3B3-4A8C-8433-E135B1DA4D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87424" y="1085275"/>
            <a:ext cx="8844031" cy="5350313"/>
          </a:xfrm>
          <a:prstGeom prst="rect">
            <a:avLst/>
          </a:prstGeom>
          <a:ln>
            <a:noFill/>
          </a:ln>
          <a:effectLst>
            <a:outerShdw blurRad="292100" dist="139700" dir="2700000" algn="tl" rotWithShape="0">
              <a:srgbClr val="333333">
                <a:alpha val="65000"/>
              </a:srgbClr>
            </a:outerShdw>
          </a:effectLst>
        </p:spPr>
      </p:pic>
      <p:sp>
        <p:nvSpPr>
          <p:cNvPr id="82947" name="AutoShape 16"/>
          <p:cNvSpPr>
            <a:spLocks noChangeArrowheads="1"/>
          </p:cNvSpPr>
          <p:nvPr/>
        </p:nvSpPr>
        <p:spPr bwMode="auto">
          <a:xfrm>
            <a:off x="8249826" y="1817492"/>
            <a:ext cx="795545" cy="312575"/>
          </a:xfrm>
          <a:prstGeom prst="roundRect">
            <a:avLst>
              <a:gd name="adj" fmla="val 14394"/>
            </a:avLst>
          </a:prstGeom>
          <a:noFill/>
          <a:ln w="38100" algn="ctr">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92181" name="Rectangle 21"/>
          <p:cNvSpPr>
            <a:spLocks noChangeArrowheads="1"/>
          </p:cNvSpPr>
          <p:nvPr/>
        </p:nvSpPr>
        <p:spPr bwMode="auto">
          <a:xfrm>
            <a:off x="2209800" y="-25699"/>
            <a:ext cx="7772400" cy="85407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Regulations</a:t>
            </a:r>
            <a:endPar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FFFFFF"/>
                </a:outerShdw>
              </a:effectLst>
              <a:uLnTx/>
              <a:uFillTx/>
              <a:latin typeface="Tahoma" pitchFamily="34" charset="0"/>
              <a:ea typeface="新細明體" panose="02020500000000000000" pitchFamily="18" charset="-120"/>
              <a:cs typeface="+mn-cs"/>
            </a:endParaRPr>
          </a:p>
        </p:txBody>
      </p:sp>
      <p:pic>
        <p:nvPicPr>
          <p:cNvPr id="92168" name="Picture 8" descr="MCj019860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1473" y="4673600"/>
            <a:ext cx="15843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430C332-CDF4-4007-80D9-E198FE0D3C46}"/>
              </a:ext>
            </a:extLst>
          </p:cNvPr>
          <p:cNvGrpSpPr/>
          <p:nvPr/>
        </p:nvGrpSpPr>
        <p:grpSpPr>
          <a:xfrm>
            <a:off x="7938473" y="2213035"/>
            <a:ext cx="2345635" cy="3008531"/>
            <a:chOff x="7938473" y="2213035"/>
            <a:chExt cx="2345635" cy="3008531"/>
          </a:xfrm>
        </p:grpSpPr>
        <p:pic>
          <p:nvPicPr>
            <p:cNvPr id="6" name="Picture 5">
              <a:extLst>
                <a:ext uri="{FF2B5EF4-FFF2-40B4-BE49-F238E27FC236}">
                  <a16:creationId xmlns:a16="http://schemas.microsoft.com/office/drawing/2014/main" id="{7E3D2EE5-EFBC-4441-84F6-BF8C3918C94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38473" y="2213035"/>
              <a:ext cx="2345635" cy="3008531"/>
            </a:xfrm>
            <a:prstGeom prst="rect">
              <a:avLst/>
            </a:prstGeom>
          </p:spPr>
        </p:pic>
        <p:sp>
          <p:nvSpPr>
            <p:cNvPr id="5" name="Rectangle 4">
              <a:extLst>
                <a:ext uri="{FF2B5EF4-FFF2-40B4-BE49-F238E27FC236}">
                  <a16:creationId xmlns:a16="http://schemas.microsoft.com/office/drawing/2014/main" id="{895DAE43-D29B-4B81-B53A-83D81812E248}"/>
                </a:ext>
              </a:extLst>
            </p:cNvPr>
            <p:cNvSpPr/>
            <p:nvPr/>
          </p:nvSpPr>
          <p:spPr>
            <a:xfrm>
              <a:off x="7947804" y="3226279"/>
              <a:ext cx="1393017" cy="365125"/>
            </a:xfrm>
            <a:prstGeom prst="rect">
              <a:avLst/>
            </a:prstGeom>
            <a:noFill/>
            <a:ln w="28575">
              <a:solidFill>
                <a:srgbClr val="C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aphicFrame>
        <p:nvGraphicFramePr>
          <p:cNvPr id="2" name="Table 1"/>
          <p:cNvGraphicFramePr>
            <a:graphicFrameLocks noGrp="1"/>
          </p:cNvGraphicFramePr>
          <p:nvPr>
            <p:extLst>
              <p:ext uri="{D42A27DB-BD31-4B8C-83A1-F6EECF244321}">
                <p14:modId xmlns:p14="http://schemas.microsoft.com/office/powerpoint/2010/main" val="729728"/>
              </p:ext>
            </p:extLst>
          </p:nvPr>
        </p:nvGraphicFramePr>
        <p:xfrm>
          <a:off x="2460957" y="1085275"/>
          <a:ext cx="5460738" cy="5827898"/>
        </p:xfrm>
        <a:graphic>
          <a:graphicData uri="http://schemas.openxmlformats.org/drawingml/2006/table">
            <a:tbl>
              <a:tblPr>
                <a:tableStyleId>{E269D01E-BC32-4049-B463-5C60D7B0CCD2}</a:tableStyleId>
              </a:tblPr>
              <a:tblGrid>
                <a:gridCol w="5460738">
                  <a:extLst>
                    <a:ext uri="{9D8B030D-6E8A-4147-A177-3AD203B41FA5}">
                      <a16:colId xmlns:a16="http://schemas.microsoft.com/office/drawing/2014/main" val="20000"/>
                    </a:ext>
                  </a:extLst>
                </a:gridCol>
              </a:tblGrid>
              <a:tr h="298557">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zh-TW" sz="1400" b="1" u="sng" strike="noStrike" cap="none" normalizeH="0" baseline="0" dirty="0">
                          <a:ln>
                            <a:noFill/>
                          </a:ln>
                          <a:effectLst/>
                          <a:highlight>
                            <a:srgbClr val="FA7A7A"/>
                          </a:highlight>
                        </a:rPr>
                        <a:t>Important</a:t>
                      </a:r>
                      <a:endParaRPr kumimoji="0" lang="zh-TW" altLang="en-US" sz="1400" b="1" i="0" u="sng" strike="noStrike" cap="none" normalizeH="0" baseline="0" dirty="0">
                        <a:ln>
                          <a:noFill/>
                        </a:ln>
                        <a:solidFill>
                          <a:srgbClr val="FFFFFF"/>
                        </a:solidFill>
                        <a:effectLst/>
                        <a:highlight>
                          <a:srgbClr val="FA7A7A"/>
                        </a:highlight>
                        <a:latin typeface="Calibri" panose="020F0502020204030204" pitchFamily="34" charset="0"/>
                        <a:ea typeface="新細明體" panose="02020500000000000000" pitchFamily="18" charset="-120"/>
                      </a:endParaRPr>
                    </a:p>
                  </a:txBody>
                  <a:tcPr marL="73866" marR="73866" marT="36935" marB="36935" horzOverflow="overflow">
                    <a:solidFill>
                      <a:srgbClr val="FFFF99"/>
                    </a:solidFill>
                  </a:tcPr>
                </a:tc>
                <a:extLst>
                  <a:ext uri="{0D108BD9-81ED-4DB2-BD59-A6C34878D82A}">
                    <a16:rowId xmlns:a16="http://schemas.microsoft.com/office/drawing/2014/main" val="10000"/>
                  </a:ext>
                </a:extLst>
              </a:tr>
              <a:tr h="95900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Admission to the EdUHK Library is conditional upon the presentation of a valid EdUHK Staff/Student Card or EdUHK Library Borrower/Reader Card.</a:t>
                      </a: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1"/>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Don’t lend/borrow Library Card to/from others users.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2"/>
                  </a:ext>
                </a:extLst>
              </a:tr>
              <a:tr h="64084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Food must not be brought into or consumed in the Library, except in area(s) designated by the Librarian from time to time.</a:t>
                      </a: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3"/>
                  </a:ext>
                </a:extLst>
              </a:tr>
              <a:tr h="94241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Except in designated discussion areas, library users must keep silent inside the Library, and must not cause disturbance to other library users and library staff.</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4"/>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No seats may be reserved by placing materials on the desks or chairs.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5"/>
                  </a:ext>
                </a:extLst>
              </a:tr>
              <a:tr h="72528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Personal belongings should not be left unattended anywhere in the Library.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6"/>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Don’t leave the library exit with uncharged library material(s).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7"/>
                  </a:ext>
                </a:extLst>
              </a:tr>
              <a:tr h="737346">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Cases &amp; Actions can be found in L</a:t>
                      </a:r>
                      <a:r>
                        <a:rPr kumimoji="0" lang="en-US" altLang="zh-TW" sz="1400" u="none" strike="noStrike" cap="none" normalizeH="0" baseline="0" dirty="0">
                          <a:ln>
                            <a:noFill/>
                          </a:ln>
                          <a:effectLst/>
                          <a:sym typeface="Wingdings" panose="05000000000000000000" pitchFamily="2" charset="2"/>
                        </a:rPr>
                        <a:t>ibrary Regulations section 6.</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8"/>
                  </a:ext>
                </a:extLst>
              </a:tr>
            </a:tbl>
          </a:graphicData>
        </a:graphic>
      </p:graphicFrame>
      <p:sp>
        <p:nvSpPr>
          <p:cNvPr id="7" name="Arrow: Curved Up 6">
            <a:extLst>
              <a:ext uri="{FF2B5EF4-FFF2-40B4-BE49-F238E27FC236}">
                <a16:creationId xmlns:a16="http://schemas.microsoft.com/office/drawing/2014/main" id="{72A98DFD-9060-483A-A61F-ED3210DB315B}"/>
              </a:ext>
            </a:extLst>
          </p:cNvPr>
          <p:cNvSpPr/>
          <p:nvPr/>
        </p:nvSpPr>
        <p:spPr>
          <a:xfrm rot="1223630" flipH="1" flipV="1">
            <a:off x="7445039" y="2479947"/>
            <a:ext cx="1252984" cy="627221"/>
          </a:xfrm>
          <a:prstGeom prst="curvedUpArrow">
            <a:avLst>
              <a:gd name="adj1" fmla="val 25000"/>
              <a:gd name="adj2" fmla="val 50000"/>
              <a:gd name="adj3" fmla="val 220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85173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2857" y="453806"/>
            <a:ext cx="4892068" cy="4955691"/>
          </a:xfrm>
        </p:spPr>
        <p:txBody>
          <a:bodyPr/>
          <a:lstStyle/>
          <a:p>
            <a:pPr marL="0" indent="0">
              <a:buNone/>
            </a:pPr>
            <a:r>
              <a:rPr lang="en-US" altLang="zh-TW" sz="3200" b="1" kern="0" dirty="0">
                <a:solidFill>
                  <a:schemeClr val="accent6">
                    <a:lumMod val="50000"/>
                  </a:schemeClr>
                </a:solidFill>
                <a:effectLst>
                  <a:outerShdw blurRad="38100" dist="38100" dir="2700000" algn="tl">
                    <a:srgbClr val="C0C0C0"/>
                  </a:outerShdw>
                </a:effectLst>
                <a:latin typeface="Tahoma" pitchFamily="34" charset="0"/>
                <a:hlinkClick r:id="rId3">
                  <a:extLst>
                    <a:ext uri="{A12FA001-AC4F-418D-AE19-62706E023703}">
                      <ahyp:hlinkClr xmlns:ahyp="http://schemas.microsoft.com/office/drawing/2018/hyperlinkcolor" val="tx"/>
                    </a:ext>
                  </a:extLst>
                </a:hlinkClick>
              </a:rPr>
              <a:t>Library Handbook</a:t>
            </a:r>
            <a:endParaRPr lang="en-US" altLang="zh-TW" sz="3200" b="1" kern="0" dirty="0">
              <a:solidFill>
                <a:schemeClr val="accent6">
                  <a:lumMod val="50000"/>
                </a:schemeClr>
              </a:solidFill>
              <a:effectLst>
                <a:outerShdw blurRad="38100" dist="38100" dir="2700000" algn="tl">
                  <a:srgbClr val="C0C0C0"/>
                </a:outerShdw>
              </a:effectLst>
              <a:latin typeface="Tahoma" pitchFamily="34" charset="0"/>
            </a:endParaRPr>
          </a:p>
          <a:p>
            <a:pPr marL="0" indent="0">
              <a:buNone/>
            </a:pPr>
            <a:endParaRPr lang="en-HK" sz="2000" dirty="0">
              <a:solidFill>
                <a:srgbClr val="C00000"/>
              </a:solidFill>
            </a:endParaRPr>
          </a:p>
        </p:txBody>
      </p:sp>
      <p:sp>
        <p:nvSpPr>
          <p:cNvPr id="4" name="Content Placeholder 3"/>
          <p:cNvSpPr>
            <a:spLocks noGrp="1"/>
          </p:cNvSpPr>
          <p:nvPr>
            <p:ph sz="half" idx="2"/>
          </p:nvPr>
        </p:nvSpPr>
        <p:spPr>
          <a:xfrm>
            <a:off x="5822106" y="457588"/>
            <a:ext cx="6041946" cy="4525963"/>
          </a:xfrm>
        </p:spPr>
        <p:txBody>
          <a:bodyPr/>
          <a:lstStyle/>
          <a:p>
            <a:pPr marL="0" indent="0">
              <a:buNone/>
            </a:pPr>
            <a:r>
              <a:rPr lang="en-US" altLang="zh-TW" sz="3200" b="1" kern="0" dirty="0">
                <a:solidFill>
                  <a:schemeClr val="accent6">
                    <a:lumMod val="50000"/>
                  </a:schemeClr>
                </a:solidFill>
                <a:effectLst>
                  <a:outerShdw blurRad="38100" dist="38100" dir="2700000" algn="tl">
                    <a:srgbClr val="C0C0C0"/>
                  </a:outerShdw>
                </a:effectLst>
                <a:latin typeface="Tahoma" pitchFamily="34" charset="0"/>
                <a:hlinkClick r:id="rId4">
                  <a:extLst>
                    <a:ext uri="{A12FA001-AC4F-418D-AE19-62706E023703}">
                      <ahyp:hlinkClr xmlns:ahyp="http://schemas.microsoft.com/office/drawing/2018/hyperlinkcolor" val="tx"/>
                    </a:ext>
                  </a:extLst>
                </a:hlinkClick>
              </a:rPr>
              <a:t>Library VR Tour</a:t>
            </a:r>
            <a:br>
              <a:rPr lang="en-US" altLang="zh-TW" sz="2600" kern="0" dirty="0">
                <a:solidFill>
                  <a:schemeClr val="accent6">
                    <a:lumMod val="50000"/>
                  </a:schemeClr>
                </a:solidFill>
                <a:effectLst>
                  <a:outerShdw blurRad="38100" dist="38100" dir="2700000" algn="tl">
                    <a:srgbClr val="C0C0C0"/>
                  </a:outerShdw>
                </a:effectLst>
                <a:latin typeface="Tahoma" pitchFamily="34" charset="0"/>
                <a:cs typeface="Tahoma" pitchFamily="34" charset="0"/>
              </a:rPr>
            </a:br>
            <a:endParaRPr lang="en-HK" sz="2600" dirty="0">
              <a:solidFill>
                <a:schemeClr val="accent6">
                  <a:lumMod val="50000"/>
                </a:schemeClr>
              </a:solidFill>
            </a:endParaRPr>
          </a:p>
          <a:p>
            <a:endParaRPr lang="en-HK" sz="26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Picture 12">
            <a:hlinkClick r:id="rId5"/>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28236" y="1627852"/>
            <a:ext cx="5489401" cy="2697843"/>
          </a:xfrm>
          <a:prstGeom prst="rect">
            <a:avLst/>
          </a:prstGeom>
          <a:ln>
            <a:no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4CB5E634-7698-48D7-A36F-8AB6CD7612BA}"/>
              </a:ext>
            </a:extLst>
          </p:cNvPr>
          <p:cNvGrpSpPr/>
          <p:nvPr/>
        </p:nvGrpSpPr>
        <p:grpSpPr>
          <a:xfrm>
            <a:off x="1086410" y="1637183"/>
            <a:ext cx="3410520" cy="4632679"/>
            <a:chOff x="456630" y="1707464"/>
            <a:chExt cx="3410520" cy="4632679"/>
          </a:xfrm>
        </p:grpSpPr>
        <p:pic>
          <p:nvPicPr>
            <p:cNvPr id="12" name="Picture 11">
              <a:hlinkClick r:id="rId3"/>
              <a:extLst>
                <a:ext uri="{FF2B5EF4-FFF2-40B4-BE49-F238E27FC236}">
                  <a16:creationId xmlns:a16="http://schemas.microsoft.com/office/drawing/2014/main" id="{6CFA6A3B-07AA-4852-AD06-2FE468491BA0}"/>
                </a:ext>
              </a:extLst>
            </p:cNvPr>
            <p:cNvPicPr>
              <a:picLocks noChangeAspect="1"/>
            </p:cNvPicPr>
            <p:nvPr/>
          </p:nvPicPr>
          <p:blipFill>
            <a:blip r:embed="rId7"/>
            <a:stretch>
              <a:fillRect/>
            </a:stretch>
          </p:blipFill>
          <p:spPr>
            <a:xfrm>
              <a:off x="456630" y="1707464"/>
              <a:ext cx="3410520" cy="4632679"/>
            </a:xfrm>
            <a:prstGeom prst="rect">
              <a:avLst/>
            </a:prstGeom>
          </p:spPr>
        </p:pic>
        <p:sp>
          <p:nvSpPr>
            <p:cNvPr id="5" name="Rectangle 4">
              <a:extLst>
                <a:ext uri="{FF2B5EF4-FFF2-40B4-BE49-F238E27FC236}">
                  <a16:creationId xmlns:a16="http://schemas.microsoft.com/office/drawing/2014/main" id="{E0E927EC-4D8A-4BDC-A096-A2BD6A684BB7}"/>
                </a:ext>
              </a:extLst>
            </p:cNvPr>
            <p:cNvSpPr/>
            <p:nvPr/>
          </p:nvSpPr>
          <p:spPr>
            <a:xfrm>
              <a:off x="735543" y="3249349"/>
              <a:ext cx="925833" cy="205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lumMod val="25000"/>
                    </a:schemeClr>
                  </a:solidFill>
                </a:rPr>
                <a:t>2024/2025</a:t>
              </a:r>
            </a:p>
          </p:txBody>
        </p:sp>
      </p:grpSp>
    </p:spTree>
    <p:extLst>
      <p:ext uri="{BB962C8B-B14F-4D97-AF65-F5344CB8AC3E}">
        <p14:creationId xmlns:p14="http://schemas.microsoft.com/office/powerpoint/2010/main" val="6788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4384706" y="2380986"/>
            <a:ext cx="6913562" cy="70802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zh-TW" sz="40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Ask your Librarian @</a:t>
            </a:r>
          </a:p>
        </p:txBody>
      </p:sp>
      <p:sp>
        <p:nvSpPr>
          <p:cNvPr id="87044" name="Text Box 6"/>
          <p:cNvSpPr txBox="1">
            <a:spLocks noChangeArrowheads="1"/>
          </p:cNvSpPr>
          <p:nvPr/>
        </p:nvSpPr>
        <p:spPr bwMode="auto">
          <a:xfrm>
            <a:off x="3898741" y="3160432"/>
            <a:ext cx="7885493" cy="270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Information Counter</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Tel: 2948 6653</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WhatsApp: 9514 9655 (Mon-Fri, 9am-5pm)</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Email: </a:t>
            </a:r>
            <a:r>
              <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hlinkClick r:id="rId3">
                  <a:extLst>
                    <a:ext uri="{A12FA001-AC4F-418D-AE19-62706E023703}">
                      <ahyp:hlinkClr xmlns:ahyp="http://schemas.microsoft.com/office/drawing/2018/hyperlinkcolor" val="tx"/>
                    </a:ext>
                  </a:extLst>
                </a:hlinkClick>
              </a:rPr>
              <a:t>libinfo@eduhk.hk</a:t>
            </a:r>
            <a:endPar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Library Zoom: </a:t>
            </a:r>
            <a:r>
              <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hlinkClick r:id="rId4">
                  <a:extLst>
                    <a:ext uri="{A12FA001-AC4F-418D-AE19-62706E023703}">
                      <ahyp:hlinkClr xmlns:ahyp="http://schemas.microsoft.com/office/drawing/2018/hyperlinkcolor" val="tx"/>
                    </a:ext>
                  </a:extLst>
                </a:hlinkClick>
              </a:rPr>
              <a:t>https://app.lib.eduhk.hk/zoom</a:t>
            </a:r>
            <a:endPar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1" lang="en-US" altLang="zh-TW" sz="28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6" name="Slide Number Placeholder 1">
            <a:extLst>
              <a:ext uri="{FF2B5EF4-FFF2-40B4-BE49-F238E27FC236}">
                <a16:creationId xmlns:a16="http://schemas.microsoft.com/office/drawing/2014/main" id="{71F70EBD-9E9D-4A26-85D9-1F4F4EE6EE3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21B3CB7-2CE3-4DB1-8DDC-6F8CA54112A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3732" y="613463"/>
            <a:ext cx="3773709" cy="3155527"/>
          </a:xfrm>
          <a:prstGeom prst="rect">
            <a:avLst/>
          </a:prstGeom>
        </p:spPr>
      </p:pic>
    </p:spTree>
    <p:extLst>
      <p:ext uri="{BB962C8B-B14F-4D97-AF65-F5344CB8AC3E}">
        <p14:creationId xmlns:p14="http://schemas.microsoft.com/office/powerpoint/2010/main" val="385943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9D5E0-B1F7-49D4-8EA5-6C4B4DBA04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21399" y="1431378"/>
            <a:ext cx="6941427" cy="4997172"/>
          </a:xfrm>
          <a:prstGeom prst="rect">
            <a:avLst/>
          </a:prstGeom>
          <a:ln>
            <a:noFill/>
          </a:ln>
          <a:effectLst>
            <a:outerShdw blurRad="292100" dist="139700" dir="2700000" algn="tl" rotWithShape="0">
              <a:srgbClr val="333333">
                <a:alpha val="65000"/>
              </a:srgbClr>
            </a:outerShdw>
          </a:effectLst>
        </p:spPr>
      </p:pic>
      <p:sp>
        <p:nvSpPr>
          <p:cNvPr id="6" name="Text Box 6"/>
          <p:cNvSpPr txBox="1">
            <a:spLocks noChangeArrowheads="1"/>
          </p:cNvSpPr>
          <p:nvPr/>
        </p:nvSpPr>
        <p:spPr bwMode="auto">
          <a:xfrm>
            <a:off x="1847726" y="332656"/>
            <a:ext cx="8496547"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Current Opening Hours of MMW Library &amp; TKOSC Library</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10" name="Rectangle 9"/>
          <p:cNvSpPr/>
          <p:nvPr/>
        </p:nvSpPr>
        <p:spPr>
          <a:xfrm>
            <a:off x="1097178" y="6140518"/>
            <a:ext cx="998987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06B6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p:cNvGrpSpPr/>
          <p:nvPr/>
        </p:nvGrpSpPr>
        <p:grpSpPr>
          <a:xfrm flipH="1">
            <a:off x="1159008" y="4711623"/>
            <a:ext cx="3411516" cy="1827272"/>
            <a:chOff x="8103505" y="3949691"/>
            <a:chExt cx="6355343" cy="2217848"/>
          </a:xfrm>
        </p:grpSpPr>
        <p:sp>
          <p:nvSpPr>
            <p:cNvPr id="11" name="Rounded Rectangle 10"/>
            <p:cNvSpPr/>
            <p:nvPr/>
          </p:nvSpPr>
          <p:spPr>
            <a:xfrm>
              <a:off x="8103505" y="4372106"/>
              <a:ext cx="3508285" cy="179543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ight Arrow 11"/>
            <p:cNvSpPr/>
            <p:nvPr/>
          </p:nvSpPr>
          <p:spPr>
            <a:xfrm rot="8571988">
              <a:off x="11492885" y="3949691"/>
              <a:ext cx="2965963" cy="900879"/>
            </a:xfrm>
            <a:prstGeom prst="rightArrow">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4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55759" y="2603295"/>
            <a:ext cx="4261498" cy="2553922"/>
          </a:xfrm>
          <a:prstGeom prst="rect">
            <a:avLst/>
          </a:prstGeom>
          <a:ln>
            <a:noFill/>
          </a:ln>
          <a:effectLst>
            <a:outerShdw blurRad="50800" dist="38100" dir="2700000" algn="tl" rotWithShape="0">
              <a:prstClr val="black">
                <a:alpha val="40000"/>
              </a:prstClr>
            </a:outerShdw>
          </a:effectLst>
        </p:spPr>
      </p:pic>
      <p:sp>
        <p:nvSpPr>
          <p:cNvPr id="12" name="Rectangle 11"/>
          <p:cNvSpPr>
            <a:spLocks noChangeArrowheads="1"/>
          </p:cNvSpPr>
          <p:nvPr/>
        </p:nvSpPr>
        <p:spPr bwMode="auto">
          <a:xfrm>
            <a:off x="1182495" y="5762849"/>
            <a:ext cx="24971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ea typeface="+mn-ea"/>
                <a:cs typeface="Tahoma" panose="020B0604030504040204" pitchFamily="34" charset="0"/>
              </a:rPr>
              <a:t>UV Book Sterilizers</a:t>
            </a:r>
          </a:p>
        </p:txBody>
      </p:sp>
      <p:grpSp>
        <p:nvGrpSpPr>
          <p:cNvPr id="7" name="Group 6">
            <a:extLst>
              <a:ext uri="{FF2B5EF4-FFF2-40B4-BE49-F238E27FC236}">
                <a16:creationId xmlns:a16="http://schemas.microsoft.com/office/drawing/2014/main" id="{BB39E274-4BCB-4DDC-A09C-1D57C06C014F}"/>
              </a:ext>
            </a:extLst>
          </p:cNvPr>
          <p:cNvGrpSpPr/>
          <p:nvPr/>
        </p:nvGrpSpPr>
        <p:grpSpPr>
          <a:xfrm>
            <a:off x="7929212" y="3235050"/>
            <a:ext cx="3279762" cy="3229020"/>
            <a:chOff x="7717429" y="3292923"/>
            <a:chExt cx="3167085" cy="3046967"/>
          </a:xfrm>
        </p:grpSpPr>
        <p:pic>
          <p:nvPicPr>
            <p:cNvPr id="1229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717429" y="3292923"/>
              <a:ext cx="3167085" cy="24244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7"/>
            <p:cNvSpPr>
              <a:spLocks noChangeArrowheads="1"/>
            </p:cNvSpPr>
            <p:nvPr/>
          </p:nvSpPr>
          <p:spPr bwMode="auto">
            <a:xfrm>
              <a:off x="7958172" y="5785852"/>
              <a:ext cx="276687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Printing, Photocopying and Scanning Facilities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grpSp>
        <p:nvGrpSpPr>
          <p:cNvPr id="6" name="Group 5">
            <a:extLst>
              <a:ext uri="{FF2B5EF4-FFF2-40B4-BE49-F238E27FC236}">
                <a16:creationId xmlns:a16="http://schemas.microsoft.com/office/drawing/2014/main" id="{2578784E-43E8-41F5-B394-81C91241C719}"/>
              </a:ext>
            </a:extLst>
          </p:cNvPr>
          <p:cNvGrpSpPr/>
          <p:nvPr/>
        </p:nvGrpSpPr>
        <p:grpSpPr>
          <a:xfrm>
            <a:off x="4451075" y="2138329"/>
            <a:ext cx="2686037" cy="3241883"/>
            <a:chOff x="4054664" y="3054626"/>
            <a:chExt cx="2362200" cy="2864030"/>
          </a:xfrm>
        </p:grpSpPr>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70402" y="3054626"/>
              <a:ext cx="2272270" cy="2282628"/>
            </a:xfrm>
            <a:prstGeom prst="rect">
              <a:avLst/>
            </a:prstGeom>
            <a:ln>
              <a:noFill/>
            </a:ln>
            <a:effectLst>
              <a:outerShdw blurRad="50800" dist="38100" dir="2700000" algn="tl" rotWithShape="0">
                <a:prstClr val="black">
                  <a:alpha val="40000"/>
                </a:prstClr>
              </a:outerShdw>
            </a:effectLst>
          </p:spPr>
        </p:pic>
        <p:sp>
          <p:nvSpPr>
            <p:cNvPr id="17" name="Rectangle 17"/>
            <p:cNvSpPr>
              <a:spLocks noChangeArrowheads="1"/>
            </p:cNvSpPr>
            <p:nvPr/>
          </p:nvSpPr>
          <p:spPr bwMode="auto">
            <a:xfrm>
              <a:off x="4054664" y="5364618"/>
              <a:ext cx="236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Mobile Device Charging Stations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Wave 17">
            <a:extLst>
              <a:ext uri="{FF2B5EF4-FFF2-40B4-BE49-F238E27FC236}">
                <a16:creationId xmlns:a16="http://schemas.microsoft.com/office/drawing/2014/main" id="{A6A3D6AF-490C-44AD-A9E3-BBDC2A7A5CD5}"/>
              </a:ext>
            </a:extLst>
          </p:cNvPr>
          <p:cNvSpPr/>
          <p:nvPr/>
        </p:nvSpPr>
        <p:spPr>
          <a:xfrm>
            <a:off x="356695" y="136525"/>
            <a:ext cx="3468143" cy="1329012"/>
          </a:xfrm>
          <a:prstGeom prst="wave">
            <a:avLst>
              <a:gd name="adj1" fmla="val 12500"/>
              <a:gd name="adj2" fmla="val 283"/>
            </a:avLst>
          </a:prstGeom>
          <a:solidFill>
            <a:srgbClr val="FF6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Facilities Highlight </a:t>
            </a:r>
            <a:r>
              <a:rPr kumimoji="0" lang="en-US" altLang="zh-TW"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@MMW L</a:t>
            </a:r>
            <a:r>
              <a:rPr kumimoji="0" lang="en-HK" altLang="zh-TW"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ibrary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8" name="Group 7">
            <a:extLst>
              <a:ext uri="{FF2B5EF4-FFF2-40B4-BE49-F238E27FC236}">
                <a16:creationId xmlns:a16="http://schemas.microsoft.com/office/drawing/2014/main" id="{5D1D8E3B-7355-4D73-96AE-59FDC0B56F85}"/>
              </a:ext>
            </a:extLst>
          </p:cNvPr>
          <p:cNvGrpSpPr/>
          <p:nvPr/>
        </p:nvGrpSpPr>
        <p:grpSpPr>
          <a:xfrm>
            <a:off x="7580921" y="557761"/>
            <a:ext cx="4060511" cy="2677289"/>
            <a:chOff x="7580921" y="557761"/>
            <a:chExt cx="4060511" cy="2677289"/>
          </a:xfrm>
        </p:grpSpPr>
        <p:sp>
          <p:nvSpPr>
            <p:cNvPr id="16" name="Rectangle 17"/>
            <p:cNvSpPr>
              <a:spLocks noChangeArrowheads="1"/>
            </p:cNvSpPr>
            <p:nvPr/>
          </p:nvSpPr>
          <p:spPr bwMode="auto">
            <a:xfrm>
              <a:off x="8610812" y="2595683"/>
              <a:ext cx="2742988" cy="63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PC Workstations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pic>
          <p:nvPicPr>
            <p:cNvPr id="4" name="Picture 3">
              <a:extLst>
                <a:ext uri="{FF2B5EF4-FFF2-40B4-BE49-F238E27FC236}">
                  <a16:creationId xmlns:a16="http://schemas.microsoft.com/office/drawing/2014/main" id="{45AC3092-2C9D-444E-8D8D-899291F11C5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1354"/>
            <a:stretch/>
          </p:blipFill>
          <p:spPr>
            <a:xfrm>
              <a:off x="7580921" y="557761"/>
              <a:ext cx="4060511" cy="2125349"/>
            </a:xfrm>
            <a:prstGeom prst="rect">
              <a:avLst/>
            </a:prstGeom>
            <a:noFill/>
            <a:ln>
              <a:no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5444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B2BE8B85-7490-41F7-980C-AA62FCBC1BBD}"/>
              </a:ext>
            </a:extLst>
          </p:cNvPr>
          <p:cNvSpPr>
            <a:spLocks noChangeArrowheads="1"/>
          </p:cNvSpPr>
          <p:nvPr/>
        </p:nvSpPr>
        <p:spPr bwMode="auto">
          <a:xfrm>
            <a:off x="724635" y="168936"/>
            <a:ext cx="2952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nvGrpSpPr>
          <p:cNvPr id="8" name="Group 7">
            <a:extLst>
              <a:ext uri="{FF2B5EF4-FFF2-40B4-BE49-F238E27FC236}">
                <a16:creationId xmlns:a16="http://schemas.microsoft.com/office/drawing/2014/main" id="{56260A47-3BCB-4C12-A701-DF919ED23C6C}"/>
              </a:ext>
            </a:extLst>
          </p:cNvPr>
          <p:cNvGrpSpPr/>
          <p:nvPr/>
        </p:nvGrpSpPr>
        <p:grpSpPr>
          <a:xfrm>
            <a:off x="3625487" y="1062275"/>
            <a:ext cx="2192445" cy="2197104"/>
            <a:chOff x="7373246" y="976325"/>
            <a:chExt cx="2192445" cy="2197104"/>
          </a:xfrm>
        </p:grpSpPr>
        <p:pic>
          <p:nvPicPr>
            <p:cNvPr id="29" name="Picture 28">
              <a:extLst>
                <a:ext uri="{FF2B5EF4-FFF2-40B4-BE49-F238E27FC236}">
                  <a16:creationId xmlns:a16="http://schemas.microsoft.com/office/drawing/2014/main" id="{B348068F-754A-4164-BD1D-2CC3AD531904}"/>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7373345" y="976325"/>
              <a:ext cx="2164668" cy="1620000"/>
            </a:xfrm>
            <a:prstGeom prst="round2DiagRect">
              <a:avLst/>
            </a:prstGeom>
          </p:spPr>
        </p:pic>
        <p:sp>
          <p:nvSpPr>
            <p:cNvPr id="41" name="Speech Bubble: Rectangle 40">
              <a:extLst>
                <a:ext uri="{FF2B5EF4-FFF2-40B4-BE49-F238E27FC236}">
                  <a16:creationId xmlns:a16="http://schemas.microsoft.com/office/drawing/2014/main" id="{F5E29243-5E09-4408-ACEB-3A5C674AE6BC}"/>
                </a:ext>
              </a:extLst>
            </p:cNvPr>
            <p:cNvSpPr/>
            <p:nvPr/>
          </p:nvSpPr>
          <p:spPr>
            <a:xfrm>
              <a:off x="7373246" y="2588654"/>
              <a:ext cx="2192445" cy="584775"/>
            </a:xfrm>
            <a:prstGeom prst="wedgeRectCallout">
              <a:avLst>
                <a:gd name="adj1" fmla="val 31411"/>
                <a:gd name="adj2" fmla="val -2677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dirty="0">
                  <a:solidFill>
                    <a:srgbClr val="306B6E"/>
                  </a:solidFill>
                  <a:highlight>
                    <a:srgbClr val="F3C92D"/>
                  </a:highlight>
                  <a:latin typeface="Tahoma" pitchFamily="34" charset="0"/>
                  <a:cs typeface="Tahoma" pitchFamily="34" charset="0"/>
                </a:rPr>
                <a:t>Reserve Collection</a:t>
              </a:r>
            </a:p>
            <a:p>
              <a:pPr marL="171450" indent="-171450">
                <a:buFont typeface="Arial" panose="020B0604020202020204" pitchFamily="34" charset="0"/>
                <a:buChar char="•"/>
              </a:pPr>
              <a:r>
                <a:rPr lang="en-US" sz="1100" i="1" dirty="0">
                  <a:solidFill>
                    <a:schemeClr val="accent2">
                      <a:lumMod val="75000"/>
                    </a:schemeClr>
                  </a:solidFill>
                  <a:latin typeface="Tahoma" pitchFamily="34" charset="0"/>
                  <a:cs typeface="Tahoma" pitchFamily="34" charset="0"/>
                </a:rPr>
                <a:t>reading materials for specific programmes and modules</a:t>
              </a:r>
              <a:endParaRPr lang="en-US" sz="1100" i="1" dirty="0"/>
            </a:p>
          </p:txBody>
        </p:sp>
      </p:grpSp>
      <p:grpSp>
        <p:nvGrpSpPr>
          <p:cNvPr id="6" name="Group 5">
            <a:extLst>
              <a:ext uri="{FF2B5EF4-FFF2-40B4-BE49-F238E27FC236}">
                <a16:creationId xmlns:a16="http://schemas.microsoft.com/office/drawing/2014/main" id="{426C33EA-B7E2-46CB-92D8-C90FABFD60C6}"/>
              </a:ext>
            </a:extLst>
          </p:cNvPr>
          <p:cNvGrpSpPr/>
          <p:nvPr/>
        </p:nvGrpSpPr>
        <p:grpSpPr>
          <a:xfrm>
            <a:off x="568687" y="1067327"/>
            <a:ext cx="2340000" cy="2076363"/>
            <a:chOff x="4959894" y="986373"/>
            <a:chExt cx="2340000" cy="2076363"/>
          </a:xfrm>
        </p:grpSpPr>
        <p:pic>
          <p:nvPicPr>
            <p:cNvPr id="34" name="Picture 33">
              <a:extLst>
                <a:ext uri="{FF2B5EF4-FFF2-40B4-BE49-F238E27FC236}">
                  <a16:creationId xmlns:a16="http://schemas.microsoft.com/office/drawing/2014/main" id="{0FCC3906-8E9D-47E8-9D12-CC7EA4F6D3F8}"/>
                </a:ext>
              </a:extLst>
            </p:cNvPr>
            <p:cNvPicPr>
              <a:picLocks/>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59894" y="986373"/>
              <a:ext cx="2340000" cy="1620000"/>
            </a:xfrm>
            <a:prstGeom prst="round2DiagRect">
              <a:avLst/>
            </a:prstGeom>
          </p:spPr>
        </p:pic>
        <p:sp>
          <p:nvSpPr>
            <p:cNvPr id="42" name="Speech Bubble: Rectangle 41">
              <a:extLst>
                <a:ext uri="{FF2B5EF4-FFF2-40B4-BE49-F238E27FC236}">
                  <a16:creationId xmlns:a16="http://schemas.microsoft.com/office/drawing/2014/main" id="{C09CF045-A72D-4880-80B0-DB6BB991756F}"/>
                </a:ext>
              </a:extLst>
            </p:cNvPr>
            <p:cNvSpPr/>
            <p:nvPr/>
          </p:nvSpPr>
          <p:spPr>
            <a:xfrm>
              <a:off x="5022153" y="2591483"/>
              <a:ext cx="2124574" cy="471253"/>
            </a:xfrm>
            <a:prstGeom prst="wedgeRectCallout">
              <a:avLst>
                <a:gd name="adj1" fmla="val 14623"/>
                <a:gd name="adj2" fmla="val -3694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Print-N-Go Stations</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OCIO Print Quota System </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1F7E86DB-30D2-436F-A73F-2F7C9981F4AC}"/>
              </a:ext>
            </a:extLst>
          </p:cNvPr>
          <p:cNvGrpSpPr/>
          <p:nvPr/>
        </p:nvGrpSpPr>
        <p:grpSpPr>
          <a:xfrm>
            <a:off x="7320734" y="3796574"/>
            <a:ext cx="2319079" cy="2099731"/>
            <a:chOff x="2741000" y="1016517"/>
            <a:chExt cx="2164669" cy="2085535"/>
          </a:xfrm>
        </p:grpSpPr>
        <p:pic>
          <p:nvPicPr>
            <p:cNvPr id="36" name="Picture 35">
              <a:extLst>
                <a:ext uri="{FF2B5EF4-FFF2-40B4-BE49-F238E27FC236}">
                  <a16:creationId xmlns:a16="http://schemas.microsoft.com/office/drawing/2014/main" id="{6159F977-03D7-4B4F-89D3-10E1BABE45F4}"/>
                </a:ext>
              </a:extLst>
            </p:cNvPr>
            <p:cNvPicPr>
              <a:picLocks/>
            </p:cNvPicPr>
            <p:nvPr/>
          </p:nvPicPr>
          <p:blipFill>
            <a:blip r:embed="rId6" cstate="screen">
              <a:extLst>
                <a:ext uri="{28A0092B-C50C-407E-A947-70E740481C1C}">
                  <a14:useLocalDpi xmlns:a14="http://schemas.microsoft.com/office/drawing/2010/main" val="0"/>
                </a:ext>
              </a:extLst>
            </a:blip>
            <a:stretch>
              <a:fillRect/>
            </a:stretch>
          </p:blipFill>
          <p:spPr>
            <a:xfrm>
              <a:off x="2767326" y="1016517"/>
              <a:ext cx="2113781" cy="1620000"/>
            </a:xfrm>
            <a:prstGeom prst="round2DiagRect">
              <a:avLst/>
            </a:prstGeom>
          </p:spPr>
        </p:pic>
        <p:sp>
          <p:nvSpPr>
            <p:cNvPr id="43" name="Speech Bubble: Rectangle 42">
              <a:extLst>
                <a:ext uri="{FF2B5EF4-FFF2-40B4-BE49-F238E27FC236}">
                  <a16:creationId xmlns:a16="http://schemas.microsoft.com/office/drawing/2014/main" id="{E5B0F2F6-118C-4547-8BEE-1D195C8B8A18}"/>
                </a:ext>
              </a:extLst>
            </p:cNvPr>
            <p:cNvSpPr/>
            <p:nvPr/>
          </p:nvSpPr>
          <p:spPr>
            <a:xfrm>
              <a:off x="2741000" y="2630799"/>
              <a:ext cx="2164669" cy="471253"/>
            </a:xfrm>
            <a:prstGeom prst="wedgeRectCallout">
              <a:avLst>
                <a:gd name="adj1" fmla="val 8315"/>
                <a:gd name="adj2" fmla="val -326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0"/>
                </a:spcBef>
                <a:spcAft>
                  <a:spcPct val="0"/>
                </a:spcAft>
                <a:defRPr/>
              </a:pPr>
              <a:r>
                <a:rPr lang="en-US" altLang="en-US" sz="1200" b="1" dirty="0">
                  <a:solidFill>
                    <a:srgbClr val="306B6E"/>
                  </a:solidFill>
                  <a:highlight>
                    <a:srgbClr val="F3C92D"/>
                  </a:highlight>
                  <a:latin typeface="Tahoma" panose="020B0604030504040204" pitchFamily="34" charset="0"/>
                  <a:cs typeface="Tahoma" panose="020B0604030504040204" pitchFamily="34" charset="0"/>
                </a:rPr>
                <a:t>Discussion Booths</a:t>
              </a:r>
            </a:p>
            <a:p>
              <a:pPr marL="171450" lvl="0" indent="-171450" fontAlgn="base">
                <a:lnSpc>
                  <a:spcPct val="100000"/>
                </a:lnSpc>
                <a:spcBef>
                  <a:spcPct val="0"/>
                </a:spcBef>
                <a:spcAft>
                  <a:spcPct val="0"/>
                </a:spcAft>
                <a:buFont typeface="Arial" panose="020B0604020202020204" pitchFamily="34" charset="0"/>
                <a:buChar char="•"/>
                <a:defRPr/>
              </a:pPr>
              <a:r>
                <a:rPr lang="en-US" altLang="zh-TW" sz="1100" i="1" dirty="0">
                  <a:solidFill>
                    <a:schemeClr val="accent2">
                      <a:lumMod val="75000"/>
                    </a:schemeClr>
                  </a:solidFill>
                  <a:latin typeface="Tahoma" panose="020B0604030504040204" pitchFamily="34" charset="0"/>
                  <a:cs typeface="Tahoma" panose="020B0604030504040204" pitchFamily="34" charset="0"/>
                </a:rPr>
                <a:t>5 on G/F </a:t>
              </a:r>
            </a:p>
          </p:txBody>
        </p:sp>
      </p:grpSp>
      <p:grpSp>
        <p:nvGrpSpPr>
          <p:cNvPr id="9" name="Group 8">
            <a:extLst>
              <a:ext uri="{FF2B5EF4-FFF2-40B4-BE49-F238E27FC236}">
                <a16:creationId xmlns:a16="http://schemas.microsoft.com/office/drawing/2014/main" id="{3E208510-AC2B-4D93-9792-7369F47575D4}"/>
              </a:ext>
            </a:extLst>
          </p:cNvPr>
          <p:cNvGrpSpPr/>
          <p:nvPr/>
        </p:nvGrpSpPr>
        <p:grpSpPr>
          <a:xfrm>
            <a:off x="6525578" y="1034274"/>
            <a:ext cx="2164668" cy="2212132"/>
            <a:chOff x="9605884" y="946456"/>
            <a:chExt cx="2164668" cy="2212132"/>
          </a:xfrm>
        </p:grpSpPr>
        <p:pic>
          <p:nvPicPr>
            <p:cNvPr id="23" name="Picture 22">
              <a:extLst>
                <a:ext uri="{FF2B5EF4-FFF2-40B4-BE49-F238E27FC236}">
                  <a16:creationId xmlns:a16="http://schemas.microsoft.com/office/drawing/2014/main" id="{CC10FAD1-3D58-4D59-B3E6-FF49491D75AC}"/>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9605884" y="946456"/>
              <a:ext cx="2164668" cy="1620000"/>
            </a:xfrm>
            <a:prstGeom prst="round2DiagRect">
              <a:avLst/>
            </a:prstGeom>
          </p:spPr>
        </p:pic>
        <p:sp>
          <p:nvSpPr>
            <p:cNvPr id="44" name="Speech Bubble: Rectangle 43">
              <a:extLst>
                <a:ext uri="{FF2B5EF4-FFF2-40B4-BE49-F238E27FC236}">
                  <a16:creationId xmlns:a16="http://schemas.microsoft.com/office/drawing/2014/main" id="{1A302894-4C89-4365-85C3-BC9ED3AE69AF}"/>
                </a:ext>
              </a:extLst>
            </p:cNvPr>
            <p:cNvSpPr/>
            <p:nvPr/>
          </p:nvSpPr>
          <p:spPr>
            <a:xfrm>
              <a:off x="9682586" y="2566456"/>
              <a:ext cx="1970577" cy="592132"/>
            </a:xfrm>
            <a:prstGeom prst="wedgeRectCallout">
              <a:avLst>
                <a:gd name="adj1" fmla="val -31828"/>
                <a:gd name="adj2" fmla="val 2978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The Lounge</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perfect place for chatting and relaxation</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F881098F-F04B-4DCF-98FA-D79FF308D571}"/>
              </a:ext>
            </a:extLst>
          </p:cNvPr>
          <p:cNvGrpSpPr/>
          <p:nvPr/>
        </p:nvGrpSpPr>
        <p:grpSpPr>
          <a:xfrm>
            <a:off x="236835" y="3805079"/>
            <a:ext cx="2394860" cy="2092873"/>
            <a:chOff x="3297916" y="3756573"/>
            <a:chExt cx="2394860" cy="2092873"/>
          </a:xfrm>
        </p:grpSpPr>
        <p:pic>
          <p:nvPicPr>
            <p:cNvPr id="38" name="Picture 37">
              <a:extLst>
                <a:ext uri="{FF2B5EF4-FFF2-40B4-BE49-F238E27FC236}">
                  <a16:creationId xmlns:a16="http://schemas.microsoft.com/office/drawing/2014/main" id="{CC01BEEB-16AE-4582-B90D-E218E2E9D964}"/>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3437941" y="3756573"/>
              <a:ext cx="2164668" cy="1620000"/>
            </a:xfrm>
            <a:prstGeom prst="round2DiagRect">
              <a:avLst/>
            </a:prstGeom>
          </p:spPr>
        </p:pic>
        <p:sp>
          <p:nvSpPr>
            <p:cNvPr id="45" name="Speech Bubble: Rectangle 44">
              <a:extLst>
                <a:ext uri="{FF2B5EF4-FFF2-40B4-BE49-F238E27FC236}">
                  <a16:creationId xmlns:a16="http://schemas.microsoft.com/office/drawing/2014/main" id="{2F51CA93-C960-4A4D-AEEE-943D8B2154D0}"/>
                </a:ext>
              </a:extLst>
            </p:cNvPr>
            <p:cNvSpPr/>
            <p:nvPr/>
          </p:nvSpPr>
          <p:spPr>
            <a:xfrm>
              <a:off x="3297916" y="5378193"/>
              <a:ext cx="2394860" cy="471253"/>
            </a:xfrm>
            <a:prstGeom prst="wedgeRectCallout">
              <a:avLst>
                <a:gd name="adj1" fmla="val 8758"/>
                <a:gd name="adj2" fmla="val -181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24-hour Smart Book Return</a:t>
              </a:r>
            </a:p>
          </p:txBody>
        </p:sp>
      </p:grpSp>
      <p:grpSp>
        <p:nvGrpSpPr>
          <p:cNvPr id="12" name="Group 11">
            <a:extLst>
              <a:ext uri="{FF2B5EF4-FFF2-40B4-BE49-F238E27FC236}">
                <a16:creationId xmlns:a16="http://schemas.microsoft.com/office/drawing/2014/main" id="{D1D36602-F02C-4195-A3E0-4C00E884C19B}"/>
              </a:ext>
            </a:extLst>
          </p:cNvPr>
          <p:cNvGrpSpPr/>
          <p:nvPr/>
        </p:nvGrpSpPr>
        <p:grpSpPr>
          <a:xfrm>
            <a:off x="2704184" y="3796574"/>
            <a:ext cx="2164668" cy="2092873"/>
            <a:chOff x="6320871" y="3756573"/>
            <a:chExt cx="2164668" cy="2092873"/>
          </a:xfrm>
        </p:grpSpPr>
        <p:pic>
          <p:nvPicPr>
            <p:cNvPr id="25" name="Picture 24">
              <a:extLst>
                <a:ext uri="{FF2B5EF4-FFF2-40B4-BE49-F238E27FC236}">
                  <a16:creationId xmlns:a16="http://schemas.microsoft.com/office/drawing/2014/main" id="{6896AB6E-25B0-4406-B4A6-D4E4D8B9BAF7}"/>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6320871" y="3756573"/>
              <a:ext cx="2164668" cy="1620000"/>
            </a:xfrm>
            <a:prstGeom prst="round2DiagRect">
              <a:avLst/>
            </a:prstGeom>
          </p:spPr>
        </p:pic>
        <p:sp>
          <p:nvSpPr>
            <p:cNvPr id="47" name="Speech Bubble: Rectangle 46">
              <a:extLst>
                <a:ext uri="{FF2B5EF4-FFF2-40B4-BE49-F238E27FC236}">
                  <a16:creationId xmlns:a16="http://schemas.microsoft.com/office/drawing/2014/main" id="{C7CE20F7-6E62-46CA-A5F6-54B74F14616E}"/>
                </a:ext>
              </a:extLst>
            </p:cNvPr>
            <p:cNvSpPr/>
            <p:nvPr/>
          </p:nvSpPr>
          <p:spPr>
            <a:xfrm>
              <a:off x="6347140" y="5378193"/>
              <a:ext cx="2088731" cy="471253"/>
            </a:xfrm>
            <a:prstGeom prst="wedgeRectCallout">
              <a:avLst>
                <a:gd name="adj1" fmla="val 25486"/>
                <a:gd name="adj2" fmla="val -1195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Self-Service Stations</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RFID self-service </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5DE3E9F4-306F-4F4D-80CD-12FD65DC82FD}"/>
              </a:ext>
            </a:extLst>
          </p:cNvPr>
          <p:cNvGrpSpPr/>
          <p:nvPr/>
        </p:nvGrpSpPr>
        <p:grpSpPr>
          <a:xfrm>
            <a:off x="5014942" y="3796574"/>
            <a:ext cx="2164668" cy="2099731"/>
            <a:chOff x="9280001" y="3774363"/>
            <a:chExt cx="2164668" cy="2099731"/>
          </a:xfrm>
        </p:grpSpPr>
        <p:pic>
          <p:nvPicPr>
            <p:cNvPr id="31" name="Picture 30">
              <a:extLst>
                <a:ext uri="{FF2B5EF4-FFF2-40B4-BE49-F238E27FC236}">
                  <a16:creationId xmlns:a16="http://schemas.microsoft.com/office/drawing/2014/main" id="{CA0DDF8D-9FD7-490B-A72A-7575B3D40F15}"/>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9280001" y="3774363"/>
              <a:ext cx="2164668" cy="1620000"/>
            </a:xfrm>
            <a:prstGeom prst="round2DiagRect">
              <a:avLst/>
            </a:prstGeom>
          </p:spPr>
        </p:pic>
        <p:sp>
          <p:nvSpPr>
            <p:cNvPr id="48" name="Speech Bubble: Rectangle 47">
              <a:extLst>
                <a:ext uri="{FF2B5EF4-FFF2-40B4-BE49-F238E27FC236}">
                  <a16:creationId xmlns:a16="http://schemas.microsoft.com/office/drawing/2014/main" id="{E1E25B9E-2842-4864-8155-6894EF78152B}"/>
                </a:ext>
              </a:extLst>
            </p:cNvPr>
            <p:cNvSpPr/>
            <p:nvPr/>
          </p:nvSpPr>
          <p:spPr>
            <a:xfrm>
              <a:off x="9303675" y="5402841"/>
              <a:ext cx="1910286" cy="471253"/>
            </a:xfrm>
            <a:prstGeom prst="wedgeRectCallout">
              <a:avLst>
                <a:gd name="adj1" fmla="val -7580"/>
                <a:gd name="adj2" fmla="val -1042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ts val="1100"/>
                </a:lnSpc>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Self Pick-up Station</a:t>
              </a:r>
            </a:p>
          </p:txBody>
        </p:sp>
      </p:grpSp>
      <p:grpSp>
        <p:nvGrpSpPr>
          <p:cNvPr id="10" name="Group 9">
            <a:extLst>
              <a:ext uri="{FF2B5EF4-FFF2-40B4-BE49-F238E27FC236}">
                <a16:creationId xmlns:a16="http://schemas.microsoft.com/office/drawing/2014/main" id="{2F26B704-E79F-427D-98C4-C1901BE5E5EE}"/>
              </a:ext>
            </a:extLst>
          </p:cNvPr>
          <p:cNvGrpSpPr/>
          <p:nvPr/>
        </p:nvGrpSpPr>
        <p:grpSpPr>
          <a:xfrm>
            <a:off x="9309184" y="1034274"/>
            <a:ext cx="2291511" cy="2212132"/>
            <a:chOff x="521517" y="3774363"/>
            <a:chExt cx="2164668" cy="2089683"/>
          </a:xfrm>
        </p:grpSpPr>
        <p:pic>
          <p:nvPicPr>
            <p:cNvPr id="27" name="Picture 26">
              <a:extLst>
                <a:ext uri="{FF2B5EF4-FFF2-40B4-BE49-F238E27FC236}">
                  <a16:creationId xmlns:a16="http://schemas.microsoft.com/office/drawing/2014/main" id="{CD701C2D-568E-4792-A39E-CED57E6FCB1D}"/>
                </a:ext>
              </a:extLst>
            </p:cNvPr>
            <p:cNvPicPr>
              <a:picLocks/>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521517" y="3774363"/>
              <a:ext cx="2164668" cy="1620000"/>
            </a:xfrm>
            <a:prstGeom prst="round2DiagRect">
              <a:avLst/>
            </a:prstGeom>
            <a:ln>
              <a:noFill/>
            </a:ln>
          </p:spPr>
        </p:pic>
        <p:sp>
          <p:nvSpPr>
            <p:cNvPr id="49" name="Speech Bubble: Rectangle 48">
              <a:extLst>
                <a:ext uri="{FF2B5EF4-FFF2-40B4-BE49-F238E27FC236}">
                  <a16:creationId xmlns:a16="http://schemas.microsoft.com/office/drawing/2014/main" id="{76B26D8D-E000-4501-AE8E-5F744A92C937}"/>
                </a:ext>
              </a:extLst>
            </p:cNvPr>
            <p:cNvSpPr/>
            <p:nvPr/>
          </p:nvSpPr>
          <p:spPr>
            <a:xfrm>
              <a:off x="662848" y="5392793"/>
              <a:ext cx="1788950" cy="471253"/>
            </a:xfrm>
            <a:prstGeom prst="wedgeRectCallout">
              <a:avLst>
                <a:gd name="adj1" fmla="val -29686"/>
                <a:gd name="adj2" fmla="val -160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en-US" sz="1200" b="1" dirty="0">
                  <a:solidFill>
                    <a:srgbClr val="306B6E"/>
                  </a:solidFill>
                  <a:highlight>
                    <a:srgbClr val="F3C92D"/>
                  </a:highlight>
                  <a:latin typeface="Tahoma" panose="020B0604030504040204" pitchFamily="34" charset="0"/>
                  <a:cs typeface="Tahoma" panose="020B0604030504040204" pitchFamily="34" charset="0"/>
                </a:rPr>
                <a:t>Short-Term </a:t>
              </a:r>
            </a:p>
            <a:p>
              <a:pPr lvl="0" fontAlgn="base">
                <a:spcBef>
                  <a:spcPct val="0"/>
                </a:spcBef>
                <a:spcAft>
                  <a:spcPct val="0"/>
                </a:spcAft>
                <a:defRPr/>
              </a:pPr>
              <a:r>
                <a:rPr lang="en-US" altLang="en-US" sz="1200" b="1" dirty="0">
                  <a:solidFill>
                    <a:srgbClr val="306B6E"/>
                  </a:solidFill>
                  <a:highlight>
                    <a:srgbClr val="F3C92D"/>
                  </a:highlight>
                  <a:latin typeface="Tahoma" panose="020B0604030504040204" pitchFamily="34" charset="0"/>
                  <a:cs typeface="Tahoma" panose="020B0604030504040204" pitchFamily="34" charset="0"/>
                </a:rPr>
                <a:t>Self-Service Lockers</a:t>
              </a:r>
              <a:endParaRPr lang="zh-TW" altLang="en-US" sz="1200" i="1" dirty="0">
                <a:solidFill>
                  <a:srgbClr val="306B6E"/>
                </a:solidFill>
                <a:highlight>
                  <a:srgbClr val="F3C92D"/>
                </a:highlight>
                <a:latin typeface="Tahoma" panose="020B0604030504040204" pitchFamily="34" charset="0"/>
                <a:cs typeface="Tahoma" panose="020B0604030504040204" pitchFamily="34" charset="0"/>
              </a:endParaRPr>
            </a:p>
          </p:txBody>
        </p:sp>
      </p:grpSp>
      <p:sp>
        <p:nvSpPr>
          <p:cNvPr id="51" name="Text Box 3">
            <a:extLst>
              <a:ext uri="{FF2B5EF4-FFF2-40B4-BE49-F238E27FC236}">
                <a16:creationId xmlns:a16="http://schemas.microsoft.com/office/drawing/2014/main" id="{ECA64FF2-3D49-4253-B5F4-034821C6C775}"/>
              </a:ext>
            </a:extLst>
          </p:cNvPr>
          <p:cNvSpPr txBox="1">
            <a:spLocks noChangeArrowheads="1"/>
          </p:cNvSpPr>
          <p:nvPr/>
        </p:nvSpPr>
        <p:spPr bwMode="auto">
          <a:xfrm>
            <a:off x="1868932" y="229853"/>
            <a:ext cx="8122033"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Facilities Highlight</a:t>
            </a:r>
            <a:r>
              <a:rPr lang="en-US" altLang="zh-TW" sz="2800" b="1" dirty="0">
                <a:solidFill>
                  <a:schemeClr val="accent6">
                    <a:lumMod val="50000"/>
                  </a:schemeClr>
                </a:solidFill>
                <a:effectLst>
                  <a:outerShdw blurRad="38100" dist="38100" dir="2700000" algn="tl">
                    <a:srgbClr val="C0C0C0"/>
                  </a:outerShdw>
                </a:effectLst>
                <a:latin typeface="Tahoma" pitchFamily="34" charset="0"/>
                <a:ea typeface="新細明體" panose="02020500000000000000" pitchFamily="18" charset="-120"/>
              </a:rPr>
              <a:t> G/F (Open 24 hours)</a:t>
            </a:r>
            <a:endPar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endParaRPr>
          </a:p>
        </p:txBody>
      </p:sp>
      <p:pic>
        <p:nvPicPr>
          <p:cNvPr id="7" name="Picture 6">
            <a:extLst>
              <a:ext uri="{FF2B5EF4-FFF2-40B4-BE49-F238E27FC236}">
                <a16:creationId xmlns:a16="http://schemas.microsoft.com/office/drawing/2014/main" id="{5C285E6C-659F-4EFC-B468-A517F8BFA6A5}"/>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l="31920" t="22767" r="28430" b="25749"/>
          <a:stretch/>
        </p:blipFill>
        <p:spPr>
          <a:xfrm>
            <a:off x="13235258" y="933319"/>
            <a:ext cx="2634125" cy="1925612"/>
          </a:xfrm>
          <a:prstGeom prst="rect">
            <a:avLst/>
          </a:prstGeom>
        </p:spPr>
      </p:pic>
      <p:grpSp>
        <p:nvGrpSpPr>
          <p:cNvPr id="2" name="Group 1">
            <a:extLst>
              <a:ext uri="{FF2B5EF4-FFF2-40B4-BE49-F238E27FC236}">
                <a16:creationId xmlns:a16="http://schemas.microsoft.com/office/drawing/2014/main" id="{6BA72E9F-AF04-4387-AA02-D81B46CCCD6F}"/>
              </a:ext>
            </a:extLst>
          </p:cNvPr>
          <p:cNvGrpSpPr/>
          <p:nvPr/>
        </p:nvGrpSpPr>
        <p:grpSpPr>
          <a:xfrm>
            <a:off x="9753306" y="3796574"/>
            <a:ext cx="2218091" cy="2099731"/>
            <a:chOff x="417562" y="1015911"/>
            <a:chExt cx="2276712" cy="2100756"/>
          </a:xfrm>
        </p:grpSpPr>
        <p:pic>
          <p:nvPicPr>
            <p:cNvPr id="4" name="Picture 3">
              <a:extLst>
                <a:ext uri="{FF2B5EF4-FFF2-40B4-BE49-F238E27FC236}">
                  <a16:creationId xmlns:a16="http://schemas.microsoft.com/office/drawing/2014/main" id="{0298859A-0CE0-4C66-9DB8-F5D5745B801F}"/>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7432" r="14347"/>
            <a:stretch/>
          </p:blipFill>
          <p:spPr>
            <a:xfrm>
              <a:off x="441544" y="1015911"/>
              <a:ext cx="2252730" cy="1620000"/>
            </a:xfrm>
            <a:prstGeom prst="round2DiagRect">
              <a:avLst/>
            </a:prstGeom>
          </p:spPr>
        </p:pic>
        <p:sp>
          <p:nvSpPr>
            <p:cNvPr id="33" name="Speech Bubble: Rectangle 32">
              <a:extLst>
                <a:ext uri="{FF2B5EF4-FFF2-40B4-BE49-F238E27FC236}">
                  <a16:creationId xmlns:a16="http://schemas.microsoft.com/office/drawing/2014/main" id="{1CE9BB40-55F8-42DD-B107-2054BF079F9B}"/>
                </a:ext>
              </a:extLst>
            </p:cNvPr>
            <p:cNvSpPr/>
            <p:nvPr/>
          </p:nvSpPr>
          <p:spPr>
            <a:xfrm>
              <a:off x="417562" y="2645414"/>
              <a:ext cx="1963897" cy="471253"/>
            </a:xfrm>
            <a:prstGeom prst="wedgeRectCallout">
              <a:avLst>
                <a:gd name="adj1" fmla="val 8758"/>
                <a:gd name="adj2" fmla="val -181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highlight>
                    <a:srgbClr val="F3C92D"/>
                  </a:highlight>
                  <a:latin typeface="Tahoma" panose="020B0604030504040204" pitchFamily="34" charset="0"/>
                  <a:cs typeface="Tahoma" panose="020B0604030504040204" pitchFamily="34" charset="0"/>
                </a:rPr>
                <a:t>Me Space</a:t>
              </a:r>
            </a:p>
          </p:txBody>
        </p:sp>
      </p:grpSp>
      <p:sp>
        <p:nvSpPr>
          <p:cNvPr id="35" name="Slide Number Placeholder 1">
            <a:extLst>
              <a:ext uri="{FF2B5EF4-FFF2-40B4-BE49-F238E27FC236}">
                <a16:creationId xmlns:a16="http://schemas.microsoft.com/office/drawing/2014/main" id="{A6CC7043-66E7-45B2-A4B5-27D6CECE94D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871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2566988" y="188914"/>
            <a:ext cx="6985000" cy="101566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Facilities Highlight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accent6">
                    <a:lumMod val="50000"/>
                  </a:schemeClr>
                </a:solidFill>
                <a:effectLst>
                  <a:outerShdw blurRad="38100" dist="38100" dir="2700000" algn="tl">
                    <a:srgbClr val="C0C0C0"/>
                  </a:outerShdw>
                </a:effectLst>
                <a:uLnTx/>
                <a:uFillTx/>
                <a:latin typeface="Tahoma" pitchFamily="34" charset="0"/>
                <a:ea typeface="新細明體" panose="02020500000000000000" pitchFamily="18" charset="-120"/>
                <a:cs typeface="+mn-cs"/>
              </a:rPr>
              <a:t>1/F - 4/F</a:t>
            </a:r>
          </a:p>
        </p:txBody>
      </p:sp>
      <p:sp>
        <p:nvSpPr>
          <p:cNvPr id="21510" name="Rectangle 6"/>
          <p:cNvSpPr>
            <a:spLocks noChangeArrowheads="1"/>
          </p:cNvSpPr>
          <p:nvPr/>
        </p:nvSpPr>
        <p:spPr bwMode="auto">
          <a:xfrm>
            <a:off x="1595555" y="5829627"/>
            <a:ext cx="2232025" cy="598487"/>
          </a:xfrm>
          <a:prstGeom prst="rect">
            <a:avLst/>
          </a:prstGeom>
          <a:noFill/>
          <a:ln w="9525">
            <a:noFill/>
            <a:miter lim="800000"/>
            <a:headEnd/>
            <a:tailEnd/>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Mini Theatre (3/F)</a:t>
            </a:r>
          </a:p>
          <a:p>
            <a:pPr marL="171450" indent="-171450" algn="ctr">
              <a:lnSpc>
                <a:spcPts val="1800"/>
              </a:lnSpc>
              <a:spcBef>
                <a:spcPct val="0"/>
              </a:spcBef>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40 seats for classes</a:t>
            </a:r>
            <a:endParaRPr kumimoji="0" lang="zh-TW" altLang="en-US"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21517" name="Rectangle 6"/>
          <p:cNvSpPr>
            <a:spLocks noChangeArrowheads="1"/>
          </p:cNvSpPr>
          <p:nvPr/>
        </p:nvSpPr>
        <p:spPr bwMode="auto">
          <a:xfrm>
            <a:off x="4649021" y="5829627"/>
            <a:ext cx="3006944" cy="598487"/>
          </a:xfrm>
          <a:prstGeom prst="rect">
            <a:avLst/>
          </a:prstGeom>
          <a:noFill/>
          <a:ln w="9525">
            <a:noFill/>
            <a:miter lim="800000"/>
            <a:headEnd/>
            <a:tailEnd/>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Language Learning Room (3/F)</a:t>
            </a:r>
          </a:p>
          <a:p>
            <a:pPr marL="171450" indent="-171450" algn="ctr">
              <a:lnSpc>
                <a:spcPts val="1800"/>
              </a:lnSpc>
              <a:spcBef>
                <a:spcPct val="0"/>
              </a:spcBef>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4 workstations </a:t>
            </a:r>
            <a:endParaRPr kumimoji="0" lang="zh-TW" altLang="en-US"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reeform: Shape 4">
            <a:extLst>
              <a:ext uri="{FF2B5EF4-FFF2-40B4-BE49-F238E27FC236}">
                <a16:creationId xmlns:a16="http://schemas.microsoft.com/office/drawing/2014/main" id="{C13DCA59-07E5-48CF-A4C8-BC6DD34D1C6B}"/>
              </a:ext>
            </a:extLst>
          </p:cNvPr>
          <p:cNvSpPr/>
          <p:nvPr/>
        </p:nvSpPr>
        <p:spPr>
          <a:xfrm>
            <a:off x="1463331" y="2932251"/>
            <a:ext cx="2749613" cy="1221109"/>
          </a:xfrm>
          <a:custGeom>
            <a:avLst/>
            <a:gdLst>
              <a:gd name="connsiteX0" fmla="*/ 0 w 2566546"/>
              <a:gd name="connsiteY0" fmla="*/ 0 h 900287"/>
              <a:gd name="connsiteX1" fmla="*/ 2566546 w 2566546"/>
              <a:gd name="connsiteY1" fmla="*/ 0 h 900287"/>
              <a:gd name="connsiteX2" fmla="*/ 2566546 w 2566546"/>
              <a:gd name="connsiteY2" fmla="*/ 900287 h 900287"/>
              <a:gd name="connsiteX3" fmla="*/ 0 w 2566546"/>
              <a:gd name="connsiteY3" fmla="*/ 900287 h 900287"/>
              <a:gd name="connsiteX4" fmla="*/ 0 w 2566546"/>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46" h="900287">
                <a:moveTo>
                  <a:pt x="0" y="0"/>
                </a:moveTo>
                <a:lnTo>
                  <a:pt x="2566546" y="0"/>
                </a:lnTo>
                <a:lnTo>
                  <a:pt x="2566546"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Discussion Zone (1/F)</a:t>
            </a:r>
          </a:p>
          <a:p>
            <a:pPr marL="171450" marR="0" lvl="0" indent="-171450" defTabSz="622300" rtl="0" eaLnBrk="1" fontAlgn="auto" latinLnBrk="0" hangingPunct="1">
              <a:lnSpc>
                <a:spcPts val="1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5 group discussion rooms</a:t>
            </a:r>
          </a:p>
          <a:p>
            <a:pPr marL="171450" marR="0" lvl="0" indent="-171450" defTabSz="622300" rtl="0" eaLnBrk="1" fontAlgn="auto" latinLnBrk="0" hangingPunct="1">
              <a:lnSpc>
                <a:spcPts val="1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23 </a:t>
            </a:r>
            <a:r>
              <a:rPr kumimoji="0" lang="en-US" altLang="zh-TW" sz="1200" b="0" i="1"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新細明體" panose="02020500000000000000" pitchFamily="18" charset="-120"/>
                <a:cs typeface="Tahoma" panose="020B0604030504040204" pitchFamily="34" charset="0"/>
              </a:rPr>
              <a:t>group</a:t>
            </a: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 discussion tables </a:t>
            </a:r>
          </a:p>
          <a:p>
            <a:pPr marL="171450" lvl="0" indent="-171450" defTabSz="622300">
              <a:lnSpc>
                <a:spcPts val="1000"/>
              </a:lnSpc>
              <a:spcBef>
                <a:spcPct val="0"/>
              </a:spcBef>
              <a:spcAft>
                <a:spcPct val="35000"/>
              </a:spcAft>
              <a:buFont typeface="Arial" panose="020B0604020202020204" pitchFamily="34" charset="0"/>
              <a:buChar char="•"/>
              <a:defRPr/>
            </a:pPr>
            <a:r>
              <a:rPr lang="en-US" sz="1200" i="1" dirty="0">
                <a:solidFill>
                  <a:srgbClr val="ED7D31">
                    <a:lumMod val="75000"/>
                  </a:srgbClr>
                </a:solidFill>
                <a:latin typeface="Tahoma" panose="020B0604030504040204" pitchFamily="34" charset="0"/>
                <a:ea typeface="Tahoma" panose="020B0604030504040204" pitchFamily="34" charset="0"/>
                <a:cs typeface="Tahoma" panose="020B0604030504040204" pitchFamily="34" charset="0"/>
              </a:rPr>
              <a:t>4 discussion booths</a:t>
            </a:r>
          </a:p>
          <a:p>
            <a:pPr marL="171450" indent="-171450" defTabSz="622300">
              <a:lnSpc>
                <a:spcPts val="1000"/>
              </a:lnSpc>
              <a:spcBef>
                <a:spcPct val="0"/>
              </a:spcBef>
              <a:spcAft>
                <a:spcPct val="35000"/>
              </a:spcAft>
              <a:buFont typeface="Arial" panose="020B0604020202020204" pitchFamily="34" charset="0"/>
              <a:buChar char="•"/>
              <a:defRPr/>
            </a:pPr>
            <a:r>
              <a:rPr lang="en-US" sz="1200" i="1" dirty="0">
                <a:solidFill>
                  <a:srgbClr val="ED7D31">
                    <a:lumMod val="75000"/>
                  </a:srgbClr>
                </a:solidFill>
                <a:latin typeface="Tahoma" panose="020B0604030504040204" pitchFamily="34" charset="0"/>
                <a:ea typeface="Tahoma" panose="020B0604030504040204" pitchFamily="34" charset="0"/>
                <a:cs typeface="Tahoma" panose="020B0604030504040204" pitchFamily="34" charset="0"/>
              </a:rPr>
              <a:t>4 study booths</a:t>
            </a:r>
          </a:p>
          <a:p>
            <a:pPr marL="171450" lvl="0" indent="-171450" defTabSz="622300">
              <a:lnSpc>
                <a:spcPts val="1000"/>
              </a:lnSpc>
              <a:spcBef>
                <a:spcPct val="0"/>
              </a:spcBef>
              <a:spcAft>
                <a:spcPct val="35000"/>
              </a:spcAft>
              <a:buFont typeface="Arial" panose="020B0604020202020204" pitchFamily="34" charset="0"/>
              <a:buChar char="•"/>
              <a:defRPr/>
            </a:pPr>
            <a:endParaRPr lang="en-US" sz="1200" i="1" dirty="0">
              <a:solidFill>
                <a:srgbClr val="ED7D31">
                  <a:lumMod val="75000"/>
                </a:srgbClr>
              </a:solidFill>
              <a:latin typeface="Tahoma" panose="020B0604030504040204" pitchFamily="34" charset="0"/>
              <a:ea typeface="Tahoma" panose="020B0604030504040204" pitchFamily="34" charset="0"/>
              <a:cs typeface="Tahoma" panose="020B0604030504040204" pitchFamily="34" charset="0"/>
            </a:endParaRPr>
          </a:p>
          <a:p>
            <a:pPr marL="171450" marR="0" lvl="0" indent="-171450"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62C6093E-5FFF-43C4-A74E-76DF1A63F9BF}"/>
              </a:ext>
            </a:extLst>
          </p:cNvPr>
          <p:cNvSpPr/>
          <p:nvPr/>
        </p:nvSpPr>
        <p:spPr>
          <a:xfrm>
            <a:off x="4423772" y="2949820"/>
            <a:ext cx="3344458" cy="894076"/>
          </a:xfrm>
          <a:custGeom>
            <a:avLst/>
            <a:gdLst>
              <a:gd name="connsiteX0" fmla="*/ 0 w 3067043"/>
              <a:gd name="connsiteY0" fmla="*/ 0 h 900287"/>
              <a:gd name="connsiteX1" fmla="*/ 3067043 w 3067043"/>
              <a:gd name="connsiteY1" fmla="*/ 0 h 900287"/>
              <a:gd name="connsiteX2" fmla="*/ 3067043 w 3067043"/>
              <a:gd name="connsiteY2" fmla="*/ 900287 h 900287"/>
              <a:gd name="connsiteX3" fmla="*/ 0 w 3067043"/>
              <a:gd name="connsiteY3" fmla="*/ 900287 h 900287"/>
              <a:gd name="connsiteX4" fmla="*/ 0 w 3067043"/>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043" h="900287">
                <a:moveTo>
                  <a:pt x="0" y="0"/>
                </a:moveTo>
                <a:lnTo>
                  <a:pt x="3067043" y="0"/>
                </a:lnTo>
                <a:lnTo>
                  <a:pt x="3067043"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n-US" altLang="zh-TW" sz="1400" b="1" i="0" u="none" strike="noStrike" kern="1200" cap="none" spc="0" normalizeH="0" baseline="0" noProof="0" dirty="0">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Flexi Zone (1/F)</a:t>
            </a:r>
          </a:p>
          <a:p>
            <a:pPr marL="171450" marR="0" lvl="0" indent="-171450" algn="l" defTabSz="622300" rtl="0" eaLnBrk="1" fontAlgn="auto" latinLnBrk="0" hangingPunct="1">
              <a:lnSpc>
                <a:spcPts val="1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Two sets of 4K projectors and PCs</a:t>
            </a:r>
          </a:p>
          <a:p>
            <a:pPr marL="171450" lvl="0" indent="-171450" defTabSz="622300">
              <a:lnSpc>
                <a:spcPts val="1000"/>
              </a:lnSpc>
              <a:spcBef>
                <a:spcPct val="0"/>
              </a:spcBef>
              <a:spcAft>
                <a:spcPct val="35000"/>
              </a:spcAft>
              <a:buFont typeface="Arial" panose="020B0604020202020204" pitchFamily="34" charset="0"/>
              <a:buChar char="•"/>
              <a:defRPr/>
            </a:pPr>
            <a:r>
              <a:rPr kumimoji="0" lang="en-US" altLang="zh-TW" sz="1200" b="0" i="1" u="none" strike="noStrike" kern="1200" cap="none" spc="0" normalizeH="0" baseline="0" noProof="0" dirty="0">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Two sets of Handheld Wireless </a:t>
            </a:r>
            <a:r>
              <a:rPr lang="en-US" altLang="zh-TW" sz="1200" i="1" dirty="0">
                <a:ln/>
                <a:solidFill>
                  <a:srgbClr val="ED7D31">
                    <a:lumMod val="75000"/>
                  </a:srgbClr>
                </a:solidFill>
                <a:latin typeface="Tahoma" panose="020B0604030504040204" pitchFamily="34" charset="0"/>
                <a:ea typeface="新細明體" panose="02020500000000000000" pitchFamily="18" charset="-120"/>
                <a:cs typeface="Tahoma" panose="020B0604030504040204" pitchFamily="34" charset="0"/>
              </a:rPr>
              <a:t>M</a:t>
            </a:r>
            <a:r>
              <a:rPr lang="en-US" altLang="zh-TW" sz="1200" i="1" dirty="0">
                <a:ln/>
                <a:solidFill>
                  <a:srgbClr val="ED7D31">
                    <a:lumMod val="75000"/>
                  </a:srgbClr>
                </a:solidFill>
                <a:latin typeface="Tahoma" panose="020B0604030504040204" pitchFamily="34" charset="0"/>
                <a:cs typeface="Tahoma" panose="020B0604030504040204" pitchFamily="34" charset="0"/>
              </a:rPr>
              <a:t>icrophone</a:t>
            </a:r>
            <a:endPar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10" name="Freeform: Shape 9">
            <a:extLst>
              <a:ext uri="{FF2B5EF4-FFF2-40B4-BE49-F238E27FC236}">
                <a16:creationId xmlns:a16="http://schemas.microsoft.com/office/drawing/2014/main" id="{DE69A4A6-3060-4F23-B5D2-42CC004B4645}"/>
              </a:ext>
            </a:extLst>
          </p:cNvPr>
          <p:cNvSpPr/>
          <p:nvPr/>
        </p:nvSpPr>
        <p:spPr>
          <a:xfrm>
            <a:off x="7971974" y="2947616"/>
            <a:ext cx="2749613"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Research Commons (4/F)</a:t>
            </a:r>
          </a:p>
          <a:p>
            <a:pPr marL="171450" marR="0" lvl="0" indent="-171450" algn="ctr" defTabSz="622300" rtl="0" eaLnBrk="1" fontAlgn="auto" latinLnBrk="0" hangingPunct="1">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62 individual study carrels on 4/F</a:t>
            </a: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A7318FD-CB87-4A66-A094-AB237DC2FCF9}"/>
              </a:ext>
            </a:extLst>
          </p:cNvPr>
          <p:cNvSpPr/>
          <p:nvPr/>
        </p:nvSpPr>
        <p:spPr>
          <a:xfrm>
            <a:off x="7996884" y="5825938"/>
            <a:ext cx="2599738"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Media Production Lab (3/F)</a:t>
            </a:r>
          </a:p>
          <a:p>
            <a:pPr marL="171450" marR="0" lvl="0" indent="-171450" algn="ctr"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16 media workstations</a:t>
            </a: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F6719BE-0613-4BCB-BDE6-C36A178F65DB}"/>
              </a:ext>
            </a:extLst>
          </p:cNvPr>
          <p:cNvSpPr/>
          <p:nvPr/>
        </p:nvSpPr>
        <p:spPr>
          <a:xfrm>
            <a:off x="4978398" y="5852300"/>
            <a:ext cx="2599738"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704" tIns="298704" rIns="298704" bIns="0" numCol="1" spcCol="1270" anchor="t"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en-US" sz="4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966D487-3D06-48B7-9276-44B55A0B39D5}"/>
              </a:ext>
            </a:extLst>
          </p:cNvPr>
          <p:cNvSpPr/>
          <p:nvPr/>
        </p:nvSpPr>
        <p:spPr>
          <a:xfrm>
            <a:off x="7838219" y="5852300"/>
            <a:ext cx="2599738"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704" tIns="298704" rIns="298704" bIns="0" numCol="1" spcCol="1270" anchor="t"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en-US" sz="4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E3F27D-3B4A-4F69-8860-FA5A6945DD0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9013" y="1270902"/>
            <a:ext cx="2599738" cy="1733159"/>
          </a:xfrm>
          <a:prstGeom prst="rect">
            <a:avLst/>
          </a:prstGeom>
        </p:spPr>
      </p:pic>
      <p:pic>
        <p:nvPicPr>
          <p:cNvPr id="18" name="Picture 17">
            <a:extLst>
              <a:ext uri="{FF2B5EF4-FFF2-40B4-BE49-F238E27FC236}">
                <a16:creationId xmlns:a16="http://schemas.microsoft.com/office/drawing/2014/main" id="{487AA1B7-EE9B-4CEA-9347-C7BA4352CDC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72765" y="1270903"/>
            <a:ext cx="2599738" cy="1733158"/>
          </a:xfrm>
          <a:prstGeom prst="rect">
            <a:avLst/>
          </a:prstGeom>
        </p:spPr>
      </p:pic>
      <p:pic>
        <p:nvPicPr>
          <p:cNvPr id="22" name="Picture 21">
            <a:extLst>
              <a:ext uri="{FF2B5EF4-FFF2-40B4-BE49-F238E27FC236}">
                <a16:creationId xmlns:a16="http://schemas.microsoft.com/office/drawing/2014/main" id="{423D9E99-1CAF-4538-9237-C42BAFC93AF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29013" y="4121477"/>
            <a:ext cx="2599742" cy="1733161"/>
          </a:xfrm>
          <a:prstGeom prst="rect">
            <a:avLst/>
          </a:prstGeom>
        </p:spPr>
      </p:pic>
      <p:pic>
        <p:nvPicPr>
          <p:cNvPr id="24" name="Picture 23">
            <a:extLst>
              <a:ext uri="{FF2B5EF4-FFF2-40B4-BE49-F238E27FC236}">
                <a16:creationId xmlns:a16="http://schemas.microsoft.com/office/drawing/2014/main" id="{860C3082-8EBA-495D-891C-7BA137E0D78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52624" y="1270901"/>
            <a:ext cx="2599738" cy="1733159"/>
          </a:xfrm>
          <a:prstGeom prst="rect">
            <a:avLst/>
          </a:prstGeom>
        </p:spPr>
      </p:pic>
      <p:pic>
        <p:nvPicPr>
          <p:cNvPr id="26" name="Picture 25">
            <a:extLst>
              <a:ext uri="{FF2B5EF4-FFF2-40B4-BE49-F238E27FC236}">
                <a16:creationId xmlns:a16="http://schemas.microsoft.com/office/drawing/2014/main" id="{C5BFDE9F-DF4E-4BAB-8C17-20B7920060B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3650" r="28788"/>
          <a:stretch/>
        </p:blipFill>
        <p:spPr>
          <a:xfrm>
            <a:off x="7972765" y="4116296"/>
            <a:ext cx="2599738" cy="1731600"/>
          </a:xfrm>
          <a:prstGeom prst="rect">
            <a:avLst/>
          </a:prstGeom>
        </p:spPr>
      </p:pic>
      <p:pic>
        <p:nvPicPr>
          <p:cNvPr id="28" name="Picture 27">
            <a:extLst>
              <a:ext uri="{FF2B5EF4-FFF2-40B4-BE49-F238E27FC236}">
                <a16:creationId xmlns:a16="http://schemas.microsoft.com/office/drawing/2014/main" id="{5751D738-E3B6-4F1F-BA4B-BB99D294967B}"/>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0351" r="16987"/>
          <a:stretch/>
        </p:blipFill>
        <p:spPr>
          <a:xfrm>
            <a:off x="4796144" y="4120700"/>
            <a:ext cx="2599739" cy="1731600"/>
          </a:xfrm>
          <a:prstGeom prst="rect">
            <a:avLst/>
          </a:prstGeom>
        </p:spPr>
      </p:pic>
    </p:spTree>
    <p:extLst>
      <p:ext uri="{BB962C8B-B14F-4D97-AF65-F5344CB8AC3E}">
        <p14:creationId xmlns:p14="http://schemas.microsoft.com/office/powerpoint/2010/main" val="382654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7B94A-3180-4116-8C2E-7F2F69BB176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5325"/>
          <a:stretch/>
        </p:blipFill>
        <p:spPr>
          <a:xfrm>
            <a:off x="2803709" y="919280"/>
            <a:ext cx="3559136" cy="2116501"/>
          </a:xfrm>
          <a:prstGeom prst="snip2DiagRect">
            <a:avLst/>
          </a:prstGeom>
        </p:spPr>
      </p:pic>
      <p:sp>
        <p:nvSpPr>
          <p:cNvPr id="11" name="Flowchart: Connector 10">
            <a:extLst>
              <a:ext uri="{FF2B5EF4-FFF2-40B4-BE49-F238E27FC236}">
                <a16:creationId xmlns:a16="http://schemas.microsoft.com/office/drawing/2014/main" id="{BA27D87B-5261-4C48-92E8-04015CE51F45}"/>
              </a:ext>
            </a:extLst>
          </p:cNvPr>
          <p:cNvSpPr/>
          <p:nvPr/>
        </p:nvSpPr>
        <p:spPr>
          <a:xfrm>
            <a:off x="6362845" y="2559900"/>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14385"/>
              <a:alphaOff val="0"/>
            </a:schemeClr>
          </a:lnRef>
          <a:fillRef idx="3">
            <a:schemeClr val="accent3">
              <a:shade val="50000"/>
              <a:hueOff val="0"/>
              <a:satOff val="0"/>
              <a:lumOff val="14385"/>
              <a:alphaOff val="0"/>
            </a:schemeClr>
          </a:fillRef>
          <a:effectRef idx="2">
            <a:schemeClr val="accent3">
              <a:shade val="50000"/>
              <a:hueOff val="0"/>
              <a:satOff val="0"/>
              <a:lumOff val="14385"/>
              <a:alphaOff val="0"/>
            </a:schemeClr>
          </a:effectRef>
          <a:fontRef idx="minor">
            <a:schemeClr val="lt1"/>
          </a:fontRef>
        </p:style>
      </p:sp>
      <p:sp>
        <p:nvSpPr>
          <p:cNvPr id="15" name="Flowchart: Connector 14">
            <a:extLst>
              <a:ext uri="{FF2B5EF4-FFF2-40B4-BE49-F238E27FC236}">
                <a16:creationId xmlns:a16="http://schemas.microsoft.com/office/drawing/2014/main" id="{886E42D7-9E03-4521-B729-470B88A93725}"/>
              </a:ext>
            </a:extLst>
          </p:cNvPr>
          <p:cNvSpPr/>
          <p:nvPr/>
        </p:nvSpPr>
        <p:spPr>
          <a:xfrm>
            <a:off x="6603077" y="4716363"/>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28770"/>
              <a:alphaOff val="0"/>
            </a:schemeClr>
          </a:lnRef>
          <a:fillRef idx="3">
            <a:schemeClr val="accent3">
              <a:shade val="50000"/>
              <a:hueOff val="0"/>
              <a:satOff val="0"/>
              <a:lumOff val="28770"/>
              <a:alphaOff val="0"/>
            </a:schemeClr>
          </a:fillRef>
          <a:effectRef idx="2">
            <a:schemeClr val="accent3">
              <a:shade val="50000"/>
              <a:hueOff val="0"/>
              <a:satOff val="0"/>
              <a:lumOff val="28770"/>
              <a:alphaOff val="0"/>
            </a:schemeClr>
          </a:effectRef>
          <a:fontRef idx="minor">
            <a:schemeClr val="lt1"/>
          </a:fontRef>
        </p:style>
      </p:sp>
      <p:grpSp>
        <p:nvGrpSpPr>
          <p:cNvPr id="27" name="Group 26">
            <a:extLst>
              <a:ext uri="{FF2B5EF4-FFF2-40B4-BE49-F238E27FC236}">
                <a16:creationId xmlns:a16="http://schemas.microsoft.com/office/drawing/2014/main" id="{50FE553D-1A17-4FE6-8A17-5A69A8D3D3B6}"/>
              </a:ext>
            </a:extLst>
          </p:cNvPr>
          <p:cNvGrpSpPr/>
          <p:nvPr/>
        </p:nvGrpSpPr>
        <p:grpSpPr>
          <a:xfrm>
            <a:off x="0" y="2813575"/>
            <a:ext cx="2503815" cy="1172173"/>
            <a:chOff x="25707" y="1823357"/>
            <a:chExt cx="2053464" cy="1013775"/>
          </a:xfrm>
          <a:solidFill>
            <a:schemeClr val="accent1">
              <a:lumMod val="50000"/>
            </a:schemeClr>
          </a:solidFill>
        </p:grpSpPr>
        <p:sp>
          <p:nvSpPr>
            <p:cNvPr id="25" name="Arrow: Pentagon 24">
              <a:extLst>
                <a:ext uri="{FF2B5EF4-FFF2-40B4-BE49-F238E27FC236}">
                  <a16:creationId xmlns:a16="http://schemas.microsoft.com/office/drawing/2014/main" id="{80F2C09C-F87A-4B2E-9A10-C8E707CD535A}"/>
                </a:ext>
              </a:extLst>
            </p:cNvPr>
            <p:cNvSpPr/>
            <p:nvPr/>
          </p:nvSpPr>
          <p:spPr>
            <a:xfrm>
              <a:off x="25707" y="1823357"/>
              <a:ext cx="2053464" cy="101377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1081D8-26F3-43E3-AAB6-E8C3EFBFA3CF}"/>
                </a:ext>
              </a:extLst>
            </p:cNvPr>
            <p:cNvSpPr/>
            <p:nvPr/>
          </p:nvSpPr>
          <p:spPr>
            <a:xfrm>
              <a:off x="108908" y="1876760"/>
              <a:ext cx="1382345" cy="8251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Classrooms</a:t>
              </a:r>
            </a:p>
          </p:txBody>
        </p:sp>
      </p:grpSp>
      <p:sp>
        <p:nvSpPr>
          <p:cNvPr id="28" name="Slide Number Placeholder 2">
            <a:extLst>
              <a:ext uri="{FF2B5EF4-FFF2-40B4-BE49-F238E27FC236}">
                <a16:creationId xmlns:a16="http://schemas.microsoft.com/office/drawing/2014/main" id="{1EBE616B-1EFE-4F49-9E05-96F6CE1E7DC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4" name="Group 3">
            <a:extLst>
              <a:ext uri="{FF2B5EF4-FFF2-40B4-BE49-F238E27FC236}">
                <a16:creationId xmlns:a16="http://schemas.microsoft.com/office/drawing/2014/main" id="{CED50B6A-163E-4CDF-9170-4D7A38776507}"/>
              </a:ext>
            </a:extLst>
          </p:cNvPr>
          <p:cNvGrpSpPr/>
          <p:nvPr/>
        </p:nvGrpSpPr>
        <p:grpSpPr>
          <a:xfrm>
            <a:off x="6364924" y="299786"/>
            <a:ext cx="4988876" cy="3108968"/>
            <a:chOff x="8503855" y="-5237212"/>
            <a:chExt cx="7148973" cy="4646477"/>
          </a:xfrm>
        </p:grpSpPr>
        <p:pic>
          <p:nvPicPr>
            <p:cNvPr id="5" name="Picture 4">
              <a:extLst>
                <a:ext uri="{FF2B5EF4-FFF2-40B4-BE49-F238E27FC236}">
                  <a16:creationId xmlns:a16="http://schemas.microsoft.com/office/drawing/2014/main" id="{B000E040-FD34-4805-A062-C1FF60CA09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03855" y="-3765519"/>
              <a:ext cx="4762176" cy="3174784"/>
            </a:xfrm>
            <a:prstGeom prst="snip2DiagRect">
              <a:avLst/>
            </a:prstGeom>
          </p:spPr>
        </p:pic>
        <p:sp>
          <p:nvSpPr>
            <p:cNvPr id="3" name="Speech Bubble: Rectangle with Corners Rounded 2">
              <a:extLst>
                <a:ext uri="{FF2B5EF4-FFF2-40B4-BE49-F238E27FC236}">
                  <a16:creationId xmlns:a16="http://schemas.microsoft.com/office/drawing/2014/main" id="{DE0585D4-AD0A-4A00-817E-929398CBED10}"/>
                </a:ext>
              </a:extLst>
            </p:cNvPr>
            <p:cNvSpPr/>
            <p:nvPr/>
          </p:nvSpPr>
          <p:spPr>
            <a:xfrm>
              <a:off x="11308076" y="-5237212"/>
              <a:ext cx="4344752" cy="2183116"/>
            </a:xfrm>
            <a:prstGeom prst="wedgeRoundRectCallout">
              <a:avLst>
                <a:gd name="adj1" fmla="val 2088"/>
                <a:gd name="adj2" fmla="val 5879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ea typeface="Tahoma" panose="020B0604030504040204" pitchFamily="34" charset="0"/>
                  <a:cs typeface="Tahoma" panose="020B0604030504040204" pitchFamily="34" charset="0"/>
                </a:rPr>
                <a:t>Creative Arts Room (1/F)</a:t>
              </a:r>
              <a:r>
                <a:rPr lang="en-US" sz="1400" dirty="0">
                  <a:solidFill>
                    <a:schemeClr val="tx1"/>
                  </a:solidFill>
                </a:rPr>
                <a:t> </a:t>
              </a:r>
            </a:p>
            <a:p>
              <a:pPr marL="171450" indent="-171450">
                <a:spcAft>
                  <a:spcPts val="588"/>
                </a:spcAft>
                <a:buFont typeface="Wingdings" panose="05000000000000000000" pitchFamily="2" charset="2"/>
                <a:buChar char="ü"/>
              </a:pPr>
              <a:r>
                <a:rPr lang="en-US" sz="1100" dirty="0">
                  <a:solidFill>
                    <a:schemeClr val="tx1"/>
                  </a:solidFill>
                </a:rPr>
                <a:t>Specially designed for creative arts</a:t>
              </a:r>
            </a:p>
            <a:p>
              <a:pPr marL="171450" indent="-171450">
                <a:spcAft>
                  <a:spcPts val="588"/>
                </a:spcAft>
                <a:buFont typeface="Wingdings" panose="05000000000000000000" pitchFamily="2" charset="2"/>
                <a:buChar char="ü"/>
              </a:pPr>
              <a:r>
                <a:rPr lang="en-US" sz="1100" dirty="0">
                  <a:solidFill>
                    <a:schemeClr val="tx1"/>
                  </a:solidFill>
                </a:rPr>
                <a:t>Professional audio-visual facilities for performance and recording</a:t>
              </a:r>
            </a:p>
            <a:p>
              <a:pPr marL="171450" indent="-171450">
                <a:spcAft>
                  <a:spcPts val="588"/>
                </a:spcAft>
                <a:buFont typeface="Wingdings" panose="05000000000000000000" pitchFamily="2" charset="2"/>
                <a:buChar char="ü"/>
              </a:pPr>
              <a:r>
                <a:rPr lang="en-US" sz="1100" dirty="0">
                  <a:solidFill>
                    <a:schemeClr val="tx1"/>
                  </a:solidFill>
                </a:rPr>
                <a:t>Moveable partition boards for zoning and artworks display, etc.</a:t>
              </a:r>
              <a:endParaRPr lang="en-US" sz="1100" b="1" dirty="0">
                <a:solidFill>
                  <a:schemeClr val="tx1"/>
                </a:solidFill>
                <a:ea typeface="Tahoma" panose="020B0604030504040204" pitchFamily="34" charset="0"/>
                <a:cs typeface="Tahoma" panose="020B0604030504040204" pitchFamily="34" charset="0"/>
              </a:endParaRPr>
            </a:p>
          </p:txBody>
        </p:sp>
      </p:grpSp>
      <p:sp>
        <p:nvSpPr>
          <p:cNvPr id="21" name="Speech Bubble: Rectangle with Corners Rounded 20">
            <a:extLst>
              <a:ext uri="{FF2B5EF4-FFF2-40B4-BE49-F238E27FC236}">
                <a16:creationId xmlns:a16="http://schemas.microsoft.com/office/drawing/2014/main" id="{DD3D1FC5-5DE6-45B6-8AAB-8DEF9115046D}"/>
              </a:ext>
            </a:extLst>
          </p:cNvPr>
          <p:cNvSpPr/>
          <p:nvPr/>
        </p:nvSpPr>
        <p:spPr>
          <a:xfrm>
            <a:off x="378284" y="566747"/>
            <a:ext cx="2641515" cy="1015438"/>
          </a:xfrm>
          <a:prstGeom prst="wedgeRoundRectCallout">
            <a:avLst>
              <a:gd name="adj1" fmla="val 49249"/>
              <a:gd name="adj2" fmla="val 7857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Creative Lab (G/F)</a:t>
            </a:r>
          </a:p>
          <a:p>
            <a:pPr marL="171450" lvl="0" indent="-171450" defTabSz="622300">
              <a:lnSpc>
                <a:spcPct val="90000"/>
              </a:lnSpc>
              <a:spcBef>
                <a:spcPct val="0"/>
              </a:spcBef>
              <a:spcAft>
                <a:spcPts val="588"/>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VR-AR Media Equipment and Software</a:t>
            </a:r>
          </a:p>
          <a:p>
            <a:pPr marL="171450" lvl="0" indent="-171450" defTabSz="622300">
              <a:spcBef>
                <a:spcPct val="0"/>
              </a:spcBef>
              <a:spcAft>
                <a:spcPts val="588"/>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Video-conferencing and Recording Equipment, etc.</a:t>
            </a:r>
          </a:p>
        </p:txBody>
      </p:sp>
      <p:grpSp>
        <p:nvGrpSpPr>
          <p:cNvPr id="2" name="Group 1">
            <a:extLst>
              <a:ext uri="{FF2B5EF4-FFF2-40B4-BE49-F238E27FC236}">
                <a16:creationId xmlns:a16="http://schemas.microsoft.com/office/drawing/2014/main" id="{3B531134-4E2D-433F-B7D6-C5452731C36E}"/>
              </a:ext>
            </a:extLst>
          </p:cNvPr>
          <p:cNvGrpSpPr/>
          <p:nvPr/>
        </p:nvGrpSpPr>
        <p:grpSpPr>
          <a:xfrm>
            <a:off x="6554677" y="3773973"/>
            <a:ext cx="5446823" cy="2982039"/>
            <a:chOff x="6115017" y="3655992"/>
            <a:chExt cx="5446823" cy="2982039"/>
          </a:xfrm>
        </p:grpSpPr>
        <p:pic>
          <p:nvPicPr>
            <p:cNvPr id="14" name="Picture 13">
              <a:extLst>
                <a:ext uri="{FF2B5EF4-FFF2-40B4-BE49-F238E27FC236}">
                  <a16:creationId xmlns:a16="http://schemas.microsoft.com/office/drawing/2014/main" id="{DC21D761-92C6-46FA-A21F-87A259E8CB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5017" y="3655992"/>
              <a:ext cx="3276849" cy="2184565"/>
            </a:xfrm>
            <a:prstGeom prst="snip2DiagRect">
              <a:avLst/>
            </a:prstGeom>
            <a:effectLst/>
          </p:spPr>
        </p:pic>
        <p:sp>
          <p:nvSpPr>
            <p:cNvPr id="16" name="Speech Bubble: Rectangle with Corners Rounded 15">
              <a:extLst>
                <a:ext uri="{FF2B5EF4-FFF2-40B4-BE49-F238E27FC236}">
                  <a16:creationId xmlns:a16="http://schemas.microsoft.com/office/drawing/2014/main" id="{68388C2E-B18B-43C2-A2A2-F0DD53BD495E}"/>
                </a:ext>
              </a:extLst>
            </p:cNvPr>
            <p:cNvSpPr/>
            <p:nvPr/>
          </p:nvSpPr>
          <p:spPr>
            <a:xfrm>
              <a:off x="7523240" y="5440895"/>
              <a:ext cx="4038600" cy="1197136"/>
            </a:xfrm>
            <a:prstGeom prst="wedgeRoundRectCallout">
              <a:avLst>
                <a:gd name="adj1" fmla="val -25025"/>
                <a:gd name="adj2" fmla="val -74919"/>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ea typeface="Tahoma" panose="020B0604030504040204" pitchFamily="34" charset="0"/>
                  <a:cs typeface="Tahoma" panose="020B0604030504040204" pitchFamily="34" charset="0"/>
                </a:rPr>
                <a:t>Future Early Childhood &amp; Primary Classroom (1/F)</a:t>
              </a:r>
            </a:p>
            <a:p>
              <a:pPr marL="171450" indent="-171450">
                <a:spcAft>
                  <a:spcPts val="588"/>
                </a:spcAft>
                <a:buFont typeface="Wingdings" panose="05000000000000000000" pitchFamily="2" charset="2"/>
                <a:buChar char="ü"/>
              </a:pPr>
              <a:r>
                <a:rPr lang="en-US" sz="1100" dirty="0">
                  <a:solidFill>
                    <a:schemeClr val="tx1"/>
                  </a:solidFill>
                </a:rPr>
                <a:t>Designed for school children at kindergarten to junior primary levels with custom-made furniture for young children</a:t>
              </a:r>
            </a:p>
            <a:p>
              <a:pPr marL="171450" indent="-171450">
                <a:spcAft>
                  <a:spcPts val="588"/>
                </a:spcAft>
                <a:buFont typeface="Wingdings" panose="05000000000000000000" pitchFamily="2" charset="2"/>
                <a:buChar char="ü"/>
              </a:pPr>
              <a:r>
                <a:rPr lang="en-US" sz="1100" dirty="0">
                  <a:solidFill>
                    <a:schemeClr val="tx1"/>
                  </a:solidFill>
                </a:rPr>
                <a:t>Different lighting effects, 4K projectors, opaque projectors, projection screen and projection wall, etc.</a:t>
              </a:r>
              <a:endParaRPr lang="en-US" sz="1100" b="1" dirty="0">
                <a:solidFill>
                  <a:schemeClr val="tx1"/>
                </a:solidFill>
                <a:ea typeface="Tahoma" panose="020B0604030504040204" pitchFamily="34" charset="0"/>
                <a:cs typeface="Tahoma" panose="020B0604030504040204" pitchFamily="34" charset="0"/>
              </a:endParaRPr>
            </a:p>
          </p:txBody>
        </p:sp>
      </p:grpSp>
      <p:pic>
        <p:nvPicPr>
          <p:cNvPr id="18" name="Picture 17">
            <a:extLst>
              <a:ext uri="{FF2B5EF4-FFF2-40B4-BE49-F238E27FC236}">
                <a16:creationId xmlns:a16="http://schemas.microsoft.com/office/drawing/2014/main" id="{7AB488BC-E9EE-4CCF-85F7-6A96B17417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9807" y="3428999"/>
            <a:ext cx="3559136" cy="2145600"/>
          </a:xfrm>
          <a:prstGeom prst="snip2DiagRect">
            <a:avLst/>
          </a:prstGeom>
          <a:effectLst/>
        </p:spPr>
      </p:pic>
      <p:sp>
        <p:nvSpPr>
          <p:cNvPr id="17" name="Speech Bubble: Rectangle with Corners Rounded 16">
            <a:extLst>
              <a:ext uri="{FF2B5EF4-FFF2-40B4-BE49-F238E27FC236}">
                <a16:creationId xmlns:a16="http://schemas.microsoft.com/office/drawing/2014/main" id="{5E6F1D68-BE22-4D22-997D-5609D1AD5742}"/>
              </a:ext>
            </a:extLst>
          </p:cNvPr>
          <p:cNvSpPr/>
          <p:nvPr/>
        </p:nvSpPr>
        <p:spPr>
          <a:xfrm>
            <a:off x="116745" y="5193137"/>
            <a:ext cx="3626580" cy="1290280"/>
          </a:xfrm>
          <a:prstGeom prst="wedgeRoundRectCallout">
            <a:avLst>
              <a:gd name="adj1" fmla="val 42139"/>
              <a:gd name="adj2" fmla="val -8959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ts val="588"/>
              </a:spcAft>
              <a:defRPr/>
            </a:pPr>
            <a:r>
              <a:rPr lang="en-US" sz="1400" b="1" dirty="0">
                <a:solidFill>
                  <a:schemeClr val="tx1"/>
                </a:solidFill>
                <a:ea typeface="Tahoma" panose="020B0604030504040204" pitchFamily="34" charset="0"/>
                <a:cs typeface="Tahoma" panose="020B0604030504040204" pitchFamily="34" charset="0"/>
              </a:rPr>
              <a:t>Future Primary &amp; Secondary Classroom (1/F)</a:t>
            </a:r>
          </a:p>
          <a:p>
            <a:pPr marL="171450" lvl="0" indent="-171450" defTabSz="622300">
              <a:lnSpc>
                <a:spcPct val="90000"/>
              </a:lnSpc>
              <a:spcBef>
                <a:spcPct val="0"/>
              </a:spcBef>
              <a:spcAft>
                <a:spcPts val="588"/>
              </a:spcAft>
              <a:buFont typeface="Wingdings" panose="05000000000000000000" pitchFamily="2" charset="2"/>
              <a:buChar char="ü"/>
              <a:defRPr/>
            </a:pPr>
            <a:r>
              <a:rPr lang="en-US" sz="1200" dirty="0">
                <a:solidFill>
                  <a:schemeClr val="tx1"/>
                </a:solidFill>
                <a:ea typeface="Tahoma" panose="020B0604030504040204" pitchFamily="34" charset="0"/>
                <a:cs typeface="Tahoma" panose="020B0604030504040204" pitchFamily="34" charset="0"/>
              </a:rPr>
              <a:t>Designed for students at senior primary to junior secondary levels</a:t>
            </a:r>
          </a:p>
          <a:p>
            <a:pPr marL="171450" lvl="0" indent="-171450" defTabSz="622300">
              <a:lnSpc>
                <a:spcPts val="1100"/>
              </a:lnSpc>
              <a:spcBef>
                <a:spcPct val="0"/>
              </a:spcBef>
              <a:spcAft>
                <a:spcPts val="588"/>
              </a:spcAft>
              <a:buFont typeface="Wingdings" panose="05000000000000000000" pitchFamily="2" charset="2"/>
              <a:buChar char="ü"/>
              <a:defRPr/>
            </a:pPr>
            <a:r>
              <a:rPr lang="en-US" sz="1200" dirty="0">
                <a:solidFill>
                  <a:schemeClr val="tx1"/>
                </a:solidFill>
                <a:ea typeface="Tahoma" panose="020B0604030504040204" pitchFamily="34" charset="0"/>
                <a:cs typeface="Tahoma" panose="020B0604030504040204" pitchFamily="34" charset="0"/>
              </a:rPr>
              <a:t>Moveable and flappable 4K interactive touch-screen displays, etc.</a:t>
            </a:r>
          </a:p>
        </p:txBody>
      </p:sp>
    </p:spTree>
    <p:extLst>
      <p:ext uri="{BB962C8B-B14F-4D97-AF65-F5344CB8AC3E}">
        <p14:creationId xmlns:p14="http://schemas.microsoft.com/office/powerpoint/2010/main" val="244367123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E961F2-8BD9-42E1-AE28-F17FDAEF84EA}">
  <we:reference id="beefbeef-beef-beef-beef-beefbeefbeef" version="2.0.0.0" store="EXCatalog" storeType="EXCatalog"/>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9426</TotalTime>
  <Words>2256</Words>
  <Application>Microsoft Office PowerPoint</Application>
  <PresentationFormat>Widescreen</PresentationFormat>
  <Paragraphs>375</Paragraphs>
  <Slides>44</Slides>
  <Notes>41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SimSun</vt:lpstr>
      <vt:lpstr>微軟正黑體</vt:lpstr>
      <vt:lpstr>新細明體</vt:lpstr>
      <vt:lpstr>細明體</vt:lpstr>
      <vt:lpstr>Adobe Devanagari</vt:lpstr>
      <vt:lpstr>Arial</vt:lpstr>
      <vt:lpstr>Bahnschrift</vt:lpstr>
      <vt:lpstr>Calibri</vt:lpstr>
      <vt:lpstr>Calibri Light</vt:lpstr>
      <vt:lpstr>Garamond</vt:lpstr>
      <vt:lpstr>Ink Free</vt:lpstr>
      <vt:lpstr>MV Boli</vt:lpstr>
      <vt:lpstr>Tahoma</vt:lpstr>
      <vt:lpstr>Times</vt:lpstr>
      <vt:lpstr>Verdana</vt:lpstr>
      <vt:lpstr>Wingdings</vt:lpstr>
      <vt:lpstr>1_Office Theme</vt:lpstr>
      <vt:lpstr>2024/25 Library Orientation</vt:lpstr>
      <vt:lpstr>Contents (Click to 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PANG, Sau King Bonnie [LIB]</dc:creator>
  <cp:lastModifiedBy>PANG, Sau King Bonnie [LIB]</cp:lastModifiedBy>
  <cp:revision>547</cp:revision>
  <cp:lastPrinted>2023-05-19T01:23:48Z</cp:lastPrinted>
  <dcterms:created xsi:type="dcterms:W3CDTF">2021-08-16T08:41:53Z</dcterms:created>
  <dcterms:modified xsi:type="dcterms:W3CDTF">2025-02-03T09:04:39Z</dcterms:modified>
</cp:coreProperties>
</file>