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8"/>
  </p:notesMasterIdLst>
  <p:handoutMasterIdLst>
    <p:handoutMasterId r:id="rId49"/>
  </p:handoutMasterIdLst>
  <p:sldIdLst>
    <p:sldId id="523" r:id="rId2"/>
    <p:sldId id="312" r:id="rId3"/>
    <p:sldId id="315" r:id="rId4"/>
    <p:sldId id="514" r:id="rId5"/>
    <p:sldId id="388" r:id="rId6"/>
    <p:sldId id="389" r:id="rId7"/>
    <p:sldId id="517" r:id="rId8"/>
    <p:sldId id="524" r:id="rId9"/>
    <p:sldId id="522" r:id="rId10"/>
    <p:sldId id="322" r:id="rId11"/>
    <p:sldId id="373" r:id="rId12"/>
    <p:sldId id="515" r:id="rId13"/>
    <p:sldId id="518" r:id="rId14"/>
    <p:sldId id="525" r:id="rId15"/>
    <p:sldId id="329" r:id="rId16"/>
    <p:sldId id="519" r:id="rId17"/>
    <p:sldId id="395" r:id="rId18"/>
    <p:sldId id="260" r:id="rId19"/>
    <p:sldId id="310" r:id="rId20"/>
    <p:sldId id="526" r:id="rId21"/>
    <p:sldId id="327" r:id="rId22"/>
    <p:sldId id="333" r:id="rId23"/>
    <p:sldId id="339" r:id="rId24"/>
    <p:sldId id="527" r:id="rId25"/>
    <p:sldId id="269" r:id="rId26"/>
    <p:sldId id="340" r:id="rId27"/>
    <p:sldId id="348" r:id="rId28"/>
    <p:sldId id="528" r:id="rId29"/>
    <p:sldId id="334" r:id="rId30"/>
    <p:sldId id="371" r:id="rId31"/>
    <p:sldId id="337" r:id="rId32"/>
    <p:sldId id="338" r:id="rId33"/>
    <p:sldId id="520" r:id="rId34"/>
    <p:sldId id="268" r:id="rId35"/>
    <p:sldId id="516" r:id="rId36"/>
    <p:sldId id="271" r:id="rId37"/>
    <p:sldId id="513" r:id="rId38"/>
    <p:sldId id="380" r:id="rId39"/>
    <p:sldId id="376" r:id="rId40"/>
    <p:sldId id="521" r:id="rId41"/>
    <p:sldId id="529" r:id="rId42"/>
    <p:sldId id="382" r:id="rId43"/>
    <p:sldId id="356" r:id="rId44"/>
    <p:sldId id="355" r:id="rId45"/>
    <p:sldId id="392" r:id="rId46"/>
    <p:sldId id="530" r:id="rId47"/>
  </p:sldIdLst>
  <p:sldSz cx="12192000" cy="6858000"/>
  <p:notesSz cx="6797675" cy="9926638"/>
  <p:defaultTextStyle>
    <a:defPPr>
      <a:defRPr lang="zh-TW"/>
    </a:defPPr>
    <a:lvl1pPr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5pPr>
    <a:lvl6pPr marL="2286000" algn="l" defTabSz="914400" rtl="0" eaLnBrk="1" latinLnBrk="0" hangingPunct="1">
      <a:defRPr sz="2400" kern="1200">
        <a:solidFill>
          <a:schemeClr val="tx1"/>
        </a:solidFill>
        <a:latin typeface="Times" pitchFamily="18" charset="0"/>
        <a:ea typeface="新細明體" pitchFamily="18" charset="-120"/>
        <a:cs typeface="+mn-cs"/>
      </a:defRPr>
    </a:lvl6pPr>
    <a:lvl7pPr marL="2743200" algn="l" defTabSz="914400" rtl="0" eaLnBrk="1" latinLnBrk="0" hangingPunct="1">
      <a:defRPr sz="2400" kern="1200">
        <a:solidFill>
          <a:schemeClr val="tx1"/>
        </a:solidFill>
        <a:latin typeface="Times" pitchFamily="18" charset="0"/>
        <a:ea typeface="新細明體" pitchFamily="18" charset="-120"/>
        <a:cs typeface="+mn-cs"/>
      </a:defRPr>
    </a:lvl7pPr>
    <a:lvl8pPr marL="3200400" algn="l" defTabSz="914400" rtl="0" eaLnBrk="1" latinLnBrk="0" hangingPunct="1">
      <a:defRPr sz="2400" kern="1200">
        <a:solidFill>
          <a:schemeClr val="tx1"/>
        </a:solidFill>
        <a:latin typeface="Times" pitchFamily="18" charset="0"/>
        <a:ea typeface="新細明體" pitchFamily="18" charset="-120"/>
        <a:cs typeface="+mn-cs"/>
      </a:defRPr>
    </a:lvl8pPr>
    <a:lvl9pPr marL="3657600" algn="l" defTabSz="914400" rtl="0" eaLnBrk="1" latinLnBrk="0" hangingPunct="1">
      <a:defRPr sz="2400" kern="1200">
        <a:solidFill>
          <a:schemeClr val="tx1"/>
        </a:solidFill>
        <a:latin typeface="Times" pitchFamily="18" charset="0"/>
        <a:ea typeface="新細明體" pitchFamily="18" charset="-120"/>
        <a:cs typeface="+mn-cs"/>
      </a:defRPr>
    </a:lvl9pPr>
  </p:defaultTextStyle>
  <p:extLst>
    <p:ext uri="{521415D9-36F7-43E2-AB2F-B90AF26B5E84}">
      <p14:sectionLst xmlns:p14="http://schemas.microsoft.com/office/powerpoint/2010/main">
        <p14:section name="Default Section" id="{DAB21DAC-64B5-43F3-AC84-670FC55D8816}">
          <p14:sldIdLst>
            <p14:sldId id="523"/>
            <p14:sldId id="312"/>
            <p14:sldId id="315"/>
            <p14:sldId id="514"/>
            <p14:sldId id="388"/>
            <p14:sldId id="389"/>
            <p14:sldId id="517"/>
            <p14:sldId id="524"/>
            <p14:sldId id="522"/>
            <p14:sldId id="322"/>
            <p14:sldId id="373"/>
            <p14:sldId id="515"/>
            <p14:sldId id="518"/>
            <p14:sldId id="525"/>
            <p14:sldId id="329"/>
            <p14:sldId id="519"/>
            <p14:sldId id="395"/>
            <p14:sldId id="260"/>
            <p14:sldId id="310"/>
            <p14:sldId id="526"/>
            <p14:sldId id="327"/>
            <p14:sldId id="333"/>
            <p14:sldId id="339"/>
            <p14:sldId id="527"/>
            <p14:sldId id="269"/>
            <p14:sldId id="340"/>
            <p14:sldId id="348"/>
            <p14:sldId id="528"/>
            <p14:sldId id="334"/>
            <p14:sldId id="371"/>
            <p14:sldId id="337"/>
            <p14:sldId id="338"/>
            <p14:sldId id="520"/>
            <p14:sldId id="268"/>
            <p14:sldId id="516"/>
            <p14:sldId id="271"/>
            <p14:sldId id="513"/>
            <p14:sldId id="380"/>
            <p14:sldId id="376"/>
            <p14:sldId id="521"/>
            <p14:sldId id="529"/>
            <p14:sldId id="382"/>
            <p14:sldId id="356"/>
            <p14:sldId id="355"/>
            <p14:sldId id="392"/>
            <p14:sldId id="5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NG, Hau Yee Jeslie [LIB]" initials="WHYJ[" lastIdx="3" clrIdx="0">
    <p:extLst>
      <p:ext uri="{19B8F6BF-5375-455C-9EA6-DF929625EA0E}">
        <p15:presenceInfo xmlns:p15="http://schemas.microsoft.com/office/powerpoint/2012/main" userId="WONG, Hau Yee Jeslie [LI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9646"/>
    <a:srgbClr val="FFFFD1"/>
    <a:srgbClr val="FFCC99"/>
    <a:srgbClr val="4B7031"/>
    <a:srgbClr val="C6D9F1"/>
    <a:srgbClr val="203457"/>
    <a:srgbClr val="263E6A"/>
    <a:srgbClr val="D77748"/>
    <a:srgbClr val="D67747"/>
    <a:srgbClr val="345D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0760" autoAdjust="0"/>
  </p:normalViewPr>
  <p:slideViewPr>
    <p:cSldViewPr>
      <p:cViewPr varScale="1">
        <p:scale>
          <a:sx n="99" d="100"/>
          <a:sy n="99" d="100"/>
        </p:scale>
        <p:origin x="72" y="29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6576" cy="496809"/>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eaLnBrk="1" hangingPunct="1">
              <a:defRPr kumimoji="1" sz="1200">
                <a:latin typeface="Arial" charset="0"/>
              </a:defRPr>
            </a:lvl1pPr>
          </a:lstStyle>
          <a:p>
            <a:pPr>
              <a:defRPr/>
            </a:pPr>
            <a:endParaRPr lang="en-US" altLang="zh-TW" dirty="0"/>
          </a:p>
        </p:txBody>
      </p:sp>
      <p:sp>
        <p:nvSpPr>
          <p:cNvPr id="32771" name="Rectangle 3"/>
          <p:cNvSpPr>
            <a:spLocks noGrp="1" noChangeArrowheads="1"/>
          </p:cNvSpPr>
          <p:nvPr>
            <p:ph type="dt" sz="quarter" idx="1"/>
          </p:nvPr>
        </p:nvSpPr>
        <p:spPr bwMode="auto">
          <a:xfrm>
            <a:off x="3849482" y="0"/>
            <a:ext cx="2946575" cy="496809"/>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r" eaLnBrk="1" hangingPunct="1">
              <a:defRPr kumimoji="1" sz="1200">
                <a:latin typeface="Arial" charset="0"/>
              </a:defRPr>
            </a:lvl1pPr>
          </a:lstStyle>
          <a:p>
            <a:pPr>
              <a:defRPr/>
            </a:pPr>
            <a:endParaRPr lang="en-US" altLang="zh-TW" dirty="0"/>
          </a:p>
        </p:txBody>
      </p:sp>
      <p:sp>
        <p:nvSpPr>
          <p:cNvPr id="32772" name="Rectangle 4"/>
          <p:cNvSpPr>
            <a:spLocks noGrp="1" noChangeArrowheads="1"/>
          </p:cNvSpPr>
          <p:nvPr>
            <p:ph type="ftr" sz="quarter" idx="2"/>
          </p:nvPr>
        </p:nvSpPr>
        <p:spPr bwMode="auto">
          <a:xfrm>
            <a:off x="0" y="9428242"/>
            <a:ext cx="2946576" cy="496809"/>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eaLnBrk="1" hangingPunct="1">
              <a:defRPr kumimoji="1" sz="1200">
                <a:latin typeface="Arial" charset="0"/>
              </a:defRPr>
            </a:lvl1pPr>
          </a:lstStyle>
          <a:p>
            <a:pPr>
              <a:defRPr/>
            </a:pPr>
            <a:endParaRPr lang="en-US" altLang="zh-TW" dirty="0"/>
          </a:p>
        </p:txBody>
      </p:sp>
      <p:sp>
        <p:nvSpPr>
          <p:cNvPr id="32773" name="Rectangle 5"/>
          <p:cNvSpPr>
            <a:spLocks noGrp="1" noChangeArrowheads="1"/>
          </p:cNvSpPr>
          <p:nvPr>
            <p:ph type="sldNum" sz="quarter" idx="3"/>
          </p:nvPr>
        </p:nvSpPr>
        <p:spPr bwMode="auto">
          <a:xfrm>
            <a:off x="3849482" y="9428242"/>
            <a:ext cx="2946575" cy="496809"/>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r" eaLnBrk="1" hangingPunct="1">
              <a:defRPr kumimoji="1" sz="1200">
                <a:latin typeface="Arial" charset="0"/>
              </a:defRPr>
            </a:lvl1pPr>
          </a:lstStyle>
          <a:p>
            <a:pPr>
              <a:defRPr/>
            </a:pPr>
            <a:fld id="{1100D5C6-8AC7-495F-90FE-8BBCD8D6AD26}" type="slidenum">
              <a:rPr lang="en-US" altLang="zh-TW"/>
              <a:pPr>
                <a:defRPr/>
              </a:pPr>
              <a:t>‹#›</a:t>
            </a:fld>
            <a:endParaRPr lang="en-US" altLang="zh-TW" dirty="0"/>
          </a:p>
        </p:txBody>
      </p:sp>
    </p:spTree>
    <p:extLst>
      <p:ext uri="{BB962C8B-B14F-4D97-AF65-F5344CB8AC3E}">
        <p14:creationId xmlns:p14="http://schemas.microsoft.com/office/powerpoint/2010/main" val="2005385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46576" cy="496809"/>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eaLnBrk="1" hangingPunct="1">
              <a:defRPr kumimoji="1" sz="1200">
                <a:latin typeface="Arial" charset="0"/>
              </a:defRPr>
            </a:lvl1pPr>
          </a:lstStyle>
          <a:p>
            <a:pPr>
              <a:defRPr/>
            </a:pPr>
            <a:endParaRPr lang="en-US" altLang="zh-TW" dirty="0"/>
          </a:p>
        </p:txBody>
      </p:sp>
      <p:sp>
        <p:nvSpPr>
          <p:cNvPr id="28675" name="Rectangle 3"/>
          <p:cNvSpPr>
            <a:spLocks noGrp="1" noChangeArrowheads="1"/>
          </p:cNvSpPr>
          <p:nvPr>
            <p:ph type="dt" idx="1"/>
          </p:nvPr>
        </p:nvSpPr>
        <p:spPr bwMode="auto">
          <a:xfrm>
            <a:off x="3849482" y="0"/>
            <a:ext cx="2946575" cy="496809"/>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r" eaLnBrk="1" hangingPunct="1">
              <a:defRPr kumimoji="1" sz="1200">
                <a:latin typeface="Arial" charset="0"/>
              </a:defRPr>
            </a:lvl1pPr>
          </a:lstStyle>
          <a:p>
            <a:pPr>
              <a:defRPr/>
            </a:pPr>
            <a:endParaRPr lang="en-US" altLang="zh-TW" dirty="0"/>
          </a:p>
        </p:txBody>
      </p:sp>
      <p:sp>
        <p:nvSpPr>
          <p:cNvPr id="30724" name="Rectangle 4"/>
          <p:cNvSpPr>
            <a:spLocks noGrp="1" noRot="1" noChangeAspect="1" noChangeArrowheads="1" noTextEdit="1"/>
          </p:cNvSpPr>
          <p:nvPr>
            <p:ph type="sldImg" idx="2"/>
          </p:nvPr>
        </p:nvSpPr>
        <p:spPr bwMode="auto">
          <a:xfrm>
            <a:off x="90488" y="744538"/>
            <a:ext cx="6618287"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679606" y="4715710"/>
            <a:ext cx="5438464" cy="4466511"/>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28678" name="Rectangle 6"/>
          <p:cNvSpPr>
            <a:spLocks noGrp="1" noChangeArrowheads="1"/>
          </p:cNvSpPr>
          <p:nvPr>
            <p:ph type="ftr" sz="quarter" idx="4"/>
          </p:nvPr>
        </p:nvSpPr>
        <p:spPr bwMode="auto">
          <a:xfrm>
            <a:off x="0" y="9428242"/>
            <a:ext cx="2946576" cy="496809"/>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eaLnBrk="1" hangingPunct="1">
              <a:defRPr kumimoji="1" sz="1200">
                <a:latin typeface="Arial" charset="0"/>
              </a:defRPr>
            </a:lvl1pPr>
          </a:lstStyle>
          <a:p>
            <a:pPr>
              <a:defRPr/>
            </a:pPr>
            <a:endParaRPr lang="en-US" altLang="zh-TW" dirty="0"/>
          </a:p>
        </p:txBody>
      </p:sp>
      <p:sp>
        <p:nvSpPr>
          <p:cNvPr id="28679" name="Rectangle 7"/>
          <p:cNvSpPr>
            <a:spLocks noGrp="1" noChangeArrowheads="1"/>
          </p:cNvSpPr>
          <p:nvPr>
            <p:ph type="sldNum" sz="quarter" idx="5"/>
          </p:nvPr>
        </p:nvSpPr>
        <p:spPr bwMode="auto">
          <a:xfrm>
            <a:off x="3849482" y="9428242"/>
            <a:ext cx="2946575" cy="496809"/>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r" eaLnBrk="1" hangingPunct="1">
              <a:defRPr kumimoji="1" sz="1200">
                <a:latin typeface="Arial" charset="0"/>
              </a:defRPr>
            </a:lvl1pPr>
          </a:lstStyle>
          <a:p>
            <a:pPr>
              <a:defRPr/>
            </a:pPr>
            <a:fld id="{A5F6C0D9-0F6F-4AD9-B48A-DD502CD76A79}" type="slidenum">
              <a:rPr lang="en-US" altLang="zh-TW"/>
              <a:pPr>
                <a:defRPr/>
              </a:pPr>
              <a:t>‹#›</a:t>
            </a:fld>
            <a:endParaRPr lang="en-US" altLang="zh-TW" dirty="0"/>
          </a:p>
        </p:txBody>
      </p:sp>
    </p:spTree>
    <p:extLst>
      <p:ext uri="{BB962C8B-B14F-4D97-AF65-F5344CB8AC3E}">
        <p14:creationId xmlns:p14="http://schemas.microsoft.com/office/powerpoint/2010/main" val="33603890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F6C0D9-0F6F-4AD9-B48A-DD502CD76A79}" type="slidenum">
              <a:rPr lang="en-US" altLang="zh-TW" smtClean="0"/>
              <a:pPr>
                <a:defRPr/>
              </a:pPr>
              <a:t>3</a:t>
            </a:fld>
            <a:endParaRPr lang="en-US" altLang="zh-TW" dirty="0"/>
          </a:p>
        </p:txBody>
      </p:sp>
    </p:spTree>
    <p:extLst>
      <p:ext uri="{BB962C8B-B14F-4D97-AF65-F5344CB8AC3E}">
        <p14:creationId xmlns:p14="http://schemas.microsoft.com/office/powerpoint/2010/main" val="51386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F6C0D9-0F6F-4AD9-B48A-DD502CD76A79}" type="slidenum">
              <a:rPr lang="en-US" altLang="zh-TW" smtClean="0"/>
              <a:pPr>
                <a:defRPr/>
              </a:pPr>
              <a:t>26</a:t>
            </a:fld>
            <a:endParaRPr lang="en-US" altLang="zh-TW" dirty="0"/>
          </a:p>
        </p:txBody>
      </p:sp>
    </p:spTree>
    <p:extLst>
      <p:ext uri="{BB962C8B-B14F-4D97-AF65-F5344CB8AC3E}">
        <p14:creationId xmlns:p14="http://schemas.microsoft.com/office/powerpoint/2010/main" val="340829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33</a:t>
            </a:fld>
            <a:endParaRPr lang="en-US"/>
          </a:p>
        </p:txBody>
      </p:sp>
    </p:spTree>
    <p:extLst>
      <p:ext uri="{BB962C8B-B14F-4D97-AF65-F5344CB8AC3E}">
        <p14:creationId xmlns:p14="http://schemas.microsoft.com/office/powerpoint/2010/main" val="182195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F6C0D9-0F6F-4AD9-B48A-DD502CD76A79}" type="slidenum">
              <a:rPr lang="en-US" altLang="zh-TW" smtClean="0"/>
              <a:pPr>
                <a:defRPr/>
              </a:pPr>
              <a:t>36</a:t>
            </a:fld>
            <a:endParaRPr lang="en-US" altLang="zh-TW" dirty="0"/>
          </a:p>
        </p:txBody>
      </p:sp>
    </p:spTree>
    <p:extLst>
      <p:ext uri="{BB962C8B-B14F-4D97-AF65-F5344CB8AC3E}">
        <p14:creationId xmlns:p14="http://schemas.microsoft.com/office/powerpoint/2010/main" val="2337136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26988" y="744538"/>
            <a:ext cx="6615112" cy="3722687"/>
          </a:xfrm>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139513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0488" y="744538"/>
            <a:ext cx="6618287" cy="3724275"/>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新細明體" pitchFamily="18" charset="-120"/>
              </a:defRPr>
            </a:lvl1pPr>
            <a:lvl2pPr marL="742950" indent="-285750">
              <a:defRPr sz="2400">
                <a:solidFill>
                  <a:schemeClr val="tx1"/>
                </a:solidFill>
                <a:latin typeface="Times" pitchFamily="18" charset="0"/>
                <a:ea typeface="新細明體" pitchFamily="18" charset="-120"/>
              </a:defRPr>
            </a:lvl2pPr>
            <a:lvl3pPr marL="1143000" indent="-228600">
              <a:defRPr sz="2400">
                <a:solidFill>
                  <a:schemeClr val="tx1"/>
                </a:solidFill>
                <a:latin typeface="Times" pitchFamily="18" charset="0"/>
                <a:ea typeface="新細明體" pitchFamily="18" charset="-120"/>
              </a:defRPr>
            </a:lvl3pPr>
            <a:lvl4pPr marL="1600200" indent="-228600">
              <a:defRPr sz="2400">
                <a:solidFill>
                  <a:schemeClr val="tx1"/>
                </a:solidFill>
                <a:latin typeface="Times" pitchFamily="18" charset="0"/>
                <a:ea typeface="新細明體" pitchFamily="18" charset="-120"/>
              </a:defRPr>
            </a:lvl4pPr>
            <a:lvl5pPr marL="2057400" indent="-228600">
              <a:defRPr sz="2400">
                <a:solidFill>
                  <a:schemeClr val="tx1"/>
                </a:solidFill>
                <a:latin typeface="Times"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pitchFamily="18" charset="0"/>
                <a:ea typeface="新細明體" pitchFamily="18" charset="-120"/>
              </a:defRPr>
            </a:lvl9pPr>
          </a:lstStyle>
          <a:p>
            <a:fld id="{32FE122C-598C-42DC-A37B-9331934D3F80}" type="slidenum">
              <a:rPr lang="en-US" altLang="zh-TW" sz="1200" smtClean="0">
                <a:latin typeface="Arial" charset="0"/>
              </a:rPr>
              <a:pPr/>
              <a:t>5</a:t>
            </a:fld>
            <a:endParaRPr lang="en-US" altLang="zh-TW" sz="1200" dirty="0">
              <a:latin typeface="Arial" charset="0"/>
            </a:endParaRPr>
          </a:p>
        </p:txBody>
      </p:sp>
    </p:spTree>
    <p:extLst>
      <p:ext uri="{BB962C8B-B14F-4D97-AF65-F5344CB8AC3E}">
        <p14:creationId xmlns:p14="http://schemas.microsoft.com/office/powerpoint/2010/main" val="205155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0488" y="744538"/>
            <a:ext cx="6618287" cy="3724275"/>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新細明體" pitchFamily="18" charset="-120"/>
              </a:defRPr>
            </a:lvl1pPr>
            <a:lvl2pPr marL="742950" indent="-285750">
              <a:defRPr sz="2400">
                <a:solidFill>
                  <a:schemeClr val="tx1"/>
                </a:solidFill>
                <a:latin typeface="Times" pitchFamily="18" charset="0"/>
                <a:ea typeface="新細明體" pitchFamily="18" charset="-120"/>
              </a:defRPr>
            </a:lvl2pPr>
            <a:lvl3pPr marL="1143000" indent="-228600">
              <a:defRPr sz="2400">
                <a:solidFill>
                  <a:schemeClr val="tx1"/>
                </a:solidFill>
                <a:latin typeface="Times" pitchFamily="18" charset="0"/>
                <a:ea typeface="新細明體" pitchFamily="18" charset="-120"/>
              </a:defRPr>
            </a:lvl3pPr>
            <a:lvl4pPr marL="1600200" indent="-228600">
              <a:defRPr sz="2400">
                <a:solidFill>
                  <a:schemeClr val="tx1"/>
                </a:solidFill>
                <a:latin typeface="Times" pitchFamily="18" charset="0"/>
                <a:ea typeface="新細明體" pitchFamily="18" charset="-120"/>
              </a:defRPr>
            </a:lvl4pPr>
            <a:lvl5pPr marL="2057400" indent="-228600">
              <a:defRPr sz="2400">
                <a:solidFill>
                  <a:schemeClr val="tx1"/>
                </a:solidFill>
                <a:latin typeface="Times"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pitchFamily="18" charset="0"/>
                <a:ea typeface="新細明體" pitchFamily="18" charset="-120"/>
              </a:defRPr>
            </a:lvl9pPr>
          </a:lstStyle>
          <a:p>
            <a:fld id="{32FE122C-598C-42DC-A37B-9331934D3F80}" type="slidenum">
              <a:rPr lang="en-US" altLang="zh-TW" sz="1200" smtClean="0">
                <a:latin typeface="Arial" charset="0"/>
              </a:rPr>
              <a:pPr/>
              <a:t>6</a:t>
            </a:fld>
            <a:endParaRPr lang="en-US" altLang="zh-TW" sz="1200" dirty="0">
              <a:latin typeface="Arial" charset="0"/>
            </a:endParaRPr>
          </a:p>
        </p:txBody>
      </p:sp>
    </p:spTree>
    <p:extLst>
      <p:ext uri="{BB962C8B-B14F-4D97-AF65-F5344CB8AC3E}">
        <p14:creationId xmlns:p14="http://schemas.microsoft.com/office/powerpoint/2010/main" val="181015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0488" y="744538"/>
            <a:ext cx="6618287" cy="3724275"/>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新細明體" pitchFamily="18" charset="-120"/>
              </a:defRPr>
            </a:lvl1pPr>
            <a:lvl2pPr marL="742950" indent="-285750">
              <a:defRPr sz="2400">
                <a:solidFill>
                  <a:schemeClr val="tx1"/>
                </a:solidFill>
                <a:latin typeface="Times" pitchFamily="18" charset="0"/>
                <a:ea typeface="新細明體" pitchFamily="18" charset="-120"/>
              </a:defRPr>
            </a:lvl2pPr>
            <a:lvl3pPr marL="1143000" indent="-228600">
              <a:defRPr sz="2400">
                <a:solidFill>
                  <a:schemeClr val="tx1"/>
                </a:solidFill>
                <a:latin typeface="Times" pitchFamily="18" charset="0"/>
                <a:ea typeface="新細明體" pitchFamily="18" charset="-120"/>
              </a:defRPr>
            </a:lvl3pPr>
            <a:lvl4pPr marL="1600200" indent="-228600">
              <a:defRPr sz="2400">
                <a:solidFill>
                  <a:schemeClr val="tx1"/>
                </a:solidFill>
                <a:latin typeface="Times" pitchFamily="18" charset="0"/>
                <a:ea typeface="新細明體" pitchFamily="18" charset="-120"/>
              </a:defRPr>
            </a:lvl4pPr>
            <a:lvl5pPr marL="2057400" indent="-228600">
              <a:defRPr sz="2400">
                <a:solidFill>
                  <a:schemeClr val="tx1"/>
                </a:solidFill>
                <a:latin typeface="Times"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pitchFamily="18" charset="0"/>
                <a:ea typeface="新細明體" pitchFamily="18" charset="-120"/>
              </a:defRPr>
            </a:lvl9pPr>
          </a:lstStyle>
          <a:p>
            <a:fld id="{32FE122C-598C-42DC-A37B-9331934D3F80}" type="slidenum">
              <a:rPr lang="en-US" altLang="zh-TW" sz="1200" smtClean="0">
                <a:latin typeface="Arial" charset="0"/>
              </a:rPr>
              <a:pPr/>
              <a:t>7</a:t>
            </a:fld>
            <a:endParaRPr lang="en-US" altLang="zh-TW" sz="1200" dirty="0">
              <a:latin typeface="Arial" charset="0"/>
            </a:endParaRPr>
          </a:p>
        </p:txBody>
      </p:sp>
    </p:spTree>
    <p:extLst>
      <p:ext uri="{BB962C8B-B14F-4D97-AF65-F5344CB8AC3E}">
        <p14:creationId xmlns:p14="http://schemas.microsoft.com/office/powerpoint/2010/main" val="373414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F6C0D9-0F6F-4AD9-B48A-DD502CD76A79}" type="slidenum">
              <a:rPr lang="en-US" altLang="zh-TW" smtClean="0"/>
              <a:pPr>
                <a:defRPr/>
              </a:pPr>
              <a:t>9</a:t>
            </a:fld>
            <a:endParaRPr lang="en-US" altLang="zh-TW" dirty="0"/>
          </a:p>
        </p:txBody>
      </p:sp>
    </p:spTree>
    <p:extLst>
      <p:ext uri="{BB962C8B-B14F-4D97-AF65-F5344CB8AC3E}">
        <p14:creationId xmlns:p14="http://schemas.microsoft.com/office/powerpoint/2010/main" val="176651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90488" y="744538"/>
            <a:ext cx="6618287" cy="3724275"/>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新細明體" pitchFamily="18" charset="-120"/>
              </a:defRPr>
            </a:lvl1pPr>
            <a:lvl2pPr marL="742950" indent="-285750">
              <a:defRPr sz="2400">
                <a:solidFill>
                  <a:schemeClr val="tx1"/>
                </a:solidFill>
                <a:latin typeface="Times" pitchFamily="18" charset="0"/>
                <a:ea typeface="新細明體" pitchFamily="18" charset="-120"/>
              </a:defRPr>
            </a:lvl2pPr>
            <a:lvl3pPr marL="1143000" indent="-228600">
              <a:defRPr sz="2400">
                <a:solidFill>
                  <a:schemeClr val="tx1"/>
                </a:solidFill>
                <a:latin typeface="Times" pitchFamily="18" charset="0"/>
                <a:ea typeface="新細明體" pitchFamily="18" charset="-120"/>
              </a:defRPr>
            </a:lvl3pPr>
            <a:lvl4pPr marL="1600200" indent="-228600">
              <a:defRPr sz="2400">
                <a:solidFill>
                  <a:schemeClr val="tx1"/>
                </a:solidFill>
                <a:latin typeface="Times" pitchFamily="18" charset="0"/>
                <a:ea typeface="新細明體" pitchFamily="18" charset="-120"/>
              </a:defRPr>
            </a:lvl4pPr>
            <a:lvl5pPr marL="2057400" indent="-228600">
              <a:defRPr sz="2400">
                <a:solidFill>
                  <a:schemeClr val="tx1"/>
                </a:solidFill>
                <a:latin typeface="Times"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pitchFamily="18" charset="0"/>
                <a:ea typeface="新細明體" pitchFamily="18" charset="-120"/>
              </a:defRPr>
            </a:lvl9pPr>
          </a:lstStyle>
          <a:p>
            <a:fld id="{3CAAECAE-05FE-4EA4-9BD4-B0A423DC2E39}" type="slidenum">
              <a:rPr lang="zh-TW" altLang="en-US" sz="1200" smtClean="0"/>
              <a:pPr/>
              <a:t>10</a:t>
            </a:fld>
            <a:endParaRPr lang="en-US" altLang="zh-TW" sz="1200" dirty="0"/>
          </a:p>
        </p:txBody>
      </p:sp>
    </p:spTree>
    <p:extLst>
      <p:ext uri="{BB962C8B-B14F-4D97-AF65-F5344CB8AC3E}">
        <p14:creationId xmlns:p14="http://schemas.microsoft.com/office/powerpoint/2010/main" val="73400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635000" y="866775"/>
            <a:ext cx="7704138" cy="4333875"/>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dirty="0">
              <a:ea typeface="新細明體" panose="02020500000000000000" pitchFamily="18" charset="-12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36600" indent="-282575">
              <a:spcBef>
                <a:spcPct val="30000"/>
              </a:spcBef>
              <a:defRPr kumimoji="1" sz="1200">
                <a:solidFill>
                  <a:schemeClr val="tx1"/>
                </a:solidFill>
                <a:latin typeface="Times" panose="02020603060405020304" pitchFamily="18" charset="0"/>
                <a:ea typeface="新細明體" panose="02020500000000000000" pitchFamily="18" charset="-120"/>
              </a:defRPr>
            </a:lvl2pPr>
            <a:lvl3pPr marL="1133475" indent="-225425">
              <a:spcBef>
                <a:spcPct val="30000"/>
              </a:spcBef>
              <a:defRPr kumimoji="1" sz="1200">
                <a:solidFill>
                  <a:schemeClr val="tx1"/>
                </a:solidFill>
                <a:latin typeface="Times" panose="02020603060405020304" pitchFamily="18" charset="0"/>
                <a:ea typeface="新細明體" panose="02020500000000000000" pitchFamily="18" charset="-120"/>
              </a:defRPr>
            </a:lvl3pPr>
            <a:lvl4pPr marL="1587500" indent="-225425">
              <a:spcBef>
                <a:spcPct val="30000"/>
              </a:spcBef>
              <a:defRPr kumimoji="1" sz="1200">
                <a:solidFill>
                  <a:schemeClr val="tx1"/>
                </a:solidFill>
                <a:latin typeface="Times" panose="02020603060405020304" pitchFamily="18" charset="0"/>
                <a:ea typeface="新細明體" panose="02020500000000000000" pitchFamily="18" charset="-120"/>
              </a:defRPr>
            </a:lvl4pPr>
            <a:lvl5pPr marL="2039938" indent="-225425">
              <a:spcBef>
                <a:spcPct val="30000"/>
              </a:spcBef>
              <a:defRPr kumimoji="1" sz="1200">
                <a:solidFill>
                  <a:schemeClr val="tx1"/>
                </a:solidFill>
                <a:latin typeface="Times" panose="02020603060405020304" pitchFamily="18" charset="0"/>
                <a:ea typeface="新細明體" panose="02020500000000000000" pitchFamily="18" charset="-120"/>
              </a:defRPr>
            </a:lvl5pPr>
            <a:lvl6pPr marL="24971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543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115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687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87E0E0-3028-4A6F-B750-0D84B0A15881}"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4210011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635000" y="866775"/>
            <a:ext cx="7704138" cy="433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dirty="0">
              <a:ea typeface="新細明體" panose="02020500000000000000" pitchFamily="18" charset="-120"/>
            </a:endParaRPr>
          </a:p>
        </p:txBody>
      </p:sp>
    </p:spTree>
    <p:extLst>
      <p:ext uri="{BB962C8B-B14F-4D97-AF65-F5344CB8AC3E}">
        <p14:creationId xmlns:p14="http://schemas.microsoft.com/office/powerpoint/2010/main" val="1234511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3B5A5ED2-D164-4517-954B-0246DB59304C}" type="slidenum">
              <a:rPr lang="en-US" altLang="zh-TW"/>
              <a:pPr>
                <a:defRPr/>
              </a:pPr>
              <a:t>‹#›</a:t>
            </a:fld>
            <a:endParaRPr lang="en-US" altLang="zh-TW" dirty="0"/>
          </a:p>
        </p:txBody>
      </p:sp>
    </p:spTree>
    <p:extLst>
      <p:ext uri="{BB962C8B-B14F-4D97-AF65-F5344CB8AC3E}">
        <p14:creationId xmlns:p14="http://schemas.microsoft.com/office/powerpoint/2010/main" val="344525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CA0AF1D8-A231-4878-923A-C3FAB6A105EC}" type="slidenum">
              <a:rPr lang="en-US" altLang="zh-TW"/>
              <a:pPr>
                <a:defRPr/>
              </a:pPr>
              <a:t>‹#›</a:t>
            </a:fld>
            <a:endParaRPr lang="en-US" altLang="zh-TW" dirty="0"/>
          </a:p>
        </p:txBody>
      </p:sp>
    </p:spTree>
    <p:extLst>
      <p:ext uri="{BB962C8B-B14F-4D97-AF65-F5344CB8AC3E}">
        <p14:creationId xmlns:p14="http://schemas.microsoft.com/office/powerpoint/2010/main" val="3676689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83CF8DE7-53E4-471C-813B-961EA3D34C54}" type="slidenum">
              <a:rPr lang="en-US" altLang="zh-TW"/>
              <a:pPr>
                <a:defRPr/>
              </a:pPr>
              <a:t>‹#›</a:t>
            </a:fld>
            <a:endParaRPr lang="en-US" altLang="zh-TW" dirty="0"/>
          </a:p>
        </p:txBody>
      </p:sp>
    </p:spTree>
    <p:extLst>
      <p:ext uri="{BB962C8B-B14F-4D97-AF65-F5344CB8AC3E}">
        <p14:creationId xmlns:p14="http://schemas.microsoft.com/office/powerpoint/2010/main" val="59333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0C872EFB-A7CE-4AB7-B4F0-559DB55F4D46}" type="slidenum">
              <a:rPr lang="en-US" altLang="zh-TW"/>
              <a:pPr>
                <a:defRPr/>
              </a:pPr>
              <a:t>‹#›</a:t>
            </a:fld>
            <a:endParaRPr lang="en-US" altLang="zh-TW" dirty="0"/>
          </a:p>
        </p:txBody>
      </p:sp>
    </p:spTree>
    <p:extLst>
      <p:ext uri="{BB962C8B-B14F-4D97-AF65-F5344CB8AC3E}">
        <p14:creationId xmlns:p14="http://schemas.microsoft.com/office/powerpoint/2010/main" val="588769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6239489A-2D72-4777-82DE-253AD28C2B6C}" type="slidenum">
              <a:rPr lang="en-US" altLang="zh-TW"/>
              <a:pPr>
                <a:defRPr/>
              </a:pPr>
              <a:t>‹#›</a:t>
            </a:fld>
            <a:endParaRPr lang="en-US" altLang="zh-TW" dirty="0"/>
          </a:p>
        </p:txBody>
      </p:sp>
    </p:spTree>
    <p:extLst>
      <p:ext uri="{BB962C8B-B14F-4D97-AF65-F5344CB8AC3E}">
        <p14:creationId xmlns:p14="http://schemas.microsoft.com/office/powerpoint/2010/main" val="267827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zh-TW" dirty="0"/>
          </a:p>
        </p:txBody>
      </p:sp>
      <p:sp>
        <p:nvSpPr>
          <p:cNvPr id="6" name="Footer Placeholder 4"/>
          <p:cNvSpPr>
            <a:spLocks noGrp="1"/>
          </p:cNvSpPr>
          <p:nvPr>
            <p:ph type="ftr" sz="quarter" idx="11"/>
          </p:nvPr>
        </p:nvSpPr>
        <p:spPr/>
        <p:txBody>
          <a:bodyPr/>
          <a:lstStyle>
            <a:lvl1pPr>
              <a:defRPr/>
            </a:lvl1pPr>
          </a:lstStyle>
          <a:p>
            <a:pPr>
              <a:defRPr/>
            </a:pPr>
            <a:endParaRPr lang="en-US" altLang="zh-TW" dirty="0"/>
          </a:p>
        </p:txBody>
      </p:sp>
      <p:sp>
        <p:nvSpPr>
          <p:cNvPr id="7" name="Slide Number Placeholder 5"/>
          <p:cNvSpPr>
            <a:spLocks noGrp="1"/>
          </p:cNvSpPr>
          <p:nvPr>
            <p:ph type="sldNum" sz="quarter" idx="12"/>
          </p:nvPr>
        </p:nvSpPr>
        <p:spPr/>
        <p:txBody>
          <a:bodyPr/>
          <a:lstStyle>
            <a:lvl1pPr>
              <a:defRPr/>
            </a:lvl1pPr>
          </a:lstStyle>
          <a:p>
            <a:pPr>
              <a:defRPr/>
            </a:pPr>
            <a:fld id="{9B15E329-2962-43F3-A529-BFE78F195780}" type="slidenum">
              <a:rPr lang="en-US" altLang="zh-TW"/>
              <a:pPr>
                <a:defRPr/>
              </a:pPr>
              <a:t>‹#›</a:t>
            </a:fld>
            <a:endParaRPr lang="en-US" altLang="zh-TW" dirty="0"/>
          </a:p>
        </p:txBody>
      </p:sp>
    </p:spTree>
    <p:extLst>
      <p:ext uri="{BB962C8B-B14F-4D97-AF65-F5344CB8AC3E}">
        <p14:creationId xmlns:p14="http://schemas.microsoft.com/office/powerpoint/2010/main" val="29492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zh-TW" dirty="0"/>
          </a:p>
        </p:txBody>
      </p:sp>
      <p:sp>
        <p:nvSpPr>
          <p:cNvPr id="8" name="Footer Placeholder 4"/>
          <p:cNvSpPr>
            <a:spLocks noGrp="1"/>
          </p:cNvSpPr>
          <p:nvPr>
            <p:ph type="ftr" sz="quarter" idx="11"/>
          </p:nvPr>
        </p:nvSpPr>
        <p:spPr/>
        <p:txBody>
          <a:bodyPr/>
          <a:lstStyle>
            <a:lvl1pPr>
              <a:defRPr/>
            </a:lvl1pPr>
          </a:lstStyle>
          <a:p>
            <a:pPr>
              <a:defRPr/>
            </a:pPr>
            <a:endParaRPr lang="en-US" altLang="zh-TW" dirty="0"/>
          </a:p>
        </p:txBody>
      </p:sp>
      <p:sp>
        <p:nvSpPr>
          <p:cNvPr id="9" name="Slide Number Placeholder 5"/>
          <p:cNvSpPr>
            <a:spLocks noGrp="1"/>
          </p:cNvSpPr>
          <p:nvPr>
            <p:ph type="sldNum" sz="quarter" idx="12"/>
          </p:nvPr>
        </p:nvSpPr>
        <p:spPr/>
        <p:txBody>
          <a:bodyPr/>
          <a:lstStyle>
            <a:lvl1pPr>
              <a:defRPr/>
            </a:lvl1pPr>
          </a:lstStyle>
          <a:p>
            <a:pPr>
              <a:defRPr/>
            </a:pPr>
            <a:fld id="{226AD4C2-9FD0-41FF-86F6-0B101956AFA4}" type="slidenum">
              <a:rPr lang="en-US" altLang="zh-TW"/>
              <a:pPr>
                <a:defRPr/>
              </a:pPr>
              <a:t>‹#›</a:t>
            </a:fld>
            <a:endParaRPr lang="en-US" altLang="zh-TW" dirty="0"/>
          </a:p>
        </p:txBody>
      </p:sp>
    </p:spTree>
    <p:extLst>
      <p:ext uri="{BB962C8B-B14F-4D97-AF65-F5344CB8AC3E}">
        <p14:creationId xmlns:p14="http://schemas.microsoft.com/office/powerpoint/2010/main" val="3471974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zh-TW" dirty="0"/>
          </a:p>
        </p:txBody>
      </p:sp>
      <p:sp>
        <p:nvSpPr>
          <p:cNvPr id="4" name="Footer Placeholder 4"/>
          <p:cNvSpPr>
            <a:spLocks noGrp="1"/>
          </p:cNvSpPr>
          <p:nvPr>
            <p:ph type="ftr" sz="quarter" idx="11"/>
          </p:nvPr>
        </p:nvSpPr>
        <p:spPr/>
        <p:txBody>
          <a:bodyPr/>
          <a:lstStyle>
            <a:lvl1pPr>
              <a:defRPr/>
            </a:lvl1pPr>
          </a:lstStyle>
          <a:p>
            <a:pPr>
              <a:defRPr/>
            </a:pPr>
            <a:endParaRPr lang="en-US" altLang="zh-TW" dirty="0"/>
          </a:p>
        </p:txBody>
      </p:sp>
      <p:sp>
        <p:nvSpPr>
          <p:cNvPr id="5" name="Slide Number Placeholder 5"/>
          <p:cNvSpPr>
            <a:spLocks noGrp="1"/>
          </p:cNvSpPr>
          <p:nvPr>
            <p:ph type="sldNum" sz="quarter" idx="12"/>
          </p:nvPr>
        </p:nvSpPr>
        <p:spPr/>
        <p:txBody>
          <a:bodyPr/>
          <a:lstStyle>
            <a:lvl1pPr>
              <a:defRPr/>
            </a:lvl1pPr>
          </a:lstStyle>
          <a:p>
            <a:pPr>
              <a:defRPr/>
            </a:pPr>
            <a:fld id="{C2623D74-CEBF-4E63-AFA2-19968DF99B61}" type="slidenum">
              <a:rPr lang="en-US" altLang="zh-TW"/>
              <a:pPr>
                <a:defRPr/>
              </a:pPr>
              <a:t>‹#›</a:t>
            </a:fld>
            <a:endParaRPr lang="en-US" altLang="zh-TW" dirty="0"/>
          </a:p>
        </p:txBody>
      </p:sp>
    </p:spTree>
    <p:extLst>
      <p:ext uri="{BB962C8B-B14F-4D97-AF65-F5344CB8AC3E}">
        <p14:creationId xmlns:p14="http://schemas.microsoft.com/office/powerpoint/2010/main" val="418320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TW" dirty="0"/>
          </a:p>
        </p:txBody>
      </p:sp>
      <p:sp>
        <p:nvSpPr>
          <p:cNvPr id="3" name="Footer Placeholder 4"/>
          <p:cNvSpPr>
            <a:spLocks noGrp="1"/>
          </p:cNvSpPr>
          <p:nvPr>
            <p:ph type="ftr" sz="quarter" idx="11"/>
          </p:nvPr>
        </p:nvSpPr>
        <p:spPr/>
        <p:txBody>
          <a:bodyPr/>
          <a:lstStyle>
            <a:lvl1pPr>
              <a:defRPr/>
            </a:lvl1pPr>
          </a:lstStyle>
          <a:p>
            <a:pPr>
              <a:defRPr/>
            </a:pPr>
            <a:endParaRPr lang="en-US" altLang="zh-TW" dirty="0"/>
          </a:p>
        </p:txBody>
      </p:sp>
      <p:sp>
        <p:nvSpPr>
          <p:cNvPr id="4" name="Slide Number Placeholder 5"/>
          <p:cNvSpPr>
            <a:spLocks noGrp="1"/>
          </p:cNvSpPr>
          <p:nvPr>
            <p:ph type="sldNum" sz="quarter" idx="12"/>
          </p:nvPr>
        </p:nvSpPr>
        <p:spPr/>
        <p:txBody>
          <a:bodyPr/>
          <a:lstStyle>
            <a:lvl1pPr>
              <a:defRPr/>
            </a:lvl1pPr>
          </a:lstStyle>
          <a:p>
            <a:pPr>
              <a:defRPr/>
            </a:pPr>
            <a:fld id="{18E5A4C9-70FB-4344-9A80-EE3E889B6185}" type="slidenum">
              <a:rPr lang="en-US" altLang="zh-TW"/>
              <a:pPr>
                <a:defRPr/>
              </a:pPr>
              <a:t>‹#›</a:t>
            </a:fld>
            <a:endParaRPr lang="en-US" altLang="zh-TW" dirty="0"/>
          </a:p>
        </p:txBody>
      </p:sp>
    </p:spTree>
    <p:extLst>
      <p:ext uri="{BB962C8B-B14F-4D97-AF65-F5344CB8AC3E}">
        <p14:creationId xmlns:p14="http://schemas.microsoft.com/office/powerpoint/2010/main" val="353967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TW" dirty="0"/>
          </a:p>
        </p:txBody>
      </p:sp>
      <p:sp>
        <p:nvSpPr>
          <p:cNvPr id="6" name="Footer Placeholder 4"/>
          <p:cNvSpPr>
            <a:spLocks noGrp="1"/>
          </p:cNvSpPr>
          <p:nvPr>
            <p:ph type="ftr" sz="quarter" idx="11"/>
          </p:nvPr>
        </p:nvSpPr>
        <p:spPr/>
        <p:txBody>
          <a:bodyPr/>
          <a:lstStyle>
            <a:lvl1pPr>
              <a:defRPr/>
            </a:lvl1pPr>
          </a:lstStyle>
          <a:p>
            <a:pPr>
              <a:defRPr/>
            </a:pPr>
            <a:endParaRPr lang="en-US" altLang="zh-TW" dirty="0"/>
          </a:p>
        </p:txBody>
      </p:sp>
      <p:sp>
        <p:nvSpPr>
          <p:cNvPr id="7" name="Slide Number Placeholder 5"/>
          <p:cNvSpPr>
            <a:spLocks noGrp="1"/>
          </p:cNvSpPr>
          <p:nvPr>
            <p:ph type="sldNum" sz="quarter" idx="12"/>
          </p:nvPr>
        </p:nvSpPr>
        <p:spPr/>
        <p:txBody>
          <a:bodyPr/>
          <a:lstStyle>
            <a:lvl1pPr>
              <a:defRPr/>
            </a:lvl1pPr>
          </a:lstStyle>
          <a:p>
            <a:pPr>
              <a:defRPr/>
            </a:pPr>
            <a:fld id="{A1EAE94D-F4AA-44BC-AB08-E0B9E4895AB6}" type="slidenum">
              <a:rPr lang="en-US" altLang="zh-TW"/>
              <a:pPr>
                <a:defRPr/>
              </a:pPr>
              <a:t>‹#›</a:t>
            </a:fld>
            <a:endParaRPr lang="en-US" altLang="zh-TW" dirty="0"/>
          </a:p>
        </p:txBody>
      </p:sp>
    </p:spTree>
    <p:extLst>
      <p:ext uri="{BB962C8B-B14F-4D97-AF65-F5344CB8AC3E}">
        <p14:creationId xmlns:p14="http://schemas.microsoft.com/office/powerpoint/2010/main" val="2501447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TW" dirty="0"/>
          </a:p>
        </p:txBody>
      </p:sp>
      <p:sp>
        <p:nvSpPr>
          <p:cNvPr id="6" name="Footer Placeholder 4"/>
          <p:cNvSpPr>
            <a:spLocks noGrp="1"/>
          </p:cNvSpPr>
          <p:nvPr>
            <p:ph type="ftr" sz="quarter" idx="11"/>
          </p:nvPr>
        </p:nvSpPr>
        <p:spPr/>
        <p:txBody>
          <a:bodyPr/>
          <a:lstStyle>
            <a:lvl1pPr>
              <a:defRPr/>
            </a:lvl1pPr>
          </a:lstStyle>
          <a:p>
            <a:pPr>
              <a:defRPr/>
            </a:pPr>
            <a:endParaRPr lang="en-US" altLang="zh-TW" dirty="0"/>
          </a:p>
        </p:txBody>
      </p:sp>
      <p:sp>
        <p:nvSpPr>
          <p:cNvPr id="7" name="Slide Number Placeholder 5"/>
          <p:cNvSpPr>
            <a:spLocks noGrp="1"/>
          </p:cNvSpPr>
          <p:nvPr>
            <p:ph type="sldNum" sz="quarter" idx="12"/>
          </p:nvPr>
        </p:nvSpPr>
        <p:spPr/>
        <p:txBody>
          <a:bodyPr/>
          <a:lstStyle>
            <a:lvl1pPr>
              <a:defRPr/>
            </a:lvl1pPr>
          </a:lstStyle>
          <a:p>
            <a:pPr>
              <a:defRPr/>
            </a:pPr>
            <a:fld id="{614855DE-5DF5-4653-9226-6FE470ECFD71}" type="slidenum">
              <a:rPr lang="en-US" altLang="zh-TW"/>
              <a:pPr>
                <a:defRPr/>
              </a:pPr>
              <a:t>‹#›</a:t>
            </a:fld>
            <a:endParaRPr lang="en-US" altLang="zh-TW" dirty="0"/>
          </a:p>
        </p:txBody>
      </p:sp>
    </p:spTree>
    <p:extLst>
      <p:ext uri="{BB962C8B-B14F-4D97-AF65-F5344CB8AC3E}">
        <p14:creationId xmlns:p14="http://schemas.microsoft.com/office/powerpoint/2010/main" val="929791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2051"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TW"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TW"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2AD16B9-BC74-421B-9ABD-0FFB1F1392EB}" type="slidenum">
              <a:rPr lang="en-US" altLang="zh-TW"/>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hyperlink" Target="https://www.lib.eduhk.hk/teaching-learning-support/request-a-workshop" TargetMode="Externa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3.GIF"/><Relationship Id="rId7" Type="http://schemas.openxmlformats.org/officeDocument/2006/relationships/image" Target="../media/image2.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64.GIF"/></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hyperlink" Target="https://libguides.eduhk.hk/researchsupport/publishing-scholarly-communication" TargetMode="External"/><Relationship Id="rId3" Type="http://schemas.openxmlformats.org/officeDocument/2006/relationships/image" Target="../media/image61.jpg"/><Relationship Id="rId7" Type="http://schemas.openxmlformats.org/officeDocument/2006/relationships/hyperlink" Target="https://libguides.eduhk.hk/OpenAccess" TargetMode="External"/><Relationship Id="rId12"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lib.eduhk.hk/research-support/eduhk-library-orcid-registration-service" TargetMode="External"/><Relationship Id="rId11" Type="http://schemas.openxmlformats.org/officeDocument/2006/relationships/image" Target="../media/image66.png"/><Relationship Id="rId5" Type="http://schemas.openxmlformats.org/officeDocument/2006/relationships/hyperlink" Target="https://libguides.eduhk.hk/refworks/getstarted" TargetMode="External"/><Relationship Id="rId10" Type="http://schemas.openxmlformats.org/officeDocument/2006/relationships/hyperlink" Target="https://www.lib.eduhk.hk/research-support/research-evaluation-metrics" TargetMode="External"/><Relationship Id="rId4" Type="http://schemas.openxmlformats.org/officeDocument/2006/relationships/hyperlink" Target="https://libguides.eduhk.hk/researchsupport" TargetMode="External"/><Relationship Id="rId9" Type="http://schemas.openxmlformats.org/officeDocument/2006/relationships/hyperlink" Target="https://scite-ai.ezproxy.eduhk.h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hyperlink" Target="https://libguides.eduhk.hk/citing-information/citation-styles" TargetMode="Externa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www.lib.eduhk.hk/opening-hours/mmw-library" TargetMode="External"/><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libguides.eduhk.hk/scite/introducti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lib.eduhk.hk/rooms-spaces/sen-study-rooms-faculty-reading-rooms" TargetMode="External"/><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s://www.lib.eduhk.hk/rooms-spaces/research-commons" TargetMode="External"/><Relationship Id="rId7" Type="http://schemas.openxmlformats.org/officeDocument/2006/relationships/image" Target="../media/image84.pn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6.png"/><Relationship Id="rId4" Type="http://schemas.openxmlformats.org/officeDocument/2006/relationships/hyperlink" Target="https://www.lib.eduhk.hk/facilities-booking/"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ibooking.eduhk.hk/" TargetMode="External"/><Relationship Id="rId7" Type="http://schemas.openxmlformats.org/officeDocument/2006/relationships/image" Target="../media/image87.pn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hyperlink" Target="https://www.lib.eduhk.hk/rooms-spaces/future-classrooms" TargetMode="External"/><Relationship Id="rId10" Type="http://schemas.openxmlformats.org/officeDocument/2006/relationships/image" Target="../media/image90.png"/><Relationship Id="rId4" Type="http://schemas.openxmlformats.org/officeDocument/2006/relationships/image" Target="../media/image2.png"/><Relationship Id="rId9" Type="http://schemas.openxmlformats.org/officeDocument/2006/relationships/image" Target="../media/image89.png"/></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www.lib.eduhk.hk/rooms-spaces/future-classrooms/creative-lab" TargetMode="External"/><Relationship Id="rId7" Type="http://schemas.openxmlformats.org/officeDocument/2006/relationships/image" Target="../media/image2.png"/><Relationship Id="rId12" Type="http://schemas.openxmlformats.org/officeDocument/2006/relationships/image" Target="../media/image94.jpe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hyperlink" Target="https://www.lib.eduhk.hk/rooms-spaces/future-classrooms/ca-room" TargetMode="External"/><Relationship Id="rId11" Type="http://schemas.openxmlformats.org/officeDocument/2006/relationships/image" Target="../media/image91.png"/><Relationship Id="rId5" Type="http://schemas.openxmlformats.org/officeDocument/2006/relationships/hyperlink" Target="https://www.lib.eduhk.hk/rooms-spaces/media-production-lab" TargetMode="External"/><Relationship Id="rId10" Type="http://schemas.openxmlformats.org/officeDocument/2006/relationships/image" Target="../media/image93.jpeg"/><Relationship Id="rId4" Type="http://schemas.openxmlformats.org/officeDocument/2006/relationships/hyperlink" Target="https://www.lib.eduhk.hk/rooms-spaces/mini-theatre" TargetMode="External"/><Relationship Id="rId9"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lib.eduhk.hk/contact/departmental-librarians" TargetMode="External"/><Relationship Id="rId5" Type="http://schemas.openxmlformats.org/officeDocument/2006/relationships/hyperlink" Target="mailto:libinfo@eduhk.hk" TargetMode="Externa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lib.eduhk.hk/about/policies-regulations/regulations#4"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9646"/>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071B9D-9D08-442A-AA22-F6ADF01DF535}"/>
              </a:ext>
            </a:extLst>
          </p:cNvPr>
          <p:cNvSpPr>
            <a:spLocks noGrp="1"/>
          </p:cNvSpPr>
          <p:nvPr>
            <p:ph type="sldNum" sz="quarter" idx="12"/>
          </p:nvPr>
        </p:nvSpPr>
        <p:spPr/>
        <p:txBody>
          <a:bodyPr/>
          <a:lstStyle/>
          <a:p>
            <a:pPr>
              <a:defRPr/>
            </a:pPr>
            <a:fld id="{9B15E329-2962-43F3-A529-BFE78F195780}" type="slidenum">
              <a:rPr lang="en-US" altLang="zh-TW" smtClean="0"/>
              <a:pPr>
                <a:defRPr/>
              </a:pPr>
              <a:t>1</a:t>
            </a:fld>
            <a:endParaRPr lang="en-US" altLang="zh-TW" dirty="0"/>
          </a:p>
        </p:txBody>
      </p:sp>
      <p:pic>
        <p:nvPicPr>
          <p:cNvPr id="7" name="Picture 6">
            <a:extLst>
              <a:ext uri="{FF2B5EF4-FFF2-40B4-BE49-F238E27FC236}">
                <a16:creationId xmlns:a16="http://schemas.microsoft.com/office/drawing/2014/main" id="{9148288D-DED6-4C26-BDC2-92D94E4B67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8107"/>
          <a:stretch/>
        </p:blipFill>
        <p:spPr>
          <a:xfrm>
            <a:off x="2207568" y="0"/>
            <a:ext cx="9984432" cy="6858000"/>
          </a:xfrm>
          <a:prstGeom prst="rect">
            <a:avLst/>
          </a:prstGeom>
        </p:spPr>
      </p:pic>
      <p:pic>
        <p:nvPicPr>
          <p:cNvPr id="10" name="Picture 9">
            <a:extLst>
              <a:ext uri="{FF2B5EF4-FFF2-40B4-BE49-F238E27FC236}">
                <a16:creationId xmlns:a16="http://schemas.microsoft.com/office/drawing/2014/main" id="{A20DB4C0-BC57-457E-836D-C3B468E8D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332656"/>
            <a:ext cx="2088232" cy="461596"/>
          </a:xfrm>
          <a:prstGeom prst="rect">
            <a:avLst/>
          </a:prstGeom>
        </p:spPr>
      </p:pic>
      <p:sp>
        <p:nvSpPr>
          <p:cNvPr id="14" name="Parallelogram 13">
            <a:extLst>
              <a:ext uri="{FF2B5EF4-FFF2-40B4-BE49-F238E27FC236}">
                <a16:creationId xmlns:a16="http://schemas.microsoft.com/office/drawing/2014/main" id="{0956C422-EC99-4E97-8CEC-B7E572D43245}"/>
              </a:ext>
            </a:extLst>
          </p:cNvPr>
          <p:cNvSpPr/>
          <p:nvPr/>
        </p:nvSpPr>
        <p:spPr>
          <a:xfrm>
            <a:off x="991364" y="0"/>
            <a:ext cx="2839776" cy="6885384"/>
          </a:xfrm>
          <a:prstGeom prst="parallelogram">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3F1719-CD78-4B66-B331-BA8D748AD037}"/>
              </a:ext>
            </a:extLst>
          </p:cNvPr>
          <p:cNvSpPr txBox="1"/>
          <p:nvPr/>
        </p:nvSpPr>
        <p:spPr>
          <a:xfrm>
            <a:off x="479376" y="2515543"/>
            <a:ext cx="2983792"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rPr>
              <a:t>2025/26</a:t>
            </a:r>
          </a:p>
        </p:txBody>
      </p:sp>
      <p:sp>
        <p:nvSpPr>
          <p:cNvPr id="12" name="TextBox 11">
            <a:extLst>
              <a:ext uri="{FF2B5EF4-FFF2-40B4-BE49-F238E27FC236}">
                <a16:creationId xmlns:a16="http://schemas.microsoft.com/office/drawing/2014/main" id="{0E3B9367-DD3C-41A4-A152-C596849DF276}"/>
              </a:ext>
            </a:extLst>
          </p:cNvPr>
          <p:cNvSpPr txBox="1"/>
          <p:nvPr/>
        </p:nvSpPr>
        <p:spPr>
          <a:xfrm>
            <a:off x="191344" y="3316266"/>
            <a:ext cx="8712968" cy="2554545"/>
          </a:xfrm>
          <a:prstGeom prst="rect">
            <a:avLst/>
          </a:prstGeom>
          <a:noFill/>
        </p:spPr>
        <p:txBody>
          <a:bodyPr wrap="square" rtlCol="0">
            <a:spAutoFit/>
          </a:bodyPr>
          <a:lstStyle/>
          <a:p>
            <a:r>
              <a:rPr lang="en-US" sz="8000" b="1" i="1" dirty="0">
                <a:solidFill>
                  <a:schemeClr val="bg1"/>
                </a:solidFill>
                <a:latin typeface="Arial Black" panose="020B0A04020102020204" pitchFamily="34" charset="0"/>
              </a:rPr>
              <a:t>NEW STAFF</a:t>
            </a:r>
          </a:p>
          <a:p>
            <a:r>
              <a:rPr lang="en-US" sz="8000" b="1" i="1" dirty="0">
                <a:solidFill>
                  <a:schemeClr val="bg1"/>
                </a:solidFill>
                <a:latin typeface="Arial Black" panose="020B0A04020102020204" pitchFamily="34" charset="0"/>
              </a:rPr>
              <a:t>ORIENTATION</a:t>
            </a:r>
          </a:p>
        </p:txBody>
      </p:sp>
      <p:pic>
        <p:nvPicPr>
          <p:cNvPr id="13" name="Picture 12">
            <a:extLst>
              <a:ext uri="{FF2B5EF4-FFF2-40B4-BE49-F238E27FC236}">
                <a16:creationId xmlns:a16="http://schemas.microsoft.com/office/drawing/2014/main" id="{AD160210-27C6-459D-9ACD-E8E6C691C1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44624"/>
            <a:ext cx="2623752" cy="1008112"/>
          </a:xfrm>
          <a:prstGeom prst="rect">
            <a:avLst/>
          </a:prstGeom>
        </p:spPr>
      </p:pic>
    </p:spTree>
    <p:extLst>
      <p:ext uri="{BB962C8B-B14F-4D97-AF65-F5344CB8AC3E}">
        <p14:creationId xmlns:p14="http://schemas.microsoft.com/office/powerpoint/2010/main" val="136928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55BD89-63BA-4CC5-9379-A6D55E1CA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2"/>
          <p:cNvSpPr txBox="1">
            <a:spLocks noChangeArrowheads="1"/>
          </p:cNvSpPr>
          <p:nvPr/>
        </p:nvSpPr>
        <p:spPr bwMode="auto">
          <a:xfrm>
            <a:off x="1847528" y="1105074"/>
            <a:ext cx="9765740" cy="54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140000"/>
              </a:lnSpc>
              <a:buFont typeface="Arial" panose="020B0604020202020204" pitchFamily="34" charset="0"/>
              <a:buChar char="•"/>
            </a:pPr>
            <a:r>
              <a:rPr lang="en-US" altLang="zh-TW" sz="2000" dirty="0">
                <a:latin typeface="Calibri" panose="020F0502020204030204" pitchFamily="34" charset="0"/>
                <a:cs typeface="Calibri" panose="020F0502020204030204" pitchFamily="34" charset="0"/>
              </a:rPr>
              <a:t>All loans with a loan period of 14 days or more may be renewed up to the maximum loan period specified below unless a hold or a recall has been placed.</a:t>
            </a:r>
          </a:p>
          <a:p>
            <a:pPr eaLnBrk="1" hangingPunct="1">
              <a:lnSpc>
                <a:spcPct val="140000"/>
              </a:lnSpc>
              <a:buFont typeface="Arial" panose="020B0604020202020204" pitchFamily="34" charset="0"/>
              <a:buChar char="•"/>
            </a:pPr>
            <a:endParaRPr lang="en-US" altLang="zh-TW" sz="2000" dirty="0">
              <a:latin typeface="Calibri" panose="020F0502020204030204" pitchFamily="34" charset="0"/>
              <a:cs typeface="Calibri" panose="020F0502020204030204" pitchFamily="34" charset="0"/>
            </a:endParaRPr>
          </a:p>
          <a:p>
            <a:pPr eaLnBrk="1" hangingPunct="1">
              <a:lnSpc>
                <a:spcPct val="140000"/>
              </a:lnSpc>
              <a:spcBef>
                <a:spcPts val="1200"/>
              </a:spcBef>
              <a:buFont typeface="Arial" panose="020B0604020202020204" pitchFamily="34" charset="0"/>
              <a:buChar char="•"/>
            </a:pPr>
            <a:endParaRPr lang="en-US" altLang="zh-TW" sz="2000" dirty="0">
              <a:latin typeface="Calibri" panose="020F0502020204030204" pitchFamily="34" charset="0"/>
              <a:cs typeface="Calibri" panose="020F0502020204030204" pitchFamily="34" charset="0"/>
            </a:endParaRPr>
          </a:p>
          <a:p>
            <a:pPr eaLnBrk="1" hangingPunct="1">
              <a:lnSpc>
                <a:spcPct val="140000"/>
              </a:lnSpc>
              <a:spcBef>
                <a:spcPts val="1200"/>
              </a:spcBef>
              <a:buFont typeface="Arial" panose="020B0604020202020204" pitchFamily="34" charset="0"/>
              <a:buChar char="•"/>
            </a:pPr>
            <a:endParaRPr lang="en-US" altLang="zh-TW" sz="2000" dirty="0">
              <a:latin typeface="Calibri" panose="020F0502020204030204" pitchFamily="34" charset="0"/>
              <a:cs typeface="Calibri" panose="020F0502020204030204" pitchFamily="34" charset="0"/>
            </a:endParaRPr>
          </a:p>
          <a:p>
            <a:pPr eaLnBrk="1" hangingPunct="1">
              <a:lnSpc>
                <a:spcPct val="140000"/>
              </a:lnSpc>
              <a:buFont typeface="Arial" panose="020B0604020202020204" pitchFamily="34" charset="0"/>
              <a:buChar char="•"/>
            </a:pPr>
            <a:r>
              <a:rPr lang="en-US" altLang="zh-TW" sz="2000" dirty="0">
                <a:latin typeface="Calibri" panose="020F0502020204030204" pitchFamily="34" charset="0"/>
                <a:cs typeface="Calibri" panose="020F0502020204030204" pitchFamily="34" charset="0"/>
              </a:rPr>
              <a:t>Borrowers can renew their loans in person or online via the Library System anytime before the due date.</a:t>
            </a:r>
          </a:p>
          <a:p>
            <a:pPr eaLnBrk="1" hangingPunct="1">
              <a:lnSpc>
                <a:spcPct val="140000"/>
              </a:lnSpc>
              <a:buFont typeface="Arial" panose="020B0604020202020204" pitchFamily="34" charset="0"/>
              <a:buChar char="•"/>
            </a:pPr>
            <a:r>
              <a:rPr lang="en-US" altLang="zh-HK" sz="2000" dirty="0">
                <a:latin typeface="Calibri" panose="020F0502020204030204" pitchFamily="34" charset="0"/>
                <a:cs typeface="Calibri" panose="020F0502020204030204" pitchFamily="34" charset="0"/>
              </a:rPr>
              <a:t>Overdue items are not renewable.</a:t>
            </a:r>
          </a:p>
          <a:p>
            <a:pPr eaLnBrk="1" hangingPunct="1">
              <a:lnSpc>
                <a:spcPct val="140000"/>
              </a:lnSpc>
              <a:buFont typeface="Arial" panose="020B0604020202020204" pitchFamily="34" charset="0"/>
              <a:buChar char="•"/>
            </a:pPr>
            <a:r>
              <a:rPr lang="en-US" altLang="zh-TW" sz="2000" dirty="0">
                <a:solidFill>
                  <a:srgbClr val="FF0000"/>
                </a:solidFill>
                <a:latin typeface="Calibri" panose="020F0502020204030204" pitchFamily="34" charset="0"/>
                <a:cs typeface="Calibri" panose="020F0502020204030204" pitchFamily="34" charset="0"/>
              </a:rPr>
              <a:t>Automatic</a:t>
            </a:r>
            <a:r>
              <a:rPr lang="en-US" altLang="zh-TW" sz="2000" dirty="0">
                <a:latin typeface="Calibri" panose="020F0502020204030204" pitchFamily="34" charset="0"/>
                <a:cs typeface="Calibri" panose="020F0502020204030204" pitchFamily="34" charset="0"/>
              </a:rPr>
              <a:t> renewal of </a:t>
            </a:r>
            <a:r>
              <a:rPr lang="en-US" altLang="zh-TW" sz="2000" dirty="0" err="1">
                <a:solidFill>
                  <a:srgbClr val="FF0000"/>
                </a:solidFill>
                <a:latin typeface="Calibri" panose="020F0502020204030204" pitchFamily="34" charset="0"/>
                <a:cs typeface="Calibri" panose="020F0502020204030204" pitchFamily="34" charset="0"/>
              </a:rPr>
              <a:t>EdUHK</a:t>
            </a:r>
            <a:r>
              <a:rPr lang="en-US" altLang="zh-TW" sz="2000" dirty="0">
                <a:solidFill>
                  <a:srgbClr val="FF0000"/>
                </a:solidFill>
                <a:latin typeface="Calibri" panose="020F0502020204030204" pitchFamily="34" charset="0"/>
                <a:cs typeface="Calibri" panose="020F0502020204030204" pitchFamily="34" charset="0"/>
              </a:rPr>
              <a:t> Library items (HKALL items excluded) </a:t>
            </a:r>
            <a:r>
              <a:rPr lang="en-US" altLang="zh-TW" sz="2000" dirty="0">
                <a:latin typeface="Calibri" panose="020F0502020204030204" pitchFamily="34" charset="0"/>
                <a:cs typeface="Calibri" panose="020F0502020204030204" pitchFamily="34" charset="0"/>
              </a:rPr>
              <a:t>three days before the due date.</a:t>
            </a:r>
          </a:p>
          <a:p>
            <a:pPr eaLnBrk="1" hangingPunct="1">
              <a:lnSpc>
                <a:spcPct val="140000"/>
              </a:lnSpc>
              <a:buFont typeface="Arial" panose="020B0604020202020204" pitchFamily="34" charset="0"/>
              <a:buChar char="•"/>
            </a:pPr>
            <a:endParaRPr lang="en-US" altLang="zh-TW" sz="2000" dirty="0">
              <a:latin typeface="Tahoma" panose="020B0604030504040204" pitchFamily="34" charset="0"/>
              <a:cs typeface="Tahoma" panose="020B0604030504040204" pitchFamily="34" charset="0"/>
            </a:endParaRPr>
          </a:p>
        </p:txBody>
      </p:sp>
      <p:graphicFrame>
        <p:nvGraphicFramePr>
          <p:cNvPr id="14" name="表格 1"/>
          <p:cNvGraphicFramePr>
            <a:graphicFrameLocks noGrp="1"/>
          </p:cNvGraphicFramePr>
          <p:nvPr>
            <p:extLst>
              <p:ext uri="{D42A27DB-BD31-4B8C-83A1-F6EECF244321}">
                <p14:modId xmlns:p14="http://schemas.microsoft.com/office/powerpoint/2010/main" val="749579036"/>
              </p:ext>
            </p:extLst>
          </p:nvPr>
        </p:nvGraphicFramePr>
        <p:xfrm>
          <a:off x="2351089" y="2117179"/>
          <a:ext cx="7921625" cy="1484312"/>
        </p:xfrm>
        <a:graphic>
          <a:graphicData uri="http://schemas.openxmlformats.org/drawingml/2006/table">
            <a:tbl>
              <a:tblPr firstRow="1" bandRow="1">
                <a:tableStyleId>{5C22544A-7EE6-4342-B048-85BDC9FD1C3A}</a:tableStyleId>
              </a:tblPr>
              <a:tblGrid>
                <a:gridCol w="2952513">
                  <a:extLst>
                    <a:ext uri="{9D8B030D-6E8A-4147-A177-3AD203B41FA5}">
                      <a16:colId xmlns:a16="http://schemas.microsoft.com/office/drawing/2014/main" val="20000"/>
                    </a:ext>
                  </a:extLst>
                </a:gridCol>
                <a:gridCol w="4969112">
                  <a:extLst>
                    <a:ext uri="{9D8B030D-6E8A-4147-A177-3AD203B41FA5}">
                      <a16:colId xmlns:a16="http://schemas.microsoft.com/office/drawing/2014/main" val="20001"/>
                    </a:ext>
                  </a:extLst>
                </a:gridCol>
              </a:tblGrid>
              <a:tr h="371078">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Initial Loan Period</a:t>
                      </a:r>
                      <a:endParaRPr lang="zh-HK" altLang="en-US" sz="1800" dirty="0">
                        <a:latin typeface="Calibri" panose="020F0502020204030204" pitchFamily="34" charset="0"/>
                        <a:cs typeface="Calibri" panose="020F0502020204030204" pitchFamily="34" charset="0"/>
                      </a:endParaRPr>
                    </a:p>
                  </a:txBody>
                  <a:tcPr marL="91446" marR="91446" marT="45749" marB="45749"/>
                </a:tc>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Maximum Loan Period after Renewals</a:t>
                      </a:r>
                      <a:endParaRPr lang="zh-HK" altLang="en-US" sz="1800" dirty="0">
                        <a:latin typeface="Calibri" panose="020F0502020204030204" pitchFamily="34" charset="0"/>
                        <a:cs typeface="Calibri" panose="020F0502020204030204" pitchFamily="34" charset="0"/>
                      </a:endParaRPr>
                    </a:p>
                  </a:txBody>
                  <a:tcPr marL="91446" marR="91446" marT="45749" marB="45749"/>
                </a:tc>
                <a:extLst>
                  <a:ext uri="{0D108BD9-81ED-4DB2-BD59-A6C34878D82A}">
                    <a16:rowId xmlns:a16="http://schemas.microsoft.com/office/drawing/2014/main" val="10000"/>
                  </a:ext>
                </a:extLst>
              </a:tr>
              <a:tr h="371078">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14 days</a:t>
                      </a:r>
                      <a:endParaRPr lang="zh-HK" altLang="en-US" sz="1800" dirty="0">
                        <a:latin typeface="Calibri" panose="020F0502020204030204" pitchFamily="34" charset="0"/>
                        <a:cs typeface="Calibri" panose="020F0502020204030204" pitchFamily="34" charset="0"/>
                      </a:endParaRPr>
                    </a:p>
                  </a:txBody>
                  <a:tcPr marL="91446" marR="91446" marT="45749" marB="45749"/>
                </a:tc>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56 days</a:t>
                      </a:r>
                      <a:endParaRPr lang="zh-HK" altLang="en-US" sz="1800" dirty="0">
                        <a:latin typeface="Calibri" panose="020F0502020204030204" pitchFamily="34" charset="0"/>
                        <a:cs typeface="Calibri" panose="020F0502020204030204" pitchFamily="34" charset="0"/>
                      </a:endParaRPr>
                    </a:p>
                  </a:txBody>
                  <a:tcPr marL="91446" marR="91446" marT="45749" marB="45749"/>
                </a:tc>
                <a:extLst>
                  <a:ext uri="{0D108BD9-81ED-4DB2-BD59-A6C34878D82A}">
                    <a16:rowId xmlns:a16="http://schemas.microsoft.com/office/drawing/2014/main" val="10001"/>
                  </a:ext>
                </a:extLst>
              </a:tr>
              <a:tr h="371078">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30 days</a:t>
                      </a:r>
                      <a:endParaRPr lang="zh-HK" altLang="en-US" sz="1800" dirty="0">
                        <a:latin typeface="Calibri" panose="020F0502020204030204" pitchFamily="34" charset="0"/>
                        <a:cs typeface="Calibri" panose="020F0502020204030204" pitchFamily="34" charset="0"/>
                      </a:endParaRPr>
                    </a:p>
                  </a:txBody>
                  <a:tcPr marL="91446" marR="91446" marT="45749" marB="4574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1800" dirty="0">
                          <a:latin typeface="Calibri" panose="020F0502020204030204" pitchFamily="34" charset="0"/>
                          <a:ea typeface="Tahoma" panose="020B0604030504040204" pitchFamily="34" charset="0"/>
                          <a:cs typeface="Calibri" panose="020F0502020204030204" pitchFamily="34" charset="0"/>
                        </a:rPr>
                        <a:t>Unlimited</a:t>
                      </a:r>
                      <a:endParaRPr lang="zh-HK" altLang="en-US" sz="1800" dirty="0">
                        <a:latin typeface="Calibri" panose="020F0502020204030204" pitchFamily="34" charset="0"/>
                        <a:cs typeface="Calibri" panose="020F0502020204030204" pitchFamily="34" charset="0"/>
                      </a:endParaRPr>
                    </a:p>
                  </a:txBody>
                  <a:tcPr marL="91446" marR="91446" marT="45749" marB="45749"/>
                </a:tc>
                <a:extLst>
                  <a:ext uri="{0D108BD9-81ED-4DB2-BD59-A6C34878D82A}">
                    <a16:rowId xmlns:a16="http://schemas.microsoft.com/office/drawing/2014/main" val="10002"/>
                  </a:ext>
                </a:extLst>
              </a:tr>
              <a:tr h="371078">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90 days</a:t>
                      </a:r>
                      <a:endParaRPr lang="zh-HK" altLang="en-US" sz="1800" dirty="0">
                        <a:latin typeface="Calibri" panose="020F0502020204030204" pitchFamily="34" charset="0"/>
                        <a:cs typeface="Calibri" panose="020F0502020204030204" pitchFamily="34" charset="0"/>
                      </a:endParaRPr>
                    </a:p>
                  </a:txBody>
                  <a:tcPr marL="91446" marR="91446" marT="45749" marB="45749"/>
                </a:tc>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Unlimited</a:t>
                      </a:r>
                      <a:endParaRPr lang="zh-HK" altLang="en-US" sz="1800" dirty="0">
                        <a:latin typeface="Calibri" panose="020F0502020204030204" pitchFamily="34" charset="0"/>
                        <a:cs typeface="Calibri" panose="020F0502020204030204" pitchFamily="34" charset="0"/>
                      </a:endParaRPr>
                    </a:p>
                  </a:txBody>
                  <a:tcPr marL="91446" marR="91446" marT="45749" marB="45749"/>
                </a:tc>
                <a:extLst>
                  <a:ext uri="{0D108BD9-81ED-4DB2-BD59-A6C34878D82A}">
                    <a16:rowId xmlns:a16="http://schemas.microsoft.com/office/drawing/2014/main" val="10003"/>
                  </a:ext>
                </a:extLst>
              </a:tr>
            </a:tbl>
          </a:graphicData>
        </a:graphic>
      </p:graphicFrame>
      <p:sp>
        <p:nvSpPr>
          <p:cNvPr id="1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10</a:t>
            </a:fld>
            <a:endParaRPr lang="en-US" altLang="zh-TW" dirty="0"/>
          </a:p>
        </p:txBody>
      </p:sp>
      <p:sp>
        <p:nvSpPr>
          <p:cNvPr id="20" name="標題 5">
            <a:extLst>
              <a:ext uri="{FF2B5EF4-FFF2-40B4-BE49-F238E27FC236}">
                <a16:creationId xmlns:a16="http://schemas.microsoft.com/office/drawing/2014/main" id="{34F0FF0C-C2BB-4BEA-A669-14CB7B5B3F1E}"/>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sp>
        <p:nvSpPr>
          <p:cNvPr id="19" name="Rectangle 18">
            <a:extLst>
              <a:ext uri="{FF2B5EF4-FFF2-40B4-BE49-F238E27FC236}">
                <a16:creationId xmlns:a16="http://schemas.microsoft.com/office/drawing/2014/main" id="{81C9FEF7-B534-4C41-AC25-FD220DE09159}"/>
              </a:ext>
            </a:extLst>
          </p:cNvPr>
          <p:cNvSpPr/>
          <p:nvPr/>
        </p:nvSpPr>
        <p:spPr>
          <a:xfrm>
            <a:off x="0" y="-27384"/>
            <a:ext cx="12192000" cy="1062745"/>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2" name="Picture 21">
            <a:extLst>
              <a:ext uri="{FF2B5EF4-FFF2-40B4-BE49-F238E27FC236}">
                <a16:creationId xmlns:a16="http://schemas.microsoft.com/office/drawing/2014/main" id="{68925F74-929F-41D6-986F-CB7830866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8" name="Text Box 5"/>
          <p:cNvSpPr txBox="1">
            <a:spLocks noChangeArrowheads="1"/>
          </p:cNvSpPr>
          <p:nvPr/>
        </p:nvSpPr>
        <p:spPr bwMode="auto">
          <a:xfrm>
            <a:off x="1847528" y="332656"/>
            <a:ext cx="8316912" cy="646331"/>
          </a:xfrm>
          <a:prstGeom prst="rect">
            <a:avLst/>
          </a:prstGeom>
          <a:noFill/>
          <a:ln w="9525">
            <a:noFill/>
            <a:miter lim="800000"/>
            <a:headEnd/>
            <a:tailEnd/>
          </a:ln>
          <a:effectLst/>
        </p:spPr>
        <p:txBody>
          <a:bodyPr>
            <a:spAutoFit/>
          </a:bodyPr>
          <a:lstStyle/>
          <a:p>
            <a:pPr algn="ctr" eaLnBrk="1" hangingPunct="1">
              <a:defRPr/>
            </a:pPr>
            <a:r>
              <a:rPr kumimoji="1" lang="en-US" altLang="zh-TW" sz="3600" b="1" dirty="0">
                <a:solidFill>
                  <a:schemeClr val="bg1"/>
                </a:solidFill>
                <a:effectLst>
                  <a:outerShdw blurRad="38100" dist="38100" dir="2700000" algn="tl">
                    <a:srgbClr val="C0C0C0"/>
                  </a:outerShdw>
                </a:effectLst>
                <a:latin typeface="Tahoma" pitchFamily="34" charset="0"/>
                <a:ea typeface="新細明體" charset="-120"/>
              </a:rPr>
              <a:t>Renew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5E0B49-0789-41AC-98EB-81DBF01EF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2"/>
          <p:cNvSpPr txBox="1">
            <a:spLocks noChangeArrowheads="1"/>
          </p:cNvSpPr>
          <p:nvPr/>
        </p:nvSpPr>
        <p:spPr bwMode="auto">
          <a:xfrm>
            <a:off x="1452600" y="1303143"/>
            <a:ext cx="9971992" cy="76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buNone/>
            </a:pPr>
            <a:r>
              <a:rPr lang="en-US" altLang="zh-TW" sz="2100" dirty="0">
                <a:latin typeface="Calibri" panose="020F0502020204030204" pitchFamily="34" charset="0"/>
                <a:cs typeface="Calibri" panose="020F0502020204030204" pitchFamily="34" charset="0"/>
              </a:rPr>
              <a:t>Sign in to </a:t>
            </a:r>
            <a:r>
              <a:rPr lang="en-US" altLang="zh-TW" sz="2100" u="sng" dirty="0">
                <a:solidFill>
                  <a:srgbClr val="FF0000"/>
                </a:solidFill>
                <a:latin typeface="Calibri" panose="020F0502020204030204" pitchFamily="34" charset="0"/>
                <a:cs typeface="Calibri" panose="020F0502020204030204" pitchFamily="34" charset="0"/>
              </a:rPr>
              <a:t>MyLibrary</a:t>
            </a:r>
            <a:r>
              <a:rPr lang="en-US" altLang="zh-TW" sz="2100" dirty="0">
                <a:latin typeface="Calibri" panose="020F0502020204030204" pitchFamily="34" charset="0"/>
                <a:cs typeface="Calibri" panose="020F0502020204030204" pitchFamily="34" charset="0"/>
              </a:rPr>
              <a:t> Record to view your loan record, renew your loan items, check your loan history, view request status, save searches and search results, etc.</a:t>
            </a:r>
          </a:p>
          <a:p>
            <a:pPr eaLnBrk="1" hangingPunct="1">
              <a:lnSpc>
                <a:spcPct val="80000"/>
              </a:lnSpc>
            </a:pPr>
            <a:endParaRPr lang="en-US" altLang="zh-TW" sz="2200" dirty="0">
              <a:latin typeface="Tahoma" panose="020B0604030504040204" pitchFamily="34" charset="0"/>
            </a:endParaRPr>
          </a:p>
        </p:txBody>
      </p:sp>
      <p:sp>
        <p:nvSpPr>
          <p:cNvPr id="15" name="標題 5">
            <a:extLst>
              <a:ext uri="{FF2B5EF4-FFF2-40B4-BE49-F238E27FC236}">
                <a16:creationId xmlns:a16="http://schemas.microsoft.com/office/drawing/2014/main" id="{ECD05D66-988D-410B-9B88-A17BB2C07767}"/>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80BFE956-8C60-43A4-BB6C-6969BBA85306}"/>
              </a:ext>
            </a:extLst>
          </p:cNvPr>
          <p:cNvSpPr/>
          <p:nvPr/>
        </p:nvSpPr>
        <p:spPr>
          <a:xfrm>
            <a:off x="0" y="-27384"/>
            <a:ext cx="12192000" cy="1062745"/>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1" name="Picture 10">
            <a:extLst>
              <a:ext uri="{FF2B5EF4-FFF2-40B4-BE49-F238E27FC236}">
                <a16:creationId xmlns:a16="http://schemas.microsoft.com/office/drawing/2014/main" id="{2A4663F8-7399-40D4-9A12-E1FF7EDC2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3" name="標題 2"/>
          <p:cNvSpPr>
            <a:spLocks noGrp="1"/>
          </p:cNvSpPr>
          <p:nvPr>
            <p:ph type="title"/>
          </p:nvPr>
        </p:nvSpPr>
        <p:spPr>
          <a:xfrm>
            <a:off x="2037151" y="157224"/>
            <a:ext cx="8278688" cy="646331"/>
          </a:xfrm>
          <a:noFill/>
          <a:ln w="9525">
            <a:noFill/>
            <a:miter lim="800000"/>
            <a:headEnd/>
            <a:tailEnd/>
          </a:ln>
          <a:effectLst/>
        </p:spPr>
        <p:txBody>
          <a:bodyPr wrap="square">
            <a:spAutoFit/>
          </a:bodyPr>
          <a:lstStyle/>
          <a:p>
            <a:pPr eaLnBrk="1" hangingPunct="1">
              <a:defRPr/>
            </a:pPr>
            <a:r>
              <a:rPr kumimoji="1" lang="en-US" altLang="zh-TW" sz="3600" b="1" dirty="0">
                <a:solidFill>
                  <a:schemeClr val="bg1"/>
                </a:solidFill>
                <a:effectLst>
                  <a:outerShdw blurRad="38100" dist="38100" dir="2700000" algn="tl">
                    <a:srgbClr val="C0C0C0"/>
                  </a:outerShdw>
                </a:effectLst>
                <a:latin typeface="Tahoma" pitchFamily="34" charset="0"/>
                <a:ea typeface="新細明體" charset="-120"/>
                <a:cs typeface="+mn-cs"/>
              </a:rPr>
              <a:t>MyLibrary Record</a:t>
            </a:r>
            <a:endParaRPr kumimoji="1" lang="zh-TW" altLang="en-US" sz="3600" b="1" dirty="0">
              <a:solidFill>
                <a:schemeClr val="bg1"/>
              </a:solidFill>
              <a:effectLst>
                <a:outerShdw blurRad="38100" dist="38100" dir="2700000" algn="tl">
                  <a:srgbClr val="C0C0C0"/>
                </a:outerShdw>
              </a:effectLst>
              <a:latin typeface="Tahoma" pitchFamily="34" charset="0"/>
              <a:ea typeface="新細明體" charset="-120"/>
              <a:cs typeface="+mn-cs"/>
            </a:endParaRPr>
          </a:p>
        </p:txBody>
      </p:sp>
      <p:pic>
        <p:nvPicPr>
          <p:cNvPr id="2" name="Picture 1">
            <a:extLst>
              <a:ext uri="{FF2B5EF4-FFF2-40B4-BE49-F238E27FC236}">
                <a16:creationId xmlns:a16="http://schemas.microsoft.com/office/drawing/2014/main" id="{25080DB1-8458-47FF-BA3F-20A0B1E2C718}"/>
              </a:ext>
            </a:extLst>
          </p:cNvPr>
          <p:cNvPicPr>
            <a:picLocks noChangeAspect="1"/>
          </p:cNvPicPr>
          <p:nvPr/>
        </p:nvPicPr>
        <p:blipFill rotWithShape="1">
          <a:blip r:embed="rId4"/>
          <a:srcRect b="14821"/>
          <a:stretch/>
        </p:blipFill>
        <p:spPr>
          <a:xfrm>
            <a:off x="0" y="2204315"/>
            <a:ext cx="12192000" cy="4465045"/>
          </a:xfrm>
          <a:prstGeom prst="rect">
            <a:avLst/>
          </a:prstGeom>
        </p:spPr>
      </p:pic>
      <p:sp>
        <p:nvSpPr>
          <p:cNvPr id="5" name="Oval 4">
            <a:extLst>
              <a:ext uri="{FF2B5EF4-FFF2-40B4-BE49-F238E27FC236}">
                <a16:creationId xmlns:a16="http://schemas.microsoft.com/office/drawing/2014/main" id="{6B4E6F37-625C-4122-ABA0-9AFECE9A6BAA}"/>
              </a:ext>
            </a:extLst>
          </p:cNvPr>
          <p:cNvSpPr/>
          <p:nvPr/>
        </p:nvSpPr>
        <p:spPr>
          <a:xfrm>
            <a:off x="10128448" y="2636912"/>
            <a:ext cx="792088" cy="392507"/>
          </a:xfrm>
          <a:prstGeom prst="ellipse">
            <a:avLst/>
          </a:prstGeom>
          <a:noFill/>
          <a:ln>
            <a:solidFill>
              <a:srgbClr val="345D7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n w="28575">
                <a:solidFill>
                  <a:schemeClr val="tx2">
                    <a:lumMod val="50000"/>
                  </a:schemeClr>
                </a:solidFill>
              </a:ln>
              <a:noFill/>
            </a:endParaRPr>
          </a:p>
        </p:txBody>
      </p:sp>
      <p:sp>
        <p:nvSpPr>
          <p:cNvPr id="13" name="Oval 12">
            <a:extLst>
              <a:ext uri="{FF2B5EF4-FFF2-40B4-BE49-F238E27FC236}">
                <a16:creationId xmlns:a16="http://schemas.microsoft.com/office/drawing/2014/main" id="{04BF4635-3ECF-4E21-B43A-2F4DF695B19D}"/>
              </a:ext>
            </a:extLst>
          </p:cNvPr>
          <p:cNvSpPr/>
          <p:nvPr/>
        </p:nvSpPr>
        <p:spPr>
          <a:xfrm>
            <a:off x="213556" y="6093296"/>
            <a:ext cx="913892" cy="365125"/>
          </a:xfrm>
          <a:prstGeom prst="ellipse">
            <a:avLst/>
          </a:prstGeom>
          <a:noFill/>
          <a:ln>
            <a:solidFill>
              <a:srgbClr val="345D7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n w="28575">
                <a:solidFill>
                  <a:schemeClr val="tx2">
                    <a:lumMod val="50000"/>
                  </a:schemeClr>
                </a:solidFill>
              </a:ln>
              <a:noFill/>
            </a:endParaRPr>
          </a:p>
        </p:txBody>
      </p:sp>
      <p:pic>
        <p:nvPicPr>
          <p:cNvPr id="6" name="Picture 5">
            <a:extLst>
              <a:ext uri="{FF2B5EF4-FFF2-40B4-BE49-F238E27FC236}">
                <a16:creationId xmlns:a16="http://schemas.microsoft.com/office/drawing/2014/main" id="{86FBC46F-8E8D-4034-AD83-CD59296165CF}"/>
              </a:ext>
            </a:extLst>
          </p:cNvPr>
          <p:cNvPicPr>
            <a:picLocks noChangeAspect="1"/>
          </p:cNvPicPr>
          <p:nvPr/>
        </p:nvPicPr>
        <p:blipFill>
          <a:blip r:embed="rId5"/>
          <a:stretch>
            <a:fillRect/>
          </a:stretch>
        </p:blipFill>
        <p:spPr>
          <a:xfrm>
            <a:off x="4439816" y="2996952"/>
            <a:ext cx="3901820" cy="3031728"/>
          </a:xfrm>
          <a:prstGeom prst="rect">
            <a:avLst/>
          </a:prstGeom>
        </p:spPr>
      </p:pic>
      <p:sp>
        <p:nvSpPr>
          <p:cNvPr id="8" name="Rectangle: Rounded Corners 7">
            <a:extLst>
              <a:ext uri="{FF2B5EF4-FFF2-40B4-BE49-F238E27FC236}">
                <a16:creationId xmlns:a16="http://schemas.microsoft.com/office/drawing/2014/main" id="{462B3565-165D-4EFC-8545-8C16618E0503}"/>
              </a:ext>
            </a:extLst>
          </p:cNvPr>
          <p:cNvSpPr/>
          <p:nvPr/>
        </p:nvSpPr>
        <p:spPr>
          <a:xfrm>
            <a:off x="4544741" y="3961716"/>
            <a:ext cx="3691969" cy="9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onnector: Elbow 17">
            <a:extLst>
              <a:ext uri="{FF2B5EF4-FFF2-40B4-BE49-F238E27FC236}">
                <a16:creationId xmlns:a16="http://schemas.microsoft.com/office/drawing/2014/main" id="{B2D6153B-7482-4798-A6A8-74864586B6BC}"/>
              </a:ext>
            </a:extLst>
          </p:cNvPr>
          <p:cNvCxnSpPr>
            <a:cxnSpLocks/>
          </p:cNvCxnSpPr>
          <p:nvPr/>
        </p:nvCxnSpPr>
        <p:spPr>
          <a:xfrm rot="10800000" flipV="1">
            <a:off x="7392144" y="3029418"/>
            <a:ext cx="2950098" cy="932297"/>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11</a:t>
            </a:fld>
            <a:endParaRPr lang="en-US" altLang="zh-TW" dirty="0"/>
          </a:p>
        </p:txBody>
      </p:sp>
    </p:spTree>
    <p:extLst>
      <p:ext uri="{BB962C8B-B14F-4D97-AF65-F5344CB8AC3E}">
        <p14:creationId xmlns:p14="http://schemas.microsoft.com/office/powerpoint/2010/main" val="70265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5E0B49-0789-41AC-98EB-81DBF01EF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12</a:t>
            </a:fld>
            <a:endParaRPr lang="en-US" altLang="zh-TW" dirty="0"/>
          </a:p>
        </p:txBody>
      </p:sp>
      <p:sp>
        <p:nvSpPr>
          <p:cNvPr id="15" name="標題 5">
            <a:extLst>
              <a:ext uri="{FF2B5EF4-FFF2-40B4-BE49-F238E27FC236}">
                <a16:creationId xmlns:a16="http://schemas.microsoft.com/office/drawing/2014/main" id="{ECD05D66-988D-410B-9B88-A17BB2C07767}"/>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80BFE956-8C60-43A4-BB6C-6969BBA85306}"/>
              </a:ext>
            </a:extLst>
          </p:cNvPr>
          <p:cNvSpPr/>
          <p:nvPr/>
        </p:nvSpPr>
        <p:spPr>
          <a:xfrm>
            <a:off x="0" y="-27384"/>
            <a:ext cx="12192000" cy="1062745"/>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1" name="Picture 10">
            <a:extLst>
              <a:ext uri="{FF2B5EF4-FFF2-40B4-BE49-F238E27FC236}">
                <a16:creationId xmlns:a16="http://schemas.microsoft.com/office/drawing/2014/main" id="{2A4663F8-7399-40D4-9A12-E1FF7EDC2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3" name="標題 2"/>
          <p:cNvSpPr>
            <a:spLocks noGrp="1"/>
          </p:cNvSpPr>
          <p:nvPr>
            <p:ph type="title"/>
          </p:nvPr>
        </p:nvSpPr>
        <p:spPr>
          <a:xfrm>
            <a:off x="805644" y="180822"/>
            <a:ext cx="9070776" cy="646331"/>
          </a:xfrm>
          <a:noFill/>
          <a:ln w="9525">
            <a:noFill/>
            <a:miter lim="800000"/>
            <a:headEnd/>
            <a:tailEnd/>
          </a:ln>
          <a:effectLst/>
        </p:spPr>
        <p:txBody>
          <a:bodyPr wrap="square">
            <a:spAutoFit/>
          </a:bodyPr>
          <a:lstStyle/>
          <a:p>
            <a:pPr eaLnBrk="1" hangingPunct="1">
              <a:defRPr/>
            </a:pPr>
            <a:r>
              <a:rPr kumimoji="1" lang="en-US" altLang="zh-TW" sz="3600" b="1" dirty="0">
                <a:solidFill>
                  <a:schemeClr val="bg1"/>
                </a:solidFill>
                <a:effectLst>
                  <a:outerShdw blurRad="38100" dist="38100" dir="2700000" algn="tl">
                    <a:srgbClr val="C0C0C0"/>
                  </a:outerShdw>
                </a:effectLst>
                <a:latin typeface="Tahoma" pitchFamily="34" charset="0"/>
                <a:ea typeface="新細明體" charset="-120"/>
                <a:cs typeface="+mn-cs"/>
              </a:rPr>
              <a:t>Inter-campus Delivery</a:t>
            </a:r>
            <a:endParaRPr kumimoji="1" lang="zh-TW" altLang="en-US" sz="3600" b="1" dirty="0">
              <a:solidFill>
                <a:schemeClr val="bg1"/>
              </a:solidFill>
              <a:effectLst>
                <a:outerShdw blurRad="38100" dist="38100" dir="2700000" algn="tl">
                  <a:srgbClr val="C0C0C0"/>
                </a:outerShdw>
              </a:effectLst>
              <a:latin typeface="Tahoma" pitchFamily="34" charset="0"/>
              <a:ea typeface="新細明體" charset="-120"/>
              <a:cs typeface="+mn-cs"/>
            </a:endParaRPr>
          </a:p>
        </p:txBody>
      </p:sp>
      <p:pic>
        <p:nvPicPr>
          <p:cNvPr id="9" name="Picture 11">
            <a:extLst>
              <a:ext uri="{FF2B5EF4-FFF2-40B4-BE49-F238E27FC236}">
                <a16:creationId xmlns:a16="http://schemas.microsoft.com/office/drawing/2014/main" id="{2F198640-3B76-41F0-97EF-4B7F90EDBFC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784514" y="1556792"/>
            <a:ext cx="3580150" cy="45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B645FE2B-FC99-436C-A219-78B8DCEBBCF4}"/>
              </a:ext>
            </a:extLst>
          </p:cNvPr>
          <p:cNvSpPr txBox="1">
            <a:spLocks noChangeArrowheads="1"/>
          </p:cNvSpPr>
          <p:nvPr/>
        </p:nvSpPr>
        <p:spPr bwMode="auto">
          <a:xfrm>
            <a:off x="4733195" y="1687414"/>
            <a:ext cx="6979429" cy="517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ts val="2500"/>
              </a:lnSpc>
            </a:pPr>
            <a:r>
              <a:rPr lang="en-US" altLang="zh-TW" sz="2100" dirty="0">
                <a:latin typeface="Calibri" panose="020F0502020204030204" pitchFamily="34" charset="0"/>
                <a:cs typeface="Calibri" panose="020F0502020204030204" pitchFamily="34" charset="0"/>
              </a:rPr>
              <a:t>Staff can request </a:t>
            </a:r>
            <a:r>
              <a:rPr lang="en-US" altLang="zh-TW" sz="2100" u="sng" dirty="0">
                <a:solidFill>
                  <a:srgbClr val="FF3300"/>
                </a:solidFill>
                <a:latin typeface="Calibri" panose="020F0502020204030204" pitchFamily="34" charset="0"/>
                <a:cs typeface="Calibri" panose="020F0502020204030204" pitchFamily="34" charset="0"/>
              </a:rPr>
              <a:t>loanable materials</a:t>
            </a:r>
            <a:r>
              <a:rPr lang="en-US" altLang="zh-TW" sz="2100" dirty="0">
                <a:latin typeface="Calibri" panose="020F0502020204030204" pitchFamily="34" charset="0"/>
                <a:cs typeface="Calibri" panose="020F0502020204030204" pitchFamily="34" charset="0"/>
              </a:rPr>
              <a:t> housed in Tai Po MMW Library to be sent to the </a:t>
            </a:r>
            <a:r>
              <a:rPr lang="en-US" altLang="zh-TW" sz="2100" dirty="0" err="1">
                <a:latin typeface="Calibri" panose="020F0502020204030204" pitchFamily="34" charset="0"/>
                <a:cs typeface="Calibri" panose="020F0502020204030204" pitchFamily="34" charset="0"/>
              </a:rPr>
              <a:t>Tseung</a:t>
            </a:r>
            <a:r>
              <a:rPr lang="en-US" altLang="zh-TW" sz="2100" dirty="0">
                <a:latin typeface="Calibri" panose="020F0502020204030204" pitchFamily="34" charset="0"/>
                <a:cs typeface="Calibri" panose="020F0502020204030204" pitchFamily="34" charset="0"/>
              </a:rPr>
              <a:t> Kwan O Study Centre Library for borrowing, or vice versa. Loanable materials from above </a:t>
            </a:r>
            <a:r>
              <a:rPr lang="en-US" altLang="zh-TW" sz="2100">
                <a:latin typeface="Calibri" panose="020F0502020204030204" pitchFamily="34" charset="0"/>
                <a:cs typeface="Calibri" panose="020F0502020204030204" pitchFamily="34" charset="0"/>
              </a:rPr>
              <a:t>libraries can </a:t>
            </a:r>
            <a:r>
              <a:rPr lang="en-US" altLang="zh-TW" sz="2100" dirty="0">
                <a:latin typeface="Calibri" panose="020F0502020204030204" pitchFamily="34" charset="0"/>
                <a:cs typeface="Calibri" panose="020F0502020204030204" pitchFamily="34" charset="0"/>
              </a:rPr>
              <a:t>be sent to North Point Study Centre for borrowing.</a:t>
            </a:r>
          </a:p>
          <a:p>
            <a:pPr marL="0" indent="0">
              <a:lnSpc>
                <a:spcPts val="2500"/>
              </a:lnSpc>
              <a:buNone/>
            </a:pPr>
            <a:endParaRPr lang="en-US" altLang="zh-TW" sz="2100" dirty="0">
              <a:latin typeface="Calibri" panose="020F0502020204030204" pitchFamily="34" charset="0"/>
              <a:cs typeface="Calibri" panose="020F0502020204030204" pitchFamily="34" charset="0"/>
            </a:endParaRPr>
          </a:p>
          <a:p>
            <a:pPr marL="457200" indent="-457200">
              <a:lnSpc>
                <a:spcPts val="2500"/>
              </a:lnSpc>
            </a:pPr>
            <a:r>
              <a:rPr lang="en-US" altLang="zh-TW" sz="2100" dirty="0">
                <a:latin typeface="Calibri" panose="020F0502020204030204" pitchFamily="34" charset="0"/>
                <a:cs typeface="Calibri" panose="020F0502020204030204" pitchFamily="34" charset="0"/>
              </a:rPr>
              <a:t>Only </a:t>
            </a:r>
            <a:r>
              <a:rPr lang="en-US" altLang="zh-TW" sz="2100" u="sng" dirty="0">
                <a:solidFill>
                  <a:srgbClr val="FF3300"/>
                </a:solidFill>
                <a:latin typeface="Calibri" panose="020F0502020204030204" pitchFamily="34" charset="0"/>
                <a:cs typeface="Calibri" panose="020F0502020204030204" pitchFamily="34" charset="0"/>
              </a:rPr>
              <a:t>available </a:t>
            </a:r>
            <a:r>
              <a:rPr lang="en-US" altLang="zh-TW" sz="2100" dirty="0">
                <a:latin typeface="Calibri" panose="020F0502020204030204" pitchFamily="34" charset="0"/>
                <a:cs typeface="Calibri" panose="020F0502020204030204" pitchFamily="34" charset="0"/>
              </a:rPr>
              <a:t>for loan materials can be requested for delivery. For </a:t>
            </a:r>
            <a:r>
              <a:rPr lang="en-US" altLang="zh-TW" sz="2100" u="sng" dirty="0">
                <a:solidFill>
                  <a:srgbClr val="FF3300"/>
                </a:solidFill>
                <a:latin typeface="Calibri" panose="020F0502020204030204" pitchFamily="34" charset="0"/>
                <a:cs typeface="Calibri" panose="020F0502020204030204" pitchFamily="34" charset="0"/>
              </a:rPr>
              <a:t>items on loan</a:t>
            </a:r>
            <a:r>
              <a:rPr lang="en-US" altLang="zh-TW" sz="2100" dirty="0">
                <a:latin typeface="Calibri" panose="020F0502020204030204" pitchFamily="34" charset="0"/>
                <a:cs typeface="Calibri" panose="020F0502020204030204" pitchFamily="34" charset="0"/>
              </a:rPr>
              <a:t>, they can be delivered at different libraries. </a:t>
            </a:r>
          </a:p>
          <a:p>
            <a:pPr marL="0" indent="0">
              <a:lnSpc>
                <a:spcPts val="2500"/>
              </a:lnSpc>
              <a:buNone/>
            </a:pPr>
            <a:endParaRPr lang="en-US" altLang="zh-TW" sz="2100" dirty="0">
              <a:latin typeface="Calibri" panose="020F0502020204030204" pitchFamily="34" charset="0"/>
              <a:cs typeface="Calibri" panose="020F0502020204030204" pitchFamily="34" charset="0"/>
            </a:endParaRPr>
          </a:p>
          <a:p>
            <a:pPr marL="457200" indent="-457200" eaLnBrk="1" hangingPunct="1">
              <a:lnSpc>
                <a:spcPts val="2500"/>
              </a:lnSpc>
            </a:pPr>
            <a:r>
              <a:rPr lang="en-US" altLang="zh-TW" sz="2100" dirty="0">
                <a:latin typeface="Calibri" panose="020F0502020204030204" pitchFamily="34" charset="0"/>
                <a:cs typeface="Calibri" panose="020F0502020204030204" pitchFamily="34" charset="0"/>
              </a:rPr>
              <a:t>Items cannot be requested for delivery within the </a:t>
            </a:r>
            <a:r>
              <a:rPr lang="en-US" altLang="zh-TW" sz="2100" u="sng" dirty="0">
                <a:solidFill>
                  <a:srgbClr val="FF3300"/>
                </a:solidFill>
                <a:latin typeface="Calibri" panose="020F0502020204030204" pitchFamily="34" charset="0"/>
                <a:cs typeface="Calibri" panose="020F0502020204030204" pitchFamily="34" charset="0"/>
              </a:rPr>
              <a:t>same library</a:t>
            </a:r>
            <a:r>
              <a:rPr lang="en-US" altLang="zh-TW" sz="2100" dirty="0">
                <a:latin typeface="Calibri" panose="020F0502020204030204" pitchFamily="34" charset="0"/>
                <a:cs typeface="Calibri" panose="020F0502020204030204" pitchFamily="34" charset="0"/>
              </a:rPr>
              <a:t>. Otherwise, items will be delivered to the another library automatically.</a:t>
            </a:r>
            <a:endParaRPr lang="en-US" altLang="zh-TW" sz="21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8349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6E14D8E-8C97-48A4-9735-426EC0DBA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175"/>
            <a:ext cx="12192000" cy="7083575"/>
          </a:xfrm>
          <a:prstGeom prst="rect">
            <a:avLst/>
          </a:prstGeom>
        </p:spPr>
      </p:pic>
      <p:sp>
        <p:nvSpPr>
          <p:cNvPr id="25" name="Rectangle 24">
            <a:extLst>
              <a:ext uri="{FF2B5EF4-FFF2-40B4-BE49-F238E27FC236}">
                <a16:creationId xmlns:a16="http://schemas.microsoft.com/office/drawing/2014/main" id="{3F3B27BD-1035-4D6C-A536-0040A3432085}"/>
              </a:ext>
            </a:extLst>
          </p:cNvPr>
          <p:cNvSpPr/>
          <p:nvPr/>
        </p:nvSpPr>
        <p:spPr>
          <a:xfrm>
            <a:off x="-1" y="-143231"/>
            <a:ext cx="12192000" cy="1200329"/>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grpSp>
        <p:nvGrpSpPr>
          <p:cNvPr id="10" name="Group 9">
            <a:extLst>
              <a:ext uri="{FF2B5EF4-FFF2-40B4-BE49-F238E27FC236}">
                <a16:creationId xmlns:a16="http://schemas.microsoft.com/office/drawing/2014/main" id="{3517600A-1045-4410-9CD1-416CCA4EE1D9}"/>
              </a:ext>
            </a:extLst>
          </p:cNvPr>
          <p:cNvGrpSpPr/>
          <p:nvPr/>
        </p:nvGrpSpPr>
        <p:grpSpPr>
          <a:xfrm>
            <a:off x="7345680" y="5857198"/>
            <a:ext cx="1821180" cy="456041"/>
            <a:chOff x="7345680" y="5857198"/>
            <a:chExt cx="1821180" cy="456041"/>
          </a:xfrm>
        </p:grpSpPr>
        <p:sp>
          <p:nvSpPr>
            <p:cNvPr id="8" name="Arrow: Right 7">
              <a:extLst>
                <a:ext uri="{FF2B5EF4-FFF2-40B4-BE49-F238E27FC236}">
                  <a16:creationId xmlns:a16="http://schemas.microsoft.com/office/drawing/2014/main" id="{19D77CA8-A10B-44E5-AC8F-53CB59977313}"/>
                </a:ext>
              </a:extLst>
            </p:cNvPr>
            <p:cNvSpPr/>
            <p:nvPr/>
          </p:nvSpPr>
          <p:spPr>
            <a:xfrm>
              <a:off x="7345680" y="5857198"/>
              <a:ext cx="1211580" cy="45604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1BDF68-600D-46F5-BB15-A2D3187A8A07}"/>
                </a:ext>
              </a:extLst>
            </p:cNvPr>
            <p:cNvSpPr/>
            <p:nvPr/>
          </p:nvSpPr>
          <p:spPr>
            <a:xfrm>
              <a:off x="8610600" y="5950053"/>
              <a:ext cx="556260" cy="307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095F2F4-6625-4F06-B62C-79A9507EC5AC}"/>
              </a:ext>
            </a:extLst>
          </p:cNvPr>
          <p:cNvGrpSpPr/>
          <p:nvPr/>
        </p:nvGrpSpPr>
        <p:grpSpPr>
          <a:xfrm>
            <a:off x="1251808" y="1128762"/>
            <a:ext cx="9974132" cy="5526582"/>
            <a:chOff x="1251808" y="1128762"/>
            <a:chExt cx="9974132" cy="5526582"/>
          </a:xfrm>
        </p:grpSpPr>
        <p:pic>
          <p:nvPicPr>
            <p:cNvPr id="4" name="Picture 3">
              <a:extLst>
                <a:ext uri="{FF2B5EF4-FFF2-40B4-BE49-F238E27FC236}">
                  <a16:creationId xmlns:a16="http://schemas.microsoft.com/office/drawing/2014/main" id="{77C389E9-841F-4D13-8132-BAD54A10254B}"/>
                </a:ext>
              </a:extLst>
            </p:cNvPr>
            <p:cNvPicPr>
              <a:picLocks noChangeAspect="1"/>
            </p:cNvPicPr>
            <p:nvPr/>
          </p:nvPicPr>
          <p:blipFill>
            <a:blip r:embed="rId4"/>
            <a:stretch>
              <a:fillRect/>
            </a:stretch>
          </p:blipFill>
          <p:spPr>
            <a:xfrm>
              <a:off x="1251808" y="1128762"/>
              <a:ext cx="9974132" cy="5526582"/>
            </a:xfrm>
            <a:prstGeom prst="rect">
              <a:avLst/>
            </a:prstGeom>
          </p:spPr>
        </p:pic>
        <p:sp>
          <p:nvSpPr>
            <p:cNvPr id="2" name="Rectangle 1">
              <a:extLst>
                <a:ext uri="{FF2B5EF4-FFF2-40B4-BE49-F238E27FC236}">
                  <a16:creationId xmlns:a16="http://schemas.microsoft.com/office/drawing/2014/main" id="{49753531-81F4-4715-BA71-1214B2EA396E}"/>
                </a:ext>
              </a:extLst>
            </p:cNvPr>
            <p:cNvSpPr/>
            <p:nvPr/>
          </p:nvSpPr>
          <p:spPr>
            <a:xfrm>
              <a:off x="1352550" y="3753105"/>
              <a:ext cx="4910649" cy="533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83E39FD-C814-47D0-AD7D-23D857642F5C}"/>
              </a:ext>
            </a:extLst>
          </p:cNvPr>
          <p:cNvGrpSpPr/>
          <p:nvPr/>
        </p:nvGrpSpPr>
        <p:grpSpPr>
          <a:xfrm>
            <a:off x="2218197" y="1427566"/>
            <a:ext cx="8291487" cy="4833937"/>
            <a:chOff x="2218197" y="1427566"/>
            <a:chExt cx="8291487" cy="4833937"/>
          </a:xfrm>
        </p:grpSpPr>
        <p:pic>
          <p:nvPicPr>
            <p:cNvPr id="6" name="Picture 5">
              <a:extLst>
                <a:ext uri="{FF2B5EF4-FFF2-40B4-BE49-F238E27FC236}">
                  <a16:creationId xmlns:a16="http://schemas.microsoft.com/office/drawing/2014/main" id="{02BE296C-B471-42D8-B932-84D66D9574DB}"/>
                </a:ext>
              </a:extLst>
            </p:cNvPr>
            <p:cNvPicPr>
              <a:picLocks noChangeAspect="1"/>
            </p:cNvPicPr>
            <p:nvPr/>
          </p:nvPicPr>
          <p:blipFill>
            <a:blip r:embed="rId5"/>
            <a:stretch>
              <a:fillRect/>
            </a:stretch>
          </p:blipFill>
          <p:spPr>
            <a:xfrm>
              <a:off x="2218197" y="1427566"/>
              <a:ext cx="8291487" cy="4833937"/>
            </a:xfrm>
            <a:prstGeom prst="rect">
              <a:avLst/>
            </a:prstGeom>
          </p:spPr>
        </p:pic>
        <p:sp>
          <p:nvSpPr>
            <p:cNvPr id="16" name="Rectangle 15">
              <a:extLst>
                <a:ext uri="{FF2B5EF4-FFF2-40B4-BE49-F238E27FC236}">
                  <a16:creationId xmlns:a16="http://schemas.microsoft.com/office/drawing/2014/main" id="{F52659EC-1DC3-4667-B13D-EB1FA2D07EEF}"/>
                </a:ext>
              </a:extLst>
            </p:cNvPr>
            <p:cNvSpPr/>
            <p:nvPr/>
          </p:nvSpPr>
          <p:spPr>
            <a:xfrm>
              <a:off x="3570514" y="4601029"/>
              <a:ext cx="2525486" cy="232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4D9C517-CEEC-4CC4-879C-2BF64C5C7BD1}"/>
                </a:ext>
              </a:extLst>
            </p:cNvPr>
            <p:cNvSpPr/>
            <p:nvPr/>
          </p:nvSpPr>
          <p:spPr>
            <a:xfrm flipH="1">
              <a:off x="6157929" y="4461037"/>
              <a:ext cx="1429942" cy="533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TKO</a:t>
              </a:r>
              <a:r>
                <a:rPr lang="en-US" sz="2000" dirty="0"/>
                <a:t> book</a:t>
              </a:r>
            </a:p>
          </p:txBody>
        </p:sp>
      </p:grpSp>
      <p:grpSp>
        <p:nvGrpSpPr>
          <p:cNvPr id="22" name="Group 21">
            <a:extLst>
              <a:ext uri="{FF2B5EF4-FFF2-40B4-BE49-F238E27FC236}">
                <a16:creationId xmlns:a16="http://schemas.microsoft.com/office/drawing/2014/main" id="{DA177C09-3EC0-4022-8551-F3B48ED15C44}"/>
              </a:ext>
            </a:extLst>
          </p:cNvPr>
          <p:cNvGrpSpPr/>
          <p:nvPr/>
        </p:nvGrpSpPr>
        <p:grpSpPr>
          <a:xfrm>
            <a:off x="2078812" y="1078480"/>
            <a:ext cx="9337359" cy="5440180"/>
            <a:chOff x="9564993" y="1245193"/>
            <a:chExt cx="9337359" cy="5440180"/>
          </a:xfrm>
        </p:grpSpPr>
        <p:pic>
          <p:nvPicPr>
            <p:cNvPr id="3" name="Picture 2">
              <a:extLst>
                <a:ext uri="{FF2B5EF4-FFF2-40B4-BE49-F238E27FC236}">
                  <a16:creationId xmlns:a16="http://schemas.microsoft.com/office/drawing/2014/main" id="{0D14D74F-A6DF-4A1F-87F1-2944EAED9947}"/>
                </a:ext>
              </a:extLst>
            </p:cNvPr>
            <p:cNvPicPr>
              <a:picLocks noChangeAspect="1"/>
            </p:cNvPicPr>
            <p:nvPr/>
          </p:nvPicPr>
          <p:blipFill>
            <a:blip r:embed="rId6"/>
            <a:stretch>
              <a:fillRect/>
            </a:stretch>
          </p:blipFill>
          <p:spPr>
            <a:xfrm>
              <a:off x="9564993" y="1245193"/>
              <a:ext cx="9337359" cy="5440180"/>
            </a:xfrm>
            <a:prstGeom prst="rect">
              <a:avLst/>
            </a:prstGeom>
          </p:spPr>
        </p:pic>
        <p:sp>
          <p:nvSpPr>
            <p:cNvPr id="19" name="Arrow: Right 18">
              <a:extLst>
                <a:ext uri="{FF2B5EF4-FFF2-40B4-BE49-F238E27FC236}">
                  <a16:creationId xmlns:a16="http://schemas.microsoft.com/office/drawing/2014/main" id="{26C74626-7E3E-4EB0-8B81-2AD105CB54ED}"/>
                </a:ext>
              </a:extLst>
            </p:cNvPr>
            <p:cNvSpPr/>
            <p:nvPr/>
          </p:nvSpPr>
          <p:spPr>
            <a:xfrm>
              <a:off x="15463110" y="5802902"/>
              <a:ext cx="1471437" cy="849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Click Request</a:t>
              </a:r>
            </a:p>
          </p:txBody>
        </p:sp>
      </p:grpSp>
      <p:grpSp>
        <p:nvGrpSpPr>
          <p:cNvPr id="24" name="Group 23">
            <a:extLst>
              <a:ext uri="{FF2B5EF4-FFF2-40B4-BE49-F238E27FC236}">
                <a16:creationId xmlns:a16="http://schemas.microsoft.com/office/drawing/2014/main" id="{5092BCF4-D283-44EB-8040-7C23358F8D4F}"/>
              </a:ext>
            </a:extLst>
          </p:cNvPr>
          <p:cNvGrpSpPr/>
          <p:nvPr/>
        </p:nvGrpSpPr>
        <p:grpSpPr>
          <a:xfrm>
            <a:off x="3023122" y="3461379"/>
            <a:ext cx="7837260" cy="2498087"/>
            <a:chOff x="2764480" y="3002407"/>
            <a:chExt cx="7837260" cy="2498087"/>
          </a:xfrm>
        </p:grpSpPr>
        <p:grpSp>
          <p:nvGrpSpPr>
            <p:cNvPr id="21" name="Group 20">
              <a:extLst>
                <a:ext uri="{FF2B5EF4-FFF2-40B4-BE49-F238E27FC236}">
                  <a16:creationId xmlns:a16="http://schemas.microsoft.com/office/drawing/2014/main" id="{2F80CBA1-1E74-4870-8659-4BB7C5E96A29}"/>
                </a:ext>
              </a:extLst>
            </p:cNvPr>
            <p:cNvGrpSpPr/>
            <p:nvPr/>
          </p:nvGrpSpPr>
          <p:grpSpPr>
            <a:xfrm>
              <a:off x="2764480" y="3002407"/>
              <a:ext cx="7227570" cy="2034540"/>
              <a:chOff x="2764480" y="3002407"/>
              <a:chExt cx="7227570" cy="2034540"/>
            </a:xfrm>
          </p:grpSpPr>
          <p:grpSp>
            <p:nvGrpSpPr>
              <p:cNvPr id="15" name="Group 14">
                <a:extLst>
                  <a:ext uri="{FF2B5EF4-FFF2-40B4-BE49-F238E27FC236}">
                    <a16:creationId xmlns:a16="http://schemas.microsoft.com/office/drawing/2014/main" id="{BBCC4F63-6876-47E3-854B-317BC923B7E7}"/>
                  </a:ext>
                </a:extLst>
              </p:cNvPr>
              <p:cNvGrpSpPr/>
              <p:nvPr/>
            </p:nvGrpSpPr>
            <p:grpSpPr>
              <a:xfrm>
                <a:off x="2764480" y="3002407"/>
                <a:ext cx="7227570" cy="2034540"/>
                <a:chOff x="-1817372" y="2977923"/>
                <a:chExt cx="8020050" cy="2419350"/>
              </a:xfrm>
            </p:grpSpPr>
            <p:pic>
              <p:nvPicPr>
                <p:cNvPr id="13" name="Picture 12">
                  <a:extLst>
                    <a:ext uri="{FF2B5EF4-FFF2-40B4-BE49-F238E27FC236}">
                      <a16:creationId xmlns:a16="http://schemas.microsoft.com/office/drawing/2014/main" id="{B3176E03-FDAA-46A1-BC4F-9B46F089870C}"/>
                    </a:ext>
                  </a:extLst>
                </p:cNvPr>
                <p:cNvPicPr>
                  <a:picLocks noChangeAspect="1"/>
                </p:cNvPicPr>
                <p:nvPr/>
              </p:nvPicPr>
              <p:blipFill>
                <a:blip r:embed="rId7"/>
                <a:stretch>
                  <a:fillRect/>
                </a:stretch>
              </p:blipFill>
              <p:spPr>
                <a:xfrm>
                  <a:off x="-1817372" y="2977923"/>
                  <a:ext cx="8020050" cy="2419350"/>
                </a:xfrm>
                <a:prstGeom prst="rect">
                  <a:avLst/>
                </a:prstGeom>
              </p:spPr>
            </p:pic>
            <p:pic>
              <p:nvPicPr>
                <p:cNvPr id="12" name="Picture 11">
                  <a:extLst>
                    <a:ext uri="{FF2B5EF4-FFF2-40B4-BE49-F238E27FC236}">
                      <a16:creationId xmlns:a16="http://schemas.microsoft.com/office/drawing/2014/main" id="{141F372A-8960-425D-AEB8-364BDA01F39C}"/>
                    </a:ext>
                  </a:extLst>
                </p:cNvPr>
                <p:cNvPicPr>
                  <a:picLocks noChangeAspect="1"/>
                </p:cNvPicPr>
                <p:nvPr/>
              </p:nvPicPr>
              <p:blipFill>
                <a:blip r:embed="rId8"/>
                <a:stretch>
                  <a:fillRect/>
                </a:stretch>
              </p:blipFill>
              <p:spPr>
                <a:xfrm>
                  <a:off x="3689518" y="3439888"/>
                  <a:ext cx="1948817" cy="1495419"/>
                </a:xfrm>
                <a:prstGeom prst="rect">
                  <a:avLst/>
                </a:prstGeom>
                <a:ln>
                  <a:solidFill>
                    <a:srgbClr val="FF0000"/>
                  </a:solidFill>
                </a:ln>
              </p:spPr>
            </p:pic>
          </p:grpSp>
          <p:sp>
            <p:nvSpPr>
              <p:cNvPr id="20" name="Rectangle: Rounded Corners 19">
                <a:extLst>
                  <a:ext uri="{FF2B5EF4-FFF2-40B4-BE49-F238E27FC236}">
                    <a16:creationId xmlns:a16="http://schemas.microsoft.com/office/drawing/2014/main" id="{D65E60FD-1767-43C0-BB81-409ED9C2ED1F}"/>
                  </a:ext>
                </a:extLst>
              </p:cNvPr>
              <p:cNvSpPr/>
              <p:nvPr/>
            </p:nvSpPr>
            <p:spPr>
              <a:xfrm>
                <a:off x="4238170" y="3165286"/>
                <a:ext cx="1857829" cy="684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alibri" panose="020F0502020204030204" pitchFamily="34" charset="0"/>
                    <a:cs typeface="Calibri" panose="020F0502020204030204" pitchFamily="34" charset="0"/>
                  </a:rPr>
                  <a:t>Select Pickup Location</a:t>
                </a:r>
              </a:p>
            </p:txBody>
          </p:sp>
        </p:grpSp>
        <p:sp>
          <p:nvSpPr>
            <p:cNvPr id="23" name="Arrow: Curved Right 22">
              <a:extLst>
                <a:ext uri="{FF2B5EF4-FFF2-40B4-BE49-F238E27FC236}">
                  <a16:creationId xmlns:a16="http://schemas.microsoft.com/office/drawing/2014/main" id="{209B5FA2-F8C1-4DF9-B624-7D91B570A31F}"/>
                </a:ext>
              </a:extLst>
            </p:cNvPr>
            <p:cNvSpPr/>
            <p:nvPr/>
          </p:nvSpPr>
          <p:spPr>
            <a:xfrm rot="10487840">
              <a:off x="10042177" y="4266779"/>
              <a:ext cx="559563" cy="123371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6" name="Text Box 5">
            <a:extLst>
              <a:ext uri="{FF2B5EF4-FFF2-40B4-BE49-F238E27FC236}">
                <a16:creationId xmlns:a16="http://schemas.microsoft.com/office/drawing/2014/main" id="{936B05CF-9536-4403-B021-77AF1A211A4F}"/>
              </a:ext>
            </a:extLst>
          </p:cNvPr>
          <p:cNvSpPr txBox="1">
            <a:spLocks noChangeArrowheads="1"/>
          </p:cNvSpPr>
          <p:nvPr/>
        </p:nvSpPr>
        <p:spPr bwMode="auto">
          <a:xfrm>
            <a:off x="1414338" y="-121849"/>
            <a:ext cx="9649071" cy="1138773"/>
          </a:xfrm>
          <a:prstGeom prst="rect">
            <a:avLst/>
          </a:prstGeom>
          <a:noFill/>
          <a:ln w="9525">
            <a:noFill/>
            <a:miter lim="800000"/>
            <a:headEnd/>
            <a:tailEnd/>
          </a:ln>
          <a:effectLst/>
        </p:spPr>
        <p:txBody>
          <a:bodyPr wrap="square">
            <a:spAutoFit/>
          </a:bodyPr>
          <a:lstStyle/>
          <a:p>
            <a:pPr algn="ctr" eaLnBrk="1" hangingPunct="1">
              <a:defRPr/>
            </a:pPr>
            <a:r>
              <a:rPr lang="en-US" altLang="zh-TW" sz="3200" b="1" dirty="0">
                <a:solidFill>
                  <a:schemeClr val="bg1"/>
                </a:solidFill>
                <a:effectLst>
                  <a:outerShdw blurRad="38100" dist="38100" dir="2700000" algn="tl">
                    <a:srgbClr val="C0C0C0"/>
                  </a:outerShdw>
                </a:effectLst>
                <a:latin typeface="Tahoma" pitchFamily="34" charset="0"/>
                <a:ea typeface="+mn-ea"/>
              </a:rPr>
              <a:t>How to Request Items </a:t>
            </a:r>
            <a:br>
              <a:rPr lang="en-US" altLang="zh-TW" sz="3200" b="1" dirty="0">
                <a:solidFill>
                  <a:schemeClr val="bg1"/>
                </a:solidFill>
                <a:effectLst>
                  <a:outerShdw blurRad="38100" dist="38100" dir="2700000" algn="tl">
                    <a:srgbClr val="C0C0C0"/>
                  </a:outerShdw>
                </a:effectLst>
                <a:latin typeface="Tahoma" pitchFamily="34" charset="0"/>
                <a:ea typeface="+mn-ea"/>
              </a:rPr>
            </a:br>
            <a:r>
              <a:rPr lang="en-US" altLang="zh-TW" sz="3600" b="1" dirty="0">
                <a:solidFill>
                  <a:schemeClr val="bg1"/>
                </a:solidFill>
                <a:effectLst>
                  <a:outerShdw blurRad="38100" dist="38100" dir="2700000" algn="tl">
                    <a:srgbClr val="C0C0C0"/>
                  </a:outerShdw>
                </a:effectLst>
                <a:latin typeface="Tahoma" pitchFamily="34" charset="0"/>
                <a:ea typeface="+mn-ea"/>
              </a:rPr>
              <a:t>(</a:t>
            </a:r>
            <a:r>
              <a:rPr kumimoji="1" lang="en-US" altLang="zh-TW" sz="2000" b="1" dirty="0">
                <a:solidFill>
                  <a:schemeClr val="bg1"/>
                </a:solidFill>
                <a:effectLst>
                  <a:outerShdw blurRad="38100" dist="38100" dir="2700000" algn="tl">
                    <a:srgbClr val="C0C0C0"/>
                  </a:outerShdw>
                </a:effectLst>
                <a:latin typeface="Tahoma" pitchFamily="34" charset="0"/>
                <a:ea typeface="新細明體" charset="-120"/>
              </a:rPr>
              <a:t>Inter-campus Delivery</a:t>
            </a:r>
            <a:r>
              <a:rPr kumimoji="1" lang="en-US" altLang="zh-TW" sz="3600" b="1" dirty="0">
                <a:solidFill>
                  <a:schemeClr val="bg1"/>
                </a:solidFill>
                <a:effectLst>
                  <a:outerShdw blurRad="38100" dist="38100" dir="2700000" algn="tl">
                    <a:srgbClr val="C0C0C0"/>
                  </a:outerShdw>
                </a:effectLst>
                <a:latin typeface="Tahoma" pitchFamily="34" charset="0"/>
                <a:ea typeface="新細明體" charset="-120"/>
              </a:rPr>
              <a:t>)</a:t>
            </a:r>
            <a:endParaRPr lang="en-US" altLang="zh-TW" sz="3600" b="1" dirty="0">
              <a:solidFill>
                <a:schemeClr val="bg1"/>
              </a:solidFill>
              <a:effectLst>
                <a:outerShdw blurRad="38100" dist="38100" dir="2700000" algn="tl">
                  <a:srgbClr val="C0C0C0"/>
                </a:outerShdw>
              </a:effectLst>
              <a:latin typeface="Garamond" pitchFamily="18" charset="0"/>
              <a:ea typeface="+mn-ea"/>
            </a:endParaRPr>
          </a:p>
        </p:txBody>
      </p:sp>
      <p:sp>
        <p:nvSpPr>
          <p:cNvPr id="29" name="Slide Number Placeholder 3">
            <a:extLst>
              <a:ext uri="{FF2B5EF4-FFF2-40B4-BE49-F238E27FC236}">
                <a16:creationId xmlns:a16="http://schemas.microsoft.com/office/drawing/2014/main" id="{6CB6250A-450D-4F6C-B8C5-E5327A2492A2}"/>
              </a:ext>
            </a:extLst>
          </p:cNvPr>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13</a:t>
            </a:fld>
            <a:endParaRPr lang="en-US" altLang="zh-TW" dirty="0"/>
          </a:p>
        </p:txBody>
      </p:sp>
      <p:sp>
        <p:nvSpPr>
          <p:cNvPr id="30" name="標題 5">
            <a:extLst>
              <a:ext uri="{FF2B5EF4-FFF2-40B4-BE49-F238E27FC236}">
                <a16:creationId xmlns:a16="http://schemas.microsoft.com/office/drawing/2014/main" id="{3D954DE7-9B80-4BA8-BAE4-2CC26CF15CB1}"/>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773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68DF97-5F18-4750-98B5-9AB4744B8930}"/>
              </a:ext>
            </a:extLst>
          </p:cNvPr>
          <p:cNvSpPr>
            <a:spLocks noGrp="1"/>
          </p:cNvSpPr>
          <p:nvPr>
            <p:ph type="sldNum" sz="quarter" idx="12"/>
          </p:nvPr>
        </p:nvSpPr>
        <p:spPr/>
        <p:txBody>
          <a:bodyPr/>
          <a:lstStyle/>
          <a:p>
            <a:pPr>
              <a:defRPr/>
            </a:pPr>
            <a:fld id="{6239489A-2D72-4777-82DE-253AD28C2B6C}" type="slidenum">
              <a:rPr lang="en-US" altLang="zh-TW" smtClean="0"/>
              <a:pPr>
                <a:defRPr/>
              </a:pPr>
              <a:t>14</a:t>
            </a:fld>
            <a:endParaRPr lang="en-US" altLang="zh-TW" dirty="0"/>
          </a:p>
        </p:txBody>
      </p:sp>
      <p:pic>
        <p:nvPicPr>
          <p:cNvPr id="5" name="Picture 4">
            <a:extLst>
              <a:ext uri="{FF2B5EF4-FFF2-40B4-BE49-F238E27FC236}">
                <a16:creationId xmlns:a16="http://schemas.microsoft.com/office/drawing/2014/main" id="{8A1B7DB1-8DA2-42F9-A38B-EE7C03C03FC2}"/>
              </a:ext>
            </a:extLst>
          </p:cNvPr>
          <p:cNvPicPr>
            <a:picLocks noChangeAspect="1"/>
          </p:cNvPicPr>
          <p:nvPr/>
        </p:nvPicPr>
        <p:blipFill>
          <a:blip r:embed="rId2"/>
          <a:stretch>
            <a:fillRect/>
          </a:stretch>
        </p:blipFill>
        <p:spPr>
          <a:xfrm>
            <a:off x="6312024" y="3224934"/>
            <a:ext cx="5391150" cy="3124200"/>
          </a:xfrm>
          <a:prstGeom prst="rect">
            <a:avLst/>
          </a:prstGeom>
        </p:spPr>
      </p:pic>
      <p:sp>
        <p:nvSpPr>
          <p:cNvPr id="6" name="TextBox 5">
            <a:extLst>
              <a:ext uri="{FF2B5EF4-FFF2-40B4-BE49-F238E27FC236}">
                <a16:creationId xmlns:a16="http://schemas.microsoft.com/office/drawing/2014/main" id="{19053EF8-CCF5-4B2D-A405-A605060E3719}"/>
              </a:ext>
            </a:extLst>
          </p:cNvPr>
          <p:cNvSpPr txBox="1"/>
          <p:nvPr/>
        </p:nvSpPr>
        <p:spPr>
          <a:xfrm>
            <a:off x="335360" y="2459504"/>
            <a:ext cx="8280920" cy="1938992"/>
          </a:xfrm>
          <a:prstGeom prst="rect">
            <a:avLst/>
          </a:prstGeom>
          <a:noFill/>
        </p:spPr>
        <p:txBody>
          <a:bodyPr wrap="square" rtlCol="0">
            <a:spAutoFit/>
          </a:bodyPr>
          <a:lstStyle/>
          <a:p>
            <a:r>
              <a:rPr lang="en-US" sz="4000" b="1" i="1" dirty="0">
                <a:solidFill>
                  <a:schemeClr val="accent1">
                    <a:lumMod val="50000"/>
                  </a:schemeClr>
                </a:solidFill>
                <a:latin typeface="Arial Black" panose="020B0A04020102020204" pitchFamily="34" charset="0"/>
              </a:rPr>
              <a:t>TIPS AND </a:t>
            </a:r>
            <a:r>
              <a:rPr lang="en-US" sz="4000" i="1" dirty="0">
                <a:solidFill>
                  <a:schemeClr val="accent1">
                    <a:lumMod val="50000"/>
                  </a:schemeClr>
                </a:solidFill>
                <a:latin typeface="Arial Black" panose="020B0A04020102020204" pitchFamily="34" charset="0"/>
              </a:rPr>
              <a:t>HIGHLIGHTS</a:t>
            </a:r>
          </a:p>
          <a:p>
            <a:r>
              <a:rPr lang="en-US" sz="4000" b="1" i="1" dirty="0">
                <a:solidFill>
                  <a:schemeClr val="accent1">
                    <a:lumMod val="50000"/>
                  </a:schemeClr>
                </a:solidFill>
                <a:latin typeface="Arial Black" panose="020B0A04020102020204" pitchFamily="34" charset="0"/>
              </a:rPr>
              <a:t>USING LIBRARY – </a:t>
            </a:r>
          </a:p>
          <a:p>
            <a:r>
              <a:rPr lang="en-US" sz="3600" b="1" i="1" dirty="0">
                <a:solidFill>
                  <a:schemeClr val="accent6">
                    <a:lumMod val="50000"/>
                  </a:schemeClr>
                </a:solidFill>
                <a:latin typeface="Arial Black" panose="020B0A04020102020204" pitchFamily="34" charset="0"/>
              </a:rPr>
              <a:t>USING OTHER LIBRARIES</a:t>
            </a:r>
          </a:p>
        </p:txBody>
      </p:sp>
      <p:pic>
        <p:nvPicPr>
          <p:cNvPr id="9" name="Picture 8">
            <a:extLst>
              <a:ext uri="{FF2B5EF4-FFF2-40B4-BE49-F238E27FC236}">
                <a16:creationId xmlns:a16="http://schemas.microsoft.com/office/drawing/2014/main" id="{17B00643-DFCB-4EAA-B502-DA6310A23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136522"/>
            <a:ext cx="2592288" cy="691424"/>
          </a:xfrm>
          <a:prstGeom prst="rect">
            <a:avLst/>
          </a:prstGeom>
        </p:spPr>
      </p:pic>
    </p:spTree>
    <p:extLst>
      <p:ext uri="{BB962C8B-B14F-4D97-AF65-F5344CB8AC3E}">
        <p14:creationId xmlns:p14="http://schemas.microsoft.com/office/powerpoint/2010/main" val="2353110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DFC58A-B159-4BDF-845C-4DE6A236D7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C661F"/>
          </a:solidFill>
        </p:spPr>
      </p:pic>
      <p:sp>
        <p:nvSpPr>
          <p:cNvPr id="3" name="Content Placeholder 2"/>
          <p:cNvSpPr>
            <a:spLocks noGrp="1"/>
          </p:cNvSpPr>
          <p:nvPr>
            <p:ph idx="1"/>
          </p:nvPr>
        </p:nvSpPr>
        <p:spPr>
          <a:xfrm>
            <a:off x="1559496" y="1883506"/>
            <a:ext cx="9145016" cy="4464496"/>
          </a:xfrm>
        </p:spPr>
        <p:txBody>
          <a:bodyPr/>
          <a:lstStyle/>
          <a:p>
            <a:pPr eaLnBrk="1" hangingPunct="1">
              <a:lnSpc>
                <a:spcPct val="150000"/>
              </a:lnSpc>
            </a:pPr>
            <a:r>
              <a:rPr lang="en-US" altLang="zh-TW" sz="2100" b="1" u="sng" dirty="0">
                <a:solidFill>
                  <a:srgbClr val="273F6B"/>
                </a:solidFill>
                <a:latin typeface="Calibri" panose="020F0502020204030204" pitchFamily="34" charset="0"/>
                <a:ea typeface="Tahoma" panose="020B0604030504040204" pitchFamily="34" charset="0"/>
                <a:cs typeface="Calibri" panose="020F0502020204030204" pitchFamily="34" charset="0"/>
              </a:rPr>
              <a:t>Hong Kong Academic Library Link (HKALL)</a:t>
            </a:r>
          </a:p>
          <a:p>
            <a:pPr lvl="1" eaLnBrk="1" hangingPunct="1">
              <a:lnSpc>
                <a:spcPct val="150000"/>
              </a:lnSpc>
              <a:buFont typeface="Arial" panose="020B0604020202020204" pitchFamily="34" charset="0"/>
              <a:buChar char="•"/>
            </a:pPr>
            <a:r>
              <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Request for books from 7 other local university libraries</a:t>
            </a:r>
          </a:p>
          <a:p>
            <a:pPr lvl="1" eaLnBrk="1" hangingPunct="1">
              <a:lnSpc>
                <a:spcPct val="150000"/>
              </a:lnSpc>
              <a:buFont typeface="Arial" panose="020B0604020202020204" pitchFamily="34" charset="0"/>
              <a:buChar char="•"/>
            </a:pPr>
            <a:r>
              <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Fast turnaround (normally within 3 working days)</a:t>
            </a:r>
          </a:p>
          <a:p>
            <a:pPr lvl="1" eaLnBrk="1" hangingPunct="1">
              <a:lnSpc>
                <a:spcPct val="150000"/>
              </a:lnSpc>
              <a:buFont typeface="Arial" panose="020B0604020202020204" pitchFamily="34" charset="0"/>
              <a:buChar char="•"/>
            </a:pPr>
            <a:r>
              <a:rPr lang="en-HK"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For academic staff, you have </a:t>
            </a:r>
            <a:r>
              <a:rPr lang="en-HK" altLang="zh-TW" sz="2100" dirty="0">
                <a:solidFill>
                  <a:srgbClr val="FF0000"/>
                </a:solidFill>
                <a:latin typeface="Calibri" panose="020F0502020204030204" pitchFamily="34" charset="0"/>
                <a:ea typeface="Tahoma" panose="020B0604030504040204" pitchFamily="34" charset="0"/>
                <a:cs typeface="Calibri" panose="020F0502020204030204" pitchFamily="34" charset="0"/>
              </a:rPr>
              <a:t>30 HKALL book</a:t>
            </a:r>
            <a:r>
              <a:rPr lang="en-HK"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 loan quota and </a:t>
            </a:r>
            <a:r>
              <a:rPr lang="en-HK" altLang="zh-TW" sz="2100" dirty="0">
                <a:solidFill>
                  <a:srgbClr val="FF0000"/>
                </a:solidFill>
                <a:latin typeface="Calibri" panose="020F0502020204030204" pitchFamily="34" charset="0"/>
                <a:ea typeface="Tahoma" panose="020B0604030504040204" pitchFamily="34" charset="0"/>
                <a:cs typeface="Calibri" panose="020F0502020204030204" pitchFamily="34" charset="0"/>
              </a:rPr>
              <a:t>30 days </a:t>
            </a:r>
            <a:r>
              <a:rPr lang="en-HK"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of initial loan period (Max. loan period: 90 days, subject to recall)</a:t>
            </a:r>
            <a:endPar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endParaRPr>
          </a:p>
          <a:p>
            <a:pPr eaLnBrk="1" hangingPunct="1">
              <a:lnSpc>
                <a:spcPct val="150000"/>
              </a:lnSpc>
            </a:pPr>
            <a:r>
              <a:rPr lang="en-US" altLang="zh-TW" sz="2100" b="1" u="sng" dirty="0">
                <a:solidFill>
                  <a:srgbClr val="273F6B"/>
                </a:solidFill>
                <a:latin typeface="Calibri" panose="020F0502020204030204" pitchFamily="34" charset="0"/>
                <a:ea typeface="Tahoma" panose="020B0604030504040204" pitchFamily="34" charset="0"/>
                <a:cs typeface="Calibri" panose="020F0502020204030204" pitchFamily="34" charset="0"/>
              </a:rPr>
              <a:t>Inter-library Loan (ILL) &amp; Document Delivery Service (DDS)</a:t>
            </a:r>
          </a:p>
          <a:p>
            <a:pPr lvl="1" eaLnBrk="1" hangingPunct="1">
              <a:lnSpc>
                <a:spcPct val="150000"/>
              </a:lnSpc>
              <a:buFont typeface="Arial" panose="020B0604020202020204" pitchFamily="34" charset="0"/>
              <a:buChar char="•"/>
            </a:pPr>
            <a:r>
              <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Request a book, or a copy of journal article or book chapter</a:t>
            </a:r>
          </a:p>
          <a:p>
            <a:pPr lvl="1" eaLnBrk="1" hangingPunct="1">
              <a:lnSpc>
                <a:spcPct val="150000"/>
              </a:lnSpc>
              <a:buFont typeface="Arial" panose="020B0604020202020204" pitchFamily="34" charset="0"/>
              <a:buChar char="•"/>
            </a:pPr>
            <a:r>
              <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Sourced from other local or overseas libraries with service agreements</a:t>
            </a:r>
          </a:p>
        </p:txBody>
      </p:sp>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15</a:t>
            </a:fld>
            <a:endParaRPr lang="en-US" altLang="zh-TW" dirty="0"/>
          </a:p>
        </p:txBody>
      </p:sp>
      <p:sp>
        <p:nvSpPr>
          <p:cNvPr id="11" name="標題 5">
            <a:extLst>
              <a:ext uri="{FF2B5EF4-FFF2-40B4-BE49-F238E27FC236}">
                <a16:creationId xmlns:a16="http://schemas.microsoft.com/office/drawing/2014/main" id="{C540722C-61EC-4944-B885-58DFF5A796C5}"/>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
        <p:nvSpPr>
          <p:cNvPr id="12" name="Rectangle 11">
            <a:extLst>
              <a:ext uri="{FF2B5EF4-FFF2-40B4-BE49-F238E27FC236}">
                <a16:creationId xmlns:a16="http://schemas.microsoft.com/office/drawing/2014/main" id="{7B713BCB-D129-446C-BD12-1965D9DC6B81}"/>
              </a:ext>
            </a:extLst>
          </p:cNvPr>
          <p:cNvSpPr/>
          <p:nvPr/>
        </p:nvSpPr>
        <p:spPr>
          <a:xfrm>
            <a:off x="0" y="-27384"/>
            <a:ext cx="12192000" cy="1774368"/>
          </a:xfrm>
          <a:prstGeom prst="rect">
            <a:avLst/>
          </a:prstGeom>
          <a:solidFill>
            <a:srgbClr val="7B3911"/>
          </a:solidFill>
          <a:ln>
            <a:solidFill>
              <a:srgbClr val="DC661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3" name="Picture 12">
            <a:extLst>
              <a:ext uri="{FF2B5EF4-FFF2-40B4-BE49-F238E27FC236}">
                <a16:creationId xmlns:a16="http://schemas.microsoft.com/office/drawing/2014/main" id="{E19C0DC5-74E6-4D9A-B3A6-56E1BB491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Title 1"/>
          <p:cNvSpPr>
            <a:spLocks noGrp="1"/>
          </p:cNvSpPr>
          <p:nvPr>
            <p:ph type="title"/>
          </p:nvPr>
        </p:nvSpPr>
        <p:spPr>
          <a:xfrm>
            <a:off x="983432" y="557808"/>
            <a:ext cx="1036915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Requesting Items Not Available at EdUHK</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extLst>
      <p:ext uri="{BB962C8B-B14F-4D97-AF65-F5344CB8AC3E}">
        <p14:creationId xmlns:p14="http://schemas.microsoft.com/office/powerpoint/2010/main" val="4046942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01EA004-58AE-4010-8BC2-0C64531D25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33841FE-8608-476A-B240-ECB69EE4BB16}"/>
              </a:ext>
            </a:extLst>
          </p:cNvPr>
          <p:cNvPicPr>
            <a:picLocks noChangeAspect="1"/>
          </p:cNvPicPr>
          <p:nvPr/>
        </p:nvPicPr>
        <p:blipFill>
          <a:blip r:embed="rId4"/>
          <a:stretch>
            <a:fillRect/>
          </a:stretch>
        </p:blipFill>
        <p:spPr>
          <a:xfrm>
            <a:off x="1139470" y="1043643"/>
            <a:ext cx="9913059" cy="5312707"/>
          </a:xfrm>
          <a:prstGeom prst="rect">
            <a:avLst/>
          </a:prstGeom>
        </p:spPr>
      </p:pic>
      <p:grpSp>
        <p:nvGrpSpPr>
          <p:cNvPr id="8" name="Group 7">
            <a:extLst>
              <a:ext uri="{FF2B5EF4-FFF2-40B4-BE49-F238E27FC236}">
                <a16:creationId xmlns:a16="http://schemas.microsoft.com/office/drawing/2014/main" id="{A4D0B646-D62D-4542-AB22-3411179AF5E6}"/>
              </a:ext>
            </a:extLst>
          </p:cNvPr>
          <p:cNvGrpSpPr/>
          <p:nvPr/>
        </p:nvGrpSpPr>
        <p:grpSpPr>
          <a:xfrm>
            <a:off x="1356987" y="1323001"/>
            <a:ext cx="8560044" cy="4485535"/>
            <a:chOff x="1815977" y="1374375"/>
            <a:chExt cx="8560044" cy="4485535"/>
          </a:xfrm>
        </p:grpSpPr>
        <p:pic>
          <p:nvPicPr>
            <p:cNvPr id="11" name="Picture 10">
              <a:extLst>
                <a:ext uri="{FF2B5EF4-FFF2-40B4-BE49-F238E27FC236}">
                  <a16:creationId xmlns:a16="http://schemas.microsoft.com/office/drawing/2014/main" id="{B2461ACE-0460-41A7-AE65-393CCD594AB8}"/>
                </a:ext>
              </a:extLst>
            </p:cNvPr>
            <p:cNvPicPr>
              <a:picLocks noChangeAspect="1"/>
            </p:cNvPicPr>
            <p:nvPr/>
          </p:nvPicPr>
          <p:blipFill>
            <a:blip r:embed="rId5"/>
            <a:stretch>
              <a:fillRect/>
            </a:stretch>
          </p:blipFill>
          <p:spPr>
            <a:xfrm>
              <a:off x="1815977" y="1374375"/>
              <a:ext cx="8560044" cy="4485535"/>
            </a:xfrm>
            <a:prstGeom prst="rect">
              <a:avLst/>
            </a:prstGeom>
          </p:spPr>
        </p:pic>
        <p:sp>
          <p:nvSpPr>
            <p:cNvPr id="31" name="Rectangle: Rounded Corners 30">
              <a:extLst>
                <a:ext uri="{FF2B5EF4-FFF2-40B4-BE49-F238E27FC236}">
                  <a16:creationId xmlns:a16="http://schemas.microsoft.com/office/drawing/2014/main" id="{F1BAAFEC-B88A-43AE-97D1-24251182CA6C}"/>
                </a:ext>
              </a:extLst>
            </p:cNvPr>
            <p:cNvSpPr/>
            <p:nvPr/>
          </p:nvSpPr>
          <p:spPr>
            <a:xfrm>
              <a:off x="7688279" y="2601547"/>
              <a:ext cx="1606664" cy="380955"/>
            </a:xfrm>
            <a:prstGeom prst="round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Step 1: Sign in</a:t>
              </a:r>
            </a:p>
          </p:txBody>
        </p:sp>
        <p:sp>
          <p:nvSpPr>
            <p:cNvPr id="38" name="Rectangle: Rounded Corners 37">
              <a:extLst>
                <a:ext uri="{FF2B5EF4-FFF2-40B4-BE49-F238E27FC236}">
                  <a16:creationId xmlns:a16="http://schemas.microsoft.com/office/drawing/2014/main" id="{2EEC889E-7307-4456-BD09-CBD7C8108450}"/>
                </a:ext>
              </a:extLst>
            </p:cNvPr>
            <p:cNvSpPr/>
            <p:nvPr/>
          </p:nvSpPr>
          <p:spPr>
            <a:xfrm>
              <a:off x="5076772" y="5460208"/>
              <a:ext cx="3854482" cy="378348"/>
            </a:xfrm>
            <a:prstGeom prst="round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Step 2: Check for Available Services</a:t>
              </a:r>
            </a:p>
          </p:txBody>
        </p:sp>
        <p:sp>
          <p:nvSpPr>
            <p:cNvPr id="4" name="Rectangle 3">
              <a:extLst>
                <a:ext uri="{FF2B5EF4-FFF2-40B4-BE49-F238E27FC236}">
                  <a16:creationId xmlns:a16="http://schemas.microsoft.com/office/drawing/2014/main" id="{DB488C44-7368-450D-A0FB-6E406B7A035D}"/>
                </a:ext>
              </a:extLst>
            </p:cNvPr>
            <p:cNvSpPr/>
            <p:nvPr/>
          </p:nvSpPr>
          <p:spPr>
            <a:xfrm>
              <a:off x="7496892" y="2201577"/>
              <a:ext cx="649464" cy="315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A83EA9D-58BE-44F6-84EE-F12D288F3D3B}"/>
                </a:ext>
              </a:extLst>
            </p:cNvPr>
            <p:cNvSpPr/>
            <p:nvPr/>
          </p:nvSpPr>
          <p:spPr>
            <a:xfrm>
              <a:off x="2895667" y="5534343"/>
              <a:ext cx="1976587" cy="230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8C6B139E-43BC-4F0F-9435-63A5556A4A30}"/>
              </a:ext>
            </a:extLst>
          </p:cNvPr>
          <p:cNvGrpSpPr/>
          <p:nvPr/>
        </p:nvGrpSpPr>
        <p:grpSpPr>
          <a:xfrm>
            <a:off x="77403" y="1119659"/>
            <a:ext cx="11401285" cy="5081016"/>
            <a:chOff x="89695" y="869071"/>
            <a:chExt cx="11401285" cy="5081016"/>
          </a:xfrm>
        </p:grpSpPr>
        <p:pic>
          <p:nvPicPr>
            <p:cNvPr id="25" name="Picture 24">
              <a:extLst>
                <a:ext uri="{FF2B5EF4-FFF2-40B4-BE49-F238E27FC236}">
                  <a16:creationId xmlns:a16="http://schemas.microsoft.com/office/drawing/2014/main" id="{E795A85E-7484-4689-A4ED-31E3F4867F63}"/>
                </a:ext>
              </a:extLst>
            </p:cNvPr>
            <p:cNvPicPr>
              <a:picLocks noChangeAspect="1"/>
            </p:cNvPicPr>
            <p:nvPr/>
          </p:nvPicPr>
          <p:blipFill rotWithShape="1">
            <a:blip r:embed="rId6">
              <a:extLst>
                <a:ext uri="{28A0092B-C50C-407E-A947-70E740481C1C}">
                  <a14:useLocalDpi xmlns:a14="http://schemas.microsoft.com/office/drawing/2010/main" val="0"/>
                </a:ext>
              </a:extLst>
            </a:blip>
            <a:srcRect b="12353"/>
            <a:stretch/>
          </p:blipFill>
          <p:spPr>
            <a:xfrm>
              <a:off x="1342408" y="869071"/>
              <a:ext cx="9212381" cy="5081016"/>
            </a:xfrm>
            <a:prstGeom prst="rect">
              <a:avLst/>
            </a:prstGeom>
          </p:spPr>
        </p:pic>
        <p:grpSp>
          <p:nvGrpSpPr>
            <p:cNvPr id="36" name="Group 35">
              <a:extLst>
                <a:ext uri="{FF2B5EF4-FFF2-40B4-BE49-F238E27FC236}">
                  <a16:creationId xmlns:a16="http://schemas.microsoft.com/office/drawing/2014/main" id="{51FCB759-1C36-4251-A00F-1B26C70C6B55}"/>
                </a:ext>
              </a:extLst>
            </p:cNvPr>
            <p:cNvGrpSpPr/>
            <p:nvPr/>
          </p:nvGrpSpPr>
          <p:grpSpPr>
            <a:xfrm>
              <a:off x="7409887" y="2705875"/>
              <a:ext cx="4081093" cy="1490441"/>
              <a:chOff x="7367874" y="3459559"/>
              <a:chExt cx="4243437" cy="1495894"/>
            </a:xfrm>
          </p:grpSpPr>
          <p:sp>
            <p:nvSpPr>
              <p:cNvPr id="32" name="Oval 31">
                <a:extLst>
                  <a:ext uri="{FF2B5EF4-FFF2-40B4-BE49-F238E27FC236}">
                    <a16:creationId xmlns:a16="http://schemas.microsoft.com/office/drawing/2014/main" id="{DF23F63E-9EA6-4159-ABE1-6484C16AAB58}"/>
                  </a:ext>
                </a:extLst>
              </p:cNvPr>
              <p:cNvSpPr/>
              <p:nvPr/>
            </p:nvSpPr>
            <p:spPr>
              <a:xfrm>
                <a:off x="7367874" y="4564101"/>
                <a:ext cx="1912475" cy="391352"/>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peech Bubble: Rectangle with Corners Rounded 33">
                <a:extLst>
                  <a:ext uri="{FF2B5EF4-FFF2-40B4-BE49-F238E27FC236}">
                    <a16:creationId xmlns:a16="http://schemas.microsoft.com/office/drawing/2014/main" id="{090D1105-577B-4EE9-AD00-5851E0CD89AD}"/>
                  </a:ext>
                </a:extLst>
              </p:cNvPr>
              <p:cNvSpPr/>
              <p:nvPr/>
            </p:nvSpPr>
            <p:spPr>
              <a:xfrm>
                <a:off x="9163924" y="3459559"/>
                <a:ext cx="2447387" cy="821563"/>
              </a:xfrm>
              <a:prstGeom prst="wedgeRoundRectCallout">
                <a:avLst>
                  <a:gd name="adj1" fmla="val -41533"/>
                  <a:gd name="adj2" fmla="val 82142"/>
                  <a:gd name="adj3" fmla="val 16667"/>
                </a:avLst>
              </a:prstGeom>
              <a:solidFill>
                <a:schemeClr val="accent2">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lumMod val="75000"/>
                        <a:lumOff val="25000"/>
                      </a:schemeClr>
                    </a:solidFill>
                    <a:latin typeface="Calibri" panose="020F0502020204030204" pitchFamily="34" charset="0"/>
                    <a:cs typeface="Calibri" panose="020F0502020204030204" pitchFamily="34" charset="0"/>
                  </a:rPr>
                  <a:t>Use </a:t>
                </a:r>
                <a:r>
                  <a:rPr lang="en-US" sz="1600" b="1" dirty="0">
                    <a:solidFill>
                      <a:schemeClr val="tx1">
                        <a:lumMod val="75000"/>
                        <a:lumOff val="25000"/>
                      </a:schemeClr>
                    </a:solidFill>
                    <a:latin typeface="Calibri" panose="020F0502020204030204" pitchFamily="34" charset="0"/>
                    <a:cs typeface="Calibri" panose="020F0502020204030204" pitchFamily="34" charset="0"/>
                  </a:rPr>
                  <a:t>DDS service </a:t>
                </a:r>
                <a:r>
                  <a:rPr lang="en-US" sz="1600" dirty="0">
                    <a:solidFill>
                      <a:schemeClr val="tx1">
                        <a:lumMod val="75000"/>
                        <a:lumOff val="25000"/>
                      </a:schemeClr>
                    </a:solidFill>
                    <a:latin typeface="Calibri" panose="020F0502020204030204" pitchFamily="34" charset="0"/>
                    <a:cs typeface="Calibri" panose="020F0502020204030204" pitchFamily="34" charset="0"/>
                  </a:rPr>
                  <a:t>to get a digital copy of one chapter</a:t>
                </a:r>
              </a:p>
            </p:txBody>
          </p:sp>
        </p:grpSp>
        <p:grpSp>
          <p:nvGrpSpPr>
            <p:cNvPr id="37" name="Group 36">
              <a:extLst>
                <a:ext uri="{FF2B5EF4-FFF2-40B4-BE49-F238E27FC236}">
                  <a16:creationId xmlns:a16="http://schemas.microsoft.com/office/drawing/2014/main" id="{6EAF510F-268F-4808-B633-7F86AE449DFC}"/>
                </a:ext>
              </a:extLst>
            </p:cNvPr>
            <p:cNvGrpSpPr/>
            <p:nvPr/>
          </p:nvGrpSpPr>
          <p:grpSpPr>
            <a:xfrm>
              <a:off x="89695" y="3802619"/>
              <a:ext cx="4434765" cy="2084862"/>
              <a:chOff x="1362132" y="3806432"/>
              <a:chExt cx="4648863" cy="2084862"/>
            </a:xfrm>
          </p:grpSpPr>
          <p:sp>
            <p:nvSpPr>
              <p:cNvPr id="33" name="Oval 32">
                <a:extLst>
                  <a:ext uri="{FF2B5EF4-FFF2-40B4-BE49-F238E27FC236}">
                    <a16:creationId xmlns:a16="http://schemas.microsoft.com/office/drawing/2014/main" id="{83AE150D-F885-4C3B-8216-F7A45E55D2E5}"/>
                  </a:ext>
                </a:extLst>
              </p:cNvPr>
              <p:cNvSpPr/>
              <p:nvPr/>
            </p:nvSpPr>
            <p:spPr>
              <a:xfrm>
                <a:off x="4530695" y="3806432"/>
                <a:ext cx="1480300" cy="37834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peech Bubble: Rectangle with Corners Rounded 34">
                <a:extLst>
                  <a:ext uri="{FF2B5EF4-FFF2-40B4-BE49-F238E27FC236}">
                    <a16:creationId xmlns:a16="http://schemas.microsoft.com/office/drawing/2014/main" id="{B37814F9-5245-479E-B0A6-7AFCB9303FD2}"/>
                  </a:ext>
                </a:extLst>
              </p:cNvPr>
              <p:cNvSpPr/>
              <p:nvPr/>
            </p:nvSpPr>
            <p:spPr>
              <a:xfrm>
                <a:off x="1362132" y="4861459"/>
                <a:ext cx="2719027" cy="1029835"/>
              </a:xfrm>
              <a:prstGeom prst="wedgeRoundRectCallout">
                <a:avLst>
                  <a:gd name="adj1" fmla="val 67249"/>
                  <a:gd name="adj2" fmla="val -51947"/>
                  <a:gd name="adj3" fmla="val 16667"/>
                </a:avLst>
              </a:prstGeom>
              <a:solidFill>
                <a:srgbClr val="F3C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lumMod val="75000"/>
                        <a:lumOff val="25000"/>
                      </a:schemeClr>
                    </a:solidFill>
                    <a:latin typeface="Calibri" panose="020F0502020204030204" pitchFamily="34" charset="0"/>
                    <a:cs typeface="Calibri" panose="020F0502020204030204" pitchFamily="34" charset="0"/>
                  </a:rPr>
                  <a:t>Use </a:t>
                </a:r>
                <a:r>
                  <a:rPr lang="en-GB" sz="1600" b="1" dirty="0">
                    <a:solidFill>
                      <a:schemeClr val="tx1">
                        <a:lumMod val="75000"/>
                        <a:lumOff val="25000"/>
                      </a:schemeClr>
                    </a:solidFill>
                    <a:latin typeface="Calibri" panose="020F0502020204030204" pitchFamily="34" charset="0"/>
                    <a:cs typeface="Calibri" panose="020F0502020204030204" pitchFamily="34" charset="0"/>
                  </a:rPr>
                  <a:t>H</a:t>
                </a:r>
                <a:r>
                  <a:rPr lang="en-US" sz="1600" b="1" dirty="0">
                    <a:solidFill>
                      <a:schemeClr val="tx1">
                        <a:lumMod val="75000"/>
                        <a:lumOff val="25000"/>
                      </a:schemeClr>
                    </a:solidFill>
                    <a:latin typeface="Calibri" panose="020F0502020204030204" pitchFamily="34" charset="0"/>
                    <a:cs typeface="Calibri" panose="020F0502020204030204" pitchFamily="34" charset="0"/>
                  </a:rPr>
                  <a:t>KALL service </a:t>
                </a:r>
                <a:r>
                  <a:rPr lang="en-US" sz="1600" dirty="0">
                    <a:solidFill>
                      <a:schemeClr val="tx1">
                        <a:lumMod val="75000"/>
                        <a:lumOff val="25000"/>
                      </a:schemeClr>
                    </a:solidFill>
                    <a:latin typeface="Calibri" panose="020F0502020204030204" pitchFamily="34" charset="0"/>
                    <a:cs typeface="Calibri" panose="020F0502020204030204" pitchFamily="34" charset="0"/>
                  </a:rPr>
                  <a:t>to get a physical copy from other 7 UGC university libraries</a:t>
                </a:r>
              </a:p>
            </p:txBody>
          </p:sp>
        </p:grpSp>
      </p:grpSp>
      <p:sp>
        <p:nvSpPr>
          <p:cNvPr id="21" name="Rectangle 20">
            <a:extLst>
              <a:ext uri="{FF2B5EF4-FFF2-40B4-BE49-F238E27FC236}">
                <a16:creationId xmlns:a16="http://schemas.microsoft.com/office/drawing/2014/main" id="{54E18F55-04F1-4116-BD2A-84EB2FB2174B}"/>
              </a:ext>
            </a:extLst>
          </p:cNvPr>
          <p:cNvSpPr/>
          <p:nvPr/>
        </p:nvSpPr>
        <p:spPr>
          <a:xfrm>
            <a:off x="0" y="-13675"/>
            <a:ext cx="12192000" cy="693866"/>
          </a:xfrm>
          <a:prstGeom prst="rect">
            <a:avLst/>
          </a:prstGeom>
          <a:solidFill>
            <a:srgbClr val="7B3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sp>
        <p:nvSpPr>
          <p:cNvPr id="7" name="Text Box 5"/>
          <p:cNvSpPr txBox="1">
            <a:spLocks noChangeArrowheads="1"/>
          </p:cNvSpPr>
          <p:nvPr/>
        </p:nvSpPr>
        <p:spPr bwMode="auto">
          <a:xfrm>
            <a:off x="1639061" y="47518"/>
            <a:ext cx="8277970" cy="58477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How to Request HKALL, ILL &amp; DDS</a:t>
            </a:r>
          </a:p>
        </p:txBody>
      </p:sp>
      <p:sp>
        <p:nvSpPr>
          <p:cNvPr id="23" name="Slide Number Placeholder 3">
            <a:extLst>
              <a:ext uri="{FF2B5EF4-FFF2-40B4-BE49-F238E27FC236}">
                <a16:creationId xmlns:a16="http://schemas.microsoft.com/office/drawing/2014/main" id="{9CA8A1FA-8B71-4998-81B2-4B3D6013A38B}"/>
              </a:ext>
            </a:extLst>
          </p:cNvPr>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16</a:t>
            </a:fld>
            <a:endParaRPr lang="en-US" altLang="zh-TW" dirty="0"/>
          </a:p>
        </p:txBody>
      </p:sp>
      <p:sp>
        <p:nvSpPr>
          <p:cNvPr id="24" name="標題 5">
            <a:extLst>
              <a:ext uri="{FF2B5EF4-FFF2-40B4-BE49-F238E27FC236}">
                <a16:creationId xmlns:a16="http://schemas.microsoft.com/office/drawing/2014/main" id="{73E617F5-DED4-43CA-9F69-1E91FBDBC447}"/>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Tree>
    <p:extLst>
      <p:ext uri="{BB962C8B-B14F-4D97-AF65-F5344CB8AC3E}">
        <p14:creationId xmlns:p14="http://schemas.microsoft.com/office/powerpoint/2010/main" val="229395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5AAFA-EF02-4A5D-BB53-893E78F6C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6F8BF11-F172-4857-8E62-6462078E1F35}"/>
              </a:ext>
            </a:extLst>
          </p:cNvPr>
          <p:cNvPicPr>
            <a:picLocks noChangeAspect="1"/>
          </p:cNvPicPr>
          <p:nvPr/>
        </p:nvPicPr>
        <p:blipFill>
          <a:blip r:embed="rId3"/>
          <a:stretch>
            <a:fillRect/>
          </a:stretch>
        </p:blipFill>
        <p:spPr>
          <a:xfrm>
            <a:off x="0" y="877841"/>
            <a:ext cx="12192000" cy="5102317"/>
          </a:xfrm>
          <a:prstGeom prst="rect">
            <a:avLst/>
          </a:prstGeom>
        </p:spPr>
      </p:pic>
      <p:sp>
        <p:nvSpPr>
          <p:cNvPr id="5" name="Rectangle 4">
            <a:extLst>
              <a:ext uri="{FF2B5EF4-FFF2-40B4-BE49-F238E27FC236}">
                <a16:creationId xmlns:a16="http://schemas.microsoft.com/office/drawing/2014/main" id="{AD03F21E-8602-4FA7-833B-5F3F11D1FBD2}"/>
              </a:ext>
            </a:extLst>
          </p:cNvPr>
          <p:cNvSpPr/>
          <p:nvPr/>
        </p:nvSpPr>
        <p:spPr>
          <a:xfrm>
            <a:off x="0" y="-13675"/>
            <a:ext cx="12192000" cy="693866"/>
          </a:xfrm>
          <a:prstGeom prst="rect">
            <a:avLst/>
          </a:prstGeom>
          <a:solidFill>
            <a:srgbClr val="7B3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eaLnBrk="1" fontAlgn="auto" hangingPunct="1">
              <a:spcBef>
                <a:spcPts val="0"/>
              </a:spcBef>
              <a:spcAft>
                <a:spcPts val="0"/>
              </a:spcAft>
              <a:defRPr/>
            </a:pPr>
            <a:endParaRPr lang="en-US" altLang="zh-TW" b="1" dirty="0">
              <a:solidFill>
                <a:schemeClr val="bg1"/>
              </a:solidFill>
              <a:effectLst>
                <a:outerShdw blurRad="38100" dist="38100" dir="2700000" algn="tl">
                  <a:srgbClr val="C0C0C0"/>
                </a:outerShdw>
              </a:effectLst>
              <a:latin typeface="Tahoma" pitchFamily="34" charset="0"/>
              <a:ea typeface="新細明體" panose="02020500000000000000" pitchFamily="18" charset="-120"/>
            </a:endParaRPr>
          </a:p>
        </p:txBody>
      </p:sp>
      <p:sp>
        <p:nvSpPr>
          <p:cNvPr id="6" name="Text Box 5">
            <a:extLst>
              <a:ext uri="{FF2B5EF4-FFF2-40B4-BE49-F238E27FC236}">
                <a16:creationId xmlns:a16="http://schemas.microsoft.com/office/drawing/2014/main" id="{FF4C64F7-CD3C-43AE-A752-FC5C4C0D8BA5}"/>
              </a:ext>
            </a:extLst>
          </p:cNvPr>
          <p:cNvSpPr txBox="1">
            <a:spLocks noChangeArrowheads="1"/>
          </p:cNvSpPr>
          <p:nvPr/>
        </p:nvSpPr>
        <p:spPr bwMode="auto">
          <a:xfrm>
            <a:off x="1639061" y="47518"/>
            <a:ext cx="8277970" cy="58477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How to Submit ILL Form</a:t>
            </a:r>
          </a:p>
        </p:txBody>
      </p:sp>
      <p:sp>
        <p:nvSpPr>
          <p:cNvPr id="7" name="Rectangle 6">
            <a:extLst>
              <a:ext uri="{FF2B5EF4-FFF2-40B4-BE49-F238E27FC236}">
                <a16:creationId xmlns:a16="http://schemas.microsoft.com/office/drawing/2014/main" id="{3937638C-3555-4274-AA5C-7CFC9F5CCB8A}"/>
              </a:ext>
            </a:extLst>
          </p:cNvPr>
          <p:cNvSpPr/>
          <p:nvPr/>
        </p:nvSpPr>
        <p:spPr>
          <a:xfrm>
            <a:off x="3719736" y="2564904"/>
            <a:ext cx="432048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8181DEC-B3C7-4D88-83D7-28DAAD29136B}"/>
              </a:ext>
            </a:extLst>
          </p:cNvPr>
          <p:cNvPicPr>
            <a:picLocks noChangeAspect="1"/>
          </p:cNvPicPr>
          <p:nvPr/>
        </p:nvPicPr>
        <p:blipFill>
          <a:blip r:embed="rId4"/>
          <a:stretch>
            <a:fillRect/>
          </a:stretch>
        </p:blipFill>
        <p:spPr>
          <a:xfrm>
            <a:off x="6485234" y="-13675"/>
            <a:ext cx="5731446" cy="6858000"/>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4C8154A0-CBBD-4E59-8A49-C1C852D30B04}"/>
              </a:ext>
            </a:extLst>
          </p:cNvPr>
          <p:cNvSpPr>
            <a:spLocks noGrp="1"/>
          </p:cNvSpPr>
          <p:nvPr>
            <p:ph type="sldNum" sz="quarter" idx="12"/>
          </p:nvPr>
        </p:nvSpPr>
        <p:spPr/>
        <p:txBody>
          <a:bodyPr/>
          <a:lstStyle/>
          <a:p>
            <a:pPr>
              <a:defRPr/>
            </a:pPr>
            <a:fld id="{18E5A4C9-70FB-4344-9A80-EE3E889B6185}" type="slidenum">
              <a:rPr lang="en-US" altLang="zh-TW" smtClean="0"/>
              <a:pPr>
                <a:defRPr/>
              </a:pPr>
              <a:t>17</a:t>
            </a:fld>
            <a:endParaRPr lang="en-US" altLang="zh-TW" dirty="0"/>
          </a:p>
        </p:txBody>
      </p:sp>
      <p:sp>
        <p:nvSpPr>
          <p:cNvPr id="10" name="標題 5">
            <a:extLst>
              <a:ext uri="{FF2B5EF4-FFF2-40B4-BE49-F238E27FC236}">
                <a16:creationId xmlns:a16="http://schemas.microsoft.com/office/drawing/2014/main" id="{2E38C88D-9476-4259-96E2-34E92A88799F}"/>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Tree>
    <p:extLst>
      <p:ext uri="{BB962C8B-B14F-4D97-AF65-F5344CB8AC3E}">
        <p14:creationId xmlns:p14="http://schemas.microsoft.com/office/powerpoint/2010/main" val="78549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1B3FA95-AD12-476B-A3D8-F32A14A7C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12192000" cy="6858000"/>
          </a:xfrm>
          <a:prstGeom prst="rect">
            <a:avLst/>
          </a:prstGeom>
        </p:spPr>
      </p:pic>
      <p:sp>
        <p:nvSpPr>
          <p:cNvPr id="15363" name="Rectangle 3"/>
          <p:cNvSpPr>
            <a:spLocks noGrp="1" noChangeArrowheads="1"/>
          </p:cNvSpPr>
          <p:nvPr>
            <p:ph idx="1"/>
          </p:nvPr>
        </p:nvSpPr>
        <p:spPr>
          <a:xfrm>
            <a:off x="2118472" y="1582591"/>
            <a:ext cx="7921625" cy="4114800"/>
          </a:xfrm>
        </p:spPr>
        <p:txBody>
          <a:bodyPr/>
          <a:lstStyle/>
          <a:p>
            <a:pPr eaLnBrk="1" hangingPunct="1"/>
            <a:r>
              <a:rPr lang="en-US" altLang="zh-TW" sz="2000" b="1" u="sng" dirty="0">
                <a:solidFill>
                  <a:srgbClr val="333399"/>
                </a:solidFill>
                <a:latin typeface="Calibri" panose="020F0502020204030204" pitchFamily="34" charset="0"/>
                <a:ea typeface="Tahoma" panose="020B0604030504040204" pitchFamily="34" charset="0"/>
                <a:cs typeface="Calibri" panose="020F0502020204030204" pitchFamily="34" charset="0"/>
              </a:rPr>
              <a:t>JULAC Card</a:t>
            </a:r>
            <a:r>
              <a:rPr lang="en-US" altLang="zh-TW" sz="2000" b="1" dirty="0">
                <a:solidFill>
                  <a:srgbClr val="333399"/>
                </a:solidFill>
                <a:latin typeface="Calibri" panose="020F0502020204030204" pitchFamily="34" charset="0"/>
                <a:ea typeface="Tahoma" panose="020B0604030504040204" pitchFamily="34" charset="0"/>
                <a:cs typeface="Calibri" panose="020F0502020204030204" pitchFamily="34" charset="0"/>
              </a:rPr>
              <a:t> </a:t>
            </a:r>
            <a:r>
              <a:rPr lang="en-US" altLang="zh-TW" sz="2000" i="1" dirty="0">
                <a:solidFill>
                  <a:srgbClr val="333399"/>
                </a:solidFill>
                <a:latin typeface="Calibri" panose="020F0502020204030204" pitchFamily="34" charset="0"/>
                <a:ea typeface="Tahoma" panose="020B0604030504040204" pitchFamily="34" charset="0"/>
                <a:cs typeface="Calibri" panose="020F0502020204030204" pitchFamily="34" charset="0"/>
              </a:rPr>
              <a:t>(academic staff and administrative staff of equivalent status)</a:t>
            </a:r>
          </a:p>
          <a:p>
            <a:pPr lvl="1" eaLnBrk="1" hangingPunct="1">
              <a:buFont typeface="Arial" panose="020B0604020202020204" pitchFamily="34" charset="0"/>
              <a:buChar char="•"/>
            </a:pPr>
            <a:r>
              <a:rPr lang="en-US" altLang="zh-TW" sz="2000" dirty="0">
                <a:latin typeface="Calibri" panose="020F0502020204030204" pitchFamily="34" charset="0"/>
                <a:ea typeface="Tahoma" panose="020B0604030504040204" pitchFamily="34" charset="0"/>
                <a:cs typeface="Calibri" panose="020F0502020204030204" pitchFamily="34" charset="0"/>
              </a:rPr>
              <a:t>Access and borrow materials from other 7 UGC libraries</a:t>
            </a:r>
          </a:p>
          <a:p>
            <a:pPr lvl="1" eaLnBrk="1" hangingPunct="1">
              <a:buFont typeface="Arial" panose="020B0604020202020204" pitchFamily="34" charset="0"/>
              <a:buChar char="•"/>
            </a:pPr>
            <a:r>
              <a:rPr lang="en-US" altLang="zh-TW" sz="2000" dirty="0">
                <a:latin typeface="Calibri" panose="020F0502020204030204" pitchFamily="34" charset="0"/>
                <a:ea typeface="Tahoma" panose="020B0604030504040204" pitchFamily="34" charset="0"/>
                <a:cs typeface="Calibri" panose="020F0502020204030204" pitchFamily="34" charset="0"/>
              </a:rPr>
              <a:t>Return of (non-overdue) books borrowed with JULAC Card at Circulation Counter</a:t>
            </a:r>
          </a:p>
          <a:p>
            <a:pPr lvl="1" eaLnBrk="1" hangingPunct="1">
              <a:buFont typeface="Wingdings" pitchFamily="2" charset="2"/>
              <a:buChar char="Ø"/>
            </a:pPr>
            <a:endParaRPr lang="en-US" altLang="zh-TW" sz="2000" dirty="0">
              <a:latin typeface="Calibri" panose="020F0502020204030204" pitchFamily="34" charset="0"/>
              <a:ea typeface="Tahoma" panose="020B0604030504040204" pitchFamily="34" charset="0"/>
              <a:cs typeface="Calibri" panose="020F0502020204030204" pitchFamily="34" charset="0"/>
            </a:endParaRPr>
          </a:p>
          <a:p>
            <a:pPr eaLnBrk="1" hangingPunct="1"/>
            <a:r>
              <a:rPr lang="en-US" altLang="zh-TW" sz="2000" b="1" u="sng" dirty="0">
                <a:solidFill>
                  <a:srgbClr val="333399"/>
                </a:solidFill>
                <a:latin typeface="Calibri" panose="020F0502020204030204" pitchFamily="34" charset="0"/>
                <a:ea typeface="Tahoma" panose="020B0604030504040204" pitchFamily="34" charset="0"/>
                <a:cs typeface="Calibri" panose="020F0502020204030204" pitchFamily="34" charset="0"/>
              </a:rPr>
              <a:t>Institutional Reader Card</a:t>
            </a:r>
          </a:p>
          <a:p>
            <a:pPr lvl="1" eaLnBrk="1" hangingPunct="1">
              <a:buFont typeface="Arial" panose="020B0604020202020204" pitchFamily="34" charset="0"/>
              <a:buChar char="•"/>
            </a:pPr>
            <a:r>
              <a:rPr lang="en-US" altLang="zh-TW" sz="2000" dirty="0">
                <a:latin typeface="Calibri" panose="020F0502020204030204" pitchFamily="34" charset="0"/>
                <a:ea typeface="Tahoma" panose="020B0604030504040204" pitchFamily="34" charset="0"/>
                <a:cs typeface="Calibri" panose="020F0502020204030204" pitchFamily="34" charset="0"/>
              </a:rPr>
              <a:t>Access to partner libraries: </a:t>
            </a:r>
          </a:p>
          <a:p>
            <a:pPr lvl="1" eaLnBrk="1" hangingPunct="1">
              <a:buFont typeface="Wingdings" pitchFamily="2" charset="2"/>
              <a:buNone/>
            </a:pPr>
            <a:r>
              <a:rPr lang="en-US" altLang="zh-TW" sz="2000" dirty="0">
                <a:latin typeface="Calibri" panose="020F0502020204030204" pitchFamily="34" charset="0"/>
                <a:ea typeface="Tahoma" panose="020B0604030504040204" pitchFamily="34" charset="0"/>
                <a:cs typeface="Calibri" panose="020F0502020204030204" pitchFamily="34" charset="0"/>
              </a:rPr>
              <a:t>	HKSKH Ming Hua Theological College, HKAPA, HKSYU, HK Sports Institute, HKMU, Tung Wah College, University of Macau and VTC</a:t>
            </a:r>
          </a:p>
          <a:p>
            <a:pPr lvl="1" eaLnBrk="1" hangingPunct="1">
              <a:buFont typeface="Arial" panose="020B0604020202020204" pitchFamily="34" charset="0"/>
              <a:buChar char="•"/>
            </a:pPr>
            <a:r>
              <a:rPr lang="en-US" altLang="zh-TW" sz="2000" dirty="0">
                <a:latin typeface="Calibri" panose="020F0502020204030204" pitchFamily="34" charset="0"/>
                <a:ea typeface="Tahoma" panose="020B0604030504040204" pitchFamily="34" charset="0"/>
                <a:cs typeface="Calibri" panose="020F0502020204030204" pitchFamily="34" charset="0"/>
              </a:rPr>
              <a:t>Borrow the card from the Circulation Counter</a:t>
            </a:r>
          </a:p>
        </p:txBody>
      </p:sp>
      <p:pic>
        <p:nvPicPr>
          <p:cNvPr id="1536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4942" y="1694679"/>
            <a:ext cx="619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8568" y="1694679"/>
            <a:ext cx="609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1453" y="5516565"/>
            <a:ext cx="11525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2404" y="5502277"/>
            <a:ext cx="1439863" cy="3762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5369"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0916" y="5497516"/>
            <a:ext cx="503237" cy="3651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5370"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16727" y="5516563"/>
            <a:ext cx="2933700" cy="3619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07724" y="6021288"/>
            <a:ext cx="2228340" cy="489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2403" y="6071876"/>
            <a:ext cx="2153446" cy="43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608169" y="5993426"/>
            <a:ext cx="1765226" cy="61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18</a:t>
            </a:fld>
            <a:endParaRPr lang="en-US" altLang="zh-TW" dirty="0"/>
          </a:p>
        </p:txBody>
      </p:sp>
      <p:sp>
        <p:nvSpPr>
          <p:cNvPr id="4" name="Rectangle 3">
            <a:extLst>
              <a:ext uri="{FF2B5EF4-FFF2-40B4-BE49-F238E27FC236}">
                <a16:creationId xmlns:a16="http://schemas.microsoft.com/office/drawing/2014/main" id="{539A7977-5187-49ED-BC3E-EAB90A0DA750}"/>
              </a:ext>
            </a:extLst>
          </p:cNvPr>
          <p:cNvSpPr/>
          <p:nvPr/>
        </p:nvSpPr>
        <p:spPr>
          <a:xfrm>
            <a:off x="3954467" y="5516563"/>
            <a:ext cx="1187448" cy="361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7348FB9-D7F9-45AF-BC49-DCB730D1F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7711" y="5567733"/>
            <a:ext cx="1080177" cy="272314"/>
          </a:xfrm>
          <a:prstGeom prst="rect">
            <a:avLst/>
          </a:prstGeom>
        </p:spPr>
      </p:pic>
      <p:sp>
        <p:nvSpPr>
          <p:cNvPr id="22" name="Rectangle 21">
            <a:extLst>
              <a:ext uri="{FF2B5EF4-FFF2-40B4-BE49-F238E27FC236}">
                <a16:creationId xmlns:a16="http://schemas.microsoft.com/office/drawing/2014/main" id="{587EA638-F0F3-4C59-B593-E8434B06AB85}"/>
              </a:ext>
            </a:extLst>
          </p:cNvPr>
          <p:cNvSpPr/>
          <p:nvPr/>
        </p:nvSpPr>
        <p:spPr>
          <a:xfrm>
            <a:off x="0" y="-27385"/>
            <a:ext cx="12192000" cy="1283299"/>
          </a:xfrm>
          <a:prstGeom prst="rect">
            <a:avLst/>
          </a:prstGeom>
          <a:solidFill>
            <a:srgbClr val="7B3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3" name="Picture 22">
            <a:extLst>
              <a:ext uri="{FF2B5EF4-FFF2-40B4-BE49-F238E27FC236}">
                <a16:creationId xmlns:a16="http://schemas.microsoft.com/office/drawing/2014/main" id="{1C7B1C6D-47AB-4E2B-8AD9-69DDD60A97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9218" name="Rectangle 2"/>
          <p:cNvSpPr>
            <a:spLocks noGrp="1" noChangeArrowheads="1"/>
          </p:cNvSpPr>
          <p:nvPr>
            <p:ph type="title"/>
          </p:nvPr>
        </p:nvSpPr>
        <p:spPr>
          <a:xfrm>
            <a:off x="349152" y="180133"/>
            <a:ext cx="11233248" cy="1143000"/>
          </a:xfrm>
        </p:spPr>
        <p:txBody>
          <a:bodyPr/>
          <a:lstStyle/>
          <a:p>
            <a:pPr eaLnBrk="1" hangingPunct="1">
              <a:defRPr/>
            </a:pP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In-Person Access to Other Libraries</a:t>
            </a:r>
          </a:p>
        </p:txBody>
      </p:sp>
      <p:sp>
        <p:nvSpPr>
          <p:cNvPr id="20" name="標題 5">
            <a:extLst>
              <a:ext uri="{FF2B5EF4-FFF2-40B4-BE49-F238E27FC236}">
                <a16:creationId xmlns:a16="http://schemas.microsoft.com/office/drawing/2014/main" id="{B0EB14E6-E94F-478D-93BC-0953ECB7F9B9}"/>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77354D-43B3-400B-BAFC-6C85A1AF8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19</a:t>
            </a:fld>
            <a:endParaRPr lang="en-US" altLang="zh-TW" dirty="0"/>
          </a:p>
        </p:txBody>
      </p:sp>
      <p:grpSp>
        <p:nvGrpSpPr>
          <p:cNvPr id="16" name="Group 15">
            <a:extLst>
              <a:ext uri="{FF2B5EF4-FFF2-40B4-BE49-F238E27FC236}">
                <a16:creationId xmlns:a16="http://schemas.microsoft.com/office/drawing/2014/main" id="{78B4095E-EA5A-46DA-84E0-998D22B072AD}"/>
              </a:ext>
            </a:extLst>
          </p:cNvPr>
          <p:cNvGrpSpPr/>
          <p:nvPr/>
        </p:nvGrpSpPr>
        <p:grpSpPr>
          <a:xfrm>
            <a:off x="1225857" y="1443242"/>
            <a:ext cx="7557538" cy="3991584"/>
            <a:chOff x="1627604" y="1560702"/>
            <a:chExt cx="8911979" cy="4795651"/>
          </a:xfrm>
        </p:grpSpPr>
        <p:pic>
          <p:nvPicPr>
            <p:cNvPr id="19" name="Picture 18">
              <a:extLst>
                <a:ext uri="{FF2B5EF4-FFF2-40B4-BE49-F238E27FC236}">
                  <a16:creationId xmlns:a16="http://schemas.microsoft.com/office/drawing/2014/main" id="{D09019A4-768D-461B-A409-A4B0AAC60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604" y="1560702"/>
              <a:ext cx="8911979" cy="4795651"/>
            </a:xfrm>
            <a:prstGeom prst="rect">
              <a:avLst/>
            </a:prstGeom>
            <a:ln>
              <a:noFill/>
            </a:ln>
            <a:effectLst>
              <a:outerShdw blurRad="190500" algn="tl" rotWithShape="0">
                <a:srgbClr val="000000">
                  <a:alpha val="70000"/>
                </a:srgbClr>
              </a:outerShdw>
            </a:effectLst>
          </p:spPr>
        </p:pic>
        <p:sp>
          <p:nvSpPr>
            <p:cNvPr id="20" name="橢圓 8">
              <a:extLst>
                <a:ext uri="{FF2B5EF4-FFF2-40B4-BE49-F238E27FC236}">
                  <a16:creationId xmlns:a16="http://schemas.microsoft.com/office/drawing/2014/main" id="{53D38B55-0DFB-40A8-B166-8D7814E6AA69}"/>
                </a:ext>
              </a:extLst>
            </p:cNvPr>
            <p:cNvSpPr/>
            <p:nvPr/>
          </p:nvSpPr>
          <p:spPr bwMode="auto">
            <a:xfrm>
              <a:off x="4943872" y="5639715"/>
              <a:ext cx="1066124" cy="716638"/>
            </a:xfrm>
            <a:prstGeom prst="ellipse">
              <a:avLst/>
            </a:prstGeom>
            <a:noFill/>
            <a:ln w="190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grpSp>
        <p:nvGrpSpPr>
          <p:cNvPr id="3" name="Group 2">
            <a:extLst>
              <a:ext uri="{FF2B5EF4-FFF2-40B4-BE49-F238E27FC236}">
                <a16:creationId xmlns:a16="http://schemas.microsoft.com/office/drawing/2014/main" id="{664E11B2-FA42-4741-B148-6A281DCA2924}"/>
              </a:ext>
            </a:extLst>
          </p:cNvPr>
          <p:cNvGrpSpPr/>
          <p:nvPr/>
        </p:nvGrpSpPr>
        <p:grpSpPr>
          <a:xfrm>
            <a:off x="5019540" y="2080738"/>
            <a:ext cx="6477152" cy="4372598"/>
            <a:chOff x="1847528" y="-582352"/>
            <a:chExt cx="7708736" cy="5204016"/>
          </a:xfrm>
        </p:grpSpPr>
        <p:pic>
          <p:nvPicPr>
            <p:cNvPr id="22" name="Picture 21">
              <a:extLst>
                <a:ext uri="{FF2B5EF4-FFF2-40B4-BE49-F238E27FC236}">
                  <a16:creationId xmlns:a16="http://schemas.microsoft.com/office/drawing/2014/main" id="{09FD695A-6E70-46FE-AFF9-8DFA80ABD7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8" y="-582352"/>
              <a:ext cx="7708736" cy="5204016"/>
            </a:xfrm>
            <a:prstGeom prst="rect">
              <a:avLst/>
            </a:prstGeom>
            <a:ln>
              <a:noFill/>
            </a:ln>
            <a:effectLst>
              <a:outerShdw blurRad="190500" algn="tl" rotWithShape="0">
                <a:srgbClr val="000000">
                  <a:alpha val="70000"/>
                </a:srgbClr>
              </a:outerShdw>
            </a:effectLst>
          </p:spPr>
        </p:pic>
        <p:sp>
          <p:nvSpPr>
            <p:cNvPr id="8" name="橢圓 7"/>
            <p:cNvSpPr/>
            <p:nvPr/>
          </p:nvSpPr>
          <p:spPr bwMode="auto">
            <a:xfrm>
              <a:off x="3863753" y="2420888"/>
              <a:ext cx="2880319" cy="288032"/>
            </a:xfrm>
            <a:prstGeom prst="ellipse">
              <a:avLst/>
            </a:prstGeom>
            <a:noFill/>
            <a:ln w="95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sp>
        <p:nvSpPr>
          <p:cNvPr id="28" name="Arrow: Striped Right 27">
            <a:extLst>
              <a:ext uri="{FF2B5EF4-FFF2-40B4-BE49-F238E27FC236}">
                <a16:creationId xmlns:a16="http://schemas.microsoft.com/office/drawing/2014/main" id="{BBC8AADD-3A5C-4BC9-8F8F-07F44EC3CE76}"/>
              </a:ext>
            </a:extLst>
          </p:cNvPr>
          <p:cNvSpPr/>
          <p:nvPr/>
        </p:nvSpPr>
        <p:spPr>
          <a:xfrm rot="20847083">
            <a:off x="4972121" y="4764137"/>
            <a:ext cx="1716298" cy="2880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8E43F99-1B4D-4843-8FF4-B7E88B516D6E}"/>
              </a:ext>
            </a:extLst>
          </p:cNvPr>
          <p:cNvSpPr/>
          <p:nvPr/>
        </p:nvSpPr>
        <p:spPr>
          <a:xfrm>
            <a:off x="10825" y="-33153"/>
            <a:ext cx="12192000" cy="1071732"/>
          </a:xfrm>
          <a:prstGeom prst="rect">
            <a:avLst/>
          </a:prstGeom>
          <a:solidFill>
            <a:srgbClr val="7B3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1" name="Picture 20">
            <a:extLst>
              <a:ext uri="{FF2B5EF4-FFF2-40B4-BE49-F238E27FC236}">
                <a16:creationId xmlns:a16="http://schemas.microsoft.com/office/drawing/2014/main" id="{A8954FA7-84AC-4C49-AD2D-C1B2952EBB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標題 1"/>
          <p:cNvSpPr>
            <a:spLocks noGrp="1"/>
          </p:cNvSpPr>
          <p:nvPr>
            <p:ph type="title"/>
          </p:nvPr>
        </p:nvSpPr>
        <p:spPr>
          <a:xfrm>
            <a:off x="1981200" y="-59705"/>
            <a:ext cx="8229600" cy="1143000"/>
          </a:xfrm>
          <a:noFill/>
          <a:ln>
            <a:noFill/>
          </a:ln>
        </p:spPr>
        <p:txBody>
          <a:bodyPr vert="horz" wrap="square" lIns="91440" tIns="45720" rIns="91440" bIns="45720" numCol="1" anchor="ctr" anchorCtr="0" compatLnSpc="1">
            <a:prstTxWarp prst="textNoShape">
              <a:avLst/>
            </a:prstTxWarp>
          </a:bodyPr>
          <a:lstStyle/>
          <a:p>
            <a:pPr eaLnBrk="1" hangingPunct="1">
              <a:defRPr/>
            </a:pP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Apply JULAC Card Online</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
        <p:nvSpPr>
          <p:cNvPr id="17" name="標題 5">
            <a:extLst>
              <a:ext uri="{FF2B5EF4-FFF2-40B4-BE49-F238E27FC236}">
                <a16:creationId xmlns:a16="http://schemas.microsoft.com/office/drawing/2014/main" id="{DE53A98F-428D-4079-8474-B7537A3E5C50}"/>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964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E56F2-8A29-47EB-9979-441A1F2D0C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5" name="Rectangle 4">
            <a:extLst>
              <a:ext uri="{FF2B5EF4-FFF2-40B4-BE49-F238E27FC236}">
                <a16:creationId xmlns:a16="http://schemas.microsoft.com/office/drawing/2014/main" id="{95D6AC39-CDC7-4DE4-9E86-74D0C4E62C99}"/>
              </a:ext>
            </a:extLst>
          </p:cNvPr>
          <p:cNvSpPr/>
          <p:nvPr/>
        </p:nvSpPr>
        <p:spPr>
          <a:xfrm>
            <a:off x="1057672" y="1775226"/>
            <a:ext cx="7772400" cy="4608511"/>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9" name="Rectangle 3"/>
          <p:cNvSpPr>
            <a:spLocks noGrp="1" noChangeArrowheads="1"/>
          </p:cNvSpPr>
          <p:nvPr>
            <p:ph idx="1"/>
          </p:nvPr>
        </p:nvSpPr>
        <p:spPr>
          <a:xfrm>
            <a:off x="1991452" y="1883947"/>
            <a:ext cx="6364306" cy="4608511"/>
          </a:xfrm>
        </p:spPr>
        <p:txBody>
          <a:bodyPr/>
          <a:lstStyle/>
          <a:p>
            <a:pPr eaLnBrk="1" hangingPunct="1">
              <a:lnSpc>
                <a:spcPct val="150000"/>
              </a:lnSpc>
            </a:pPr>
            <a:r>
              <a:rPr lang="en-US" altLang="zh-TW" sz="2400" dirty="0">
                <a:solidFill>
                  <a:schemeClr val="bg1"/>
                </a:solidFill>
                <a:latin typeface="Tahoma" pitchFamily="34" charset="0"/>
                <a:ea typeface="新細明體" pitchFamily="18" charset="-120"/>
                <a:cs typeface="Tahoma" pitchFamily="34" charset="0"/>
              </a:rPr>
              <a:t>The Basics</a:t>
            </a:r>
          </a:p>
          <a:p>
            <a:pPr eaLnBrk="1" hangingPunct="1">
              <a:lnSpc>
                <a:spcPct val="150000"/>
              </a:lnSpc>
            </a:pPr>
            <a:r>
              <a:rPr lang="en-US" altLang="zh-TW" sz="2400" dirty="0">
                <a:solidFill>
                  <a:schemeClr val="bg1"/>
                </a:solidFill>
                <a:latin typeface="Tahoma" pitchFamily="34" charset="0"/>
                <a:ea typeface="新細明體" pitchFamily="18" charset="-120"/>
                <a:cs typeface="Tahoma" pitchFamily="34" charset="0"/>
              </a:rPr>
              <a:t>Tips and Services Highlights </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Borrowing</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Using other local university library resources</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Your purchase recommendation</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Teaching support from Library</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Research support from Library</a:t>
            </a:r>
          </a:p>
          <a:p>
            <a:pPr eaLnBrk="1" hangingPunct="1">
              <a:lnSpc>
                <a:spcPct val="150000"/>
              </a:lnSpc>
            </a:pPr>
            <a:r>
              <a:rPr lang="en-US" altLang="zh-TW" sz="2400" dirty="0">
                <a:solidFill>
                  <a:schemeClr val="bg1"/>
                </a:solidFill>
                <a:latin typeface="Tahoma" pitchFamily="34" charset="0"/>
                <a:ea typeface="新細明體" pitchFamily="18" charset="-120"/>
                <a:cs typeface="Tahoma" pitchFamily="34" charset="0"/>
              </a:rPr>
              <a:t>Other Facilities and Services </a:t>
            </a:r>
          </a:p>
        </p:txBody>
      </p:sp>
      <p:pic>
        <p:nvPicPr>
          <p:cNvPr id="12" name="Picture 11">
            <a:extLst>
              <a:ext uri="{FF2B5EF4-FFF2-40B4-BE49-F238E27FC236}">
                <a16:creationId xmlns:a16="http://schemas.microsoft.com/office/drawing/2014/main" id="{F5334ACF-40C9-4BBE-BB23-914973C517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762"/>
          <a:stretch/>
        </p:blipFill>
        <p:spPr>
          <a:xfrm>
            <a:off x="6888088" y="260648"/>
            <a:ext cx="5186468" cy="6095705"/>
          </a:xfrm>
          <a:prstGeom prst="rect">
            <a:avLst/>
          </a:prstGeom>
        </p:spPr>
      </p:pic>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a:t>
            </a:fld>
            <a:endParaRPr lang="en-US" altLang="zh-TW" dirty="0"/>
          </a:p>
        </p:txBody>
      </p:sp>
      <p:pic>
        <p:nvPicPr>
          <p:cNvPr id="13" name="Picture 12">
            <a:extLst>
              <a:ext uri="{FF2B5EF4-FFF2-40B4-BE49-F238E27FC236}">
                <a16:creationId xmlns:a16="http://schemas.microsoft.com/office/drawing/2014/main" id="{AD8AE6A8-3372-4BAE-9A63-22312E040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11" name="Rectangle 10">
            <a:extLst>
              <a:ext uri="{FF2B5EF4-FFF2-40B4-BE49-F238E27FC236}">
                <a16:creationId xmlns:a16="http://schemas.microsoft.com/office/drawing/2014/main" id="{99FD9533-2234-4D60-88F2-9FAC50B2801A}"/>
              </a:ext>
            </a:extLst>
          </p:cNvPr>
          <p:cNvSpPr/>
          <p:nvPr/>
        </p:nvSpPr>
        <p:spPr>
          <a:xfrm>
            <a:off x="0" y="-27384"/>
            <a:ext cx="12192000" cy="117038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sp>
        <p:nvSpPr>
          <p:cNvPr id="26626" name="Rectangle 2"/>
          <p:cNvSpPr>
            <a:spLocks noGrp="1" noChangeArrowheads="1"/>
          </p:cNvSpPr>
          <p:nvPr>
            <p:ph type="title"/>
          </p:nvPr>
        </p:nvSpPr>
        <p:spPr>
          <a:xfrm>
            <a:off x="4943872" y="-1"/>
            <a:ext cx="2304256" cy="1143000"/>
          </a:xfrm>
        </p:spPr>
        <p:txBody>
          <a:bodyPr/>
          <a:lstStyle/>
          <a:p>
            <a:pPr eaLnBrk="1" hangingPunct="1">
              <a:defRPr/>
            </a:pPr>
            <a:r>
              <a:rPr lang="en-US" altLang="zh-TW" sz="4000" b="1" i="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Outline</a:t>
            </a:r>
          </a:p>
        </p:txBody>
      </p:sp>
      <p:pic>
        <p:nvPicPr>
          <p:cNvPr id="14" name="Picture 13">
            <a:extLst>
              <a:ext uri="{FF2B5EF4-FFF2-40B4-BE49-F238E27FC236}">
                <a16:creationId xmlns:a16="http://schemas.microsoft.com/office/drawing/2014/main" id="{263467EF-66EB-41F2-8472-D83073026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8408" y="260648"/>
            <a:ext cx="2088232" cy="461596"/>
          </a:xfrm>
          <a:prstGeom prst="rect">
            <a:avLst/>
          </a:prstGeom>
        </p:spPr>
      </p:pic>
      <p:sp>
        <p:nvSpPr>
          <p:cNvPr id="15" name="Right Triangle 14">
            <a:extLst>
              <a:ext uri="{FF2B5EF4-FFF2-40B4-BE49-F238E27FC236}">
                <a16:creationId xmlns:a16="http://schemas.microsoft.com/office/drawing/2014/main" id="{27D60A7F-1560-40B4-818C-2FDA25A020D7}"/>
              </a:ext>
            </a:extLst>
          </p:cNvPr>
          <p:cNvSpPr/>
          <p:nvPr/>
        </p:nvSpPr>
        <p:spPr>
          <a:xfrm>
            <a:off x="0" y="0"/>
            <a:ext cx="911424" cy="958586"/>
          </a:xfrm>
          <a:prstGeom prst="rtTriangle">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F3030D01-84A1-43C0-A928-127981C399A8}"/>
              </a:ext>
            </a:extLst>
          </p:cNvPr>
          <p:cNvSpPr/>
          <p:nvPr/>
        </p:nvSpPr>
        <p:spPr>
          <a:xfrm>
            <a:off x="-24680" y="5639190"/>
            <a:ext cx="1296144" cy="1246194"/>
          </a:xfrm>
          <a:prstGeom prst="rtTriangle">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367DFA-0A6B-41B1-BD8B-D35AAF942988}"/>
              </a:ext>
            </a:extLst>
          </p:cNvPr>
          <p:cNvSpPr>
            <a:spLocks noGrp="1"/>
          </p:cNvSpPr>
          <p:nvPr>
            <p:ph type="sldNum" sz="quarter" idx="12"/>
          </p:nvPr>
        </p:nvSpPr>
        <p:spPr/>
        <p:txBody>
          <a:bodyPr/>
          <a:lstStyle/>
          <a:p>
            <a:pPr>
              <a:defRPr/>
            </a:pPr>
            <a:fld id="{6239489A-2D72-4777-82DE-253AD28C2B6C}" type="slidenum">
              <a:rPr lang="en-US" altLang="zh-TW" smtClean="0"/>
              <a:pPr>
                <a:defRPr/>
              </a:pPr>
              <a:t>20</a:t>
            </a:fld>
            <a:endParaRPr lang="en-US" altLang="zh-TW" dirty="0"/>
          </a:p>
        </p:txBody>
      </p:sp>
      <p:pic>
        <p:nvPicPr>
          <p:cNvPr id="5" name="Picture 4">
            <a:extLst>
              <a:ext uri="{FF2B5EF4-FFF2-40B4-BE49-F238E27FC236}">
                <a16:creationId xmlns:a16="http://schemas.microsoft.com/office/drawing/2014/main" id="{0966CC74-85DB-4655-B933-C3F3CC3BD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6" name="TextBox 5">
            <a:extLst>
              <a:ext uri="{FF2B5EF4-FFF2-40B4-BE49-F238E27FC236}">
                <a16:creationId xmlns:a16="http://schemas.microsoft.com/office/drawing/2014/main" id="{AA7890D6-6A7B-488F-9560-9253E953D2F3}"/>
              </a:ext>
            </a:extLst>
          </p:cNvPr>
          <p:cNvSpPr txBox="1"/>
          <p:nvPr/>
        </p:nvSpPr>
        <p:spPr>
          <a:xfrm>
            <a:off x="119336" y="2644170"/>
            <a:ext cx="8280920" cy="2554545"/>
          </a:xfrm>
          <a:prstGeom prst="rect">
            <a:avLst/>
          </a:prstGeom>
          <a:noFill/>
        </p:spPr>
        <p:txBody>
          <a:bodyPr wrap="square" rtlCol="0">
            <a:spAutoFit/>
          </a:bodyPr>
          <a:lstStyle/>
          <a:p>
            <a:r>
              <a:rPr lang="en-US" sz="4000" b="1" i="1" dirty="0">
                <a:solidFill>
                  <a:schemeClr val="bg1"/>
                </a:solidFill>
                <a:latin typeface="Arial Black" panose="020B0A04020102020204" pitchFamily="34" charset="0"/>
              </a:rPr>
              <a:t>TIPS AND HIGHLIGHTS</a:t>
            </a:r>
          </a:p>
          <a:p>
            <a:r>
              <a:rPr lang="en-US" sz="4000" b="1" i="1" dirty="0">
                <a:solidFill>
                  <a:schemeClr val="bg1"/>
                </a:solidFill>
                <a:latin typeface="Arial Black" panose="020B0A04020102020204" pitchFamily="34" charset="0"/>
              </a:rPr>
              <a:t>USING LIBRARY – </a:t>
            </a:r>
          </a:p>
          <a:p>
            <a:r>
              <a:rPr lang="en-US" sz="4000" b="1" i="1" dirty="0">
                <a:solidFill>
                  <a:srgbClr val="98B9FE"/>
                </a:solidFill>
                <a:latin typeface="Arial Black" panose="020B0A04020102020204" pitchFamily="34" charset="0"/>
              </a:rPr>
              <a:t>YOUR</a:t>
            </a:r>
          </a:p>
          <a:p>
            <a:r>
              <a:rPr lang="en-US" sz="4000" b="1" i="1" dirty="0">
                <a:solidFill>
                  <a:srgbClr val="98B9FE"/>
                </a:solidFill>
                <a:latin typeface="Arial Black" panose="020B0A04020102020204" pitchFamily="34" charset="0"/>
              </a:rPr>
              <a:t>RECOMMENDATIONS</a:t>
            </a:r>
          </a:p>
        </p:txBody>
      </p:sp>
      <p:pic>
        <p:nvPicPr>
          <p:cNvPr id="7" name="Picture 6">
            <a:extLst>
              <a:ext uri="{FF2B5EF4-FFF2-40B4-BE49-F238E27FC236}">
                <a16:creationId xmlns:a16="http://schemas.microsoft.com/office/drawing/2014/main" id="{5C62523B-3FD8-4B31-9780-B08280C0C7A8}"/>
              </a:ext>
            </a:extLst>
          </p:cNvPr>
          <p:cNvPicPr>
            <a:picLocks noChangeAspect="1"/>
          </p:cNvPicPr>
          <p:nvPr/>
        </p:nvPicPr>
        <p:blipFill rotWithShape="1">
          <a:blip r:embed="rId3">
            <a:extLst>
              <a:ext uri="{28A0092B-C50C-407E-A947-70E740481C1C}">
                <a14:useLocalDpi xmlns:a14="http://schemas.microsoft.com/office/drawing/2010/main" val="0"/>
              </a:ext>
            </a:extLst>
          </a:blip>
          <a:srcRect l="58268" t="17560" r="3933" b="14191"/>
          <a:stretch/>
        </p:blipFill>
        <p:spPr>
          <a:xfrm>
            <a:off x="7536160" y="1199038"/>
            <a:ext cx="4608512" cy="4680520"/>
          </a:xfrm>
          <a:prstGeom prst="rect">
            <a:avLst/>
          </a:prstGeom>
        </p:spPr>
      </p:pic>
    </p:spTree>
    <p:extLst>
      <p:ext uri="{BB962C8B-B14F-4D97-AF65-F5344CB8AC3E}">
        <p14:creationId xmlns:p14="http://schemas.microsoft.com/office/powerpoint/2010/main" val="1539144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937193-A99C-4C50-A325-555CE5F7E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21</a:t>
            </a:fld>
            <a:endParaRPr lang="en-US" altLang="zh-TW" dirty="0"/>
          </a:p>
        </p:txBody>
      </p:sp>
      <p:grpSp>
        <p:nvGrpSpPr>
          <p:cNvPr id="3" name="Group 2">
            <a:extLst>
              <a:ext uri="{FF2B5EF4-FFF2-40B4-BE49-F238E27FC236}">
                <a16:creationId xmlns:a16="http://schemas.microsoft.com/office/drawing/2014/main" id="{DA078D3C-5C46-4932-ABE9-A8FFCD159591}"/>
              </a:ext>
            </a:extLst>
          </p:cNvPr>
          <p:cNvGrpSpPr/>
          <p:nvPr/>
        </p:nvGrpSpPr>
        <p:grpSpPr>
          <a:xfrm>
            <a:off x="1401150" y="1560702"/>
            <a:ext cx="9079933" cy="4795651"/>
            <a:chOff x="1401150" y="1560702"/>
            <a:chExt cx="9079933" cy="4795651"/>
          </a:xfrm>
        </p:grpSpPr>
        <p:pic>
          <p:nvPicPr>
            <p:cNvPr id="9" name="Picture 8">
              <a:extLst>
                <a:ext uri="{FF2B5EF4-FFF2-40B4-BE49-F238E27FC236}">
                  <a16:creationId xmlns:a16="http://schemas.microsoft.com/office/drawing/2014/main" id="{432D0F45-74F4-4809-B27B-F191AE423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150" y="1560702"/>
              <a:ext cx="9079933" cy="4795651"/>
            </a:xfrm>
            <a:prstGeom prst="rect">
              <a:avLst/>
            </a:prstGeom>
            <a:ln>
              <a:noFill/>
            </a:ln>
            <a:effectLst>
              <a:outerShdw blurRad="190500" algn="tl" rotWithShape="0">
                <a:srgbClr val="000000">
                  <a:alpha val="70000"/>
                </a:srgbClr>
              </a:outerShdw>
            </a:effectLst>
          </p:spPr>
        </p:pic>
        <p:sp>
          <p:nvSpPr>
            <p:cNvPr id="6" name="橢圓 8"/>
            <p:cNvSpPr/>
            <p:nvPr/>
          </p:nvSpPr>
          <p:spPr bwMode="auto">
            <a:xfrm>
              <a:off x="4760551" y="5589240"/>
              <a:ext cx="1152128" cy="767113"/>
            </a:xfrm>
            <a:prstGeom prst="ellipse">
              <a:avLst/>
            </a:prstGeom>
            <a:noFill/>
            <a:ln w="349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sp>
        <p:nvSpPr>
          <p:cNvPr id="12" name="標題 5">
            <a:extLst>
              <a:ext uri="{FF2B5EF4-FFF2-40B4-BE49-F238E27FC236}">
                <a16:creationId xmlns:a16="http://schemas.microsoft.com/office/drawing/2014/main" id="{CB54D598-9C0E-43DD-9036-E883468E2679}"/>
              </a:ext>
            </a:extLst>
          </p:cNvPr>
          <p:cNvSpPr txBox="1">
            <a:spLocks/>
          </p:cNvSpPr>
          <p:nvPr/>
        </p:nvSpPr>
        <p:spPr bwMode="auto">
          <a:xfrm>
            <a:off x="8328248" y="6705933"/>
            <a:ext cx="4172000" cy="18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333399"/>
                </a:solidFill>
              </a:rPr>
              <a:t>Tips and Highlights Using Library – </a:t>
            </a:r>
            <a:r>
              <a:rPr lang="en-US" altLang="zh-TW" sz="1000" dirty="0">
                <a:solidFill>
                  <a:srgbClr val="00B050"/>
                </a:solidFill>
              </a:rPr>
              <a:t>Your Recommendations</a:t>
            </a:r>
            <a:br>
              <a:rPr lang="en-US" altLang="zh-TW" sz="1000" dirty="0">
                <a:solidFill>
                  <a:srgbClr val="333399"/>
                </a:solidFill>
              </a:rPr>
            </a:br>
            <a:endParaRPr lang="zh-TW" altLang="en-US" sz="1000" dirty="0">
              <a:solidFill>
                <a:srgbClr val="333399"/>
              </a:solidFill>
            </a:endParaRPr>
          </a:p>
        </p:txBody>
      </p:sp>
      <p:sp>
        <p:nvSpPr>
          <p:cNvPr id="14" name="Rectangle 13">
            <a:extLst>
              <a:ext uri="{FF2B5EF4-FFF2-40B4-BE49-F238E27FC236}">
                <a16:creationId xmlns:a16="http://schemas.microsoft.com/office/drawing/2014/main" id="{947A3775-33EA-4A51-B02A-DEF46C1C34B0}"/>
              </a:ext>
            </a:extLst>
          </p:cNvPr>
          <p:cNvSpPr/>
          <p:nvPr/>
        </p:nvSpPr>
        <p:spPr>
          <a:xfrm>
            <a:off x="0" y="-27384"/>
            <a:ext cx="12192000" cy="1238506"/>
          </a:xfrm>
          <a:prstGeom prst="rect">
            <a:avLst/>
          </a:prstGeom>
          <a:solidFill>
            <a:srgbClr val="355B6D"/>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5" name="Picture 14">
            <a:extLst>
              <a:ext uri="{FF2B5EF4-FFF2-40B4-BE49-F238E27FC236}">
                <a16:creationId xmlns:a16="http://schemas.microsoft.com/office/drawing/2014/main" id="{33BA7C85-126B-443F-A97E-1A91F2702F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標題 1"/>
          <p:cNvSpPr>
            <a:spLocks noGrp="1"/>
          </p:cNvSpPr>
          <p:nvPr>
            <p:ph type="title"/>
          </p:nvPr>
        </p:nvSpPr>
        <p:spPr>
          <a:xfrm>
            <a:off x="1981200" y="197768"/>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Recommendations</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63BB5-6D29-4B07-AF81-6D4DE71A0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22</a:t>
            </a:fld>
            <a:endParaRPr lang="en-US" altLang="zh-TW" dirty="0"/>
          </a:p>
        </p:txBody>
      </p:sp>
      <p:grpSp>
        <p:nvGrpSpPr>
          <p:cNvPr id="6" name="Group 5">
            <a:extLst>
              <a:ext uri="{FF2B5EF4-FFF2-40B4-BE49-F238E27FC236}">
                <a16:creationId xmlns:a16="http://schemas.microsoft.com/office/drawing/2014/main" id="{EC724936-285D-406C-9906-7DE64F9A430F}"/>
              </a:ext>
            </a:extLst>
          </p:cNvPr>
          <p:cNvGrpSpPr/>
          <p:nvPr/>
        </p:nvGrpSpPr>
        <p:grpSpPr>
          <a:xfrm>
            <a:off x="2347704" y="1349595"/>
            <a:ext cx="7708736" cy="5204016"/>
            <a:chOff x="2313640" y="1520702"/>
            <a:chExt cx="7708736" cy="5204016"/>
          </a:xfrm>
        </p:grpSpPr>
        <p:pic>
          <p:nvPicPr>
            <p:cNvPr id="4" name="Picture 3">
              <a:extLst>
                <a:ext uri="{FF2B5EF4-FFF2-40B4-BE49-F238E27FC236}">
                  <a16:creationId xmlns:a16="http://schemas.microsoft.com/office/drawing/2014/main" id="{E813CFD2-9360-4144-84B1-9B7A18298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640" y="1520702"/>
              <a:ext cx="7708736" cy="5204016"/>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bwMode="auto">
            <a:xfrm>
              <a:off x="3973704" y="5688339"/>
              <a:ext cx="5978124" cy="936104"/>
            </a:xfrm>
            <a:prstGeom prst="round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sp>
        <p:nvSpPr>
          <p:cNvPr id="14" name="標題 5">
            <a:extLst>
              <a:ext uri="{FF2B5EF4-FFF2-40B4-BE49-F238E27FC236}">
                <a16:creationId xmlns:a16="http://schemas.microsoft.com/office/drawing/2014/main" id="{4BBC1751-D9C5-432A-AF60-03217AEDC84E}"/>
              </a:ext>
            </a:extLst>
          </p:cNvPr>
          <p:cNvSpPr txBox="1">
            <a:spLocks/>
          </p:cNvSpPr>
          <p:nvPr/>
        </p:nvSpPr>
        <p:spPr bwMode="auto">
          <a:xfrm>
            <a:off x="8328248" y="6705933"/>
            <a:ext cx="4172000" cy="18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333399"/>
                </a:solidFill>
              </a:rPr>
              <a:t>Tips and Highlights Using Library – </a:t>
            </a:r>
            <a:r>
              <a:rPr lang="en-US" altLang="zh-TW" sz="1000" dirty="0">
                <a:solidFill>
                  <a:srgbClr val="00B050"/>
                </a:solidFill>
              </a:rPr>
              <a:t>Your Recommendations</a:t>
            </a:r>
            <a:br>
              <a:rPr lang="en-US" altLang="zh-TW" sz="1000" dirty="0">
                <a:solidFill>
                  <a:srgbClr val="333399"/>
                </a:solidFill>
              </a:rPr>
            </a:br>
            <a:endParaRPr lang="zh-TW" altLang="en-US" sz="1000" dirty="0">
              <a:solidFill>
                <a:srgbClr val="333399"/>
              </a:solidFill>
            </a:endParaRPr>
          </a:p>
        </p:txBody>
      </p:sp>
      <p:sp>
        <p:nvSpPr>
          <p:cNvPr id="17" name="Rectangle 16">
            <a:extLst>
              <a:ext uri="{FF2B5EF4-FFF2-40B4-BE49-F238E27FC236}">
                <a16:creationId xmlns:a16="http://schemas.microsoft.com/office/drawing/2014/main" id="{EE40A405-67CE-4995-8DD5-E87CDF838AE1}"/>
              </a:ext>
            </a:extLst>
          </p:cNvPr>
          <p:cNvSpPr/>
          <p:nvPr/>
        </p:nvSpPr>
        <p:spPr>
          <a:xfrm>
            <a:off x="0" y="-27384"/>
            <a:ext cx="12192000" cy="1238506"/>
          </a:xfrm>
          <a:prstGeom prst="rect">
            <a:avLst/>
          </a:prstGeom>
          <a:solidFill>
            <a:srgbClr val="355B6D"/>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8" name="Picture 17">
            <a:extLst>
              <a:ext uri="{FF2B5EF4-FFF2-40B4-BE49-F238E27FC236}">
                <a16:creationId xmlns:a16="http://schemas.microsoft.com/office/drawing/2014/main" id="{15E9AE33-F2D3-4E9B-BD9A-1725F907F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19" name="標題 1">
            <a:extLst>
              <a:ext uri="{FF2B5EF4-FFF2-40B4-BE49-F238E27FC236}">
                <a16:creationId xmlns:a16="http://schemas.microsoft.com/office/drawing/2014/main" id="{3B555B9C-9304-41F6-8799-D32BC34B39ED}"/>
              </a:ext>
            </a:extLst>
          </p:cNvPr>
          <p:cNvSpPr>
            <a:spLocks noGrp="1"/>
          </p:cNvSpPr>
          <p:nvPr>
            <p:ph type="title"/>
          </p:nvPr>
        </p:nvSpPr>
        <p:spPr>
          <a:xfrm>
            <a:off x="1981200" y="197768"/>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Recommendations</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pic>
        <p:nvPicPr>
          <p:cNvPr id="2" name="Picture 1">
            <a:extLst>
              <a:ext uri="{FF2B5EF4-FFF2-40B4-BE49-F238E27FC236}">
                <a16:creationId xmlns:a16="http://schemas.microsoft.com/office/drawing/2014/main" id="{2B019EC5-481B-421A-A5C7-BFF7F2B81CB3}"/>
              </a:ext>
            </a:extLst>
          </p:cNvPr>
          <p:cNvPicPr>
            <a:picLocks noChangeAspect="1"/>
          </p:cNvPicPr>
          <p:nvPr/>
        </p:nvPicPr>
        <p:blipFill>
          <a:blip r:embed="rId5"/>
          <a:stretch>
            <a:fillRect/>
          </a:stretch>
        </p:blipFill>
        <p:spPr>
          <a:xfrm>
            <a:off x="983432" y="2727830"/>
            <a:ext cx="10744200" cy="1743075"/>
          </a:xfrm>
          <a:prstGeom prst="rect">
            <a:avLst/>
          </a:prstGeom>
          <a:ln>
            <a:solidFill>
              <a:schemeClr val="tx1"/>
            </a:solidFill>
          </a:ln>
          <a:effectLst>
            <a:outerShdw blurRad="292100" dist="139700" dir="2700000" algn="tl" rotWithShape="0">
              <a:srgbClr val="333333">
                <a:alpha val="65000"/>
              </a:srgbClr>
            </a:outerShdw>
          </a:effectLst>
        </p:spPr>
      </p:pic>
      <p:grpSp>
        <p:nvGrpSpPr>
          <p:cNvPr id="13" name="Group 12">
            <a:extLst>
              <a:ext uri="{FF2B5EF4-FFF2-40B4-BE49-F238E27FC236}">
                <a16:creationId xmlns:a16="http://schemas.microsoft.com/office/drawing/2014/main" id="{BC01A5F4-1B49-44C8-92CD-398B1A7DF78F}"/>
              </a:ext>
            </a:extLst>
          </p:cNvPr>
          <p:cNvGrpSpPr/>
          <p:nvPr/>
        </p:nvGrpSpPr>
        <p:grpSpPr>
          <a:xfrm>
            <a:off x="1199456" y="2800282"/>
            <a:ext cx="10052012" cy="960294"/>
            <a:chOff x="3359696" y="6864222"/>
            <a:chExt cx="10052012" cy="960294"/>
          </a:xfrm>
        </p:grpSpPr>
        <p:sp>
          <p:nvSpPr>
            <p:cNvPr id="3" name="Callout: Line 2">
              <a:extLst>
                <a:ext uri="{FF2B5EF4-FFF2-40B4-BE49-F238E27FC236}">
                  <a16:creationId xmlns:a16="http://schemas.microsoft.com/office/drawing/2014/main" id="{2D46FC0B-D49A-4A4A-B987-AD6F79689351}"/>
                </a:ext>
              </a:extLst>
            </p:cNvPr>
            <p:cNvSpPr/>
            <p:nvPr/>
          </p:nvSpPr>
          <p:spPr>
            <a:xfrm>
              <a:off x="9991758" y="6864222"/>
              <a:ext cx="3419950" cy="612648"/>
            </a:xfrm>
            <a:prstGeom prst="borderCallout1">
              <a:avLst>
                <a:gd name="adj1" fmla="val 58027"/>
                <a:gd name="adj2" fmla="val 319"/>
                <a:gd name="adj3" fmla="val 126247"/>
                <a:gd name="adj4" fmla="val -23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latin typeface="Calibri" panose="020F0502020204030204" pitchFamily="34" charset="0"/>
                  <a:cs typeface="Calibri" panose="020F0502020204030204" pitchFamily="34" charset="0"/>
                </a:rPr>
                <a:t>For textbook/reading list of </a:t>
              </a:r>
              <a:r>
                <a:rPr lang="en-US" sz="1800" dirty="0" err="1">
                  <a:latin typeface="Calibri" panose="020F0502020204030204" pitchFamily="34" charset="0"/>
                  <a:cs typeface="Calibri" panose="020F0502020204030204" pitchFamily="34" charset="0"/>
                </a:rPr>
                <a:t>EdUHK</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programmes</a:t>
              </a:r>
              <a:endParaRPr lang="en-US" sz="18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9A3B405-0B7B-4BFC-96DA-E6E5C69B3E20}"/>
                </a:ext>
              </a:extLst>
            </p:cNvPr>
            <p:cNvSpPr/>
            <p:nvPr/>
          </p:nvSpPr>
          <p:spPr>
            <a:xfrm>
              <a:off x="3359696" y="7499663"/>
              <a:ext cx="3960440" cy="3248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72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55178C-9FC6-46BB-A789-6C792FAD7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31" y="1417638"/>
            <a:ext cx="11802572" cy="4929164"/>
          </a:xfrm>
          <a:prstGeom prst="rect">
            <a:avLst/>
          </a:prstGeom>
          <a:ln>
            <a:noFill/>
          </a:ln>
          <a:effectLst>
            <a:outerShdw blurRad="190500" algn="tl" rotWithShape="0">
              <a:srgbClr val="000000">
                <a:alpha val="70000"/>
              </a:srgbClr>
            </a:outerShdw>
          </a:effectLst>
        </p:spPr>
      </p:pic>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23</a:t>
            </a:fld>
            <a:endParaRPr lang="en-US" altLang="zh-TW" dirty="0"/>
          </a:p>
        </p:txBody>
      </p:sp>
      <p:sp>
        <p:nvSpPr>
          <p:cNvPr id="14" name="標題 5">
            <a:extLst>
              <a:ext uri="{FF2B5EF4-FFF2-40B4-BE49-F238E27FC236}">
                <a16:creationId xmlns:a16="http://schemas.microsoft.com/office/drawing/2014/main" id="{A61AADFC-E8A8-41BD-B206-45AFC5058553}"/>
              </a:ext>
            </a:extLst>
          </p:cNvPr>
          <p:cNvSpPr txBox="1">
            <a:spLocks/>
          </p:cNvSpPr>
          <p:nvPr/>
        </p:nvSpPr>
        <p:spPr bwMode="auto">
          <a:xfrm>
            <a:off x="8328248" y="6705933"/>
            <a:ext cx="4172000" cy="18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333399"/>
                </a:solidFill>
              </a:rPr>
              <a:t>Tips and Highlights Using Library – </a:t>
            </a:r>
            <a:r>
              <a:rPr lang="en-US" altLang="zh-TW" sz="1000" dirty="0">
                <a:solidFill>
                  <a:srgbClr val="00B050"/>
                </a:solidFill>
              </a:rPr>
              <a:t>Your Recommendations</a:t>
            </a:r>
            <a:br>
              <a:rPr lang="en-US" altLang="zh-TW" sz="1000" dirty="0">
                <a:solidFill>
                  <a:srgbClr val="333399"/>
                </a:solidFill>
              </a:rPr>
            </a:br>
            <a:endParaRPr lang="zh-TW" altLang="en-US" sz="1000" dirty="0">
              <a:solidFill>
                <a:srgbClr val="333399"/>
              </a:solidFill>
            </a:endParaRPr>
          </a:p>
        </p:txBody>
      </p:sp>
      <p:sp>
        <p:nvSpPr>
          <p:cNvPr id="15" name="Rectangle 14">
            <a:extLst>
              <a:ext uri="{FF2B5EF4-FFF2-40B4-BE49-F238E27FC236}">
                <a16:creationId xmlns:a16="http://schemas.microsoft.com/office/drawing/2014/main" id="{A409C3A0-98AC-49A6-978E-D62AD1923C11}"/>
              </a:ext>
            </a:extLst>
          </p:cNvPr>
          <p:cNvSpPr/>
          <p:nvPr/>
        </p:nvSpPr>
        <p:spPr>
          <a:xfrm>
            <a:off x="0" y="-27384"/>
            <a:ext cx="12192000" cy="1238506"/>
          </a:xfrm>
          <a:prstGeom prst="rect">
            <a:avLst/>
          </a:prstGeom>
          <a:solidFill>
            <a:srgbClr val="355B6D"/>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0D3C63DD-2A02-49F6-9258-5A82AFE00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Title 1"/>
          <p:cNvSpPr>
            <a:spLocks noGrp="1"/>
          </p:cNvSpPr>
          <p:nvPr>
            <p:ph type="title"/>
          </p:nvPr>
        </p:nvSpPr>
        <p:spPr>
          <a:xfrm>
            <a:off x="2351584" y="334570"/>
            <a:ext cx="7774632" cy="73116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E-Priority Policy</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
        <p:nvSpPr>
          <p:cNvPr id="11" name="Rectangle: Rounded Corners 10">
            <a:extLst>
              <a:ext uri="{FF2B5EF4-FFF2-40B4-BE49-F238E27FC236}">
                <a16:creationId xmlns:a16="http://schemas.microsoft.com/office/drawing/2014/main" id="{6BB4070D-2125-46D3-AB96-DB43D521923A}"/>
              </a:ext>
            </a:extLst>
          </p:cNvPr>
          <p:cNvSpPr/>
          <p:nvPr/>
        </p:nvSpPr>
        <p:spPr>
          <a:xfrm>
            <a:off x="7406332" y="1486206"/>
            <a:ext cx="4555090" cy="2060399"/>
          </a:xfrm>
          <a:prstGeom prst="roundRect">
            <a:avLst/>
          </a:prstGeom>
          <a:solidFill>
            <a:schemeClr val="tx2">
              <a:lumMod val="20000"/>
              <a:lumOff val="80000"/>
            </a:schemeClr>
          </a:solidFill>
          <a:ln>
            <a:noFill/>
          </a:ln>
          <a:effectLst>
            <a:glow rad="139700">
              <a:schemeClr val="accent1">
                <a:lumMod val="60000"/>
                <a:lumOff val="40000"/>
                <a:alpha val="7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800" b="1" u="sng" dirty="0">
                <a:solidFill>
                  <a:schemeClr val="accent6">
                    <a:lumMod val="75000"/>
                  </a:schemeClr>
                </a:solidFill>
                <a:latin typeface="Calibri" panose="020F0502020204030204" pitchFamily="34" charset="0"/>
                <a:cs typeface="Calibri" panose="020F0502020204030204" pitchFamily="34" charset="0"/>
              </a:rPr>
              <a:t>E-Priority Policy: </a:t>
            </a:r>
          </a:p>
          <a:p>
            <a:r>
              <a:rPr lang="en-US" altLang="zh-TW" sz="1800" dirty="0">
                <a:solidFill>
                  <a:schemeClr val="tx1"/>
                </a:solidFill>
                <a:latin typeface="Calibri" panose="020F0502020204030204" pitchFamily="34" charset="0"/>
                <a:cs typeface="Calibri" panose="020F0502020204030204" pitchFamily="34" charset="0"/>
              </a:rPr>
              <a:t>To achieve better accessibility and availability of resources, and to support e-learning of the University, electronic formats of resources are preferred. If purchase of the materials in print is required, the Library will consider the request on a case by case basis.</a:t>
            </a:r>
            <a:endParaRPr lang="zh-TW" altLang="en-US"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7626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1667DE-742A-4543-9B84-DF332D0B43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667" t="15093" r="8123" b="289"/>
          <a:stretch/>
        </p:blipFill>
        <p:spPr>
          <a:xfrm>
            <a:off x="6550449" y="1916832"/>
            <a:ext cx="5522215" cy="3655895"/>
          </a:xfrm>
          <a:prstGeom prst="rect">
            <a:avLst/>
          </a:prstGeom>
        </p:spPr>
      </p:pic>
      <p:sp>
        <p:nvSpPr>
          <p:cNvPr id="4" name="Slide Number Placeholder 3">
            <a:extLst>
              <a:ext uri="{FF2B5EF4-FFF2-40B4-BE49-F238E27FC236}">
                <a16:creationId xmlns:a16="http://schemas.microsoft.com/office/drawing/2014/main" id="{8B48C175-B370-481C-8E8F-C576826AC603}"/>
              </a:ext>
            </a:extLst>
          </p:cNvPr>
          <p:cNvSpPr>
            <a:spLocks noGrp="1"/>
          </p:cNvSpPr>
          <p:nvPr>
            <p:ph type="sldNum" sz="quarter" idx="12"/>
          </p:nvPr>
        </p:nvSpPr>
        <p:spPr/>
        <p:txBody>
          <a:bodyPr/>
          <a:lstStyle/>
          <a:p>
            <a:pPr>
              <a:defRPr/>
            </a:pPr>
            <a:fld id="{6239489A-2D72-4777-82DE-253AD28C2B6C}" type="slidenum">
              <a:rPr lang="en-US" altLang="zh-TW" smtClean="0"/>
              <a:pPr>
                <a:defRPr/>
              </a:pPr>
              <a:t>24</a:t>
            </a:fld>
            <a:endParaRPr lang="en-US" altLang="zh-TW" dirty="0"/>
          </a:p>
        </p:txBody>
      </p:sp>
      <p:pic>
        <p:nvPicPr>
          <p:cNvPr id="5" name="Picture 4">
            <a:extLst>
              <a:ext uri="{FF2B5EF4-FFF2-40B4-BE49-F238E27FC236}">
                <a16:creationId xmlns:a16="http://schemas.microsoft.com/office/drawing/2014/main" id="{E1D0B6FF-99E5-47F5-985C-95AD74EB4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6" name="TextBox 5">
            <a:extLst>
              <a:ext uri="{FF2B5EF4-FFF2-40B4-BE49-F238E27FC236}">
                <a16:creationId xmlns:a16="http://schemas.microsoft.com/office/drawing/2014/main" id="{381A016B-301C-472E-8B2E-B70D8871B62F}"/>
              </a:ext>
            </a:extLst>
          </p:cNvPr>
          <p:cNvSpPr txBox="1"/>
          <p:nvPr/>
        </p:nvSpPr>
        <p:spPr>
          <a:xfrm>
            <a:off x="119336" y="2644170"/>
            <a:ext cx="8280920" cy="2554545"/>
          </a:xfrm>
          <a:prstGeom prst="rect">
            <a:avLst/>
          </a:prstGeom>
          <a:noFill/>
        </p:spPr>
        <p:txBody>
          <a:bodyPr wrap="square" rtlCol="0">
            <a:spAutoFit/>
          </a:bodyPr>
          <a:lstStyle/>
          <a:p>
            <a:r>
              <a:rPr lang="en-US" sz="4000" b="1" i="1" dirty="0">
                <a:solidFill>
                  <a:schemeClr val="bg1"/>
                </a:solidFill>
                <a:latin typeface="Arial Black" panose="020B0A04020102020204" pitchFamily="34" charset="0"/>
              </a:rPr>
              <a:t>TIPS AND HIGHLIGHTS</a:t>
            </a:r>
          </a:p>
          <a:p>
            <a:r>
              <a:rPr lang="en-US" sz="4000" b="1" i="1" dirty="0">
                <a:solidFill>
                  <a:schemeClr val="bg1"/>
                </a:solidFill>
                <a:latin typeface="Arial Black" panose="020B0A04020102020204" pitchFamily="34" charset="0"/>
              </a:rPr>
              <a:t>USING LIBRARY – </a:t>
            </a:r>
          </a:p>
          <a:p>
            <a:r>
              <a:rPr lang="en-US" sz="4000" b="1" i="1" dirty="0">
                <a:solidFill>
                  <a:srgbClr val="D67844"/>
                </a:solidFill>
                <a:latin typeface="Arial Black" panose="020B0A04020102020204" pitchFamily="34" charset="0"/>
              </a:rPr>
              <a:t>TEACHING – RELATED</a:t>
            </a:r>
          </a:p>
          <a:p>
            <a:r>
              <a:rPr lang="en-US" sz="4000" b="1" i="1" dirty="0">
                <a:solidFill>
                  <a:srgbClr val="D67844"/>
                </a:solidFill>
                <a:latin typeface="Arial Black" panose="020B0A04020102020204" pitchFamily="34" charset="0"/>
              </a:rPr>
              <a:t>SUPPORT</a:t>
            </a:r>
          </a:p>
        </p:txBody>
      </p:sp>
    </p:spTree>
    <p:extLst>
      <p:ext uri="{BB962C8B-B14F-4D97-AF65-F5344CB8AC3E}">
        <p14:creationId xmlns:p14="http://schemas.microsoft.com/office/powerpoint/2010/main" val="1490418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DF1F2B-E55E-4CE3-8000-738426B65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411" name="Rectangle 3"/>
          <p:cNvSpPr>
            <a:spLocks noGrp="1" noChangeArrowheads="1"/>
          </p:cNvSpPr>
          <p:nvPr>
            <p:ph idx="1"/>
          </p:nvPr>
        </p:nvSpPr>
        <p:spPr>
          <a:xfrm>
            <a:off x="1847528" y="1582329"/>
            <a:ext cx="9289032" cy="4320480"/>
          </a:xfrm>
        </p:spPr>
        <p:txBody>
          <a:bodyPr/>
          <a:lstStyle/>
          <a:p>
            <a:pPr eaLnBrk="1" hangingPunct="1">
              <a:lnSpc>
                <a:spcPct val="150000"/>
              </a:lnSpc>
            </a:pPr>
            <a:r>
              <a:rPr lang="en-US" altLang="zh-TW" sz="2100" dirty="0">
                <a:latin typeface="Calibri" panose="020F0502020204030204" pitchFamily="34" charset="0"/>
                <a:ea typeface="Tahoma" panose="020B0604030504040204" pitchFamily="34" charset="0"/>
                <a:cs typeface="Calibri" panose="020F0502020204030204" pitchFamily="34" charset="0"/>
              </a:rPr>
              <a:t>Academic Staff can request to place library materials or personal copies of books in the Reserve Collection or the Closed Reserve</a:t>
            </a:r>
          </a:p>
          <a:p>
            <a:pPr lvl="1" eaLnBrk="1" hangingPunct="1">
              <a:lnSpc>
                <a:spcPct val="150000"/>
              </a:lnSpc>
            </a:pPr>
            <a:r>
              <a:rPr lang="en-US" altLang="zh-TW" sz="2100" dirty="0">
                <a:solidFill>
                  <a:schemeClr val="accent4"/>
                </a:solidFill>
                <a:latin typeface="Calibri" panose="020F0502020204030204" pitchFamily="34" charset="0"/>
                <a:ea typeface="Tahoma" panose="020B0604030504040204" pitchFamily="34" charset="0"/>
                <a:cs typeface="Calibri" panose="020F0502020204030204" pitchFamily="34" charset="0"/>
              </a:rPr>
              <a:t>Library homepage &gt; Library Forms &gt; Access Services</a:t>
            </a:r>
          </a:p>
          <a:p>
            <a:pPr marL="0" indent="0" eaLnBrk="1" hangingPunct="1">
              <a:lnSpc>
                <a:spcPct val="150000"/>
              </a:lnSpc>
              <a:buNone/>
            </a:pPr>
            <a:endParaRPr lang="en-US" altLang="zh-TW" sz="2100" dirty="0">
              <a:latin typeface="Calibri" panose="020F0502020204030204" pitchFamily="34" charset="0"/>
              <a:ea typeface="Tahoma" panose="020B0604030504040204" pitchFamily="34" charset="0"/>
              <a:cs typeface="Calibri" panose="020F0502020204030204" pitchFamily="34" charset="0"/>
            </a:endParaRPr>
          </a:p>
          <a:p>
            <a:pPr eaLnBrk="1" hangingPunct="1">
              <a:lnSpc>
                <a:spcPct val="150000"/>
              </a:lnSpc>
            </a:pPr>
            <a:r>
              <a:rPr lang="en-US" altLang="zh-TW" sz="2100" dirty="0">
                <a:latin typeface="Calibri" panose="020F0502020204030204" pitchFamily="34" charset="0"/>
                <a:ea typeface="Tahoma" panose="020B0604030504040204" pitchFamily="34" charset="0"/>
                <a:cs typeface="Calibri" panose="020F0502020204030204" pitchFamily="34" charset="0"/>
              </a:rPr>
              <a:t>Choice of Reserve location (Quiet Zone on G/F of </a:t>
            </a:r>
            <a:r>
              <a:rPr lang="en-US" altLang="zh-TW" sz="2100" b="1" dirty="0">
                <a:latin typeface="Calibri" panose="020F0502020204030204" pitchFamily="34" charset="0"/>
                <a:ea typeface="Tahoma" panose="020B0604030504040204" pitchFamily="34" charset="0"/>
                <a:cs typeface="Calibri" panose="020F0502020204030204" pitchFamily="34" charset="0"/>
              </a:rPr>
              <a:t>MMW Library or TKOSC Library</a:t>
            </a:r>
            <a:r>
              <a:rPr lang="en-US" altLang="zh-TW" sz="2100" dirty="0">
                <a:latin typeface="Calibri" panose="020F0502020204030204" pitchFamily="34" charset="0"/>
                <a:ea typeface="Tahoma" panose="020B0604030504040204" pitchFamily="34" charset="0"/>
                <a:cs typeface="Calibri" panose="020F0502020204030204" pitchFamily="34" charset="0"/>
              </a:rPr>
              <a:t>) and loan period (</a:t>
            </a:r>
            <a:r>
              <a:rPr lang="en-US" altLang="zh-TW" sz="2100" b="1" dirty="0">
                <a:latin typeface="Calibri" panose="020F0502020204030204" pitchFamily="34" charset="0"/>
                <a:ea typeface="Tahoma" panose="020B0604030504040204" pitchFamily="34" charset="0"/>
                <a:cs typeface="Calibri" panose="020F0502020204030204" pitchFamily="34" charset="0"/>
              </a:rPr>
              <a:t>7-day loan or in-library use only</a:t>
            </a:r>
            <a:r>
              <a:rPr lang="en-US" altLang="zh-TW" sz="2100" dirty="0">
                <a:latin typeface="Calibri" panose="020F0502020204030204" pitchFamily="34" charset="0"/>
                <a:ea typeface="Tahoma" panose="020B0604030504040204" pitchFamily="34" charset="0"/>
                <a:cs typeface="Calibri" panose="020F0502020204030204" pitchFamily="34" charset="0"/>
              </a:rPr>
              <a:t>)</a:t>
            </a:r>
          </a:p>
          <a:p>
            <a:pPr eaLnBrk="1" hangingPunct="1">
              <a:lnSpc>
                <a:spcPct val="150000"/>
              </a:lnSpc>
            </a:pPr>
            <a:endParaRPr lang="en-US" altLang="zh-TW" sz="2100" dirty="0">
              <a:latin typeface="Calibri" panose="020F0502020204030204" pitchFamily="34" charset="0"/>
              <a:ea typeface="Tahoma" panose="020B0604030504040204" pitchFamily="34" charset="0"/>
              <a:cs typeface="Calibri" panose="020F0502020204030204" pitchFamily="34" charset="0"/>
            </a:endParaRPr>
          </a:p>
          <a:p>
            <a:pPr eaLnBrk="1" hangingPunct="1">
              <a:lnSpc>
                <a:spcPct val="150000"/>
              </a:lnSpc>
            </a:pPr>
            <a:r>
              <a:rPr lang="en-US" altLang="zh-TW" sz="2100" dirty="0">
                <a:latin typeface="Calibri" panose="020F0502020204030204" pitchFamily="34" charset="0"/>
                <a:ea typeface="Tahoma" panose="020B0604030504040204" pitchFamily="34" charset="0"/>
                <a:cs typeface="Calibri" panose="020F0502020204030204" pitchFamily="34" charset="0"/>
              </a:rPr>
              <a:t>Media items can also be put on reserve (7-day loan or in-library use only)</a:t>
            </a:r>
          </a:p>
        </p:txBody>
      </p:sp>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25</a:t>
            </a:fld>
            <a:endParaRPr lang="en-US" altLang="zh-TW" dirty="0"/>
          </a:p>
        </p:txBody>
      </p:sp>
      <p:sp>
        <p:nvSpPr>
          <p:cNvPr id="11" name="標題 5">
            <a:extLst>
              <a:ext uri="{FF2B5EF4-FFF2-40B4-BE49-F238E27FC236}">
                <a16:creationId xmlns:a16="http://schemas.microsoft.com/office/drawing/2014/main" id="{7F2F50F5-3AEA-47AF-AD68-12FF69D21222}"/>
              </a:ext>
            </a:extLst>
          </p:cNvPr>
          <p:cNvSpPr txBox="1">
            <a:spLocks/>
          </p:cNvSpPr>
          <p:nvPr/>
        </p:nvSpPr>
        <p:spPr bwMode="auto">
          <a:xfrm>
            <a:off x="8472264" y="6535703"/>
            <a:ext cx="3888432" cy="53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Teaching-related Support</a:t>
            </a:r>
            <a:br>
              <a:rPr lang="en-US" altLang="zh-TW" sz="1000" dirty="0">
                <a:solidFill>
                  <a:srgbClr val="333399"/>
                </a:solidFill>
              </a:rPr>
            </a:br>
            <a:endParaRPr lang="zh-TW" altLang="en-US" sz="1000" dirty="0">
              <a:solidFill>
                <a:srgbClr val="333399"/>
              </a:solidFill>
            </a:endParaRPr>
          </a:p>
        </p:txBody>
      </p:sp>
      <p:sp>
        <p:nvSpPr>
          <p:cNvPr id="12" name="Rectangle 11">
            <a:extLst>
              <a:ext uri="{FF2B5EF4-FFF2-40B4-BE49-F238E27FC236}">
                <a16:creationId xmlns:a16="http://schemas.microsoft.com/office/drawing/2014/main" id="{CD1BBBE7-2D01-4DC6-8BAD-8C958FC13A45}"/>
              </a:ext>
            </a:extLst>
          </p:cNvPr>
          <p:cNvSpPr/>
          <p:nvPr/>
        </p:nvSpPr>
        <p:spPr>
          <a:xfrm>
            <a:off x="0" y="-27384"/>
            <a:ext cx="12192000" cy="12385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3" name="Picture 12">
            <a:extLst>
              <a:ext uri="{FF2B5EF4-FFF2-40B4-BE49-F238E27FC236}">
                <a16:creationId xmlns:a16="http://schemas.microsoft.com/office/drawing/2014/main" id="{F12F1280-9D21-4DC0-9176-07A7CE910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18434" name="Rectangle 2"/>
          <p:cNvSpPr>
            <a:spLocks noGrp="1" noChangeArrowheads="1"/>
          </p:cNvSpPr>
          <p:nvPr>
            <p:ph type="title"/>
          </p:nvPr>
        </p:nvSpPr>
        <p:spPr>
          <a:xfrm>
            <a:off x="2209800" y="24604"/>
            <a:ext cx="7772400" cy="1143000"/>
          </a:xfrm>
        </p:spPr>
        <p:txBody>
          <a:bodyPr/>
          <a:lstStyle/>
          <a:p>
            <a:pPr lvl="1" eaLnBrk="1" hangingPunct="1">
              <a:defRPr/>
            </a:pPr>
            <a:r>
              <a:rPr lang="en-US" altLang="zh-TW" sz="3600" b="1" dirty="0">
                <a:solidFill>
                  <a:schemeClr val="bg1"/>
                </a:solidFill>
                <a:effectLst>
                  <a:outerShdw blurRad="38100" dist="38100" dir="2700000" algn="tl">
                    <a:srgbClr val="C0C0C0"/>
                  </a:outerShdw>
                </a:effectLst>
                <a:latin typeface="Tahoma" pitchFamily="34" charset="0"/>
                <a:cs typeface="Tahoma" pitchFamily="34" charset="0"/>
              </a:rPr>
              <a:t>Place Materials in Reserve</a:t>
            </a:r>
            <a:endParaRPr lang="en-US" altLang="zh-TW" sz="3600" b="1" dirty="0">
              <a:solidFill>
                <a:schemeClr val="bg1"/>
              </a:solidFill>
              <a:latin typeface="Tahoma" pitchFamily="34" charset="0"/>
              <a:cs typeface="Tahoma"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719B2-A62E-48E4-B7B0-D98359778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26</a:t>
            </a:fld>
            <a:endParaRPr lang="en-US" altLang="zh-TW" dirty="0"/>
          </a:p>
        </p:txBody>
      </p:sp>
      <p:grpSp>
        <p:nvGrpSpPr>
          <p:cNvPr id="17" name="Group 16">
            <a:extLst>
              <a:ext uri="{FF2B5EF4-FFF2-40B4-BE49-F238E27FC236}">
                <a16:creationId xmlns:a16="http://schemas.microsoft.com/office/drawing/2014/main" id="{C92B3F6F-88A0-4DEB-90E9-8601B1215B02}"/>
              </a:ext>
            </a:extLst>
          </p:cNvPr>
          <p:cNvGrpSpPr/>
          <p:nvPr/>
        </p:nvGrpSpPr>
        <p:grpSpPr>
          <a:xfrm>
            <a:off x="1055440" y="1325964"/>
            <a:ext cx="7845010" cy="4130249"/>
            <a:chOff x="1775521" y="1325964"/>
            <a:chExt cx="7989026" cy="4206071"/>
          </a:xfrm>
        </p:grpSpPr>
        <p:pic>
          <p:nvPicPr>
            <p:cNvPr id="15" name="Picture 14">
              <a:extLst>
                <a:ext uri="{FF2B5EF4-FFF2-40B4-BE49-F238E27FC236}">
                  <a16:creationId xmlns:a16="http://schemas.microsoft.com/office/drawing/2014/main" id="{F9FF6E94-AEBD-46B4-AD73-8717C564A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521" y="1325964"/>
              <a:ext cx="7989026" cy="4206071"/>
            </a:xfrm>
            <a:prstGeom prst="rect">
              <a:avLst/>
            </a:prstGeom>
            <a:ln>
              <a:noFill/>
            </a:ln>
            <a:effectLst>
              <a:outerShdw blurRad="190500" algn="tl" rotWithShape="0">
                <a:srgbClr val="000000">
                  <a:alpha val="70000"/>
                </a:srgbClr>
              </a:outerShdw>
            </a:effectLst>
          </p:spPr>
        </p:pic>
        <p:sp>
          <p:nvSpPr>
            <p:cNvPr id="7" name="橢圓 8"/>
            <p:cNvSpPr/>
            <p:nvPr/>
          </p:nvSpPr>
          <p:spPr bwMode="auto">
            <a:xfrm>
              <a:off x="4975168" y="2593834"/>
              <a:ext cx="2239431" cy="432048"/>
            </a:xfrm>
            <a:prstGeom prst="ellipse">
              <a:avLst/>
            </a:prstGeom>
            <a:noFill/>
            <a:ln w="222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sp>
          <p:nvSpPr>
            <p:cNvPr id="10" name="AutoShape 11"/>
            <p:cNvSpPr>
              <a:spLocks noChangeArrowheads="1"/>
            </p:cNvSpPr>
            <p:nvPr/>
          </p:nvSpPr>
          <p:spPr bwMode="auto">
            <a:xfrm rot="19155141" flipH="1">
              <a:off x="6415171" y="1828803"/>
              <a:ext cx="504056" cy="1011904"/>
            </a:xfrm>
            <a:prstGeom prst="curvedRightArrow">
              <a:avLst>
                <a:gd name="adj1" fmla="val 59970"/>
                <a:gd name="adj2" fmla="val 100376"/>
                <a:gd name="adj3" fmla="val 33333"/>
              </a:avLst>
            </a:prstGeom>
            <a:solidFill>
              <a:srgbClr val="FF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zh-TW" altLang="en-US" sz="2400">
                <a:latin typeface="Times" panose="02020603050405020304" pitchFamily="18" charset="0"/>
              </a:endParaRPr>
            </a:p>
          </p:txBody>
        </p:sp>
        <p:sp>
          <p:nvSpPr>
            <p:cNvPr id="16" name="橢圓 8">
              <a:extLst>
                <a:ext uri="{FF2B5EF4-FFF2-40B4-BE49-F238E27FC236}">
                  <a16:creationId xmlns:a16="http://schemas.microsoft.com/office/drawing/2014/main" id="{A1B59832-733E-4059-A8E3-AE5B923EAB54}"/>
                </a:ext>
              </a:extLst>
            </p:cNvPr>
            <p:cNvSpPr/>
            <p:nvPr/>
          </p:nvSpPr>
          <p:spPr bwMode="auto">
            <a:xfrm>
              <a:off x="4975168" y="1928046"/>
              <a:ext cx="1192840" cy="432048"/>
            </a:xfrm>
            <a:prstGeom prst="ellipse">
              <a:avLst/>
            </a:prstGeom>
            <a:noFill/>
            <a:ln w="222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pic>
        <p:nvPicPr>
          <p:cNvPr id="8" name="Picture 7">
            <a:extLst>
              <a:ext uri="{FF2B5EF4-FFF2-40B4-BE49-F238E27FC236}">
                <a16:creationId xmlns:a16="http://schemas.microsoft.com/office/drawing/2014/main" id="{71E7F6D2-12B0-4BF4-ADE0-8006C425CF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98" b="28739"/>
          <a:stretch/>
        </p:blipFill>
        <p:spPr>
          <a:xfrm>
            <a:off x="4439816" y="3324462"/>
            <a:ext cx="6936916" cy="3062248"/>
          </a:xfrm>
          <a:prstGeom prst="rect">
            <a:avLst/>
          </a:prstGeom>
          <a:ln>
            <a:noFill/>
          </a:ln>
          <a:effectLst>
            <a:outerShdw blurRad="190500" algn="tl" rotWithShape="0">
              <a:srgbClr val="000000">
                <a:alpha val="70000"/>
              </a:srgbClr>
            </a:outerShdw>
          </a:effectLst>
        </p:spPr>
      </p:pic>
      <p:sp>
        <p:nvSpPr>
          <p:cNvPr id="13" name="標題 5">
            <a:extLst>
              <a:ext uri="{FF2B5EF4-FFF2-40B4-BE49-F238E27FC236}">
                <a16:creationId xmlns:a16="http://schemas.microsoft.com/office/drawing/2014/main" id="{068DDEAA-DE7F-47CD-948D-193DC773F894}"/>
              </a:ext>
            </a:extLst>
          </p:cNvPr>
          <p:cNvSpPr txBox="1">
            <a:spLocks/>
          </p:cNvSpPr>
          <p:nvPr/>
        </p:nvSpPr>
        <p:spPr bwMode="auto">
          <a:xfrm>
            <a:off x="8472264" y="6535703"/>
            <a:ext cx="3888432" cy="53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Teaching-related Support</a:t>
            </a:r>
            <a:br>
              <a:rPr lang="en-US" altLang="zh-TW" sz="1000" dirty="0">
                <a:solidFill>
                  <a:srgbClr val="333399"/>
                </a:solidFill>
              </a:rPr>
            </a:br>
            <a:endParaRPr lang="zh-TW" altLang="en-US" sz="1000" dirty="0">
              <a:solidFill>
                <a:srgbClr val="333399"/>
              </a:solidFill>
            </a:endParaRPr>
          </a:p>
        </p:txBody>
      </p:sp>
      <p:sp>
        <p:nvSpPr>
          <p:cNvPr id="18" name="Rectangle 17">
            <a:extLst>
              <a:ext uri="{FF2B5EF4-FFF2-40B4-BE49-F238E27FC236}">
                <a16:creationId xmlns:a16="http://schemas.microsoft.com/office/drawing/2014/main" id="{7BA98EDA-4EC1-492B-A224-72342F51BE76}"/>
              </a:ext>
            </a:extLst>
          </p:cNvPr>
          <p:cNvSpPr/>
          <p:nvPr/>
        </p:nvSpPr>
        <p:spPr>
          <a:xfrm>
            <a:off x="0" y="-27384"/>
            <a:ext cx="12192000" cy="12385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9" name="Picture 18">
            <a:extLst>
              <a:ext uri="{FF2B5EF4-FFF2-40B4-BE49-F238E27FC236}">
                <a16:creationId xmlns:a16="http://schemas.microsoft.com/office/drawing/2014/main" id="{60E79DE0-6482-4ADB-9E69-DE8CCF1162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Title 1"/>
          <p:cNvSpPr>
            <a:spLocks noGrp="1"/>
          </p:cNvSpPr>
          <p:nvPr>
            <p:ph type="title"/>
          </p:nvPr>
        </p:nvSpPr>
        <p:spPr>
          <a:xfrm>
            <a:off x="2351584" y="458934"/>
            <a:ext cx="7630616" cy="8031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Course Pack Production</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extLst>
      <p:ext uri="{BB962C8B-B14F-4D97-AF65-F5344CB8AC3E}">
        <p14:creationId xmlns:p14="http://schemas.microsoft.com/office/powerpoint/2010/main" val="2829869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5D384-C287-40EE-A549-B3EE0BC20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982074" y="2130150"/>
            <a:ext cx="7884876" cy="4109628"/>
          </a:xfrm>
        </p:spPr>
        <p:txBody>
          <a:bodyPr/>
          <a:lstStyle/>
          <a:p>
            <a:r>
              <a:rPr lang="en-US" altLang="zh-TW" sz="2100" dirty="0">
                <a:latin typeface="Calibri" panose="020F0502020204030204" pitchFamily="34" charset="0"/>
                <a:ea typeface="Tahoma" panose="020B0604030504040204" pitchFamily="34" charset="0"/>
                <a:cs typeface="Calibri" panose="020F0502020204030204" pitchFamily="34" charset="0"/>
              </a:rPr>
              <a:t>We can tailor-make library workshops for your students</a:t>
            </a:r>
          </a:p>
          <a:p>
            <a:pPr lvl="1"/>
            <a:r>
              <a:rPr lang="en-US" altLang="zh-TW" sz="2100" i="1" dirty="0">
                <a:latin typeface="Calibri" panose="020F0502020204030204" pitchFamily="34" charset="0"/>
                <a:ea typeface="Tahoma" panose="020B0604030504040204" pitchFamily="34" charset="0"/>
                <a:cs typeface="Calibri" panose="020F0502020204030204" pitchFamily="34" charset="0"/>
              </a:rPr>
              <a:t>For a special topic</a:t>
            </a:r>
          </a:p>
          <a:p>
            <a:pPr lvl="1"/>
            <a:r>
              <a:rPr lang="en-US" altLang="zh-TW" sz="2100" i="1" dirty="0">
                <a:latin typeface="Calibri" panose="020F0502020204030204" pitchFamily="34" charset="0"/>
                <a:ea typeface="Tahoma" panose="020B0604030504040204" pitchFamily="34" charset="0"/>
                <a:cs typeface="Calibri" panose="020F0502020204030204" pitchFamily="34" charset="0"/>
              </a:rPr>
              <a:t>For a particular database</a:t>
            </a:r>
          </a:p>
          <a:p>
            <a:pPr lvl="1"/>
            <a:r>
              <a:rPr lang="en-US" altLang="zh-TW" sz="2100" i="1" dirty="0">
                <a:latin typeface="Calibri" panose="020F0502020204030204" pitchFamily="34" charset="0"/>
                <a:ea typeface="Tahoma" panose="020B0604030504040204" pitchFamily="34" charset="0"/>
                <a:cs typeface="Calibri" panose="020F0502020204030204" pitchFamily="34" charset="0"/>
              </a:rPr>
              <a:t>On citation style / use of RefWorks</a:t>
            </a:r>
          </a:p>
          <a:p>
            <a:pPr marL="457200" lvl="1" indent="0">
              <a:buNone/>
            </a:pPr>
            <a:endParaRPr lang="en-US" altLang="zh-TW" sz="2100" dirty="0">
              <a:latin typeface="Calibri" panose="020F0502020204030204" pitchFamily="34" charset="0"/>
              <a:ea typeface="Tahoma" panose="020B0604030504040204" pitchFamily="34" charset="0"/>
              <a:cs typeface="Calibri" panose="020F0502020204030204" pitchFamily="34" charset="0"/>
            </a:endParaRPr>
          </a:p>
          <a:p>
            <a:r>
              <a:rPr lang="en-US" altLang="zh-TW" sz="2100" dirty="0">
                <a:latin typeface="Calibri" panose="020F0502020204030204" pitchFamily="34" charset="0"/>
                <a:ea typeface="Tahoma" panose="020B0604030504040204" pitchFamily="34" charset="0"/>
                <a:cs typeface="Calibri" panose="020F0502020204030204" pitchFamily="34" charset="0"/>
              </a:rPr>
              <a:t>Evening / weekend hours of teaching at TKO Study Centre can also be arranged</a:t>
            </a:r>
          </a:p>
          <a:p>
            <a:pPr marL="0" indent="0">
              <a:buNone/>
            </a:pPr>
            <a:endParaRPr lang="en-US" altLang="zh-TW" sz="2100" dirty="0">
              <a:latin typeface="Calibri" panose="020F0502020204030204" pitchFamily="34" charset="0"/>
              <a:ea typeface="Tahoma" panose="020B0604030504040204" pitchFamily="34" charset="0"/>
              <a:cs typeface="Calibri" panose="020F0502020204030204" pitchFamily="34" charset="0"/>
            </a:endParaRPr>
          </a:p>
          <a:p>
            <a:r>
              <a:rPr lang="en-US" altLang="zh-TW" sz="2100" dirty="0">
                <a:latin typeface="Calibri" panose="020F0502020204030204" pitchFamily="34" charset="0"/>
                <a:ea typeface="Tahoma" panose="020B0604030504040204" pitchFamily="34" charset="0"/>
                <a:cs typeface="Calibri" panose="020F0502020204030204" pitchFamily="34" charset="0"/>
              </a:rPr>
              <a:t>For details, please visit </a:t>
            </a:r>
            <a:r>
              <a:rPr lang="en-US" altLang="zh-TW" sz="2100" dirty="0">
                <a:latin typeface="Calibri" panose="020F0502020204030204" pitchFamily="34" charset="0"/>
                <a:ea typeface="Tahoma" panose="020B0604030504040204" pitchFamily="34" charset="0"/>
                <a:cs typeface="Calibri" panose="020F0502020204030204" pitchFamily="34" charset="0"/>
                <a:hlinkClick r:id="rId3"/>
              </a:rPr>
              <a:t>Request a Workshop</a:t>
            </a:r>
            <a:r>
              <a:rPr lang="en-US" altLang="zh-TW" sz="2100" dirty="0">
                <a:latin typeface="Calibri" panose="020F0502020204030204" pitchFamily="34" charset="0"/>
                <a:ea typeface="Tahoma" panose="020B0604030504040204" pitchFamily="34" charset="0"/>
                <a:cs typeface="Calibri" panose="020F0502020204030204" pitchFamily="34" charset="0"/>
              </a:rPr>
              <a:t> webpage</a:t>
            </a:r>
            <a:endParaRPr lang="zh-TW" altLang="en-US" sz="2100" dirty="0">
              <a:latin typeface="Calibri" panose="020F0502020204030204" pitchFamily="34" charset="0"/>
              <a:cs typeface="Calibri" panose="020F0502020204030204" pitchFamily="34" charset="0"/>
            </a:endParaRPr>
          </a:p>
        </p:txBody>
      </p:sp>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27</a:t>
            </a:fld>
            <a:endParaRPr lang="en-US" altLang="zh-TW" dirty="0"/>
          </a:p>
        </p:txBody>
      </p:sp>
      <p:pic>
        <p:nvPicPr>
          <p:cNvPr id="1026" name="Picture 2" descr="Academic and Learning Support"/>
          <p:cNvPicPr>
            <a:picLocks noChangeAspect="1" noChangeArrowheads="1"/>
          </p:cNvPicPr>
          <p:nvPr/>
        </p:nvPicPr>
        <p:blipFill rotWithShape="1">
          <a:blip r:embed="rId4">
            <a:extLst>
              <a:ext uri="{28A0092B-C50C-407E-A947-70E740481C1C}">
                <a14:useLocalDpi xmlns:a14="http://schemas.microsoft.com/office/drawing/2010/main" val="0"/>
              </a:ext>
            </a:extLst>
          </a:blip>
          <a:srcRect l="62451" r="-1"/>
          <a:stretch/>
        </p:blipFill>
        <p:spPr bwMode="auto">
          <a:xfrm>
            <a:off x="772975" y="2037191"/>
            <a:ext cx="2973822" cy="4146982"/>
          </a:xfrm>
          <a:prstGeom prst="rect">
            <a:avLst/>
          </a:prstGeom>
          <a:noFill/>
          <a:extLst>
            <a:ext uri="{909E8E84-426E-40DD-AFC4-6F175D3DCCD1}">
              <a14:hiddenFill xmlns:a14="http://schemas.microsoft.com/office/drawing/2010/main">
                <a:solidFill>
                  <a:srgbClr val="FFFFFF"/>
                </a:solidFill>
              </a14:hiddenFill>
            </a:ext>
          </a:extLst>
        </p:spPr>
      </p:pic>
      <p:sp>
        <p:nvSpPr>
          <p:cNvPr id="10" name="標題 5">
            <a:extLst>
              <a:ext uri="{FF2B5EF4-FFF2-40B4-BE49-F238E27FC236}">
                <a16:creationId xmlns:a16="http://schemas.microsoft.com/office/drawing/2014/main" id="{4B73911F-A547-4971-9551-BB6529D30B68}"/>
              </a:ext>
            </a:extLst>
          </p:cNvPr>
          <p:cNvSpPr txBox="1">
            <a:spLocks/>
          </p:cNvSpPr>
          <p:nvPr/>
        </p:nvSpPr>
        <p:spPr bwMode="auto">
          <a:xfrm>
            <a:off x="8472264" y="6535703"/>
            <a:ext cx="3888432" cy="53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Teaching-related Support</a:t>
            </a:r>
            <a:br>
              <a:rPr lang="en-US" altLang="zh-TW" sz="1000" dirty="0">
                <a:solidFill>
                  <a:srgbClr val="333399"/>
                </a:solidFill>
              </a:rPr>
            </a:br>
            <a:endParaRPr lang="zh-TW" altLang="en-US" sz="1000" dirty="0">
              <a:solidFill>
                <a:srgbClr val="333399"/>
              </a:solidFill>
            </a:endParaRPr>
          </a:p>
        </p:txBody>
      </p:sp>
      <p:sp>
        <p:nvSpPr>
          <p:cNvPr id="11" name="Rectangle 10">
            <a:extLst>
              <a:ext uri="{FF2B5EF4-FFF2-40B4-BE49-F238E27FC236}">
                <a16:creationId xmlns:a16="http://schemas.microsoft.com/office/drawing/2014/main" id="{A33195C4-CB6B-428E-9DD8-E40323773BD5}"/>
              </a:ext>
            </a:extLst>
          </p:cNvPr>
          <p:cNvSpPr/>
          <p:nvPr/>
        </p:nvSpPr>
        <p:spPr>
          <a:xfrm>
            <a:off x="0" y="-27385"/>
            <a:ext cx="12192000" cy="1825897"/>
          </a:xfrm>
          <a:prstGeom prst="rect">
            <a:avLst/>
          </a:prstGeom>
          <a:solidFill>
            <a:schemeClr val="accent4">
              <a:lumMod val="75000"/>
            </a:schemeClr>
          </a:solidFill>
          <a:ln>
            <a:solidFill>
              <a:srgbClr val="13203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2" name="Picture 11">
            <a:extLst>
              <a:ext uri="{FF2B5EF4-FFF2-40B4-BE49-F238E27FC236}">
                <a16:creationId xmlns:a16="http://schemas.microsoft.com/office/drawing/2014/main" id="{C900DC2E-F80C-4B13-806F-2E40B636DD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Title 1"/>
          <p:cNvSpPr>
            <a:spLocks noGrp="1"/>
          </p:cNvSpPr>
          <p:nvPr>
            <p:ph type="title"/>
          </p:nvPr>
        </p:nvSpPr>
        <p:spPr>
          <a:xfrm>
            <a:off x="1415480" y="379796"/>
            <a:ext cx="879532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Library Skills Workshops </a:t>
            </a:r>
            <a:b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b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for Your Students</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extLst>
      <p:ext uri="{BB962C8B-B14F-4D97-AF65-F5344CB8AC3E}">
        <p14:creationId xmlns:p14="http://schemas.microsoft.com/office/powerpoint/2010/main" val="865582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AC1381-178B-413F-84C3-C90AE5A4F95E}"/>
              </a:ext>
            </a:extLst>
          </p:cNvPr>
          <p:cNvSpPr>
            <a:spLocks noGrp="1"/>
          </p:cNvSpPr>
          <p:nvPr>
            <p:ph type="sldNum" sz="quarter" idx="12"/>
          </p:nvPr>
        </p:nvSpPr>
        <p:spPr/>
        <p:txBody>
          <a:bodyPr/>
          <a:lstStyle/>
          <a:p>
            <a:pPr>
              <a:defRPr/>
            </a:pPr>
            <a:fld id="{6239489A-2D72-4777-82DE-253AD28C2B6C}" type="slidenum">
              <a:rPr lang="en-US" altLang="zh-TW" smtClean="0"/>
              <a:pPr>
                <a:defRPr/>
              </a:pPr>
              <a:t>28</a:t>
            </a:fld>
            <a:endParaRPr lang="en-US" altLang="zh-TW" dirty="0"/>
          </a:p>
        </p:txBody>
      </p:sp>
      <p:pic>
        <p:nvPicPr>
          <p:cNvPr id="5" name="Picture 4">
            <a:extLst>
              <a:ext uri="{FF2B5EF4-FFF2-40B4-BE49-F238E27FC236}">
                <a16:creationId xmlns:a16="http://schemas.microsoft.com/office/drawing/2014/main" id="{DC9C6C72-8389-4426-B730-E74A9E91E2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6" name="TextBox 5">
            <a:extLst>
              <a:ext uri="{FF2B5EF4-FFF2-40B4-BE49-F238E27FC236}">
                <a16:creationId xmlns:a16="http://schemas.microsoft.com/office/drawing/2014/main" id="{5A68B51E-2D4C-443A-A160-5DC7341E063F}"/>
              </a:ext>
            </a:extLst>
          </p:cNvPr>
          <p:cNvSpPr txBox="1"/>
          <p:nvPr/>
        </p:nvSpPr>
        <p:spPr>
          <a:xfrm>
            <a:off x="263352" y="2428726"/>
            <a:ext cx="8280920" cy="2000548"/>
          </a:xfrm>
          <a:prstGeom prst="rect">
            <a:avLst/>
          </a:prstGeom>
          <a:noFill/>
        </p:spPr>
        <p:txBody>
          <a:bodyPr wrap="square" rtlCol="0">
            <a:spAutoFit/>
          </a:bodyPr>
          <a:lstStyle/>
          <a:p>
            <a:r>
              <a:rPr lang="en-US" sz="4000" b="1" i="1" dirty="0">
                <a:solidFill>
                  <a:schemeClr val="bg1"/>
                </a:solidFill>
                <a:latin typeface="Arial Black" panose="020B0A04020102020204" pitchFamily="34" charset="0"/>
              </a:rPr>
              <a:t>TIPS AND HIGHLIGHTS</a:t>
            </a:r>
          </a:p>
          <a:p>
            <a:r>
              <a:rPr lang="en-US" sz="4000" b="1" i="1" dirty="0">
                <a:solidFill>
                  <a:schemeClr val="bg1"/>
                </a:solidFill>
                <a:latin typeface="Arial Black" panose="020B0A04020102020204" pitchFamily="34" charset="0"/>
              </a:rPr>
              <a:t>USING LIBRARY – </a:t>
            </a:r>
          </a:p>
          <a:p>
            <a:r>
              <a:rPr lang="en-US" sz="4400" b="1" i="1" dirty="0">
                <a:solidFill>
                  <a:srgbClr val="AFD0A5"/>
                </a:solidFill>
                <a:latin typeface="Arial Black" panose="020B0A04020102020204" pitchFamily="34" charset="0"/>
              </a:rPr>
              <a:t>RESEARCH SUPPORT</a:t>
            </a:r>
          </a:p>
        </p:txBody>
      </p:sp>
      <p:sp>
        <p:nvSpPr>
          <p:cNvPr id="7" name="AutoShape 2" descr="https://libapps-au.s3-ap-southeast-2.amazonaws.com/accounts/215832/images/workshop.PNG">
            <a:extLst>
              <a:ext uri="{FF2B5EF4-FFF2-40B4-BE49-F238E27FC236}">
                <a16:creationId xmlns:a16="http://schemas.microsoft.com/office/drawing/2014/main" id="{ABF02F58-41CB-47A7-8F8A-71C4B6ED94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0B7EA2F1-390E-407C-BFDA-7B9BA3C3E6F7}"/>
              </a:ext>
            </a:extLst>
          </p:cNvPr>
          <p:cNvPicPr>
            <a:picLocks noChangeAspect="1"/>
          </p:cNvPicPr>
          <p:nvPr/>
        </p:nvPicPr>
        <p:blipFill>
          <a:blip r:embed="rId3"/>
          <a:stretch>
            <a:fillRect/>
          </a:stretch>
        </p:blipFill>
        <p:spPr>
          <a:xfrm>
            <a:off x="9075064" y="2108292"/>
            <a:ext cx="2476500" cy="971550"/>
          </a:xfrm>
          <a:prstGeom prst="rect">
            <a:avLst/>
          </a:prstGeom>
        </p:spPr>
      </p:pic>
      <p:pic>
        <p:nvPicPr>
          <p:cNvPr id="9" name="Picture 8">
            <a:extLst>
              <a:ext uri="{FF2B5EF4-FFF2-40B4-BE49-F238E27FC236}">
                <a16:creationId xmlns:a16="http://schemas.microsoft.com/office/drawing/2014/main" id="{0EF4155A-428D-4A87-AE62-3662E6F62218}"/>
              </a:ext>
            </a:extLst>
          </p:cNvPr>
          <p:cNvPicPr>
            <a:picLocks noChangeAspect="1"/>
          </p:cNvPicPr>
          <p:nvPr/>
        </p:nvPicPr>
        <p:blipFill rotWithShape="1">
          <a:blip r:embed="rId4"/>
          <a:srcRect b="16797"/>
          <a:stretch/>
        </p:blipFill>
        <p:spPr>
          <a:xfrm>
            <a:off x="7748049" y="3283486"/>
            <a:ext cx="2105025" cy="744953"/>
          </a:xfrm>
          <a:prstGeom prst="rect">
            <a:avLst/>
          </a:prstGeom>
        </p:spPr>
      </p:pic>
      <p:pic>
        <p:nvPicPr>
          <p:cNvPr id="11" name="Picture 10">
            <a:extLst>
              <a:ext uri="{FF2B5EF4-FFF2-40B4-BE49-F238E27FC236}">
                <a16:creationId xmlns:a16="http://schemas.microsoft.com/office/drawing/2014/main" id="{67BBFAF3-9B8E-4AD5-86A6-74EEC6F60B93}"/>
              </a:ext>
            </a:extLst>
          </p:cNvPr>
          <p:cNvPicPr>
            <a:picLocks noChangeAspect="1"/>
          </p:cNvPicPr>
          <p:nvPr/>
        </p:nvPicPr>
        <p:blipFill>
          <a:blip r:embed="rId5"/>
          <a:stretch>
            <a:fillRect/>
          </a:stretch>
        </p:blipFill>
        <p:spPr>
          <a:xfrm>
            <a:off x="9307512" y="4260049"/>
            <a:ext cx="1704975" cy="495300"/>
          </a:xfrm>
          <a:prstGeom prst="rect">
            <a:avLst/>
          </a:prstGeom>
        </p:spPr>
      </p:pic>
      <p:pic>
        <p:nvPicPr>
          <p:cNvPr id="12" name="Picture 11">
            <a:extLst>
              <a:ext uri="{FF2B5EF4-FFF2-40B4-BE49-F238E27FC236}">
                <a16:creationId xmlns:a16="http://schemas.microsoft.com/office/drawing/2014/main" id="{27F3EAA9-F5C9-4220-BA91-7BDB873A619D}"/>
              </a:ext>
            </a:extLst>
          </p:cNvPr>
          <p:cNvPicPr>
            <a:picLocks noChangeAspect="1"/>
          </p:cNvPicPr>
          <p:nvPr/>
        </p:nvPicPr>
        <p:blipFill>
          <a:blip r:embed="rId6"/>
          <a:stretch>
            <a:fillRect/>
          </a:stretch>
        </p:blipFill>
        <p:spPr>
          <a:xfrm>
            <a:off x="7908338" y="4836562"/>
            <a:ext cx="1658524" cy="571194"/>
          </a:xfrm>
          <a:prstGeom prst="rect">
            <a:avLst/>
          </a:prstGeom>
        </p:spPr>
      </p:pic>
      <p:pic>
        <p:nvPicPr>
          <p:cNvPr id="13" name="Picture 12">
            <a:extLst>
              <a:ext uri="{FF2B5EF4-FFF2-40B4-BE49-F238E27FC236}">
                <a16:creationId xmlns:a16="http://schemas.microsoft.com/office/drawing/2014/main" id="{C586D0A0-5195-414D-8F88-0E24D5B9DB98}"/>
              </a:ext>
            </a:extLst>
          </p:cNvPr>
          <p:cNvPicPr>
            <a:picLocks noChangeAspect="1"/>
          </p:cNvPicPr>
          <p:nvPr/>
        </p:nvPicPr>
        <p:blipFill>
          <a:blip r:embed="rId7"/>
          <a:stretch>
            <a:fillRect/>
          </a:stretch>
        </p:blipFill>
        <p:spPr>
          <a:xfrm>
            <a:off x="9653938" y="5300830"/>
            <a:ext cx="1962150" cy="657225"/>
          </a:xfrm>
          <a:prstGeom prst="rect">
            <a:avLst/>
          </a:prstGeom>
        </p:spPr>
      </p:pic>
      <p:pic>
        <p:nvPicPr>
          <p:cNvPr id="14" name="Picture 13">
            <a:extLst>
              <a:ext uri="{FF2B5EF4-FFF2-40B4-BE49-F238E27FC236}">
                <a16:creationId xmlns:a16="http://schemas.microsoft.com/office/drawing/2014/main" id="{86EC3FCD-14A6-43A0-B9B0-CD7BA230ABA2}"/>
              </a:ext>
            </a:extLst>
          </p:cNvPr>
          <p:cNvPicPr>
            <a:picLocks noChangeAspect="1"/>
          </p:cNvPicPr>
          <p:nvPr/>
        </p:nvPicPr>
        <p:blipFill>
          <a:blip r:embed="rId8"/>
          <a:stretch>
            <a:fillRect/>
          </a:stretch>
        </p:blipFill>
        <p:spPr>
          <a:xfrm>
            <a:off x="7454117" y="5958055"/>
            <a:ext cx="2133600" cy="752475"/>
          </a:xfrm>
          <a:prstGeom prst="rect">
            <a:avLst/>
          </a:prstGeom>
        </p:spPr>
      </p:pic>
    </p:spTree>
    <p:extLst>
      <p:ext uri="{BB962C8B-B14F-4D97-AF65-F5344CB8AC3E}">
        <p14:creationId xmlns:p14="http://schemas.microsoft.com/office/powerpoint/2010/main" val="3151300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E4CF73-202C-4F1A-A5CF-73E309D5F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353AA932-0370-42F4-8B59-2450E781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066" y="1197238"/>
            <a:ext cx="9993914" cy="5249536"/>
          </a:xfrm>
          <a:prstGeom prst="rect">
            <a:avLst/>
          </a:prstGeom>
          <a:ln>
            <a:noFill/>
          </a:ln>
          <a:effectLst>
            <a:outerShdw blurRad="190500" algn="tl" rotWithShape="0">
              <a:srgbClr val="000000">
                <a:alpha val="70000"/>
              </a:srgbClr>
            </a:outerShdw>
          </a:effectLst>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29</a:t>
            </a:fld>
            <a:endParaRPr lang="en-US" altLang="zh-TW" dirty="0"/>
          </a:p>
        </p:txBody>
      </p:sp>
      <p:sp>
        <p:nvSpPr>
          <p:cNvPr id="6" name="Rectangle: Rounded Corners 5">
            <a:extLst>
              <a:ext uri="{FF2B5EF4-FFF2-40B4-BE49-F238E27FC236}">
                <a16:creationId xmlns:a16="http://schemas.microsoft.com/office/drawing/2014/main" id="{280883C3-D324-4141-AA2F-9191D3DC22DC}"/>
              </a:ext>
            </a:extLst>
          </p:cNvPr>
          <p:cNvSpPr/>
          <p:nvPr/>
        </p:nvSpPr>
        <p:spPr>
          <a:xfrm>
            <a:off x="8452863" y="3278581"/>
            <a:ext cx="2376264" cy="165618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標題 5">
            <a:extLst>
              <a:ext uri="{FF2B5EF4-FFF2-40B4-BE49-F238E27FC236}">
                <a16:creationId xmlns:a16="http://schemas.microsoft.com/office/drawing/2014/main" id="{DE024F72-09A3-483C-9C95-8E63D42EFA4E}"/>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3" name="Rectangle: Rounded Corners 2">
            <a:extLst>
              <a:ext uri="{FF2B5EF4-FFF2-40B4-BE49-F238E27FC236}">
                <a16:creationId xmlns:a16="http://schemas.microsoft.com/office/drawing/2014/main" id="{D8F11DE3-5284-460F-BCE2-61D96588BAE0}"/>
              </a:ext>
            </a:extLst>
          </p:cNvPr>
          <p:cNvSpPr/>
          <p:nvPr/>
        </p:nvSpPr>
        <p:spPr>
          <a:xfrm>
            <a:off x="4799856" y="3429000"/>
            <a:ext cx="3217865" cy="1212732"/>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31B8015-05AF-4C1E-AA56-D0EBDC4C2AC7}"/>
              </a:ext>
            </a:extLst>
          </p:cNvPr>
          <p:cNvSpPr txBox="1"/>
          <p:nvPr/>
        </p:nvSpPr>
        <p:spPr>
          <a:xfrm>
            <a:off x="4799857" y="3218953"/>
            <a:ext cx="3653006" cy="1631216"/>
          </a:xfrm>
          <a:prstGeom prst="rect">
            <a:avLst/>
          </a:prstGeom>
          <a:noFill/>
        </p:spPr>
        <p:txBody>
          <a:bodyPr wrap="square" rtlCol="0">
            <a:spAutoFit/>
          </a:bodyPr>
          <a:lstStyle/>
          <a:p>
            <a:endParaRPr lang="en-US" altLang="zh-TW" sz="2000" dirty="0">
              <a:latin typeface="Tahoma" panose="020B0604030504040204" pitchFamily="34" charset="0"/>
              <a:ea typeface="Tahoma" panose="020B0604030504040204" pitchFamily="34" charset="0"/>
              <a:cs typeface="Tahoma" panose="020B0604030504040204" pitchFamily="34" charset="0"/>
            </a:endParaRPr>
          </a:p>
          <a:p>
            <a:r>
              <a:rPr lang="en-US" altLang="zh-TW" sz="2000" dirty="0">
                <a:latin typeface="Calibri" panose="020F0502020204030204" pitchFamily="34" charset="0"/>
                <a:ea typeface="Tahoma" panose="020B0604030504040204" pitchFamily="34" charset="0"/>
                <a:cs typeface="Calibri" panose="020F0502020204030204" pitchFamily="34" charset="0"/>
              </a:rPr>
              <a:t>&gt; 300 E-Databases</a:t>
            </a:r>
          </a:p>
          <a:p>
            <a:r>
              <a:rPr lang="en-US" altLang="zh-TW" sz="2000" dirty="0">
                <a:latin typeface="Calibri" panose="020F0502020204030204" pitchFamily="34" charset="0"/>
                <a:ea typeface="Tahoma" panose="020B0604030504040204" pitchFamily="34" charset="0"/>
                <a:cs typeface="Calibri" panose="020F0502020204030204" pitchFamily="34" charset="0"/>
              </a:rPr>
              <a:t>&gt; 137,000 E-Journal Titles</a:t>
            </a:r>
          </a:p>
          <a:p>
            <a:r>
              <a:rPr lang="en-US" altLang="zh-TW" sz="2000" dirty="0">
                <a:latin typeface="Calibri" panose="020F0502020204030204" pitchFamily="34" charset="0"/>
                <a:ea typeface="Tahoma" panose="020B0604030504040204" pitchFamily="34" charset="0"/>
                <a:cs typeface="Calibri" panose="020F0502020204030204" pitchFamily="34" charset="0"/>
              </a:rPr>
              <a:t>&gt; 2.5 Million E-Books</a:t>
            </a:r>
            <a:endParaRPr lang="zh-TW" altLang="en-US" sz="2000" dirty="0">
              <a:latin typeface="Calibri" panose="020F0502020204030204" pitchFamily="34" charset="0"/>
              <a:cs typeface="Calibri" panose="020F0502020204030204" pitchFamily="34" charset="0"/>
            </a:endParaRPr>
          </a:p>
          <a:p>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73E5C80B-6C13-4866-ACEA-365CC727B1E4}"/>
              </a:ext>
            </a:extLst>
          </p:cNvPr>
          <p:cNvSpPr/>
          <p:nvPr/>
        </p:nvSpPr>
        <p:spPr>
          <a:xfrm>
            <a:off x="0" y="-27384"/>
            <a:ext cx="12192000" cy="1238506"/>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2524FA6A-BC0F-4ACD-AA87-AE5642073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Title 1"/>
          <p:cNvSpPr>
            <a:spLocks noGrp="1"/>
          </p:cNvSpPr>
          <p:nvPr>
            <p:ph type="title"/>
          </p:nvPr>
        </p:nvSpPr>
        <p:spPr>
          <a:xfrm>
            <a:off x="2197223" y="37503"/>
            <a:ext cx="8229600" cy="1143000"/>
          </a:xfrm>
        </p:spPr>
        <p:txBody>
          <a:bodyPr/>
          <a:lstStyle/>
          <a:p>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rPr>
              <a:t>Electronic Resources</a:t>
            </a:r>
            <a:endParaRPr lang="zh-TW" altLang="en-US" sz="3600" b="1" dirty="0">
              <a:solidFill>
                <a:schemeClr val="bg1"/>
              </a:solidFill>
            </a:endParaRPr>
          </a:p>
        </p:txBody>
      </p:sp>
      <p:grpSp>
        <p:nvGrpSpPr>
          <p:cNvPr id="8" name="Group 7">
            <a:extLst>
              <a:ext uri="{FF2B5EF4-FFF2-40B4-BE49-F238E27FC236}">
                <a16:creationId xmlns:a16="http://schemas.microsoft.com/office/drawing/2014/main" id="{F3842DCD-6F98-4545-96B8-8CEA1287DA8C}"/>
              </a:ext>
            </a:extLst>
          </p:cNvPr>
          <p:cNvGrpSpPr/>
          <p:nvPr/>
        </p:nvGrpSpPr>
        <p:grpSpPr>
          <a:xfrm>
            <a:off x="351903" y="4641731"/>
            <a:ext cx="3217865" cy="1693480"/>
            <a:chOff x="351903" y="4641731"/>
            <a:chExt cx="3217865" cy="1693480"/>
          </a:xfrm>
        </p:grpSpPr>
        <p:sp>
          <p:nvSpPr>
            <p:cNvPr id="13" name="Rectangle: Rounded Corners 12">
              <a:extLst>
                <a:ext uri="{FF2B5EF4-FFF2-40B4-BE49-F238E27FC236}">
                  <a16:creationId xmlns:a16="http://schemas.microsoft.com/office/drawing/2014/main" id="{46193965-3C7F-4C82-B5ED-11E964F70A8C}"/>
                </a:ext>
              </a:extLst>
            </p:cNvPr>
            <p:cNvSpPr/>
            <p:nvPr/>
          </p:nvSpPr>
          <p:spPr>
            <a:xfrm>
              <a:off x="351903" y="4641731"/>
              <a:ext cx="3217865" cy="814803"/>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chemeClr val="tx1"/>
                  </a:solidFill>
                  <a:latin typeface="Calibri" panose="020F0502020204030204" pitchFamily="34" charset="0"/>
                  <a:cs typeface="Calibri" panose="020F0502020204030204" pitchFamily="34" charset="0"/>
                </a:rPr>
                <a:t>To access e-database, start from “Databases A-Z”</a:t>
              </a:r>
            </a:p>
          </p:txBody>
        </p:sp>
        <p:sp>
          <p:nvSpPr>
            <p:cNvPr id="17" name="橢圓 8">
              <a:extLst>
                <a:ext uri="{FF2B5EF4-FFF2-40B4-BE49-F238E27FC236}">
                  <a16:creationId xmlns:a16="http://schemas.microsoft.com/office/drawing/2014/main" id="{9774184F-B851-4DF0-A7E8-2E56E32B87E9}"/>
                </a:ext>
              </a:extLst>
            </p:cNvPr>
            <p:cNvSpPr/>
            <p:nvPr/>
          </p:nvSpPr>
          <p:spPr bwMode="auto">
            <a:xfrm>
              <a:off x="1487488" y="5568098"/>
              <a:ext cx="1152128" cy="767113"/>
            </a:xfrm>
            <a:prstGeom prst="ellipse">
              <a:avLst/>
            </a:prstGeom>
            <a:noFill/>
            <a:ln w="349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dirty="0"/>
            </a:p>
          </p:txBody>
        </p:sp>
      </p:grpSp>
    </p:spTree>
    <p:extLst>
      <p:ext uri="{BB962C8B-B14F-4D97-AF65-F5344CB8AC3E}">
        <p14:creationId xmlns:p14="http://schemas.microsoft.com/office/powerpoint/2010/main" val="105840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a:t>
            </a:fld>
            <a:endParaRPr lang="en-US" altLang="zh-TW" dirty="0"/>
          </a:p>
        </p:txBody>
      </p:sp>
      <p:pic>
        <p:nvPicPr>
          <p:cNvPr id="14" name="Picture 13">
            <a:extLst>
              <a:ext uri="{FF2B5EF4-FFF2-40B4-BE49-F238E27FC236}">
                <a16:creationId xmlns:a16="http://schemas.microsoft.com/office/drawing/2014/main" id="{F6262E30-9E07-4FB0-8A0F-C44438CD9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8" name="TextBox 7">
            <a:extLst>
              <a:ext uri="{FF2B5EF4-FFF2-40B4-BE49-F238E27FC236}">
                <a16:creationId xmlns:a16="http://schemas.microsoft.com/office/drawing/2014/main" id="{D156D0E1-E019-435B-9C01-0774BAA05673}"/>
              </a:ext>
            </a:extLst>
          </p:cNvPr>
          <p:cNvSpPr txBox="1"/>
          <p:nvPr/>
        </p:nvSpPr>
        <p:spPr>
          <a:xfrm>
            <a:off x="263352" y="2348880"/>
            <a:ext cx="8712968" cy="2554545"/>
          </a:xfrm>
          <a:prstGeom prst="rect">
            <a:avLst/>
          </a:prstGeom>
          <a:noFill/>
        </p:spPr>
        <p:txBody>
          <a:bodyPr wrap="square" rtlCol="0">
            <a:spAutoFit/>
          </a:bodyPr>
          <a:lstStyle/>
          <a:p>
            <a:r>
              <a:rPr lang="en-US" sz="8000" b="1" i="1" dirty="0">
                <a:latin typeface="Arial Black" panose="020B0A04020102020204" pitchFamily="34" charset="0"/>
              </a:rPr>
              <a:t>THE</a:t>
            </a:r>
          </a:p>
          <a:p>
            <a:r>
              <a:rPr lang="en-US" sz="8000" b="1" i="1" dirty="0">
                <a:latin typeface="Arial Black" panose="020B0A04020102020204" pitchFamily="34" charset="0"/>
              </a:rPr>
              <a:t>BASICS</a:t>
            </a:r>
          </a:p>
        </p:txBody>
      </p:sp>
      <p:sp>
        <p:nvSpPr>
          <p:cNvPr id="2" name="Rectangle 1">
            <a:extLst>
              <a:ext uri="{FF2B5EF4-FFF2-40B4-BE49-F238E27FC236}">
                <a16:creationId xmlns:a16="http://schemas.microsoft.com/office/drawing/2014/main" id="{557FA2E1-FA0A-4DC0-B587-20374A7529EE}"/>
              </a:ext>
            </a:extLst>
          </p:cNvPr>
          <p:cNvSpPr/>
          <p:nvPr/>
        </p:nvSpPr>
        <p:spPr>
          <a:xfrm>
            <a:off x="5807968" y="1286241"/>
            <a:ext cx="6192688" cy="487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D33ACBF-3F70-4B2B-AE57-6422A2C6D06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1000"/>
                    </a14:imgEffect>
                  </a14:imgLayer>
                </a14:imgProps>
              </a:ext>
              <a:ext uri="{28A0092B-C50C-407E-A947-70E740481C1C}">
                <a14:useLocalDpi xmlns:a14="http://schemas.microsoft.com/office/drawing/2010/main" val="0"/>
              </a:ext>
            </a:extLst>
          </a:blip>
          <a:srcRect l="-218" r="5379" b="12818"/>
          <a:stretch/>
        </p:blipFill>
        <p:spPr>
          <a:xfrm>
            <a:off x="4816222" y="1516188"/>
            <a:ext cx="6998568" cy="4289076"/>
          </a:xfrm>
          <a:prstGeom prst="rect">
            <a:avLst/>
          </a:prstGeom>
          <a:ln>
            <a:noFill/>
          </a:ln>
          <a:effectLst>
            <a:outerShdw blurRad="292100" dist="139700" dir="2700000" algn="tl" rotWithShape="0">
              <a:srgbClr val="333333">
                <a:alpha val="65000"/>
              </a:srgbClr>
            </a:outerShdw>
          </a:effectLst>
        </p:spPr>
      </p:pic>
      <p:sp>
        <p:nvSpPr>
          <p:cNvPr id="9" name="Right Triangle 8">
            <a:extLst>
              <a:ext uri="{FF2B5EF4-FFF2-40B4-BE49-F238E27FC236}">
                <a16:creationId xmlns:a16="http://schemas.microsoft.com/office/drawing/2014/main" id="{31F51295-6D5D-4BA4-8C9D-DB03DFA7C7D0}"/>
              </a:ext>
            </a:extLst>
          </p:cNvPr>
          <p:cNvSpPr/>
          <p:nvPr/>
        </p:nvSpPr>
        <p:spPr>
          <a:xfrm rot="16200000">
            <a:off x="11256995" y="5941923"/>
            <a:ext cx="911424" cy="958586"/>
          </a:xfrm>
          <a:prstGeom prst="rtTriangle">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199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A59462-7625-4B91-BA9E-1A2211AAE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9394" name="Rectangle 3"/>
          <p:cNvSpPr>
            <a:spLocks noGrp="1" noChangeArrowheads="1"/>
          </p:cNvSpPr>
          <p:nvPr>
            <p:ph type="body" idx="4294967295"/>
          </p:nvPr>
        </p:nvSpPr>
        <p:spPr>
          <a:xfrm>
            <a:off x="2206626" y="1413222"/>
            <a:ext cx="9375774" cy="5308256"/>
          </a:xfrm>
        </p:spPr>
        <p:txBody>
          <a:bodyPr/>
          <a:lstStyle/>
          <a:p>
            <a:pPr eaLnBrk="1" hangingPunct="1">
              <a:lnSpc>
                <a:spcPct val="80000"/>
              </a:lnSpc>
              <a:buFontTx/>
              <a:buNone/>
            </a:pPr>
            <a:r>
              <a:rPr lang="en-US" altLang="zh-TW" sz="2100" dirty="0">
                <a:latin typeface="Calibri" panose="020F0502020204030204" pitchFamily="34" charset="0"/>
                <a:cs typeface="Calibri" panose="020F0502020204030204" pitchFamily="34" charset="0"/>
              </a:rPr>
              <a:t>The Library has more than 300 e-databases of different subject areas:</a:t>
            </a:r>
          </a:p>
          <a:p>
            <a:pPr eaLnBrk="1" hangingPunct="1">
              <a:lnSpc>
                <a:spcPct val="80000"/>
              </a:lnSpc>
              <a:buFontTx/>
              <a:buNone/>
            </a:pPr>
            <a:endParaRPr lang="en-US" altLang="zh-TW" sz="2100" dirty="0">
              <a:latin typeface="Calibri" panose="020F0502020204030204" pitchFamily="34" charset="0"/>
              <a:cs typeface="Calibri" panose="020F0502020204030204" pitchFamily="34" charset="0"/>
            </a:endParaRP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Academic Search Ultimate</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Scopus</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Web of Science </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Factiva</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ProQuest Databases</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Social Sciences Citation Index</a:t>
            </a:r>
          </a:p>
          <a:p>
            <a:pPr eaLnBrk="1" hangingPunct="1">
              <a:lnSpc>
                <a:spcPct val="80000"/>
              </a:lnSpc>
              <a:spcAft>
                <a:spcPct val="10000"/>
              </a:spcAft>
              <a:buFont typeface="Arial" panose="020B0604020202020204" pitchFamily="34" charset="0"/>
              <a:buChar char="•"/>
            </a:pPr>
            <a:r>
              <a:rPr lang="en-US" altLang="zh-HK" sz="2100" dirty="0">
                <a:latin typeface="Calibri" panose="020F0502020204030204" pitchFamily="34" charset="0"/>
                <a:ea typeface="Tahoma" panose="020B0604030504040204" pitchFamily="34" charset="0"/>
                <a:cs typeface="Calibri" panose="020F0502020204030204" pitchFamily="34" charset="0"/>
              </a:rPr>
              <a:t>ACI </a:t>
            </a:r>
            <a:r>
              <a:rPr lang="zh-HK" altLang="en-US" sz="2100" dirty="0">
                <a:latin typeface="Calibri" panose="020F0502020204030204" pitchFamily="34" charset="0"/>
                <a:ea typeface="細明體" panose="02020509000000000000" pitchFamily="49" charset="-120"/>
                <a:cs typeface="Calibri" panose="020F0502020204030204" pitchFamily="34" charset="0"/>
              </a:rPr>
              <a:t>學術引用文獻資料庫</a:t>
            </a:r>
            <a:endParaRPr lang="en-US" altLang="zh-HK" sz="2100" dirty="0">
              <a:latin typeface="Calibri" panose="020F0502020204030204" pitchFamily="34" charset="0"/>
              <a:ea typeface="Tahoma" panose="020B0604030504040204" pitchFamily="34" charset="0"/>
              <a:cs typeface="Calibri" panose="020F0502020204030204" pitchFamily="34" charset="0"/>
            </a:endParaRPr>
          </a:p>
          <a:p>
            <a:pPr eaLnBrk="1" hangingPunct="1">
              <a:lnSpc>
                <a:spcPct val="80000"/>
              </a:lnSpc>
              <a:spcAft>
                <a:spcPct val="10000"/>
              </a:spcAft>
              <a:buFont typeface="Arial" panose="020B0604020202020204" pitchFamily="34" charset="0"/>
              <a:buChar char="•"/>
            </a:pPr>
            <a:r>
              <a:rPr lang="zh-TW" altLang="en-US" sz="2100" dirty="0">
                <a:latin typeface="Calibri" panose="020F0502020204030204" pitchFamily="34" charset="0"/>
                <a:ea typeface="細明體" panose="02020509000000000000" pitchFamily="49" charset="-120"/>
                <a:cs typeface="Calibri" panose="020F0502020204030204" pitchFamily="34" charset="0"/>
              </a:rPr>
              <a:t>華藝線上圖書館 </a:t>
            </a:r>
            <a:r>
              <a:rPr lang="en-US" altLang="zh-TW" sz="2100" dirty="0" err="1">
                <a:latin typeface="Calibri" panose="020F0502020204030204" pitchFamily="34" charset="0"/>
                <a:ea typeface="細明體" panose="02020509000000000000" pitchFamily="49" charset="-120"/>
                <a:cs typeface="Calibri" panose="020F0502020204030204" pitchFamily="34" charset="0"/>
              </a:rPr>
              <a:t>Airiti</a:t>
            </a:r>
            <a:r>
              <a:rPr lang="en-US" altLang="zh-TW" sz="2100" dirty="0">
                <a:latin typeface="Calibri" panose="020F0502020204030204" pitchFamily="34" charset="0"/>
                <a:ea typeface="細明體" panose="02020509000000000000" pitchFamily="49" charset="-120"/>
                <a:cs typeface="Calibri" panose="020F0502020204030204" pitchFamily="34" charset="0"/>
              </a:rPr>
              <a:t> Library</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ea typeface="細明體" panose="02020509000000000000" pitchFamily="49" charset="-120"/>
                <a:cs typeface="Calibri" panose="020F0502020204030204" pitchFamily="34" charset="0"/>
              </a:rPr>
              <a:t>CNKI </a:t>
            </a:r>
            <a:r>
              <a:rPr lang="zh-TW" altLang="en-US" sz="2100" dirty="0">
                <a:latin typeface="Calibri" panose="020F0502020204030204" pitchFamily="34" charset="0"/>
                <a:ea typeface="細明體" panose="02020509000000000000" pitchFamily="49" charset="-120"/>
                <a:cs typeface="Calibri" panose="020F0502020204030204" pitchFamily="34" charset="0"/>
              </a:rPr>
              <a:t>中國知網</a:t>
            </a:r>
          </a:p>
          <a:p>
            <a:pPr eaLnBrk="1" hangingPunct="1">
              <a:lnSpc>
                <a:spcPct val="80000"/>
              </a:lnSpc>
              <a:spcAft>
                <a:spcPct val="10000"/>
              </a:spcAft>
              <a:buFont typeface="Arial" panose="020B0604020202020204" pitchFamily="34" charset="0"/>
              <a:buChar char="•"/>
            </a:pPr>
            <a:r>
              <a:rPr lang="zh-TW" altLang="en-US" sz="2100" dirty="0">
                <a:latin typeface="Calibri" panose="020F0502020204030204" pitchFamily="34" charset="0"/>
                <a:ea typeface="細明體" panose="02020509000000000000" pitchFamily="49" charset="-120"/>
                <a:cs typeface="Calibri" panose="020F0502020204030204" pitchFamily="34" charset="0"/>
              </a:rPr>
              <a:t>中國學位論文全文數據庫</a:t>
            </a:r>
            <a:endParaRPr lang="en-US" altLang="zh-TW" sz="2100" dirty="0">
              <a:latin typeface="Calibri" panose="020F0502020204030204" pitchFamily="34" charset="0"/>
              <a:ea typeface="細明體" panose="02020509000000000000" pitchFamily="49" charset="-120"/>
              <a:cs typeface="Calibri" panose="020F0502020204030204" pitchFamily="34" charset="0"/>
            </a:endParaRPr>
          </a:p>
          <a:p>
            <a:pPr eaLnBrk="1" hangingPunct="1">
              <a:lnSpc>
                <a:spcPct val="80000"/>
              </a:lnSpc>
              <a:spcAft>
                <a:spcPct val="10000"/>
              </a:spcAft>
              <a:buFont typeface="Arial" panose="020B0604020202020204" pitchFamily="34" charset="0"/>
              <a:buChar char="•"/>
            </a:pPr>
            <a:r>
              <a:rPr lang="zh-TW" altLang="en-US" sz="2100" dirty="0">
                <a:latin typeface="Calibri" panose="020F0502020204030204" pitchFamily="34" charset="0"/>
                <a:ea typeface="細明體" panose="02020509000000000000" pitchFamily="49" charset="-120"/>
                <a:cs typeface="Calibri" panose="020F0502020204030204" pitchFamily="34" charset="0"/>
              </a:rPr>
              <a:t>漢籍電子文獻資料庫 </a:t>
            </a:r>
            <a:endParaRPr lang="en-US" altLang="zh-TW" sz="2100" dirty="0">
              <a:latin typeface="Calibri" panose="020F0502020204030204" pitchFamily="34" charset="0"/>
              <a:ea typeface="細明體" panose="02020509000000000000" pitchFamily="49" charset="-120"/>
              <a:cs typeface="Calibri" panose="020F0502020204030204" pitchFamily="34" charset="0"/>
            </a:endParaRP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 and more</a:t>
            </a:r>
          </a:p>
        </p:txBody>
      </p:sp>
      <p:grpSp>
        <p:nvGrpSpPr>
          <p:cNvPr id="59398" name="群組 5"/>
          <p:cNvGrpSpPr>
            <a:grpSpLocks/>
          </p:cNvGrpSpPr>
          <p:nvPr/>
        </p:nvGrpSpPr>
        <p:grpSpPr bwMode="auto">
          <a:xfrm>
            <a:off x="6084705" y="3201649"/>
            <a:ext cx="4722530" cy="3395045"/>
            <a:chOff x="4244145" y="3428998"/>
            <a:chExt cx="4522178" cy="3250375"/>
          </a:xfrm>
        </p:grpSpPr>
        <p:grpSp>
          <p:nvGrpSpPr>
            <p:cNvPr id="59399" name="Group 15"/>
            <p:cNvGrpSpPr>
              <a:grpSpLocks/>
            </p:cNvGrpSpPr>
            <p:nvPr/>
          </p:nvGrpSpPr>
          <p:grpSpPr bwMode="auto">
            <a:xfrm>
              <a:off x="4630059" y="3428998"/>
              <a:ext cx="4136264" cy="2739648"/>
              <a:chOff x="4471383" y="3500690"/>
              <a:chExt cx="4136953" cy="2739315"/>
            </a:xfrm>
          </p:grpSpPr>
          <p:pic>
            <p:nvPicPr>
              <p:cNvPr id="1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175815">
                <a:off x="5054731" y="3500690"/>
                <a:ext cx="3553605" cy="2236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750379">
                <a:off x="4471383" y="4070385"/>
                <a:ext cx="3796240" cy="21696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4145" y="4404997"/>
              <a:ext cx="3749900" cy="2274376"/>
            </a:xfrm>
            <a:prstGeom prst="rect">
              <a:avLst/>
            </a:prstGeom>
            <a:ln>
              <a:noFill/>
            </a:ln>
            <a:effectLst>
              <a:outerShdw blurRad="190500" algn="tl" rotWithShape="0">
                <a:srgbClr val="000000">
                  <a:alpha val="70000"/>
                </a:srgbClr>
              </a:outerShdw>
            </a:effectLst>
          </p:spPr>
        </p:pic>
      </p:grpSp>
      <p:sp>
        <p:nvSpPr>
          <p:cNvPr id="14"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30</a:t>
            </a:fld>
            <a:endParaRPr lang="en-US" altLang="zh-TW" dirty="0"/>
          </a:p>
        </p:txBody>
      </p:sp>
      <p:pic>
        <p:nvPicPr>
          <p:cNvPr id="15" name="Picture 14">
            <a:extLst>
              <a:ext uri="{FF2B5EF4-FFF2-40B4-BE49-F238E27FC236}">
                <a16:creationId xmlns:a16="http://schemas.microsoft.com/office/drawing/2014/main" id="{583B0B56-68A3-40E6-B021-CFB32FA8BA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4272" y="305866"/>
            <a:ext cx="1944216" cy="518568"/>
          </a:xfrm>
          <a:prstGeom prst="rect">
            <a:avLst/>
          </a:prstGeom>
        </p:spPr>
      </p:pic>
      <p:sp>
        <p:nvSpPr>
          <p:cNvPr id="18" name="標題 5">
            <a:extLst>
              <a:ext uri="{FF2B5EF4-FFF2-40B4-BE49-F238E27FC236}">
                <a16:creationId xmlns:a16="http://schemas.microsoft.com/office/drawing/2014/main" id="{1A780153-CE02-4AB9-9D73-F0E626077D61}"/>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23" name="Rectangle 22">
            <a:extLst>
              <a:ext uri="{FF2B5EF4-FFF2-40B4-BE49-F238E27FC236}">
                <a16:creationId xmlns:a16="http://schemas.microsoft.com/office/drawing/2014/main" id="{30BAB6EB-BE57-4ABF-A149-A0095C41EEFA}"/>
              </a:ext>
            </a:extLst>
          </p:cNvPr>
          <p:cNvSpPr/>
          <p:nvPr/>
        </p:nvSpPr>
        <p:spPr>
          <a:xfrm>
            <a:off x="0" y="-27384"/>
            <a:ext cx="12192000" cy="1238506"/>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4" name="Picture 23">
            <a:extLst>
              <a:ext uri="{FF2B5EF4-FFF2-40B4-BE49-F238E27FC236}">
                <a16:creationId xmlns:a16="http://schemas.microsoft.com/office/drawing/2014/main" id="{7B2939E4-2BD9-4C86-80DB-965B10638F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Rectangle 1"/>
          <p:cNvSpPr/>
          <p:nvPr/>
        </p:nvSpPr>
        <p:spPr>
          <a:xfrm>
            <a:off x="4597876" y="280551"/>
            <a:ext cx="3076483" cy="646331"/>
          </a:xfrm>
          <a:prstGeom prst="rect">
            <a:avLst/>
          </a:prstGeom>
        </p:spPr>
        <p:txBody>
          <a:bodyPr wrap="none">
            <a:spAutoFit/>
          </a:bodyPr>
          <a:lstStyle/>
          <a:p>
            <a:pPr eaLnBrk="1" hangingPunct="1">
              <a:defRPr/>
            </a:pPr>
            <a:r>
              <a:rPr lang="en-US" altLang="zh-TW" sz="3600" b="1" dirty="0">
                <a:solidFill>
                  <a:schemeClr val="bg1"/>
                </a:solidFill>
                <a:effectLst>
                  <a:outerShdw blurRad="38100" dist="38100" dir="2700000" algn="tl">
                    <a:srgbClr val="C0C0C0"/>
                  </a:outerShdw>
                </a:effectLst>
                <a:latin typeface="Tahoma" pitchFamily="34" charset="0"/>
              </a:rPr>
              <a:t>E-Databases</a:t>
            </a:r>
            <a:endParaRPr lang="zh-TW" altLang="en-US" sz="3600" b="1" dirty="0">
              <a:solidFill>
                <a:schemeClr val="bg1"/>
              </a:solidFill>
            </a:endParaRPr>
          </a:p>
        </p:txBody>
      </p:sp>
      <p:sp>
        <p:nvSpPr>
          <p:cNvPr id="20" name="Rectangle: Rounded Corners 19">
            <a:extLst>
              <a:ext uri="{FF2B5EF4-FFF2-40B4-BE49-F238E27FC236}">
                <a16:creationId xmlns:a16="http://schemas.microsoft.com/office/drawing/2014/main" id="{09A6778D-5F0C-4ACF-BB50-35516464DA18}"/>
              </a:ext>
            </a:extLst>
          </p:cNvPr>
          <p:cNvSpPr/>
          <p:nvPr/>
        </p:nvSpPr>
        <p:spPr>
          <a:xfrm>
            <a:off x="6414208" y="1852566"/>
            <a:ext cx="3858256" cy="640287"/>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a:solidFill>
                <a:schemeClr val="tx1"/>
              </a:solidFill>
              <a:latin typeface="Tahoma" panose="020B0604030504040204" pitchFamily="34" charset="0"/>
              <a:cs typeface="Tahoma" panose="020B0604030504040204" pitchFamily="34" charset="0"/>
            </a:endParaRPr>
          </a:p>
          <a:p>
            <a:pPr algn="ctr"/>
            <a:r>
              <a:rPr lang="en-US" altLang="zh-TW" sz="1600" dirty="0">
                <a:solidFill>
                  <a:schemeClr val="tx1"/>
                </a:solidFill>
                <a:latin typeface="Calibri" panose="020F0502020204030204" pitchFamily="34" charset="0"/>
                <a:cs typeface="Calibri" panose="020F0502020204030204" pitchFamily="34" charset="0"/>
              </a:rPr>
              <a:t>Join our workshops to discover how the databases can help your research</a:t>
            </a:r>
          </a:p>
          <a:p>
            <a:pPr algn="ctr"/>
            <a:endParaRPr lang="en-US" sz="1600" dirty="0">
              <a:solidFill>
                <a:schemeClr val="tx1"/>
              </a:solidFill>
            </a:endParaRPr>
          </a:p>
        </p:txBody>
      </p:sp>
    </p:spTree>
    <p:extLst>
      <p:ext uri="{BB962C8B-B14F-4D97-AF65-F5344CB8AC3E}">
        <p14:creationId xmlns:p14="http://schemas.microsoft.com/office/powerpoint/2010/main" val="410422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E589B7-9BD8-4CDC-B546-2EA813E52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8FAA3FF1-ED4C-4B01-8D45-5643C4D21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93" y="1563975"/>
            <a:ext cx="9644351" cy="4795651"/>
          </a:xfrm>
          <a:prstGeom prst="rect">
            <a:avLst/>
          </a:prstGeom>
          <a:ln>
            <a:noFill/>
          </a:ln>
          <a:effectLst>
            <a:outerShdw blurRad="190500" algn="tl" rotWithShape="0">
              <a:srgbClr val="000000">
                <a:alpha val="70000"/>
              </a:srgbClr>
            </a:outerShdw>
          </a:effectLst>
        </p:spPr>
      </p:pic>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31</a:t>
            </a:fld>
            <a:endParaRPr lang="en-US" altLang="zh-TW" dirty="0"/>
          </a:p>
        </p:txBody>
      </p:sp>
      <p:sp>
        <p:nvSpPr>
          <p:cNvPr id="19" name="標題 5">
            <a:extLst>
              <a:ext uri="{FF2B5EF4-FFF2-40B4-BE49-F238E27FC236}">
                <a16:creationId xmlns:a16="http://schemas.microsoft.com/office/drawing/2014/main" id="{5CD7949D-C9E1-42BE-9491-A22F2A915A3A}"/>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20" name="Rectangle 19">
            <a:extLst>
              <a:ext uri="{FF2B5EF4-FFF2-40B4-BE49-F238E27FC236}">
                <a16:creationId xmlns:a16="http://schemas.microsoft.com/office/drawing/2014/main" id="{3578AE1C-B09C-4FF2-91C6-79B0744CEA59}"/>
              </a:ext>
            </a:extLst>
          </p:cNvPr>
          <p:cNvSpPr/>
          <p:nvPr/>
        </p:nvSpPr>
        <p:spPr>
          <a:xfrm>
            <a:off x="0" y="-27384"/>
            <a:ext cx="12192000" cy="1189158"/>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1" name="Picture 20">
            <a:extLst>
              <a:ext uri="{FF2B5EF4-FFF2-40B4-BE49-F238E27FC236}">
                <a16:creationId xmlns:a16="http://schemas.microsoft.com/office/drawing/2014/main" id="{3D05844E-0FAA-435D-8DFE-C267A661A3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6" name="標題 1"/>
          <p:cNvSpPr txBox="1">
            <a:spLocks/>
          </p:cNvSpPr>
          <p:nvPr/>
        </p:nvSpPr>
        <p:spPr bwMode="auto">
          <a:xfrm>
            <a:off x="2497832" y="22765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eaLnBrk="1" hangingPunct="1"/>
            <a:r>
              <a:rPr lang="en-US" altLang="zh-TW" sz="3600" b="1" kern="0"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BrowZine</a:t>
            </a:r>
            <a:endParaRPr lang="zh-TW" altLang="en-US" sz="2400" b="1" kern="0"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extLst>
      <p:ext uri="{BB962C8B-B14F-4D97-AF65-F5344CB8AC3E}">
        <p14:creationId xmlns:p14="http://schemas.microsoft.com/office/powerpoint/2010/main" val="1316214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149B5-06F3-49A0-97B2-87A9F9168150}"/>
              </a:ext>
            </a:extLst>
          </p:cNvPr>
          <p:cNvPicPr>
            <a:picLocks noChangeAspect="1"/>
          </p:cNvPicPr>
          <p:nvPr/>
        </p:nvPicPr>
        <p:blipFill>
          <a:blip r:embed="rId2"/>
          <a:stretch>
            <a:fillRect/>
          </a:stretch>
        </p:blipFill>
        <p:spPr>
          <a:xfrm>
            <a:off x="1007318" y="0"/>
            <a:ext cx="10177363" cy="6858000"/>
          </a:xfrm>
          <a:prstGeom prst="rect">
            <a:avLst/>
          </a:prstGeom>
        </p:spPr>
      </p:pic>
      <p:pic>
        <p:nvPicPr>
          <p:cNvPr id="10" name="Picture 9">
            <a:extLst>
              <a:ext uri="{FF2B5EF4-FFF2-40B4-BE49-F238E27FC236}">
                <a16:creationId xmlns:a16="http://schemas.microsoft.com/office/drawing/2014/main" id="{39265CA7-7026-4580-841A-9E4ED16A8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32</a:t>
            </a:fld>
            <a:endParaRPr lang="en-US" altLang="zh-TW" dirty="0"/>
          </a:p>
        </p:txBody>
      </p:sp>
      <p:sp>
        <p:nvSpPr>
          <p:cNvPr id="15" name="Rectangle 14">
            <a:extLst>
              <a:ext uri="{FF2B5EF4-FFF2-40B4-BE49-F238E27FC236}">
                <a16:creationId xmlns:a16="http://schemas.microsoft.com/office/drawing/2014/main" id="{0346EDB9-1A0D-436B-80BF-30139CAE9B3E}"/>
              </a:ext>
            </a:extLst>
          </p:cNvPr>
          <p:cNvSpPr/>
          <p:nvPr/>
        </p:nvSpPr>
        <p:spPr>
          <a:xfrm>
            <a:off x="0" y="-27385"/>
            <a:ext cx="12192000" cy="1200259"/>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044CA3AF-2EFE-4149-82E4-4643468BC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17" name="標題 1">
            <a:extLst>
              <a:ext uri="{FF2B5EF4-FFF2-40B4-BE49-F238E27FC236}">
                <a16:creationId xmlns:a16="http://schemas.microsoft.com/office/drawing/2014/main" id="{089D35C9-6614-4186-B9E4-679716DDA49D}"/>
              </a:ext>
            </a:extLst>
          </p:cNvPr>
          <p:cNvSpPr txBox="1">
            <a:spLocks/>
          </p:cNvSpPr>
          <p:nvPr/>
        </p:nvSpPr>
        <p:spPr bwMode="auto">
          <a:xfrm>
            <a:off x="2233391" y="57259"/>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eaLnBrk="1" hangingPunct="1"/>
            <a:r>
              <a:rPr lang="en-US" altLang="zh-TW" sz="3600" b="1" kern="0"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BrowZine</a:t>
            </a:r>
            <a:endParaRPr lang="zh-TW" altLang="en-US" sz="2400" b="1" kern="0"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pic>
        <p:nvPicPr>
          <p:cNvPr id="8" name="Picture 7">
            <a:extLst>
              <a:ext uri="{FF2B5EF4-FFF2-40B4-BE49-F238E27FC236}">
                <a16:creationId xmlns:a16="http://schemas.microsoft.com/office/drawing/2014/main" id="{B62A28ED-FBF8-4C96-BAF8-67F060C47DE5}"/>
              </a:ext>
            </a:extLst>
          </p:cNvPr>
          <p:cNvPicPr>
            <a:picLocks noChangeAspect="1"/>
          </p:cNvPicPr>
          <p:nvPr/>
        </p:nvPicPr>
        <p:blipFill rotWithShape="1">
          <a:blip r:embed="rId5"/>
          <a:srcRect b="30088"/>
          <a:stretch/>
        </p:blipFill>
        <p:spPr>
          <a:xfrm>
            <a:off x="204523" y="1556792"/>
            <a:ext cx="7153529" cy="4794610"/>
          </a:xfrm>
          <a:prstGeom prst="rect">
            <a:avLst/>
          </a:prstGeom>
          <a:ln>
            <a:noFill/>
          </a:ln>
          <a:effectLst>
            <a:outerShdw blurRad="292100" dist="139700" dir="2700000" algn="tl" rotWithShape="0">
              <a:srgbClr val="333333">
                <a:alpha val="65000"/>
              </a:srgbClr>
            </a:outerShdw>
          </a:effectLst>
        </p:spPr>
      </p:pic>
      <p:sp>
        <p:nvSpPr>
          <p:cNvPr id="13" name="Rectangle: Rounded Corners 12">
            <a:extLst>
              <a:ext uri="{FF2B5EF4-FFF2-40B4-BE49-F238E27FC236}">
                <a16:creationId xmlns:a16="http://schemas.microsoft.com/office/drawing/2014/main" id="{372AAB73-A731-4566-9E1E-C1019C617FD1}"/>
              </a:ext>
            </a:extLst>
          </p:cNvPr>
          <p:cNvSpPr/>
          <p:nvPr/>
        </p:nvSpPr>
        <p:spPr>
          <a:xfrm>
            <a:off x="7965534" y="1455201"/>
            <a:ext cx="4072549" cy="3513269"/>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600" dirty="0">
              <a:solidFill>
                <a:schemeClr val="tx1"/>
              </a:solidFill>
              <a:latin typeface="Tahoma" panose="020B0604030504040204" pitchFamily="34" charset="0"/>
              <a:cs typeface="Tahoma" panose="020B0604030504040204" pitchFamily="34" charset="0"/>
            </a:endParaRPr>
          </a:p>
          <a:p>
            <a:pPr marL="267891" indent="-267891">
              <a:buFont typeface="Arial" panose="020B0604020202020204" pitchFamily="34" charset="0"/>
              <a:buChar char="•"/>
            </a:pPr>
            <a:r>
              <a:rPr lang="en-US" altLang="zh-HK" sz="2100" kern="1400" dirty="0">
                <a:solidFill>
                  <a:srgbClr val="000000"/>
                </a:solidFill>
                <a:latin typeface="Calibri" panose="020F0502020204030204" pitchFamily="34" charset="0"/>
                <a:cs typeface="Calibri" panose="020F0502020204030204" pitchFamily="34" charset="0"/>
              </a:rPr>
              <a:t>Browse </a:t>
            </a:r>
            <a:r>
              <a:rPr lang="en-US" altLang="zh-HK" sz="2100" kern="1400" dirty="0">
                <a:solidFill>
                  <a:srgbClr val="7030A0"/>
                </a:solidFill>
                <a:latin typeface="Calibri" panose="020F0502020204030204" pitchFamily="34" charset="0"/>
                <a:cs typeface="Calibri" panose="020F0502020204030204" pitchFamily="34" charset="0"/>
              </a:rPr>
              <a:t>selected</a:t>
            </a:r>
            <a:r>
              <a:rPr lang="en-US" altLang="zh-HK" sz="2100" kern="1400" dirty="0">
                <a:solidFill>
                  <a:srgbClr val="000000"/>
                </a:solidFill>
                <a:latin typeface="Calibri" panose="020F0502020204030204" pitchFamily="34" charset="0"/>
                <a:cs typeface="Calibri" panose="020F0502020204030204" pitchFamily="34" charset="0"/>
              </a:rPr>
              <a:t> </a:t>
            </a:r>
            <a:r>
              <a:rPr lang="en-US" altLang="zh-HK" sz="2100" kern="1400" dirty="0" err="1">
                <a:solidFill>
                  <a:srgbClr val="000000"/>
                </a:solidFill>
                <a:latin typeface="Calibri" panose="020F0502020204030204" pitchFamily="34" charset="0"/>
                <a:cs typeface="Calibri" panose="020F0502020204030204" pitchFamily="34" charset="0"/>
              </a:rPr>
              <a:t>EdUHK</a:t>
            </a:r>
            <a:r>
              <a:rPr lang="en-US" altLang="zh-HK" sz="2100" kern="1400" dirty="0">
                <a:solidFill>
                  <a:srgbClr val="000000"/>
                </a:solidFill>
                <a:latin typeface="Calibri" panose="020F0502020204030204" pitchFamily="34" charset="0"/>
                <a:cs typeface="Calibri" panose="020F0502020204030204" pitchFamily="34" charset="0"/>
              </a:rPr>
              <a:t> subscribed journals </a:t>
            </a:r>
          </a:p>
          <a:p>
            <a:pPr marL="267891" indent="-267891">
              <a:buFont typeface="Arial" panose="020B0604020202020204" pitchFamily="34" charset="0"/>
              <a:buChar char="•"/>
            </a:pPr>
            <a:r>
              <a:rPr lang="en-US" altLang="zh-HK" sz="2100" kern="1400" dirty="0">
                <a:solidFill>
                  <a:srgbClr val="000000"/>
                </a:solidFill>
                <a:latin typeface="Calibri" panose="020F0502020204030204" pitchFamily="34" charset="0"/>
                <a:cs typeface="Calibri" panose="020F0502020204030204" pitchFamily="34" charset="0"/>
              </a:rPr>
              <a:t>Track newly released articles and journal issues</a:t>
            </a:r>
          </a:p>
          <a:p>
            <a:pPr marL="267891" indent="-267891">
              <a:buFont typeface="Arial" panose="020B0604020202020204" pitchFamily="34" charset="0"/>
              <a:buChar char="•"/>
            </a:pPr>
            <a:r>
              <a:rPr lang="en-US" altLang="zh-HK" sz="2100" kern="1400" dirty="0">
                <a:solidFill>
                  <a:srgbClr val="000000"/>
                </a:solidFill>
                <a:latin typeface="Calibri" panose="020F0502020204030204" pitchFamily="34" charset="0"/>
                <a:cs typeface="Calibri" panose="020F0502020204030204" pitchFamily="34" charset="0"/>
              </a:rPr>
              <a:t>Save favorite journals and articles </a:t>
            </a:r>
          </a:p>
          <a:p>
            <a:pPr marL="267891" indent="-267891">
              <a:buFont typeface="Arial" panose="020B0604020202020204" pitchFamily="34" charset="0"/>
              <a:buChar char="•"/>
            </a:pPr>
            <a:r>
              <a:rPr lang="en-US" altLang="zh-HK" sz="2100" kern="1400" dirty="0">
                <a:solidFill>
                  <a:srgbClr val="000000"/>
                </a:solidFill>
                <a:latin typeface="Calibri" panose="020F0502020204030204" pitchFamily="34" charset="0"/>
                <a:cs typeface="Calibri" panose="020F0502020204030204" pitchFamily="34" charset="0"/>
              </a:rPr>
              <a:t>Download articles for offline reading</a:t>
            </a:r>
          </a:p>
          <a:p>
            <a:pPr algn="ctr"/>
            <a:endParaRPr lang="en-US" sz="1600" dirty="0">
              <a:solidFill>
                <a:schemeClr val="tx1"/>
              </a:solidFill>
            </a:endParaRPr>
          </a:p>
        </p:txBody>
      </p:sp>
      <p:sp>
        <p:nvSpPr>
          <p:cNvPr id="14" name="標題 5">
            <a:extLst>
              <a:ext uri="{FF2B5EF4-FFF2-40B4-BE49-F238E27FC236}">
                <a16:creationId xmlns:a16="http://schemas.microsoft.com/office/drawing/2014/main" id="{32141B1B-1E78-4098-A5C3-EA5EC2C35890}"/>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pic>
        <p:nvPicPr>
          <p:cNvPr id="3" name="Picture 2">
            <a:extLst>
              <a:ext uri="{FF2B5EF4-FFF2-40B4-BE49-F238E27FC236}">
                <a16:creationId xmlns:a16="http://schemas.microsoft.com/office/drawing/2014/main" id="{7A7B6C79-D8F5-4F4D-A9DB-3885F62A018F}"/>
              </a:ext>
            </a:extLst>
          </p:cNvPr>
          <p:cNvPicPr>
            <a:picLocks noChangeAspect="1"/>
          </p:cNvPicPr>
          <p:nvPr/>
        </p:nvPicPr>
        <p:blipFill>
          <a:blip r:embed="rId6"/>
          <a:stretch>
            <a:fillRect/>
          </a:stretch>
        </p:blipFill>
        <p:spPr>
          <a:xfrm>
            <a:off x="479376" y="2175204"/>
            <a:ext cx="7014832" cy="456616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01ECAC0-0264-4B35-BC1B-200FF2755C67}"/>
              </a:ext>
            </a:extLst>
          </p:cNvPr>
          <p:cNvPicPr>
            <a:picLocks noChangeAspect="1"/>
          </p:cNvPicPr>
          <p:nvPr/>
        </p:nvPicPr>
        <p:blipFill>
          <a:blip r:embed="rId7"/>
          <a:stretch>
            <a:fillRect/>
          </a:stretch>
        </p:blipFill>
        <p:spPr>
          <a:xfrm>
            <a:off x="668095" y="2602368"/>
            <a:ext cx="7503070" cy="4104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518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CD9F12-0BB0-43E7-9AD1-3380BFBE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7C6A4CD-2886-47D5-9646-07604BF8FE54}"/>
              </a:ext>
            </a:extLst>
          </p:cNvPr>
          <p:cNvSpPr/>
          <p:nvPr/>
        </p:nvSpPr>
        <p:spPr>
          <a:xfrm>
            <a:off x="505465" y="1411880"/>
            <a:ext cx="6988553" cy="954107"/>
          </a:xfrm>
          <a:prstGeom prst="rect">
            <a:avLst/>
          </a:prstGeom>
        </p:spPr>
        <p:txBody>
          <a:bodyPr wrap="square">
            <a:spAutoFit/>
          </a:bodyPr>
          <a:lstStyle/>
          <a:p>
            <a:r>
              <a:rPr lang="en-US" altLang="zh-HK" sz="2100" dirty="0">
                <a:latin typeface="Calibri" panose="020F0502020204030204" pitchFamily="34" charset="0"/>
                <a:ea typeface="Tahoma" panose="020B0604030504040204" pitchFamily="34" charset="0"/>
                <a:cs typeface="Calibri" panose="020F0502020204030204" pitchFamily="34" charset="0"/>
              </a:rPr>
              <a:t>A browser add-on for different browsers that provides access to articles available through Library subscriptions</a:t>
            </a:r>
          </a:p>
          <a:p>
            <a:r>
              <a:rPr lang="en-US" altLang="zh-HK" sz="1400" kern="1400" dirty="0">
                <a:solidFill>
                  <a:srgbClr val="000000"/>
                </a:solidFill>
                <a:latin typeface="Times New Roman" panose="02020603050405020304" pitchFamily="18" charset="0"/>
              </a:rPr>
              <a:t> </a:t>
            </a:r>
            <a:endParaRPr lang="en-US" dirty="0"/>
          </a:p>
        </p:txBody>
      </p:sp>
      <p:pic>
        <p:nvPicPr>
          <p:cNvPr id="4" name="Picture 3">
            <a:extLst>
              <a:ext uri="{FF2B5EF4-FFF2-40B4-BE49-F238E27FC236}">
                <a16:creationId xmlns:a16="http://schemas.microsoft.com/office/drawing/2014/main" id="{24CAB772-B92F-48A3-9279-C9A00FAECBE6}"/>
              </a:ext>
            </a:extLst>
          </p:cNvPr>
          <p:cNvPicPr>
            <a:picLocks noChangeAspect="1"/>
          </p:cNvPicPr>
          <p:nvPr/>
        </p:nvPicPr>
        <p:blipFill>
          <a:blip r:embed="rId4"/>
          <a:stretch>
            <a:fillRect/>
          </a:stretch>
        </p:blipFill>
        <p:spPr>
          <a:xfrm>
            <a:off x="7999482" y="1494013"/>
            <a:ext cx="3086100" cy="4762500"/>
          </a:xfrm>
          <a:prstGeom prst="rect">
            <a:avLst/>
          </a:prstGeom>
        </p:spPr>
      </p:pic>
      <p:pic>
        <p:nvPicPr>
          <p:cNvPr id="12" name="Content Placeholder 3">
            <a:extLst>
              <a:ext uri="{FF2B5EF4-FFF2-40B4-BE49-F238E27FC236}">
                <a16:creationId xmlns:a16="http://schemas.microsoft.com/office/drawing/2014/main" id="{C0CC9E6B-3F15-446D-A1FD-7310D7C758B4}"/>
              </a:ext>
            </a:extLst>
          </p:cNvPr>
          <p:cNvPicPr>
            <a:picLocks noGrp="1" noChangeAspect="1"/>
          </p:cNvPicPr>
          <p:nvPr>
            <p:ph idx="1"/>
          </p:nvPr>
        </p:nvPicPr>
        <p:blipFill>
          <a:blip r:embed="rId5"/>
          <a:stretch>
            <a:fillRect/>
          </a:stretch>
        </p:blipFill>
        <p:spPr>
          <a:xfrm>
            <a:off x="1104900" y="2608217"/>
            <a:ext cx="5831477" cy="4026496"/>
          </a:xfrm>
          <a:prstGeom prst="rect">
            <a:avLst/>
          </a:prstGeom>
        </p:spPr>
      </p:pic>
      <p:sp>
        <p:nvSpPr>
          <p:cNvPr id="8" name="Rectangle 7">
            <a:extLst>
              <a:ext uri="{FF2B5EF4-FFF2-40B4-BE49-F238E27FC236}">
                <a16:creationId xmlns:a16="http://schemas.microsoft.com/office/drawing/2014/main" id="{21FE1E37-34BC-4EE5-A970-AF1FA479D397}"/>
              </a:ext>
            </a:extLst>
          </p:cNvPr>
          <p:cNvSpPr/>
          <p:nvPr/>
        </p:nvSpPr>
        <p:spPr>
          <a:xfrm>
            <a:off x="0" y="-34922"/>
            <a:ext cx="12192000" cy="120772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sp>
        <p:nvSpPr>
          <p:cNvPr id="3" name="Rectangle 2">
            <a:extLst>
              <a:ext uri="{FF2B5EF4-FFF2-40B4-BE49-F238E27FC236}">
                <a16:creationId xmlns:a16="http://schemas.microsoft.com/office/drawing/2014/main" id="{22F166C2-6DCD-48B6-A8E5-AF6C74367B5D}"/>
              </a:ext>
            </a:extLst>
          </p:cNvPr>
          <p:cNvSpPr/>
          <p:nvPr/>
        </p:nvSpPr>
        <p:spPr>
          <a:xfrm>
            <a:off x="875211" y="5930537"/>
            <a:ext cx="1567543" cy="85126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44120D-D0A4-4BC0-94A7-F2C67811635E}"/>
              </a:ext>
            </a:extLst>
          </p:cNvPr>
          <p:cNvSpPr>
            <a:spLocks noGrp="1"/>
          </p:cNvSpPr>
          <p:nvPr>
            <p:ph type="title"/>
          </p:nvPr>
        </p:nvSpPr>
        <p:spPr>
          <a:xfrm>
            <a:off x="609600" y="63723"/>
            <a:ext cx="10972800" cy="1143000"/>
          </a:xfrm>
        </p:spPr>
        <p:txBody>
          <a:bodyPr/>
          <a:lstStyle/>
          <a:p>
            <a:r>
              <a:rPr lang="en-US" sz="3600" b="1" dirty="0" err="1">
                <a:solidFill>
                  <a:schemeClr val="bg1"/>
                </a:solidFill>
                <a:effectLst>
                  <a:outerShdw blurRad="38100" dist="38100" dir="2700000" algn="tl">
                    <a:srgbClr val="C0C0C0"/>
                  </a:outerShdw>
                </a:effectLst>
                <a:latin typeface="Tahoma" pitchFamily="34" charset="0"/>
                <a:ea typeface="新細明體" pitchFamily="18" charset="-120"/>
              </a:rPr>
              <a:t>Libkey</a:t>
            </a:r>
            <a:r>
              <a:rPr lang="en-US" sz="3600" b="1" dirty="0">
                <a:solidFill>
                  <a:schemeClr val="bg1"/>
                </a:solidFill>
                <a:effectLst>
                  <a:outerShdw blurRad="38100" dist="38100" dir="2700000" algn="tl">
                    <a:srgbClr val="C0C0C0"/>
                  </a:outerShdw>
                </a:effectLst>
                <a:latin typeface="Tahoma" pitchFamily="34" charset="0"/>
                <a:ea typeface="新細明體" pitchFamily="18" charset="-120"/>
              </a:rPr>
              <a:t> Nomad</a:t>
            </a:r>
          </a:p>
        </p:txBody>
      </p:sp>
      <p:pic>
        <p:nvPicPr>
          <p:cNvPr id="9" name="Picture 8">
            <a:extLst>
              <a:ext uri="{FF2B5EF4-FFF2-40B4-BE49-F238E27FC236}">
                <a16:creationId xmlns:a16="http://schemas.microsoft.com/office/drawing/2014/main" id="{BFFBC4A2-17E8-4A37-832F-9564EF80A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10" name="Slide Number Placeholder 3">
            <a:extLst>
              <a:ext uri="{FF2B5EF4-FFF2-40B4-BE49-F238E27FC236}">
                <a16:creationId xmlns:a16="http://schemas.microsoft.com/office/drawing/2014/main" id="{0DFDE8BB-0628-470D-A349-DEB58387022C}"/>
              </a:ext>
            </a:extLst>
          </p:cNvPr>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33</a:t>
            </a:fld>
            <a:endParaRPr lang="en-US" altLang="zh-TW" dirty="0"/>
          </a:p>
        </p:txBody>
      </p:sp>
      <p:sp>
        <p:nvSpPr>
          <p:cNvPr id="11" name="標題 5">
            <a:extLst>
              <a:ext uri="{FF2B5EF4-FFF2-40B4-BE49-F238E27FC236}">
                <a16:creationId xmlns:a16="http://schemas.microsoft.com/office/drawing/2014/main" id="{75A8603C-8EC4-45EC-A0BB-0E31710B5BC6}"/>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Tree>
    <p:extLst>
      <p:ext uri="{BB962C8B-B14F-4D97-AF65-F5344CB8AC3E}">
        <p14:creationId xmlns:p14="http://schemas.microsoft.com/office/powerpoint/2010/main" val="13486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4AB908-BB42-4B5B-80F1-76DD70A97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483" name="Rectangle 3"/>
          <p:cNvSpPr>
            <a:spLocks noGrp="1" noChangeArrowheads="1"/>
          </p:cNvSpPr>
          <p:nvPr>
            <p:ph idx="1"/>
          </p:nvPr>
        </p:nvSpPr>
        <p:spPr>
          <a:xfrm>
            <a:off x="6096000" y="1347629"/>
            <a:ext cx="5868652" cy="4114800"/>
          </a:xfrm>
        </p:spPr>
        <p:txBody>
          <a:bodyPr/>
          <a:lstStyle/>
          <a:p>
            <a:pPr eaLnBrk="1" hangingPunct="1"/>
            <a:r>
              <a:rPr lang="en-US" altLang="zh-TW" sz="2100" dirty="0">
                <a:latin typeface="Calibri" panose="020F0502020204030204" pitchFamily="34" charset="0"/>
                <a:ea typeface="Tahoma" panose="020B0604030504040204" pitchFamily="34" charset="0"/>
                <a:cs typeface="Calibri" panose="020F0502020204030204" pitchFamily="34" charset="0"/>
              </a:rPr>
              <a:t>Digital collection of research output of the University</a:t>
            </a:r>
          </a:p>
          <a:p>
            <a:pPr eaLnBrk="1" hangingPunct="1"/>
            <a:r>
              <a:rPr lang="en-US" altLang="zh-TW" sz="2100" dirty="0">
                <a:latin typeface="Calibri" panose="020F0502020204030204" pitchFamily="34" charset="0"/>
                <a:ea typeface="Tahoma" panose="020B0604030504040204" pitchFamily="34" charset="0"/>
                <a:cs typeface="Calibri" panose="020F0502020204030204" pitchFamily="34" charset="0"/>
              </a:rPr>
              <a:t>Demonstrates the range &amp; level of staff research achievement </a:t>
            </a:r>
          </a:p>
          <a:p>
            <a:pPr eaLnBrk="1" hangingPunct="1"/>
            <a:r>
              <a:rPr lang="en-US" altLang="zh-TW" sz="2100" dirty="0">
                <a:latin typeface="Calibri" panose="020F0502020204030204" pitchFamily="34" charset="0"/>
                <a:ea typeface="Tahoma" panose="020B0604030504040204" pitchFamily="34" charset="0"/>
                <a:cs typeface="Calibri" panose="020F0502020204030204" pitchFamily="34" charset="0"/>
              </a:rPr>
              <a:t>Provides access to electronic copy when available</a:t>
            </a:r>
          </a:p>
          <a:p>
            <a:pPr eaLnBrk="1" hangingPunct="1"/>
            <a:r>
              <a:rPr lang="en-US" altLang="zh-TW" sz="2100" dirty="0">
                <a:latin typeface="Calibri" panose="020F0502020204030204" pitchFamily="34" charset="0"/>
                <a:ea typeface="Tahoma" panose="020B0604030504040204" pitchFamily="34" charset="0"/>
                <a:cs typeface="Calibri" panose="020F0502020204030204" pitchFamily="34" charset="0"/>
              </a:rPr>
              <a:t>Staff are encouraged to deposit pre-print version of articles</a:t>
            </a:r>
          </a:p>
        </p:txBody>
      </p:sp>
      <p:pic>
        <p:nvPicPr>
          <p:cNvPr id="4" name="Picture 3">
            <a:extLst>
              <a:ext uri="{FF2B5EF4-FFF2-40B4-BE49-F238E27FC236}">
                <a16:creationId xmlns:a16="http://schemas.microsoft.com/office/drawing/2014/main" id="{432BF023-625E-41A0-B3D2-958D4E9EC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54" y="1347628"/>
            <a:ext cx="5741766" cy="4817675"/>
          </a:xfrm>
          <a:prstGeom prst="rect">
            <a:avLst/>
          </a:prstGeom>
          <a:ln>
            <a:noFill/>
          </a:ln>
          <a:effectLst>
            <a:outerShdw blurRad="190500" algn="tl" rotWithShape="0">
              <a:srgbClr val="000000">
                <a:alpha val="70000"/>
              </a:srgbClr>
            </a:outerShdw>
          </a:effectLst>
        </p:spPr>
      </p:pic>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34</a:t>
            </a:fld>
            <a:endParaRPr lang="en-US" altLang="zh-TW" dirty="0"/>
          </a:p>
        </p:txBody>
      </p:sp>
      <p:sp>
        <p:nvSpPr>
          <p:cNvPr id="12" name="標題 5">
            <a:extLst>
              <a:ext uri="{FF2B5EF4-FFF2-40B4-BE49-F238E27FC236}">
                <a16:creationId xmlns:a16="http://schemas.microsoft.com/office/drawing/2014/main" id="{061B8651-0F75-44F8-B6B2-AF89A42F62CD}"/>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5" name="Rectangle 14">
            <a:extLst>
              <a:ext uri="{FF2B5EF4-FFF2-40B4-BE49-F238E27FC236}">
                <a16:creationId xmlns:a16="http://schemas.microsoft.com/office/drawing/2014/main" id="{A2A5D791-43E2-4619-AE54-69ABB729BDDA}"/>
              </a:ext>
            </a:extLst>
          </p:cNvPr>
          <p:cNvSpPr/>
          <p:nvPr/>
        </p:nvSpPr>
        <p:spPr>
          <a:xfrm>
            <a:off x="0" y="-27384"/>
            <a:ext cx="12192000" cy="120772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8CEC311A-4AF4-465F-B0B1-BDCFAE7C6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17410" name="Rectangle 2"/>
          <p:cNvSpPr>
            <a:spLocks noGrp="1" noChangeArrowheads="1"/>
          </p:cNvSpPr>
          <p:nvPr>
            <p:ph type="title"/>
          </p:nvPr>
        </p:nvSpPr>
        <p:spPr>
          <a:xfrm>
            <a:off x="2711624" y="188640"/>
            <a:ext cx="7772400" cy="1143000"/>
          </a:xfrm>
        </p:spPr>
        <p:txBody>
          <a:bodyPr/>
          <a:lstStyle/>
          <a:p>
            <a:pPr algn="l" eaLnBrk="1" hangingPunct="1">
              <a:defRPr/>
            </a:pP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rPr>
              <a:t>EdUHK Research Repository</a:t>
            </a:r>
          </a:p>
        </p:txBody>
      </p:sp>
      <p:sp>
        <p:nvSpPr>
          <p:cNvPr id="14" name="Rectangle: Rounded Corners 13">
            <a:extLst>
              <a:ext uri="{FF2B5EF4-FFF2-40B4-BE49-F238E27FC236}">
                <a16:creationId xmlns:a16="http://schemas.microsoft.com/office/drawing/2014/main" id="{4ED32FAE-4195-45C2-9997-351BB6FC7576}"/>
              </a:ext>
            </a:extLst>
          </p:cNvPr>
          <p:cNvSpPr/>
          <p:nvPr/>
        </p:nvSpPr>
        <p:spPr>
          <a:xfrm>
            <a:off x="6347928" y="4556930"/>
            <a:ext cx="4284576" cy="1256332"/>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800" dirty="0">
              <a:solidFill>
                <a:schemeClr val="tx1"/>
              </a:solidFill>
              <a:latin typeface="Tahoma" pitchFamily="34" charset="0"/>
              <a:cs typeface="Tahoma" pitchFamily="34" charset="0"/>
            </a:endParaRPr>
          </a:p>
          <a:p>
            <a:r>
              <a:rPr lang="en-US" altLang="zh-TW" sz="1800" dirty="0">
                <a:solidFill>
                  <a:schemeClr val="tx1"/>
                </a:solidFill>
                <a:latin typeface="Tahoma" pitchFamily="34" charset="0"/>
                <a:cs typeface="Tahoma" pitchFamily="34" charset="0"/>
              </a:rPr>
              <a:t>Increase the visibility of your research output while the Library handles the copyright clearance</a:t>
            </a:r>
            <a:endParaRPr lang="zh-TW" altLang="en-US" sz="1800" dirty="0">
              <a:solidFill>
                <a:schemeClr val="tx1"/>
              </a:solidFill>
            </a:endParaRPr>
          </a:p>
          <a:p>
            <a:pPr algn="ctr"/>
            <a:endParaRPr lang="en-US" sz="1800"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2A1EFC-5E0D-42F1-9D88-AA641536D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507" name="Rectangle 3"/>
          <p:cNvSpPr>
            <a:spLocks noGrp="1" noChangeArrowheads="1"/>
          </p:cNvSpPr>
          <p:nvPr>
            <p:ph idx="1"/>
          </p:nvPr>
        </p:nvSpPr>
        <p:spPr>
          <a:xfrm>
            <a:off x="486800" y="1371782"/>
            <a:ext cx="11218400" cy="4114800"/>
          </a:xfrm>
        </p:spPr>
        <p:txBody>
          <a:bodyPr/>
          <a:lstStyle/>
          <a:p>
            <a:pPr marL="0" indent="0" eaLnBrk="1" hangingPunct="1">
              <a:buNone/>
            </a:pPr>
            <a:r>
              <a:rPr lang="en-US" altLang="zh-TW" sz="2100" dirty="0">
                <a:latin typeface="Calibri" panose="020F0502020204030204" pitchFamily="34" charset="0"/>
                <a:ea typeface="Tahoma" panose="020B0604030504040204" pitchFamily="34" charset="0"/>
                <a:cs typeface="Calibri" panose="020F0502020204030204" pitchFamily="34" charset="0"/>
              </a:rPr>
              <a:t>Video-on-demand service which features education related and current affairs </a:t>
            </a:r>
            <a:r>
              <a:rPr lang="en-US" altLang="zh-TW" sz="2100" dirty="0" err="1">
                <a:latin typeface="Calibri" panose="020F0502020204030204" pitchFamily="34" charset="0"/>
                <a:ea typeface="Tahoma" panose="020B0604030504040204" pitchFamily="34" charset="0"/>
                <a:cs typeface="Calibri" panose="020F0502020204030204" pitchFamily="34" charset="0"/>
              </a:rPr>
              <a:t>programmes</a:t>
            </a:r>
            <a:r>
              <a:rPr lang="en-US" altLang="zh-TW" sz="2100" dirty="0">
                <a:latin typeface="Calibri" panose="020F0502020204030204" pitchFamily="34" charset="0"/>
                <a:ea typeface="Tahoma" panose="020B0604030504040204" pitchFamily="34" charset="0"/>
                <a:cs typeface="Calibri" panose="020F0502020204030204" pitchFamily="34" charset="0"/>
              </a:rPr>
              <a:t> from </a:t>
            </a:r>
            <a:r>
              <a:rPr lang="en-HK" altLang="zh-TW" sz="2100" dirty="0">
                <a:latin typeface="Calibri" panose="020F0502020204030204" pitchFamily="34" charset="0"/>
                <a:ea typeface="Tahoma" panose="020B0604030504040204" pitchFamily="34" charset="0"/>
                <a:cs typeface="Calibri" panose="020F0502020204030204" pitchFamily="34" charset="0"/>
              </a:rPr>
              <a:t>RTHK, TVB, former ATV, former ETV and </a:t>
            </a:r>
            <a:r>
              <a:rPr lang="en-HK" altLang="zh-TW" sz="2100" dirty="0" err="1">
                <a:latin typeface="Calibri" panose="020F0502020204030204" pitchFamily="34" charset="0"/>
                <a:ea typeface="Tahoma" panose="020B0604030504040204" pitchFamily="34" charset="0"/>
                <a:cs typeface="Calibri" panose="020F0502020204030204" pitchFamily="34" charset="0"/>
              </a:rPr>
              <a:t>ViuTV</a:t>
            </a:r>
            <a:endParaRPr lang="en-US" altLang="zh-TW" sz="2100" dirty="0">
              <a:latin typeface="Calibri" panose="020F0502020204030204" pitchFamily="34" charset="0"/>
              <a:ea typeface="Tahoma" panose="020B0604030504040204" pitchFamily="34" charset="0"/>
              <a:cs typeface="Calibri" panose="020F0502020204030204" pitchFamily="34" charset="0"/>
            </a:endParaRPr>
          </a:p>
        </p:txBody>
      </p:sp>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35</a:t>
            </a:fld>
            <a:endParaRPr lang="en-US" altLang="zh-TW"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43" y="2178918"/>
            <a:ext cx="8795348" cy="4325658"/>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764DC933-B982-4AE0-B52C-9FB0D311CC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272" y="305866"/>
            <a:ext cx="1944216" cy="518568"/>
          </a:xfrm>
          <a:prstGeom prst="rect">
            <a:avLst/>
          </a:prstGeom>
        </p:spPr>
      </p:pic>
      <p:sp>
        <p:nvSpPr>
          <p:cNvPr id="10" name="標題 5">
            <a:extLst>
              <a:ext uri="{FF2B5EF4-FFF2-40B4-BE49-F238E27FC236}">
                <a16:creationId xmlns:a16="http://schemas.microsoft.com/office/drawing/2014/main" id="{BC9449E4-7D6D-47EE-A188-9AC8C04946BD}"/>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4" name="Rectangle 13">
            <a:extLst>
              <a:ext uri="{FF2B5EF4-FFF2-40B4-BE49-F238E27FC236}">
                <a16:creationId xmlns:a16="http://schemas.microsoft.com/office/drawing/2014/main" id="{B074787E-E4B9-4E7E-8F69-4E35C7B57F83}"/>
              </a:ext>
            </a:extLst>
          </p:cNvPr>
          <p:cNvSpPr/>
          <p:nvPr/>
        </p:nvSpPr>
        <p:spPr>
          <a:xfrm>
            <a:off x="0" y="-27384"/>
            <a:ext cx="12192000" cy="123163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5" name="Picture 14">
            <a:extLst>
              <a:ext uri="{FF2B5EF4-FFF2-40B4-BE49-F238E27FC236}">
                <a16:creationId xmlns:a16="http://schemas.microsoft.com/office/drawing/2014/main" id="{18EECA34-7FA5-4152-B6E7-1E7ABA509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16386" name="Rectangle 2"/>
          <p:cNvSpPr>
            <a:spLocks noGrp="1" noChangeArrowheads="1"/>
          </p:cNvSpPr>
          <p:nvPr>
            <p:ph type="title"/>
          </p:nvPr>
        </p:nvSpPr>
        <p:spPr>
          <a:xfrm>
            <a:off x="1997317" y="54141"/>
            <a:ext cx="7772400" cy="1009650"/>
          </a:xfrm>
        </p:spPr>
        <p:txBody>
          <a:bodyPr/>
          <a:lstStyle/>
          <a:p>
            <a:pPr eaLnBrk="1" hangingPunct="1">
              <a:defRPr/>
            </a:pP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rPr>
              <a:t>EdVideo (Local TV Programmes)</a:t>
            </a:r>
          </a:p>
        </p:txBody>
      </p:sp>
    </p:spTree>
    <p:extLst>
      <p:ext uri="{BB962C8B-B14F-4D97-AF65-F5344CB8AC3E}">
        <p14:creationId xmlns:p14="http://schemas.microsoft.com/office/powerpoint/2010/main" val="2155843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B3ACF3-8073-41D4-9964-9621B047A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507" name="Rectangle 3"/>
          <p:cNvSpPr>
            <a:spLocks noGrp="1" noChangeArrowheads="1"/>
          </p:cNvSpPr>
          <p:nvPr>
            <p:ph idx="1"/>
          </p:nvPr>
        </p:nvSpPr>
        <p:spPr>
          <a:xfrm>
            <a:off x="609600" y="1279483"/>
            <a:ext cx="11269252" cy="5308703"/>
          </a:xfrm>
        </p:spPr>
        <p:txBody>
          <a:bodyPr/>
          <a:lstStyle/>
          <a:p>
            <a:pPr marL="0" indent="0" eaLnBrk="1" hangingPunct="1">
              <a:buNone/>
              <a:defRPr/>
            </a:pPr>
            <a:r>
              <a:rPr lang="en-US" altLang="zh-TW" sz="2400" dirty="0">
                <a:latin typeface="Calibri" panose="020F0502020204030204" pitchFamily="34" charset="0"/>
                <a:ea typeface="新細明體" pitchFamily="18" charset="-120"/>
                <a:cs typeface="Calibri" panose="020F0502020204030204" pitchFamily="34" charset="0"/>
              </a:rPr>
              <a:t>Provide comprehensive range of services to support your research needs</a:t>
            </a:r>
          </a:p>
          <a:p>
            <a:pPr marL="0" indent="0" eaLnBrk="1" hangingPunct="1">
              <a:buNone/>
              <a:defRPr/>
            </a:pP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pPr>
            <a:r>
              <a:rPr lang="en-US" altLang="zh-TW" sz="2000" b="1" dirty="0">
                <a:latin typeface="Calibri" panose="020F0502020204030204" pitchFamily="34" charset="0"/>
                <a:ea typeface="新細明體" pitchFamily="18" charset="-120"/>
                <a:cs typeface="Calibri" panose="020F0502020204030204" pitchFamily="34" charset="0"/>
              </a:rPr>
              <a:t>Research Support Subject Guide </a:t>
            </a:r>
            <a:r>
              <a:rPr lang="en-US" altLang="zh-TW" sz="2000" dirty="0">
                <a:latin typeface="Calibri" panose="020F0502020204030204" pitchFamily="34" charset="0"/>
                <a:ea typeface="新細明體" pitchFamily="18" charset="-120"/>
                <a:cs typeface="Calibri" panose="020F0502020204030204" pitchFamily="34" charset="0"/>
                <a:hlinkClick r:id="rId4"/>
              </a:rPr>
              <a:t>https://libguides.eduhk.hk/researchsupport</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pPr>
            <a:r>
              <a:rPr lang="en-US" altLang="zh-TW" sz="2000" b="1" dirty="0">
                <a:latin typeface="Calibri" panose="020F0502020204030204" pitchFamily="34" charset="0"/>
                <a:ea typeface="新細明體" pitchFamily="18" charset="-120"/>
                <a:cs typeface="Calibri" panose="020F0502020204030204" pitchFamily="34" charset="0"/>
              </a:rPr>
              <a:t>Bibliographic Management Tools: </a:t>
            </a:r>
            <a:r>
              <a:rPr lang="en-US" altLang="zh-TW" sz="2000" b="1" dirty="0">
                <a:solidFill>
                  <a:schemeClr val="accent2"/>
                </a:solidFill>
                <a:latin typeface="Calibri" panose="020F0502020204030204" pitchFamily="34" charset="0"/>
                <a:ea typeface="新細明體" pitchFamily="18" charset="-120"/>
                <a:cs typeface="Calibri" panose="020F0502020204030204" pitchFamily="34" charset="0"/>
              </a:rPr>
              <a:t>RefWorks </a:t>
            </a:r>
            <a:r>
              <a:rPr lang="en-US" altLang="zh-TW" sz="2000" dirty="0">
                <a:latin typeface="Calibri" panose="020F0502020204030204" pitchFamily="34" charset="0"/>
                <a:ea typeface="新細明體" pitchFamily="18" charset="-120"/>
                <a:cs typeface="Calibri" panose="020F0502020204030204" pitchFamily="34" charset="0"/>
                <a:hlinkClick r:id="rId5"/>
              </a:rPr>
              <a:t>https://libguides.eduhk.hk/refworks/getstarted</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a:latin typeface="Calibri" panose="020F0502020204030204" pitchFamily="34" charset="0"/>
                <a:ea typeface="新細明體" pitchFamily="18" charset="-120"/>
                <a:cs typeface="Calibri" panose="020F0502020204030204" pitchFamily="34" charset="0"/>
              </a:rPr>
              <a:t>ORCID Registration Service for </a:t>
            </a:r>
            <a:r>
              <a:rPr lang="en-US" altLang="zh-TW" sz="2000" b="1" dirty="0" err="1">
                <a:latin typeface="Calibri" panose="020F0502020204030204" pitchFamily="34" charset="0"/>
                <a:ea typeface="新細明體" pitchFamily="18" charset="-120"/>
                <a:cs typeface="Calibri" panose="020F0502020204030204" pitchFamily="34" charset="0"/>
              </a:rPr>
              <a:t>EdUHK</a:t>
            </a:r>
            <a:r>
              <a:rPr lang="en-US" altLang="zh-TW" sz="2000" b="1" dirty="0">
                <a:latin typeface="Calibri" panose="020F0502020204030204" pitchFamily="34" charset="0"/>
                <a:ea typeface="新細明體" pitchFamily="18" charset="-120"/>
                <a:cs typeface="Calibri" panose="020F0502020204030204" pitchFamily="34" charset="0"/>
              </a:rPr>
              <a:t> Staff </a:t>
            </a:r>
            <a:r>
              <a:rPr lang="en-US" altLang="zh-TW" sz="2000" dirty="0">
                <a:latin typeface="Calibri" panose="020F0502020204030204" pitchFamily="34" charset="0"/>
                <a:ea typeface="新細明體" pitchFamily="18" charset="-120"/>
                <a:cs typeface="Calibri" panose="020F0502020204030204" pitchFamily="34" charset="0"/>
                <a:hlinkClick r:id="rId6"/>
              </a:rPr>
              <a:t>https://www.lib.eduhk.hk/research-support/eduhk-library-orcid-registration-service</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a:latin typeface="Calibri" panose="020F0502020204030204" pitchFamily="34" charset="0"/>
                <a:ea typeface="新細明體" pitchFamily="18" charset="-120"/>
                <a:cs typeface="Calibri" panose="020F0502020204030204" pitchFamily="34" charset="0"/>
              </a:rPr>
              <a:t>Open Access </a:t>
            </a:r>
            <a:r>
              <a:rPr lang="en-US" altLang="zh-TW" sz="2000" dirty="0">
                <a:latin typeface="Calibri" panose="020F0502020204030204" pitchFamily="34" charset="0"/>
                <a:ea typeface="新細明體" pitchFamily="18" charset="-120"/>
                <a:cs typeface="Calibri" panose="020F0502020204030204" pitchFamily="34" charset="0"/>
                <a:hlinkClick r:id="rId7"/>
              </a:rPr>
              <a:t>https://libguides.eduhk.hk/OpenAccess</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a:latin typeface="Calibri" panose="020F0502020204030204" pitchFamily="34" charset="0"/>
                <a:ea typeface="新細明體" pitchFamily="18" charset="-120"/>
                <a:cs typeface="Calibri" panose="020F0502020204030204" pitchFamily="34" charset="0"/>
              </a:rPr>
              <a:t>Publishing and Scholarly Communication </a:t>
            </a:r>
            <a:r>
              <a:rPr lang="en-US" altLang="zh-TW" sz="2000" dirty="0">
                <a:latin typeface="Calibri" panose="020F0502020204030204" pitchFamily="34" charset="0"/>
                <a:ea typeface="新細明體" pitchFamily="18" charset="-120"/>
                <a:cs typeface="Calibri" panose="020F0502020204030204" pitchFamily="34" charset="0"/>
                <a:hlinkClick r:id="rId8"/>
              </a:rPr>
              <a:t>https://libguides.eduhk.hk/researchsupport/publishing-scholarly-communication</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err="1">
                <a:latin typeface="Calibri" panose="020F0502020204030204" pitchFamily="34" charset="0"/>
                <a:ea typeface="新細明體" pitchFamily="18" charset="-120"/>
                <a:cs typeface="Calibri" panose="020F0502020204030204" pitchFamily="34" charset="0"/>
              </a:rPr>
              <a:t>scite</a:t>
            </a:r>
            <a:r>
              <a:rPr lang="en-US" altLang="zh-TW" sz="2000" b="1" dirty="0">
                <a:latin typeface="Calibri" panose="020F0502020204030204" pitchFamily="34" charset="0"/>
                <a:ea typeface="新細明體" pitchFamily="18" charset="-120"/>
                <a:cs typeface="Calibri" panose="020F0502020204030204" pitchFamily="34" charset="0"/>
              </a:rPr>
              <a:t>_ :  AI tool for research </a:t>
            </a:r>
            <a:r>
              <a:rPr lang="en-US" sz="2000" dirty="0">
                <a:latin typeface="Calibri" panose="020F0502020204030204" pitchFamily="34" charset="0"/>
                <a:ea typeface="新細明體" pitchFamily="18" charset="-120"/>
                <a:cs typeface="Calibri" panose="020F0502020204030204" pitchFamily="34" charset="0"/>
                <a:hlinkClick r:id="rId9">
                  <a:extLst>
                    <a:ext uri="{A12FA001-AC4F-418D-AE19-62706E023703}">
                      <ahyp:hlinkClr xmlns:ahyp="http://schemas.microsoft.com/office/drawing/2018/hyperlinkcolor" val="tx"/>
                    </a:ext>
                  </a:extLst>
                </a:hlinkClick>
              </a:rPr>
              <a:t>https://scite-ai.ezproxy.eduhk.hk/</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a:latin typeface="Calibri" panose="020F0502020204030204" pitchFamily="34" charset="0"/>
                <a:ea typeface="新細明體" pitchFamily="18" charset="-120"/>
                <a:cs typeface="Calibri" panose="020F0502020204030204" pitchFamily="34" charset="0"/>
              </a:rPr>
              <a:t>Research Evaluation Metrics </a:t>
            </a:r>
            <a:r>
              <a:rPr lang="en-US" altLang="zh-TW" sz="2000" dirty="0">
                <a:latin typeface="Calibri" panose="020F0502020204030204" pitchFamily="34" charset="0"/>
                <a:ea typeface="新細明體" pitchFamily="18" charset="-120"/>
                <a:cs typeface="Calibri" panose="020F0502020204030204" pitchFamily="34" charset="0"/>
                <a:hlinkClick r:id="rId10"/>
              </a:rPr>
              <a:t>https://www.lib.eduhk.hk/research-support/research-evaluation-metrics</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Arial" panose="020B0604020202020204" pitchFamily="34" charset="0"/>
              <a:buChar char="•"/>
              <a:defRPr/>
            </a:pPr>
            <a:endParaRPr lang="en-US" altLang="zh-TW" sz="2000" dirty="0">
              <a:latin typeface="Tahoma" pitchFamily="34" charset="0"/>
              <a:ea typeface="新細明體" pitchFamily="18" charset="-120"/>
            </a:endParaRPr>
          </a:p>
        </p:txBody>
      </p:sp>
      <p:sp>
        <p:nvSpPr>
          <p:cNvPr id="8"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36</a:t>
            </a:fld>
            <a:endParaRPr lang="en-US" altLang="zh-TW" dirty="0"/>
          </a:p>
        </p:txBody>
      </p:sp>
      <p:pic>
        <p:nvPicPr>
          <p:cNvPr id="10" name="Picture 9">
            <a:extLst>
              <a:ext uri="{FF2B5EF4-FFF2-40B4-BE49-F238E27FC236}">
                <a16:creationId xmlns:a16="http://schemas.microsoft.com/office/drawing/2014/main" id="{649099EF-9A24-468D-9686-3B976DD2F5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44272" y="305866"/>
            <a:ext cx="1944216" cy="518568"/>
          </a:xfrm>
          <a:prstGeom prst="rect">
            <a:avLst/>
          </a:prstGeom>
        </p:spPr>
      </p:pic>
      <p:sp>
        <p:nvSpPr>
          <p:cNvPr id="11" name="標題 5">
            <a:extLst>
              <a:ext uri="{FF2B5EF4-FFF2-40B4-BE49-F238E27FC236}">
                <a16:creationId xmlns:a16="http://schemas.microsoft.com/office/drawing/2014/main" id="{DB978D6D-6A4C-4DA5-9344-33ABB7339FEC}"/>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4" name="Rectangle 13">
            <a:extLst>
              <a:ext uri="{FF2B5EF4-FFF2-40B4-BE49-F238E27FC236}">
                <a16:creationId xmlns:a16="http://schemas.microsoft.com/office/drawing/2014/main" id="{1480E60D-B1C4-4618-ADAB-7D9133DA5701}"/>
              </a:ext>
            </a:extLst>
          </p:cNvPr>
          <p:cNvSpPr/>
          <p:nvPr/>
        </p:nvSpPr>
        <p:spPr>
          <a:xfrm>
            <a:off x="0" y="-99392"/>
            <a:ext cx="12192000" cy="1242392"/>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5" name="Picture 14">
            <a:extLst>
              <a:ext uri="{FF2B5EF4-FFF2-40B4-BE49-F238E27FC236}">
                <a16:creationId xmlns:a16="http://schemas.microsoft.com/office/drawing/2014/main" id="{50CAF928-F767-4D09-970A-0960AC6E54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0482" name="Rectangle 2"/>
          <p:cNvSpPr>
            <a:spLocks noGrp="1" noChangeArrowheads="1"/>
          </p:cNvSpPr>
          <p:nvPr>
            <p:ph type="title"/>
          </p:nvPr>
        </p:nvSpPr>
        <p:spPr>
          <a:xfrm>
            <a:off x="2209800" y="-49696"/>
            <a:ext cx="7772400" cy="1143000"/>
          </a:xfrm>
        </p:spPr>
        <p:txBody>
          <a:bodyPr/>
          <a:lstStyle/>
          <a:p>
            <a:pPr eaLnBrk="1" hangingPunct="1">
              <a:defRPr/>
            </a:pPr>
            <a:r>
              <a:rPr lang="en-US" altLang="zh-TW" sz="3200" b="1" dirty="0">
                <a:solidFill>
                  <a:schemeClr val="bg1"/>
                </a:solidFill>
                <a:effectLst>
                  <a:outerShdw blurRad="38100" dist="38100" dir="2700000" algn="tl">
                    <a:srgbClr val="C0C0C0"/>
                  </a:outerShdw>
                </a:effectLst>
                <a:latin typeface="Tahoma" pitchFamily="34" charset="0"/>
                <a:ea typeface="新細明體" pitchFamily="18" charset="-120"/>
              </a:rPr>
              <a:t>Library Research Services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47674A-735C-4FEE-84BE-244318F59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7252"/>
            <a:ext cx="12290720" cy="6858000"/>
          </a:xfrm>
          <a:prstGeom prst="rect">
            <a:avLst/>
          </a:prstGeom>
        </p:spPr>
      </p:pic>
      <p:sp>
        <p:nvSpPr>
          <p:cNvPr id="12" name="Title 4"/>
          <p:cNvSpPr txBox="1">
            <a:spLocks/>
          </p:cNvSpPr>
          <p:nvPr/>
        </p:nvSpPr>
        <p:spPr>
          <a:xfrm>
            <a:off x="1631504" y="61775"/>
            <a:ext cx="8280920" cy="2526138"/>
          </a:xfrm>
          <a:prstGeom prst="rect">
            <a:avLst/>
          </a:prstGeom>
        </p:spPr>
        <p:txBody>
          <a:bodyPr anchor="ctr">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defRPr/>
            </a:pPr>
            <a:endParaRPr lang="zh-TW" altLang="en-US" sz="3600" b="0" dirty="0">
              <a:solidFill>
                <a:srgbClr val="C0504D"/>
              </a:solidFill>
              <a:effectLst/>
              <a:latin typeface="Tahoma" panose="020B0604030504040204" pitchFamily="34" charset="0"/>
              <a:ea typeface="微軟正黑體"/>
              <a:cs typeface="Tahoma" panose="020B0604030504040204" pitchFamily="34" charset="0"/>
            </a:endParaRPr>
          </a:p>
        </p:txBody>
      </p:sp>
      <p:sp>
        <p:nvSpPr>
          <p:cNvPr id="6"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37</a:t>
            </a:fld>
            <a:endParaRPr lang="en-US" altLang="zh-TW" dirty="0"/>
          </a:p>
        </p:txBody>
      </p:sp>
      <p:sp>
        <p:nvSpPr>
          <p:cNvPr id="10" name="Rectangle 9">
            <a:extLst>
              <a:ext uri="{FF2B5EF4-FFF2-40B4-BE49-F238E27FC236}">
                <a16:creationId xmlns:a16="http://schemas.microsoft.com/office/drawing/2014/main" id="{1C689A79-DE58-4252-AFDF-43D38E487E78}"/>
              </a:ext>
            </a:extLst>
          </p:cNvPr>
          <p:cNvSpPr/>
          <p:nvPr/>
        </p:nvSpPr>
        <p:spPr>
          <a:xfrm>
            <a:off x="-24680" y="-27384"/>
            <a:ext cx="12192000" cy="864096"/>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a:ln>
                <a:solidFill>
                  <a:srgbClr val="203457"/>
                </a:solidFill>
              </a:ln>
              <a:solidFill>
                <a:sysClr val="windowText" lastClr="000000"/>
              </a:solidFill>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A52B860E-0D50-4C1E-B293-A44646D32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7" name="Rectangle: Rounded Corners 6">
            <a:extLst>
              <a:ext uri="{FF2B5EF4-FFF2-40B4-BE49-F238E27FC236}">
                <a16:creationId xmlns:a16="http://schemas.microsoft.com/office/drawing/2014/main" id="{C9292625-21F0-40C6-8731-F753A36649A7}"/>
              </a:ext>
            </a:extLst>
          </p:cNvPr>
          <p:cNvSpPr/>
          <p:nvPr/>
        </p:nvSpPr>
        <p:spPr>
          <a:xfrm>
            <a:off x="8183318" y="1506886"/>
            <a:ext cx="3722272" cy="4705693"/>
          </a:xfrm>
          <a:prstGeom prst="roundRect">
            <a:avLst/>
          </a:prstGeom>
          <a:solidFill>
            <a:schemeClr val="accent6">
              <a:lumMod val="20000"/>
              <a:lumOff val="80000"/>
            </a:schemeClr>
          </a:solidFill>
          <a:ln>
            <a:solidFill>
              <a:schemeClr val="accent6">
                <a:lumMod val="20000"/>
                <a:lumOff val="8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Information about citing sources, including:</a:t>
            </a:r>
          </a:p>
          <a:p>
            <a:pPr eaLnBrk="1" fontAlgn="auto" hangingPunct="1">
              <a:spcBef>
                <a:spcPts val="0"/>
              </a:spcBef>
              <a:spcAft>
                <a:spcPts val="0"/>
              </a:spcAft>
              <a:defRPr/>
            </a:pPr>
            <a:endParaRPr lang="en-US" altLang="zh-TW" sz="2100" kern="0" dirty="0">
              <a:solidFill>
                <a:schemeClr val="tx1"/>
              </a:solidFill>
              <a:latin typeface="Calibri" panose="020F0502020204030204" pitchFamily="34" charset="0"/>
              <a:ea typeface="微軟正黑體"/>
              <a:cs typeface="Calibri" panose="020F050202020403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How to avoid plagiarism</a:t>
            </a:r>
          </a:p>
          <a:p>
            <a:pPr marL="342900" indent="-342900" eaLnBrk="1" fontAlgn="auto" hangingPunct="1">
              <a:spcBef>
                <a:spcPts val="0"/>
              </a:spcBef>
              <a:spcAft>
                <a:spcPts val="0"/>
              </a:spcAft>
              <a:buFont typeface="Arial" panose="020B0604020202020204" pitchFamily="34" charset="0"/>
              <a:buChar char="•"/>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Overviews of common citation styles, such as APA, MLA, Chicago, and Harvard</a:t>
            </a:r>
          </a:p>
          <a:p>
            <a:pPr marL="342900" indent="-342900" eaLnBrk="1" fontAlgn="auto" hangingPunct="1">
              <a:spcBef>
                <a:spcPts val="0"/>
              </a:spcBef>
              <a:spcAft>
                <a:spcPts val="0"/>
              </a:spcAft>
              <a:buFont typeface="Arial" panose="020B0604020202020204" pitchFamily="34" charset="0"/>
              <a:buChar char="•"/>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Examples of citing various source types in APA style</a:t>
            </a:r>
          </a:p>
          <a:p>
            <a:pPr marL="342900" indent="-342900" eaLnBrk="1" fontAlgn="auto" hangingPunct="1">
              <a:spcBef>
                <a:spcPts val="0"/>
              </a:spcBef>
              <a:spcAft>
                <a:spcPts val="0"/>
              </a:spcAft>
              <a:buFont typeface="Arial" panose="020B0604020202020204" pitchFamily="34" charset="0"/>
              <a:buChar char="•"/>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Instructions for citing Chinese publications and references</a:t>
            </a:r>
          </a:p>
        </p:txBody>
      </p:sp>
      <p:sp>
        <p:nvSpPr>
          <p:cNvPr id="9" name="標題 5">
            <a:extLst>
              <a:ext uri="{FF2B5EF4-FFF2-40B4-BE49-F238E27FC236}">
                <a16:creationId xmlns:a16="http://schemas.microsoft.com/office/drawing/2014/main" id="{4AFFD3FC-7A03-43E5-B688-995B63603D75}"/>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3" name="Rectangle 2">
            <a:extLst>
              <a:ext uri="{FF2B5EF4-FFF2-40B4-BE49-F238E27FC236}">
                <a16:creationId xmlns:a16="http://schemas.microsoft.com/office/drawing/2014/main" id="{48A54F3E-7FD5-45F2-9EA9-7BD494879447}"/>
              </a:ext>
            </a:extLst>
          </p:cNvPr>
          <p:cNvSpPr>
            <a:spLocks noGrp="1" noChangeArrowheads="1"/>
          </p:cNvSpPr>
          <p:nvPr>
            <p:ph type="title"/>
          </p:nvPr>
        </p:nvSpPr>
        <p:spPr>
          <a:xfrm>
            <a:off x="1631504" y="-91034"/>
            <a:ext cx="7772400" cy="1009650"/>
          </a:xfrm>
        </p:spPr>
        <p:txBody>
          <a:bodyPr/>
          <a:lstStyle/>
          <a:p>
            <a:pPr eaLnBrk="1" hangingPunct="1">
              <a:defRPr/>
            </a:pPr>
            <a:r>
              <a:rPr lang="en-US" altLang="zh-TW" sz="3200" b="1" dirty="0">
                <a:solidFill>
                  <a:schemeClr val="bg1"/>
                </a:solidFill>
                <a:effectLst>
                  <a:outerShdw blurRad="38100" dist="38100" dir="2700000" algn="tl">
                    <a:srgbClr val="C0C0C0"/>
                  </a:outerShdw>
                </a:effectLst>
                <a:latin typeface="Tahoma" pitchFamily="34" charset="0"/>
                <a:ea typeface="新細明體" pitchFamily="18" charset="-120"/>
              </a:rPr>
              <a:t>Citation Information</a:t>
            </a:r>
          </a:p>
        </p:txBody>
      </p:sp>
      <p:pic>
        <p:nvPicPr>
          <p:cNvPr id="2" name="Picture 1">
            <a:extLst>
              <a:ext uri="{FF2B5EF4-FFF2-40B4-BE49-F238E27FC236}">
                <a16:creationId xmlns:a16="http://schemas.microsoft.com/office/drawing/2014/main" id="{7953CB47-7268-4F89-AA67-DA23D8EED479}"/>
              </a:ext>
            </a:extLst>
          </p:cNvPr>
          <p:cNvPicPr>
            <a:picLocks noChangeAspect="1"/>
          </p:cNvPicPr>
          <p:nvPr/>
        </p:nvPicPr>
        <p:blipFill>
          <a:blip r:embed="rId4"/>
          <a:stretch>
            <a:fillRect/>
          </a:stretch>
        </p:blipFill>
        <p:spPr>
          <a:xfrm>
            <a:off x="321626" y="1533278"/>
            <a:ext cx="7557513" cy="4560018"/>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1C1337AA-2A75-4BBA-98F8-5970B127978B}"/>
              </a:ext>
            </a:extLst>
          </p:cNvPr>
          <p:cNvSpPr/>
          <p:nvPr/>
        </p:nvSpPr>
        <p:spPr>
          <a:xfrm>
            <a:off x="2730567" y="846441"/>
            <a:ext cx="10297144" cy="677108"/>
          </a:xfrm>
          <a:prstGeom prst="rect">
            <a:avLst/>
          </a:prstGeom>
        </p:spPr>
        <p:txBody>
          <a:bodyPr wrap="square">
            <a:spAutoFit/>
          </a:bodyPr>
          <a:lstStyle/>
          <a:p>
            <a:r>
              <a:rPr lang="en-US" sz="1800" dirty="0">
                <a:latin typeface="Calibri" panose="020F0502020204030204" pitchFamily="34" charset="0"/>
                <a:ea typeface="Tahoma" panose="020B0604030504040204" pitchFamily="34" charset="0"/>
                <a:cs typeface="Calibri" panose="020F0502020204030204" pitchFamily="34" charset="0"/>
                <a:hlinkClick r:id="rId5"/>
              </a:rPr>
              <a:t>https://libguides.eduhk.hk/citing-information/citation-styles</a:t>
            </a:r>
            <a:endParaRPr lang="en-US" sz="1800" dirty="0">
              <a:latin typeface="Calibri" panose="020F0502020204030204" pitchFamily="34" charset="0"/>
              <a:ea typeface="Tahoma" panose="020B0604030504040204" pitchFamily="34" charset="0"/>
              <a:cs typeface="Calibri" panose="020F050202020403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8858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97D0C7-7E25-4EB1-B1FF-104396419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 y="-12932"/>
            <a:ext cx="12755508" cy="6858000"/>
          </a:xfrm>
          <a:prstGeom prst="rect">
            <a:avLst/>
          </a:prstGeom>
        </p:spPr>
      </p:pic>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38</a:t>
            </a:fld>
            <a:endParaRPr lang="en-US" altLang="zh-TW" dirty="0"/>
          </a:p>
        </p:txBody>
      </p:sp>
      <p:sp>
        <p:nvSpPr>
          <p:cNvPr id="14" name="標題 5">
            <a:extLst>
              <a:ext uri="{FF2B5EF4-FFF2-40B4-BE49-F238E27FC236}">
                <a16:creationId xmlns:a16="http://schemas.microsoft.com/office/drawing/2014/main" id="{0676F902-8432-494B-BE2E-78739C29ECAE}"/>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5" name="Rectangle 14">
            <a:extLst>
              <a:ext uri="{FF2B5EF4-FFF2-40B4-BE49-F238E27FC236}">
                <a16:creationId xmlns:a16="http://schemas.microsoft.com/office/drawing/2014/main" id="{F9AAB60A-1DB1-40D7-A263-4446F21AB183}"/>
              </a:ext>
            </a:extLst>
          </p:cNvPr>
          <p:cNvSpPr/>
          <p:nvPr/>
        </p:nvSpPr>
        <p:spPr>
          <a:xfrm>
            <a:off x="-24681" y="-7252"/>
            <a:ext cx="12307417" cy="707886"/>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67FD5642-7C04-4863-9B70-9AC05B74F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74406"/>
            <a:ext cx="2088232" cy="461596"/>
          </a:xfrm>
          <a:prstGeom prst="rect">
            <a:avLst/>
          </a:prstGeom>
        </p:spPr>
      </p:pic>
      <p:sp>
        <p:nvSpPr>
          <p:cNvPr id="17" name="Title 4">
            <a:extLst>
              <a:ext uri="{FF2B5EF4-FFF2-40B4-BE49-F238E27FC236}">
                <a16:creationId xmlns:a16="http://schemas.microsoft.com/office/drawing/2014/main" id="{75430EF7-DD07-414B-A4DD-9788AD08E94B}"/>
              </a:ext>
            </a:extLst>
          </p:cNvPr>
          <p:cNvSpPr txBox="1">
            <a:spLocks/>
          </p:cNvSpPr>
          <p:nvPr/>
        </p:nvSpPr>
        <p:spPr bwMode="auto">
          <a:xfrm>
            <a:off x="2063552" y="145502"/>
            <a:ext cx="7572942" cy="3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hangingPunct="1">
              <a:spcBef>
                <a:spcPct val="0"/>
              </a:spcBef>
              <a:buFontTx/>
              <a:buNone/>
              <a:defRPr/>
            </a:pPr>
            <a:r>
              <a:rPr lang="en-US" altLang="zh-TW" sz="2500" b="1" dirty="0">
                <a:solidFill>
                  <a:schemeClr val="bg1"/>
                </a:solidFill>
                <a:effectLst>
                  <a:outerShdw blurRad="38100" dist="38100" dir="2700000" algn="tl">
                    <a:srgbClr val="C0C0C0"/>
                  </a:outerShdw>
                </a:effectLst>
                <a:latin typeface="Tahoma" pitchFamily="34" charset="0"/>
                <a:cs typeface="+mj-cs"/>
              </a:rPr>
              <a:t>ORCID Registration Service for EdUHK Staff </a:t>
            </a:r>
          </a:p>
          <a:p>
            <a:pPr algn="ctr" eaLnBrk="1" hangingPunct="1">
              <a:spcBef>
                <a:spcPct val="0"/>
              </a:spcBef>
              <a:buFontTx/>
              <a:buNone/>
            </a:pPr>
            <a:endParaRPr lang="zh-TW" altLang="en-US" sz="2500" b="1" dirty="0">
              <a:solidFill>
                <a:schemeClr val="bg1"/>
              </a:solidFill>
              <a:latin typeface="Tahoma" pitchFamily="34" charset="0"/>
              <a:ea typeface="微軟正黑體" pitchFamily="34" charset="-120"/>
              <a:cs typeface="Tahoma" pitchFamily="34" charset="0"/>
            </a:endParaRPr>
          </a:p>
        </p:txBody>
      </p:sp>
      <p:sp>
        <p:nvSpPr>
          <p:cNvPr id="10" name="Rectangle 9">
            <a:extLst>
              <a:ext uri="{FF2B5EF4-FFF2-40B4-BE49-F238E27FC236}">
                <a16:creationId xmlns:a16="http://schemas.microsoft.com/office/drawing/2014/main" id="{AB66074C-7FEB-4C70-BBEF-B3E92C3097DB}"/>
              </a:ext>
            </a:extLst>
          </p:cNvPr>
          <p:cNvSpPr/>
          <p:nvPr/>
        </p:nvSpPr>
        <p:spPr>
          <a:xfrm>
            <a:off x="631634" y="1293213"/>
            <a:ext cx="10950766" cy="3170099"/>
          </a:xfrm>
          <a:prstGeom prst="rect">
            <a:avLst/>
          </a:prstGeom>
        </p:spPr>
        <p:txBody>
          <a:bodyPr wrap="square">
            <a:spAutoFit/>
          </a:bodyPr>
          <a:lstStyle/>
          <a:p>
            <a:pPr marL="285750" indent="-285750">
              <a:buFont typeface="Arial" panose="020B0604020202020204" pitchFamily="34" charset="0"/>
              <a:buChar char="•"/>
            </a:pPr>
            <a:r>
              <a:rPr lang="en-US" altLang="zh-TW" sz="2000" dirty="0">
                <a:latin typeface="Tahoma" panose="020B0604030504040204" pitchFamily="34" charset="0"/>
                <a:ea typeface="Tahoma" panose="020B0604030504040204" pitchFamily="34" charset="0"/>
                <a:cs typeface="Tahoma" panose="020B0604030504040204" pitchFamily="34" charset="0"/>
              </a:rPr>
              <a:t>An ORCID iD is a persistent identifier that will distinguish you from other researchers throughout your scholarly career. </a:t>
            </a:r>
          </a:p>
          <a:p>
            <a:pPr marL="285750" indent="-285750">
              <a:buFont typeface="Arial" panose="020B0604020202020204" pitchFamily="34" charset="0"/>
              <a:buChar char="•"/>
            </a:pPr>
            <a:endParaRPr lang="en-US" altLang="zh-TW"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tLang="zh-TW" sz="2000" dirty="0">
                <a:latin typeface="Tahoma" panose="020B0604030504040204" pitchFamily="34" charset="0"/>
                <a:ea typeface="Tahoma" panose="020B0604030504040204" pitchFamily="34" charset="0"/>
                <a:cs typeface="Tahoma" panose="020B0604030504040204" pitchFamily="34" charset="0"/>
              </a:rPr>
              <a:t>By registering with the EdUHK Library, EdUHK researchers can upload their research outputs from the EdUHK Research Repository directly to ORCID and create a new ORCID iD during the process if they do not already have an ORCID </a:t>
            </a:r>
            <a:r>
              <a:rPr lang="en-US" altLang="zh-TW" sz="2000" dirty="0" err="1">
                <a:latin typeface="Tahoma" panose="020B0604030504040204" pitchFamily="34" charset="0"/>
                <a:ea typeface="Tahoma" panose="020B0604030504040204" pitchFamily="34" charset="0"/>
                <a:cs typeface="Tahoma" panose="020B0604030504040204" pitchFamily="34" charset="0"/>
              </a:rPr>
              <a:t>iD.</a:t>
            </a:r>
            <a:endParaRPr lang="en-US" altLang="zh-TW"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tLang="zh-TW"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tLang="zh-TW" sz="2000" dirty="0">
                <a:latin typeface="Tahoma" panose="020B0604030504040204" pitchFamily="34" charset="0"/>
                <a:ea typeface="Tahoma" panose="020B0604030504040204" pitchFamily="34" charset="0"/>
                <a:cs typeface="Tahoma" panose="020B0604030504040204" pitchFamily="34" charset="0"/>
              </a:rPr>
              <a:t>To register for this service, you may either make an appointment to register in person or follow the self-registration guideline to register online.</a:t>
            </a:r>
          </a:p>
          <a:p>
            <a:pPr marL="285750" indent="-285750">
              <a:buFont typeface="Arial" panose="020B0604020202020204" pitchFamily="34" charset="0"/>
              <a:buChar char="•"/>
            </a:pPr>
            <a:endParaRPr lang="en-US" altLang="zh-TW" sz="20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File:ORCID logo.svg - Wikimedia Commons">
            <a:extLst>
              <a:ext uri="{FF2B5EF4-FFF2-40B4-BE49-F238E27FC236}">
                <a16:creationId xmlns:a16="http://schemas.microsoft.com/office/drawing/2014/main" id="{BD66E26E-A068-4351-9C6B-7C9ADB710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403" y="4865831"/>
            <a:ext cx="3865003" cy="13151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Tree>
    <p:extLst>
      <p:ext uri="{BB962C8B-B14F-4D97-AF65-F5344CB8AC3E}">
        <p14:creationId xmlns:p14="http://schemas.microsoft.com/office/powerpoint/2010/main" val="1510217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21B5DB-0809-4FAB-A376-5479C7955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36" y="-7252"/>
            <a:ext cx="12192000" cy="6858000"/>
          </a:xfrm>
          <a:prstGeom prst="rect">
            <a:avLst/>
          </a:prstGeom>
        </p:spPr>
      </p:pic>
      <p:sp>
        <p:nvSpPr>
          <p:cNvPr id="10"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39</a:t>
            </a:fld>
            <a:endParaRPr lang="en-US" altLang="zh-TW" dirty="0"/>
          </a:p>
        </p:txBody>
      </p:sp>
      <p:sp>
        <p:nvSpPr>
          <p:cNvPr id="9" name="標題 5">
            <a:extLst>
              <a:ext uri="{FF2B5EF4-FFF2-40B4-BE49-F238E27FC236}">
                <a16:creationId xmlns:a16="http://schemas.microsoft.com/office/drawing/2014/main" id="{650328AF-C262-4F2A-BCA8-4DB37113D9B7}"/>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2" name="Rectangle 11">
            <a:extLst>
              <a:ext uri="{FF2B5EF4-FFF2-40B4-BE49-F238E27FC236}">
                <a16:creationId xmlns:a16="http://schemas.microsoft.com/office/drawing/2014/main" id="{82045E83-BB65-48A7-A4F5-8F6CD611EE19}"/>
              </a:ext>
            </a:extLst>
          </p:cNvPr>
          <p:cNvSpPr/>
          <p:nvPr/>
        </p:nvSpPr>
        <p:spPr>
          <a:xfrm>
            <a:off x="-24681" y="-7252"/>
            <a:ext cx="12209831" cy="77888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3" name="Picture 12">
            <a:extLst>
              <a:ext uri="{FF2B5EF4-FFF2-40B4-BE49-F238E27FC236}">
                <a16:creationId xmlns:a16="http://schemas.microsoft.com/office/drawing/2014/main" id="{698F085D-0769-4436-B39A-EDC1D62E1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74406"/>
            <a:ext cx="2088232" cy="461596"/>
          </a:xfrm>
          <a:prstGeom prst="rect">
            <a:avLst/>
          </a:prstGeom>
        </p:spPr>
      </p:pic>
      <p:sp>
        <p:nvSpPr>
          <p:cNvPr id="14" name="Title 4">
            <a:extLst>
              <a:ext uri="{FF2B5EF4-FFF2-40B4-BE49-F238E27FC236}">
                <a16:creationId xmlns:a16="http://schemas.microsoft.com/office/drawing/2014/main" id="{9973721A-4C69-459B-B66A-525D60D05DC8}"/>
              </a:ext>
            </a:extLst>
          </p:cNvPr>
          <p:cNvSpPr txBox="1">
            <a:spLocks/>
          </p:cNvSpPr>
          <p:nvPr/>
        </p:nvSpPr>
        <p:spPr bwMode="auto">
          <a:xfrm>
            <a:off x="2423592" y="136764"/>
            <a:ext cx="757294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hangingPunct="1">
              <a:spcBef>
                <a:spcPct val="0"/>
              </a:spcBef>
              <a:buFontTx/>
              <a:buNone/>
            </a:pPr>
            <a:endParaRPr lang="zh-TW" altLang="en-US" sz="2500" b="1" dirty="0">
              <a:solidFill>
                <a:schemeClr val="bg1"/>
              </a:solidFill>
              <a:latin typeface="Tahoma" pitchFamily="34" charset="0"/>
              <a:ea typeface="微軟正黑體" pitchFamily="34" charset="-120"/>
              <a:cs typeface="Tahoma" pitchFamily="34" charset="0"/>
            </a:endParaRPr>
          </a:p>
        </p:txBody>
      </p:sp>
      <p:sp>
        <p:nvSpPr>
          <p:cNvPr id="11" name="Rectangle: Rounded Corners 10">
            <a:extLst>
              <a:ext uri="{FF2B5EF4-FFF2-40B4-BE49-F238E27FC236}">
                <a16:creationId xmlns:a16="http://schemas.microsoft.com/office/drawing/2014/main" id="{4CE64665-E587-4E71-BEC9-66A6D2BB48D5}"/>
              </a:ext>
            </a:extLst>
          </p:cNvPr>
          <p:cNvSpPr/>
          <p:nvPr/>
        </p:nvSpPr>
        <p:spPr>
          <a:xfrm>
            <a:off x="582609" y="1033229"/>
            <a:ext cx="8249695" cy="4844043"/>
          </a:xfrm>
          <a:prstGeom prst="roundRect">
            <a:avLst/>
          </a:prstGeom>
          <a:solidFill>
            <a:schemeClr val="accent6">
              <a:lumMod val="20000"/>
              <a:lumOff val="80000"/>
            </a:schemeClr>
          </a:solidFill>
          <a:ln>
            <a:solidFill>
              <a:schemeClr val="accent6">
                <a:lumMod val="20000"/>
                <a:lumOff val="8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defRPr/>
            </a:pPr>
            <a:r>
              <a:rPr lang="en-US" b="1" dirty="0">
                <a:solidFill>
                  <a:srgbClr val="333333"/>
                </a:solidFill>
                <a:latin typeface="Alegreya Sans"/>
              </a:rPr>
              <a:t>Transformative Agreement (TA)</a:t>
            </a:r>
          </a:p>
          <a:p>
            <a:pPr eaLnBrk="1" fontAlgn="auto" hangingPunct="1">
              <a:spcBef>
                <a:spcPts val="0"/>
              </a:spcBef>
              <a:spcAft>
                <a:spcPts val="0"/>
              </a:spcAft>
              <a:defRPr/>
            </a:pPr>
            <a:endParaRPr lang="en-US" sz="2000" dirty="0">
              <a:solidFill>
                <a:schemeClr val="tx1"/>
              </a:solidFill>
              <a:latin typeface="YAFdJjTk5UU 0"/>
            </a:endParaRPr>
          </a:p>
          <a:p>
            <a:pPr marL="342900" indent="-342900" eaLnBrk="1" fontAlgn="auto" hangingPunct="1">
              <a:spcBef>
                <a:spcPts val="0"/>
              </a:spcBef>
              <a:spcAft>
                <a:spcPts val="0"/>
              </a:spcAft>
              <a:buFont typeface="Arial" panose="020B0604020202020204" pitchFamily="34" charset="0"/>
              <a:buChar char="•"/>
              <a:defRPr/>
            </a:pPr>
            <a:r>
              <a:rPr lang="en-US" sz="2000" dirty="0">
                <a:solidFill>
                  <a:schemeClr val="tx1"/>
                </a:solidFill>
                <a:latin typeface="YAFdJjTk5UU 0"/>
              </a:rPr>
              <a:t>The Library has entered into TA with </a:t>
            </a:r>
            <a:r>
              <a:rPr lang="en-US" sz="2000" dirty="0">
                <a:solidFill>
                  <a:srgbClr val="0070C0"/>
                </a:solidFill>
                <a:latin typeface="YAFdJjTk5UU 0"/>
              </a:rPr>
              <a:t>Cambridge University Press (CUP),</a:t>
            </a:r>
            <a:r>
              <a:rPr lang="zh-CN" altLang="en-US" sz="2000" dirty="0">
                <a:solidFill>
                  <a:srgbClr val="0070C0"/>
                </a:solidFill>
                <a:latin typeface="YAFdJjTk5UU 0"/>
              </a:rPr>
              <a:t> </a:t>
            </a:r>
            <a:r>
              <a:rPr lang="en-US" altLang="zh-CN" sz="2000" dirty="0">
                <a:solidFill>
                  <a:srgbClr val="0070C0"/>
                </a:solidFill>
                <a:latin typeface="YAFdJjTk5UU 0"/>
              </a:rPr>
              <a:t>Association for Computing Machinery (ACM) and Springer Nature </a:t>
            </a:r>
            <a:r>
              <a:rPr lang="en-US" altLang="zh-CN" sz="2000" dirty="0">
                <a:solidFill>
                  <a:schemeClr val="tx1"/>
                </a:solidFill>
                <a:latin typeface="YAFdJjTk5UU 0"/>
              </a:rPr>
              <a:t>to</a:t>
            </a:r>
            <a:r>
              <a:rPr lang="zh-CN" altLang="en-US" sz="2000" dirty="0">
                <a:solidFill>
                  <a:schemeClr val="tx1"/>
                </a:solidFill>
                <a:latin typeface="YAFdJjTk5UU 0"/>
              </a:rPr>
              <a:t> </a:t>
            </a:r>
            <a:r>
              <a:rPr lang="en-US" sz="2000" dirty="0">
                <a:solidFill>
                  <a:schemeClr val="tx1"/>
                </a:solidFill>
                <a:latin typeface="YAFdJjTk5UU 0"/>
              </a:rPr>
              <a:t>enable </a:t>
            </a:r>
            <a:r>
              <a:rPr lang="en-US" sz="2000" dirty="0" err="1">
                <a:solidFill>
                  <a:schemeClr val="tx1"/>
                </a:solidFill>
                <a:latin typeface="YAFdJjTk5UU 0"/>
              </a:rPr>
              <a:t>EdUHK</a:t>
            </a:r>
            <a:r>
              <a:rPr lang="en-US" sz="2000" dirty="0">
                <a:solidFill>
                  <a:schemeClr val="tx1"/>
                </a:solidFill>
                <a:latin typeface="YAFdJjTk5UU 0"/>
              </a:rPr>
              <a:t> researchers to publish articles in open access journals without having to pay Article Processing Charge (APC).</a:t>
            </a:r>
          </a:p>
          <a:p>
            <a:pPr marL="342900" indent="-342900" eaLnBrk="1" fontAlgn="auto" hangingPunct="1">
              <a:spcBef>
                <a:spcPts val="0"/>
              </a:spcBef>
              <a:spcAft>
                <a:spcPts val="0"/>
              </a:spcAft>
              <a:buFont typeface="Arial" panose="020B0604020202020204" pitchFamily="34" charset="0"/>
              <a:buChar char="•"/>
              <a:defRPr/>
            </a:pPr>
            <a:endParaRPr lang="en-US" sz="2000" dirty="0">
              <a:solidFill>
                <a:schemeClr val="tx1"/>
              </a:solidFill>
              <a:latin typeface="YAFdJjTk5UU 0"/>
            </a:endParaRPr>
          </a:p>
          <a:p>
            <a:pPr marL="342900" indent="-342900" eaLnBrk="1" fontAlgn="auto" hangingPunct="1">
              <a:spcBef>
                <a:spcPts val="0"/>
              </a:spcBef>
              <a:spcAft>
                <a:spcPts val="0"/>
              </a:spcAft>
              <a:buFont typeface="Arial" panose="020B0604020202020204" pitchFamily="34" charset="0"/>
              <a:buChar char="•"/>
              <a:defRPr/>
            </a:pPr>
            <a:r>
              <a:rPr lang="en-US" sz="2000" dirty="0">
                <a:solidFill>
                  <a:schemeClr val="tx1"/>
                </a:solidFill>
                <a:latin typeface="YAFdJjTk5UU 0"/>
              </a:rPr>
              <a:t>The quota for Springer Nature for 2024 has been used up now, so  Springer Nature has therefore turned off option of APC waiver eligibility for 2024. It will be turned on again when the next term of agreement begins on 1 January 2025. </a:t>
            </a:r>
          </a:p>
          <a:p>
            <a:pPr eaLnBrk="1" fontAlgn="auto" hangingPunct="1">
              <a:spcBef>
                <a:spcPts val="0"/>
              </a:spcBef>
              <a:spcAft>
                <a:spcPts val="0"/>
              </a:spcAft>
              <a:defRPr/>
            </a:pPr>
            <a:endParaRPr lang="zh-TW" altLang="en-US" sz="2000" kern="0" dirty="0">
              <a:solidFill>
                <a:schemeClr val="tx1"/>
              </a:solidFill>
              <a:latin typeface="Tahoma" panose="020B0604030504040204" pitchFamily="34" charset="0"/>
              <a:ea typeface="微軟正黑體"/>
              <a:cs typeface="Tahoma" panose="020B0604030504040204" pitchFamily="34" charset="0"/>
            </a:endParaRPr>
          </a:p>
        </p:txBody>
      </p:sp>
      <p:sp>
        <p:nvSpPr>
          <p:cNvPr id="15" name="Title 4">
            <a:extLst>
              <a:ext uri="{FF2B5EF4-FFF2-40B4-BE49-F238E27FC236}">
                <a16:creationId xmlns:a16="http://schemas.microsoft.com/office/drawing/2014/main" id="{D19ED4C0-4BA8-4469-9FF6-D65B8B6998B1}"/>
              </a:ext>
            </a:extLst>
          </p:cNvPr>
          <p:cNvSpPr txBox="1">
            <a:spLocks/>
          </p:cNvSpPr>
          <p:nvPr/>
        </p:nvSpPr>
        <p:spPr bwMode="auto">
          <a:xfrm>
            <a:off x="2269416" y="77480"/>
            <a:ext cx="7572942" cy="3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hangingPunct="1">
              <a:spcBef>
                <a:spcPct val="0"/>
              </a:spcBef>
              <a:buFontTx/>
              <a:buNone/>
              <a:defRPr/>
            </a:pPr>
            <a:r>
              <a:rPr lang="en-US" altLang="zh-TW" b="1" dirty="0">
                <a:solidFill>
                  <a:schemeClr val="bg1"/>
                </a:solidFill>
                <a:effectLst>
                  <a:outerShdw blurRad="38100" dist="38100" dir="2700000" algn="tl">
                    <a:srgbClr val="C0C0C0"/>
                  </a:outerShdw>
                </a:effectLst>
                <a:latin typeface="Tahoma" pitchFamily="34" charset="0"/>
                <a:cs typeface="+mj-cs"/>
              </a:rPr>
              <a:t>Open Access</a:t>
            </a:r>
          </a:p>
          <a:p>
            <a:pPr algn="ctr" eaLnBrk="1" hangingPunct="1">
              <a:spcBef>
                <a:spcPct val="0"/>
              </a:spcBef>
              <a:buFontTx/>
              <a:buNone/>
            </a:pPr>
            <a:endParaRPr lang="zh-TW" altLang="en-US" sz="2500" b="1" dirty="0">
              <a:solidFill>
                <a:schemeClr val="bg1"/>
              </a:solidFill>
              <a:latin typeface="Tahoma" pitchFamily="34" charset="0"/>
              <a:ea typeface="微軟正黑體" pitchFamily="34" charset="-120"/>
              <a:cs typeface="Tahoma" pitchFamily="34" charset="0"/>
            </a:endParaRPr>
          </a:p>
        </p:txBody>
      </p:sp>
      <p:sp>
        <p:nvSpPr>
          <p:cNvPr id="3" name="Rectangle 2">
            <a:extLst>
              <a:ext uri="{FF2B5EF4-FFF2-40B4-BE49-F238E27FC236}">
                <a16:creationId xmlns:a16="http://schemas.microsoft.com/office/drawing/2014/main" id="{B35D2F02-2AC4-484D-834D-23521865290B}"/>
              </a:ext>
            </a:extLst>
          </p:cNvPr>
          <p:cNvSpPr/>
          <p:nvPr/>
        </p:nvSpPr>
        <p:spPr>
          <a:xfrm>
            <a:off x="397878" y="1130791"/>
            <a:ext cx="184731" cy="461665"/>
          </a:xfrm>
          <a:prstGeom prst="rect">
            <a:avLst/>
          </a:prstGeom>
        </p:spPr>
        <p:txBody>
          <a:bodyPr wrap="none">
            <a:spAutoFit/>
          </a:bodyPr>
          <a:lstStyle/>
          <a:p>
            <a:endParaRPr lang="en-US" b="1" i="0" dirty="0">
              <a:solidFill>
                <a:srgbClr val="333333"/>
              </a:solidFill>
              <a:effectLst/>
              <a:latin typeface="Alegreya Sans"/>
            </a:endParaRPr>
          </a:p>
        </p:txBody>
      </p:sp>
      <p:pic>
        <p:nvPicPr>
          <p:cNvPr id="4" name="Picture 3">
            <a:extLst>
              <a:ext uri="{FF2B5EF4-FFF2-40B4-BE49-F238E27FC236}">
                <a16:creationId xmlns:a16="http://schemas.microsoft.com/office/drawing/2014/main" id="{45775A69-2BA9-4DA5-B380-19B66760BFC9}"/>
              </a:ext>
            </a:extLst>
          </p:cNvPr>
          <p:cNvPicPr>
            <a:picLocks noChangeAspect="1"/>
          </p:cNvPicPr>
          <p:nvPr/>
        </p:nvPicPr>
        <p:blipFill>
          <a:blip r:embed="rId4"/>
          <a:stretch>
            <a:fillRect/>
          </a:stretch>
        </p:blipFill>
        <p:spPr>
          <a:xfrm>
            <a:off x="9372198" y="2047934"/>
            <a:ext cx="2499952" cy="2747628"/>
          </a:xfrm>
          <a:prstGeom prst="rect">
            <a:avLst/>
          </a:prstGeom>
        </p:spPr>
      </p:pic>
      <p:sp>
        <p:nvSpPr>
          <p:cNvPr id="7" name="Rectangle 6">
            <a:extLst>
              <a:ext uri="{FF2B5EF4-FFF2-40B4-BE49-F238E27FC236}">
                <a16:creationId xmlns:a16="http://schemas.microsoft.com/office/drawing/2014/main" id="{13AFDC46-0988-4A57-990C-D015CD41F3A9}"/>
              </a:ext>
            </a:extLst>
          </p:cNvPr>
          <p:cNvSpPr/>
          <p:nvPr/>
        </p:nvSpPr>
        <p:spPr>
          <a:xfrm>
            <a:off x="3048000" y="2090172"/>
            <a:ext cx="6096000" cy="461665"/>
          </a:xfrm>
          <a:prstGeom prst="rect">
            <a:avLst/>
          </a:prstGeom>
        </p:spPr>
        <p:txBody>
          <a:bodyPr>
            <a:spAutoFit/>
          </a:bodyPr>
          <a:lstStyle/>
          <a:p>
            <a:r>
              <a:rPr lang="en-US" dirty="0">
                <a:latin typeface="YAFdJjTk5UU 0"/>
              </a:rPr>
              <a:t> </a:t>
            </a:r>
            <a:endParaRPr lang="en-US" dirty="0"/>
          </a:p>
        </p:txBody>
      </p:sp>
    </p:spTree>
    <p:extLst>
      <p:ext uri="{BB962C8B-B14F-4D97-AF65-F5344CB8AC3E}">
        <p14:creationId xmlns:p14="http://schemas.microsoft.com/office/powerpoint/2010/main" val="2430472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609600" y="5853266"/>
            <a:ext cx="3725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FC000"/>
                </a:solidFill>
                <a:effectLst/>
                <a:uLnTx/>
                <a:uFillTx/>
                <a:latin typeface="Tahoma" panose="020B0604030504040204" pitchFamily="34" charset="0"/>
                <a:ea typeface="新細明體" panose="02020500000000000000" pitchFamily="18" charset="-120"/>
                <a:cs typeface="Tahoma" panose="020B0604030504040204" pitchFamily="34" charset="0"/>
              </a:rPr>
              <a:t>M</a:t>
            </a:r>
            <a:r>
              <a:rPr kumimoji="0" lang="en-US" altLang="zh-TW" sz="24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ong</a:t>
            </a:r>
            <a:r>
              <a:rPr kumimoji="0" lang="en-US" altLang="zh-TW" sz="2400" b="1" i="0" u="none" strike="noStrike" kern="1200" cap="none" spc="0" normalizeH="0" baseline="0" noProof="0" dirty="0">
                <a:ln>
                  <a:noFill/>
                </a:ln>
                <a:solidFill>
                  <a:srgbClr val="0000CC"/>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FC000"/>
                </a:solidFill>
                <a:effectLst/>
                <a:uLnTx/>
                <a:uFillTx/>
                <a:latin typeface="Tahoma" panose="020B0604030504040204" pitchFamily="34" charset="0"/>
                <a:ea typeface="新細明體" panose="02020500000000000000" pitchFamily="18" charset="-120"/>
                <a:cs typeface="Tahoma" panose="020B0604030504040204" pitchFamily="34" charset="0"/>
              </a:rPr>
              <a:t>M</a:t>
            </a:r>
            <a:r>
              <a:rPr kumimoji="0" lang="en-US" altLang="zh-TW" sz="24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an</a:t>
            </a:r>
            <a:r>
              <a:rPr kumimoji="0" lang="en-US" altLang="zh-TW" sz="2400" b="1" i="0" u="none" strike="noStrike" kern="1200" cap="none" spc="0" normalizeH="0" baseline="0" noProof="0" dirty="0">
                <a:ln>
                  <a:noFill/>
                </a:ln>
                <a:solidFill>
                  <a:srgbClr val="0000CC"/>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FC000"/>
                </a:solidFill>
                <a:effectLst/>
                <a:uLnTx/>
                <a:uFillTx/>
                <a:latin typeface="Tahoma" panose="020B0604030504040204" pitchFamily="34" charset="0"/>
                <a:ea typeface="新細明體" panose="02020500000000000000" pitchFamily="18" charset="-120"/>
                <a:cs typeface="Tahoma" panose="020B0604030504040204" pitchFamily="34" charset="0"/>
              </a:rPr>
              <a:t>W</a:t>
            </a:r>
            <a:r>
              <a:rPr kumimoji="0" lang="en-US" altLang="zh-TW" sz="24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ai</a:t>
            </a:r>
            <a:r>
              <a:rPr kumimoji="0" lang="en-US" altLang="zh-TW" sz="2400" b="1" i="0" u="none" strike="noStrike" kern="1200" cap="none" spc="0" normalizeH="0" baseline="0" noProof="0" dirty="0">
                <a:ln>
                  <a:noFill/>
                </a:ln>
                <a:solidFill>
                  <a:srgbClr val="0000CC"/>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none"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t>Library</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it-IT" altLang="zh-TW" sz="2000" b="1" i="0" u="none" strike="noStrike" kern="1200" cap="none" spc="0" normalizeH="0" baseline="0" noProof="0" dirty="0">
                <a:ln>
                  <a:noFill/>
                </a:ln>
                <a:effectLst>
                  <a:outerShdw blurRad="38100" dist="38100" dir="2700000" algn="tl">
                    <a:srgbClr val="000000">
                      <a:alpha val="43137"/>
                    </a:srgbClr>
                  </a:outerShdw>
                </a:effectLst>
                <a:uLnTx/>
                <a:uFillTx/>
                <a:latin typeface="Tahoma" panose="020B0604030504040204" pitchFamily="34" charset="0"/>
                <a:ea typeface="新細明體" panose="02020500000000000000" pitchFamily="18" charset="-120"/>
                <a:cs typeface="Tahoma" panose="020B0604030504040204" pitchFamily="34" charset="0"/>
              </a:rPr>
              <a:t>(Block C, Tai Po Campus)</a:t>
            </a:r>
          </a:p>
        </p:txBody>
      </p:sp>
      <p:sp>
        <p:nvSpPr>
          <p:cNvPr id="168966" name="Text Box 6"/>
          <p:cNvSpPr txBox="1">
            <a:spLocks noChangeArrowheads="1"/>
          </p:cNvSpPr>
          <p:nvPr/>
        </p:nvSpPr>
        <p:spPr bwMode="auto">
          <a:xfrm>
            <a:off x="4295800" y="122076"/>
            <a:ext cx="3600400"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effectLst>
                  <a:outerShdw blurRad="38100" dist="38100" dir="2700000" algn="tl">
                    <a:srgbClr val="C0C0C0"/>
                  </a:outerShdw>
                </a:effectLst>
                <a:uLnTx/>
                <a:uFillTx/>
                <a:latin typeface="Tahoma" pitchFamily="34" charset="0"/>
                <a:ea typeface="新細明體" panose="02020500000000000000" pitchFamily="18" charset="-120"/>
                <a:cs typeface="+mn-cs"/>
              </a:rPr>
              <a:t>Our Locations</a:t>
            </a:r>
          </a:p>
        </p:txBody>
      </p:sp>
      <p:sp>
        <p:nvSpPr>
          <p:cNvPr id="7174" name="Text Box 4"/>
          <p:cNvSpPr txBox="1">
            <a:spLocks noChangeArrowheads="1"/>
          </p:cNvSpPr>
          <p:nvPr/>
        </p:nvSpPr>
        <p:spPr bwMode="auto">
          <a:xfrm>
            <a:off x="6744072" y="958586"/>
            <a:ext cx="6038954" cy="76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ts val="2800"/>
              </a:lnSpc>
              <a:spcBef>
                <a:spcPct val="50000"/>
              </a:spcBef>
              <a:spcAft>
                <a:spcPct val="0"/>
              </a:spcAft>
              <a:buClrTx/>
              <a:buSzTx/>
              <a:buFontTx/>
              <a:buNone/>
              <a:tabLst/>
              <a:defRPr/>
            </a:pPr>
            <a:r>
              <a:rPr kumimoji="0" lang="en-US" altLang="zh-TW" sz="2400" b="1" i="0" u="sng" strike="noStrike" kern="1200" cap="none" spc="0" normalizeH="0" baseline="0" noProof="0" dirty="0">
                <a:ln>
                  <a:noFill/>
                </a:ln>
                <a:solidFill>
                  <a:srgbClr val="F79646"/>
                </a:solidFill>
                <a:effectLst/>
                <a:uLnTx/>
                <a:uFillTx/>
                <a:latin typeface="Tahoma" panose="020B0604030504040204" pitchFamily="34" charset="0"/>
                <a:ea typeface="新細明體" panose="02020500000000000000" pitchFamily="18" charset="-120"/>
                <a:cs typeface="Tahoma" panose="020B0604030504040204" pitchFamily="34" charset="0"/>
              </a:rPr>
              <a:t>T</a:t>
            </a:r>
            <a:r>
              <a:rPr kumimoji="0" lang="en-US" altLang="zh-TW" sz="18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seung</a:t>
            </a:r>
            <a:r>
              <a:rPr kumimoji="0" lang="en-US" altLang="zh-TW" sz="24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79646"/>
                </a:solidFill>
                <a:effectLst/>
                <a:uLnTx/>
                <a:uFillTx/>
                <a:latin typeface="Tahoma" panose="020B0604030504040204" pitchFamily="34" charset="0"/>
                <a:ea typeface="新細明體" panose="02020500000000000000" pitchFamily="18" charset="-120"/>
                <a:cs typeface="Tahoma" panose="020B0604030504040204" pitchFamily="34" charset="0"/>
              </a:rPr>
              <a:t>K</a:t>
            </a:r>
            <a:r>
              <a:rPr kumimoji="0" lang="en-US" altLang="zh-TW" sz="18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wan</a:t>
            </a:r>
            <a:r>
              <a:rPr kumimoji="0" lang="en-US" altLang="zh-TW" sz="24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79646"/>
                </a:solidFill>
                <a:effectLst/>
                <a:uLnTx/>
                <a:uFillTx/>
                <a:latin typeface="Tahoma" panose="020B0604030504040204" pitchFamily="34" charset="0"/>
                <a:ea typeface="新細明體" panose="02020500000000000000" pitchFamily="18" charset="-120"/>
                <a:cs typeface="Tahoma" panose="020B0604030504040204" pitchFamily="34" charset="0"/>
              </a:rPr>
              <a:t>O</a:t>
            </a:r>
            <a:r>
              <a:rPr kumimoji="0" lang="en-US" altLang="zh-TW" sz="24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18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Study Centre Library</a:t>
            </a:r>
            <a:br>
              <a:rPr kumimoji="0" lang="en-US" altLang="zh-TW" sz="2400" b="1" i="0" u="sng"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br>
            <a:r>
              <a:rPr kumimoji="0" lang="en-US" altLang="zh-TW" sz="18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(1 King Yin Lane, Tseung Kwan O)</a:t>
            </a:r>
          </a:p>
        </p:txBody>
      </p:sp>
      <p:grpSp>
        <p:nvGrpSpPr>
          <p:cNvPr id="3" name="Group 2">
            <a:extLst>
              <a:ext uri="{FF2B5EF4-FFF2-40B4-BE49-F238E27FC236}">
                <a16:creationId xmlns:a16="http://schemas.microsoft.com/office/drawing/2014/main" id="{AE5DD5A3-9402-4A21-8A42-43129DD61164}"/>
              </a:ext>
            </a:extLst>
          </p:cNvPr>
          <p:cNvGrpSpPr/>
          <p:nvPr/>
        </p:nvGrpSpPr>
        <p:grpSpPr>
          <a:xfrm>
            <a:off x="2525042" y="2088422"/>
            <a:ext cx="7238507" cy="830263"/>
            <a:chOff x="2424310" y="4046778"/>
            <a:chExt cx="7704138" cy="966398"/>
          </a:xfrm>
        </p:grpSpPr>
        <p:sp>
          <p:nvSpPr>
            <p:cNvPr id="2" name="Rectangle: Rounded Corners 1">
              <a:extLst>
                <a:ext uri="{FF2B5EF4-FFF2-40B4-BE49-F238E27FC236}">
                  <a16:creationId xmlns:a16="http://schemas.microsoft.com/office/drawing/2014/main" id="{5DBC20E4-C05F-4D13-ACE7-53F89F51BCE5}"/>
                </a:ext>
              </a:extLst>
            </p:cNvPr>
            <p:cNvSpPr/>
            <p:nvPr/>
          </p:nvSpPr>
          <p:spPr>
            <a:xfrm>
              <a:off x="2424310" y="4046778"/>
              <a:ext cx="7704138" cy="966398"/>
            </a:xfrm>
            <a:prstGeom prst="roundRect">
              <a:avLst/>
            </a:prstGeom>
            <a:solidFill>
              <a:schemeClr val="tx2">
                <a:lumMod val="20000"/>
                <a:lumOff val="80000"/>
              </a:schemeClr>
            </a:solidFill>
            <a:effectLst>
              <a:glow rad="127000">
                <a:schemeClr val="accent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7" name="Rectangle 13"/>
            <p:cNvSpPr>
              <a:spLocks noChangeArrowheads="1"/>
            </p:cNvSpPr>
            <p:nvPr/>
          </p:nvSpPr>
          <p:spPr bwMode="auto">
            <a:xfrm>
              <a:off x="2646201" y="4061137"/>
              <a:ext cx="7164796" cy="830262"/>
            </a:xfrm>
            <a:prstGeom prst="rect">
              <a:avLst/>
            </a:prstGeom>
            <a:noFill/>
            <a:ln>
              <a:noFill/>
            </a:ln>
            <a:effectLst>
              <a:glow rad="114300">
                <a:schemeClr val="tx2">
                  <a:lumMod val="60000"/>
                  <a:lumOff val="40000"/>
                  <a:alpha val="70000"/>
                </a:schemeClr>
              </a:glow>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Different Opening Hours</a:t>
              </a:r>
            </a:p>
            <a:p>
              <a:pPr lvl="0" algn="ctr" eaLnBrk="1" hangingPunct="1">
                <a:spcBef>
                  <a:spcPct val="0"/>
                </a:spcBef>
                <a:buNone/>
                <a:defRPr/>
              </a:pPr>
              <a:r>
                <a:rPr lang="en-US" altLang="zh-TW" sz="1800" b="1" dirty="0">
                  <a:latin typeface="Tahoma" panose="020B0604030504040204" pitchFamily="34" charset="0"/>
                  <a:cs typeface="Tahoma" panose="020B0604030504040204" pitchFamily="34" charset="0"/>
                  <a:hlinkClick r:id="rId3"/>
                </a:rPr>
                <a:t>https://www.lib.eduhk.hk/opening-hours/mmw-library</a:t>
              </a:r>
              <a:endParaRPr kumimoji="0" lang="en-US" altLang="zh-TW" sz="1800" b="1" i="0" u="none" strike="noStrike" kern="1200" cap="none" spc="0" normalizeH="0" baseline="0" noProof="0" dirty="0">
                <a:ln>
                  <a:noFill/>
                </a:ln>
                <a:effectLst/>
                <a:uLnTx/>
                <a:uFillTx/>
                <a:latin typeface="Tahoma" panose="020B0604030504040204" pitchFamily="34" charset="0"/>
                <a:cs typeface="Tahoma" panose="020B0604030504040204" pitchFamily="34" charset="0"/>
              </a:endParaRPr>
            </a:p>
          </p:txBody>
        </p:sp>
      </p:grpSp>
      <p:sp>
        <p:nvSpPr>
          <p:cNvPr id="15" name="標題 5">
            <a:extLst>
              <a:ext uri="{FF2B5EF4-FFF2-40B4-BE49-F238E27FC236}">
                <a16:creationId xmlns:a16="http://schemas.microsoft.com/office/drawing/2014/main" id="{7EEFEFBB-E786-4E9F-B769-6BB8B6D73199}"/>
              </a:ext>
            </a:extLst>
          </p:cNvPr>
          <p:cNvSpPr txBox="1">
            <a:spLocks/>
          </p:cNvSpPr>
          <p:nvPr/>
        </p:nvSpPr>
        <p:spPr bwMode="auto">
          <a:xfrm>
            <a:off x="10468832" y="6356353"/>
            <a:ext cx="945579" cy="35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b="1" i="1" dirty="0">
                <a:solidFill>
                  <a:schemeClr val="bg1"/>
                </a:solidFill>
              </a:rPr>
              <a:t>The</a:t>
            </a:r>
            <a:r>
              <a:rPr lang="en-US" altLang="zh-TW" sz="1000" b="1" i="1" dirty="0">
                <a:solidFill>
                  <a:srgbClr val="203457"/>
                </a:solidFill>
              </a:rPr>
              <a:t> </a:t>
            </a:r>
            <a:r>
              <a:rPr lang="en-US" altLang="zh-TW" sz="1000" b="1" i="1" dirty="0">
                <a:solidFill>
                  <a:schemeClr val="bg1"/>
                </a:solidFill>
              </a:rPr>
              <a:t>Basics</a:t>
            </a:r>
            <a:endParaRPr lang="zh-TW" altLang="en-US" sz="1000" b="1" i="1" dirty="0">
              <a:solidFill>
                <a:schemeClr val="bg1"/>
              </a:solidFill>
            </a:endParaRPr>
          </a:p>
        </p:txBody>
      </p:sp>
      <p:sp>
        <p:nvSpPr>
          <p:cNvPr id="16" name="Slide Number Placeholder 3">
            <a:extLst>
              <a:ext uri="{FF2B5EF4-FFF2-40B4-BE49-F238E27FC236}">
                <a16:creationId xmlns:a16="http://schemas.microsoft.com/office/drawing/2014/main" id="{EACD6C6A-46C8-4F27-BB45-39DECEB450CE}"/>
              </a:ext>
            </a:extLst>
          </p:cNvPr>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a:t>
            </a:fld>
            <a:endParaRPr lang="en-US" altLang="zh-TW" dirty="0"/>
          </a:p>
        </p:txBody>
      </p:sp>
      <p:pic>
        <p:nvPicPr>
          <p:cNvPr id="21" name="Picture 20">
            <a:extLst>
              <a:ext uri="{FF2B5EF4-FFF2-40B4-BE49-F238E27FC236}">
                <a16:creationId xmlns:a16="http://schemas.microsoft.com/office/drawing/2014/main" id="{AE1788C6-956C-4250-A8F5-67B52E3D12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976" y="958586"/>
            <a:ext cx="1956048" cy="1100277"/>
          </a:xfrm>
          <a:prstGeom prst="rect">
            <a:avLst/>
          </a:prstGeom>
        </p:spPr>
      </p:pic>
      <p:pic>
        <p:nvPicPr>
          <p:cNvPr id="27" name="Picture 26">
            <a:extLst>
              <a:ext uri="{FF2B5EF4-FFF2-40B4-BE49-F238E27FC236}">
                <a16:creationId xmlns:a16="http://schemas.microsoft.com/office/drawing/2014/main" id="{92295121-5A9C-4298-BE61-9048FFF781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grpSp>
        <p:nvGrpSpPr>
          <p:cNvPr id="13" name="Group 12">
            <a:extLst>
              <a:ext uri="{FF2B5EF4-FFF2-40B4-BE49-F238E27FC236}">
                <a16:creationId xmlns:a16="http://schemas.microsoft.com/office/drawing/2014/main" id="{19E3676C-71F2-4C4F-9A86-C713200A987A}"/>
              </a:ext>
            </a:extLst>
          </p:cNvPr>
          <p:cNvGrpSpPr/>
          <p:nvPr/>
        </p:nvGrpSpPr>
        <p:grpSpPr>
          <a:xfrm>
            <a:off x="4738896" y="4845048"/>
            <a:ext cx="3157304" cy="1758078"/>
            <a:chOff x="7379230" y="4385431"/>
            <a:chExt cx="3581880" cy="2151063"/>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831B9794-0507-4281-B9CD-449440996F97}"/>
                </a:ext>
              </a:extLst>
            </p:cNvPr>
            <p:cNvPicPr>
              <a:picLocks noChangeAspect="1"/>
            </p:cNvPicPr>
            <p:nvPr/>
          </p:nvPicPr>
          <p:blipFill>
            <a:blip r:embed="rId6"/>
            <a:stretch>
              <a:fillRect/>
            </a:stretch>
          </p:blipFill>
          <p:spPr>
            <a:xfrm>
              <a:off x="8733928" y="4716597"/>
              <a:ext cx="2227182" cy="1819897"/>
            </a:xfrm>
            <a:prstGeom prst="rect">
              <a:avLst/>
            </a:prstGeom>
          </p:spPr>
        </p:pic>
        <p:pic>
          <p:nvPicPr>
            <p:cNvPr id="17" name="Picture 2" descr="https://www.eduhk.hk/eo/sites/default/files/styles/uni_image_sm/public/2023-08/IMG_9578.JPG?itok=fqPmGqzj">
              <a:extLst>
                <a:ext uri="{FF2B5EF4-FFF2-40B4-BE49-F238E27FC236}">
                  <a16:creationId xmlns:a16="http://schemas.microsoft.com/office/drawing/2014/main" id="{3719B9AF-C207-4128-9C15-A59F0849AE94}"/>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379230" y="4385431"/>
              <a:ext cx="2245783" cy="168433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81358A4C-537F-4A5F-8663-650D64A8370E}"/>
              </a:ext>
            </a:extLst>
          </p:cNvPr>
          <p:cNvSpPr/>
          <p:nvPr/>
        </p:nvSpPr>
        <p:spPr>
          <a:xfrm>
            <a:off x="4151784" y="4005064"/>
            <a:ext cx="4032448" cy="892552"/>
          </a:xfrm>
          <a:prstGeom prst="rect">
            <a:avLst/>
          </a:prstGeom>
        </p:spPr>
        <p:txBody>
          <a:bodyPr wrap="square">
            <a:spAutoFit/>
          </a:bodyPr>
          <a:lstStyle/>
          <a:p>
            <a:pPr algn="ctr"/>
            <a:r>
              <a:rPr lang="en-US" sz="2000" b="1" u="sng" dirty="0">
                <a:solidFill>
                  <a:srgbClr val="FFC000"/>
                </a:solidFill>
                <a:latin typeface="Tahoma" panose="020B0604030504040204" pitchFamily="34" charset="0"/>
                <a:cs typeface="Tahoma" panose="020B0604030504040204" pitchFamily="34" charset="0"/>
              </a:rPr>
              <a:t>N</a:t>
            </a:r>
            <a:r>
              <a:rPr lang="en-US" sz="2000" b="1" dirty="0">
                <a:latin typeface="Tahoma" panose="020B0604030504040204" pitchFamily="34" charset="0"/>
                <a:ea typeface="Tahoma" panose="020B0604030504040204" pitchFamily="34" charset="0"/>
                <a:cs typeface="Tahoma" panose="020B0604030504040204" pitchFamily="34" charset="0"/>
              </a:rPr>
              <a:t>orth </a:t>
            </a:r>
            <a:r>
              <a:rPr lang="en-US" sz="2000" b="1" u="sng" dirty="0">
                <a:solidFill>
                  <a:srgbClr val="FFC000"/>
                </a:solidFill>
                <a:latin typeface="Tahoma" panose="020B0604030504040204" pitchFamily="34" charset="0"/>
                <a:cs typeface="Tahoma" panose="020B0604030504040204" pitchFamily="34" charset="0"/>
              </a:rPr>
              <a:t>P</a:t>
            </a:r>
            <a:r>
              <a:rPr lang="en-US" sz="2000" b="1" dirty="0">
                <a:latin typeface="Tahoma" panose="020B0604030504040204" pitchFamily="34" charset="0"/>
                <a:ea typeface="Tahoma" panose="020B0604030504040204" pitchFamily="34" charset="0"/>
                <a:cs typeface="Tahoma" panose="020B0604030504040204" pitchFamily="34" charset="0"/>
              </a:rPr>
              <a:t>oint </a:t>
            </a:r>
            <a:r>
              <a:rPr lang="en-US" sz="2000" b="1" u="sng" dirty="0">
                <a:solidFill>
                  <a:srgbClr val="FFC000"/>
                </a:solidFill>
                <a:latin typeface="Tahoma" panose="020B0604030504040204" pitchFamily="34" charset="0"/>
                <a:cs typeface="Tahoma" panose="020B0604030504040204" pitchFamily="34" charset="0"/>
              </a:rPr>
              <a:t>S</a:t>
            </a:r>
            <a:r>
              <a:rPr lang="en-US" sz="2000" b="1" dirty="0">
                <a:latin typeface="Tahoma" panose="020B0604030504040204" pitchFamily="34" charset="0"/>
                <a:ea typeface="Tahoma" panose="020B0604030504040204" pitchFamily="34" charset="0"/>
                <a:cs typeface="Tahoma" panose="020B0604030504040204" pitchFamily="34" charset="0"/>
              </a:rPr>
              <a:t>tudy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u="sng" dirty="0">
                <a:solidFill>
                  <a:srgbClr val="FFC000"/>
                </a:solidFill>
                <a:latin typeface="Tahoma" panose="020B0604030504040204" pitchFamily="34" charset="0"/>
                <a:cs typeface="Tahoma" panose="020B0604030504040204" pitchFamily="34" charset="0"/>
              </a:rPr>
              <a:t>C</a:t>
            </a:r>
            <a:r>
              <a:rPr lang="en-US" sz="2000" b="1" dirty="0">
                <a:latin typeface="Tahoma" panose="020B0604030504040204" pitchFamily="34" charset="0"/>
                <a:ea typeface="Tahoma" panose="020B0604030504040204" pitchFamily="34" charset="0"/>
                <a:cs typeface="Tahoma" panose="020B0604030504040204" pitchFamily="34" charset="0"/>
              </a:rPr>
              <a:t>ent</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re</a:t>
            </a:r>
          </a:p>
          <a:p>
            <a:pPr algn="ctr"/>
            <a:r>
              <a:rPr lang="en-US" sz="1600" b="1" dirty="0">
                <a:solidFill>
                  <a:srgbClr val="7030A0"/>
                </a:solidFill>
                <a:highlight>
                  <a:srgbClr val="FFFF00"/>
                </a:highlight>
                <a:latin typeface="Tahoma" panose="020B0604030504040204" pitchFamily="34" charset="0"/>
                <a:ea typeface="Tahoma" panose="020B0604030504040204" pitchFamily="34" charset="0"/>
                <a:cs typeface="Tahoma" panose="020B0604030504040204" pitchFamily="34" charset="0"/>
              </a:rPr>
              <a:t>(</a:t>
            </a:r>
            <a:r>
              <a:rPr lang="en-HK" sz="1600" b="1" dirty="0">
                <a:solidFill>
                  <a:srgbClr val="7030A0"/>
                </a:solidFill>
                <a:highlight>
                  <a:srgbClr val="FFFF00"/>
                </a:highlight>
                <a:latin typeface="Tahoma" panose="020B0604030504040204" pitchFamily="34" charset="0"/>
                <a:ea typeface="Tahoma" panose="020B0604030504040204" pitchFamily="34" charset="0"/>
                <a:cs typeface="Tahoma" panose="020B0604030504040204" pitchFamily="34" charset="0"/>
              </a:rPr>
              <a:t>Self Pick-up Station and Book Return only</a:t>
            </a:r>
            <a:r>
              <a:rPr lang="en-US" sz="1600" b="1" dirty="0">
                <a:solidFill>
                  <a:srgbClr val="7030A0"/>
                </a:solidFill>
                <a:highlight>
                  <a:srgbClr val="FFFF00"/>
                </a:highlight>
                <a:latin typeface="Tahoma" panose="020B0604030504040204" pitchFamily="34" charset="0"/>
                <a:ea typeface="Tahoma" panose="020B0604030504040204" pitchFamily="34" charset="0"/>
                <a:cs typeface="Tahoma" panose="020B0604030504040204" pitchFamily="34" charset="0"/>
              </a:rPr>
              <a:t>) </a:t>
            </a:r>
          </a:p>
        </p:txBody>
      </p:sp>
      <p:sp>
        <p:nvSpPr>
          <p:cNvPr id="4" name="Right Triangle 3">
            <a:extLst>
              <a:ext uri="{FF2B5EF4-FFF2-40B4-BE49-F238E27FC236}">
                <a16:creationId xmlns:a16="http://schemas.microsoft.com/office/drawing/2014/main" id="{33B91AD6-2235-4932-8FBB-66959575D925}"/>
              </a:ext>
            </a:extLst>
          </p:cNvPr>
          <p:cNvSpPr/>
          <p:nvPr/>
        </p:nvSpPr>
        <p:spPr>
          <a:xfrm rot="16200000">
            <a:off x="11256995" y="5941923"/>
            <a:ext cx="911424" cy="958586"/>
          </a:xfrm>
          <a:prstGeom prst="rtTriangle">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
            <a:extLst>
              <a:ext uri="{FF2B5EF4-FFF2-40B4-BE49-F238E27FC236}">
                <a16:creationId xmlns:a16="http://schemas.microsoft.com/office/drawing/2014/main" id="{EB4D1FC1-FBBD-45E0-A247-8B5DA4198D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8308115" y="3170070"/>
            <a:ext cx="3136610" cy="19611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www.lib.eduhk.hk/wp-content/uploads/2025/07/20220211_131022-scaled.jpg">
            <a:extLst>
              <a:ext uri="{FF2B5EF4-FFF2-40B4-BE49-F238E27FC236}">
                <a16:creationId xmlns:a16="http://schemas.microsoft.com/office/drawing/2014/main" id="{79F8B906-2D64-471A-AD56-3F65C7CEBB6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469" y="3429000"/>
            <a:ext cx="3189417" cy="239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85193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0B0793-7F22-4B3B-960D-66AD598A1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416"/>
            <a:ext cx="12192000" cy="6858000"/>
          </a:xfrm>
          <a:prstGeom prst="rect">
            <a:avLst/>
          </a:prstGeom>
        </p:spPr>
      </p:pic>
      <p:sp>
        <p:nvSpPr>
          <p:cNvPr id="12" name="標題 5">
            <a:extLst>
              <a:ext uri="{FF2B5EF4-FFF2-40B4-BE49-F238E27FC236}">
                <a16:creationId xmlns:a16="http://schemas.microsoft.com/office/drawing/2014/main" id="{E8F13844-6BB6-4FD6-B2C5-060FE8BD4034}"/>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3" name="Rectangle 12">
            <a:extLst>
              <a:ext uri="{FF2B5EF4-FFF2-40B4-BE49-F238E27FC236}">
                <a16:creationId xmlns:a16="http://schemas.microsoft.com/office/drawing/2014/main" id="{0265E612-D56E-481F-A3AC-7ADB9449A54F}"/>
              </a:ext>
            </a:extLst>
          </p:cNvPr>
          <p:cNvSpPr/>
          <p:nvPr/>
        </p:nvSpPr>
        <p:spPr>
          <a:xfrm>
            <a:off x="-13926" y="-338193"/>
            <a:ext cx="12296661" cy="118514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4" name="Picture 13">
            <a:extLst>
              <a:ext uri="{FF2B5EF4-FFF2-40B4-BE49-F238E27FC236}">
                <a16:creationId xmlns:a16="http://schemas.microsoft.com/office/drawing/2014/main" id="{3D0B4353-DF37-4214-BAD1-18E353FF4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Title 1"/>
          <p:cNvSpPr>
            <a:spLocks noGrp="1"/>
          </p:cNvSpPr>
          <p:nvPr>
            <p:ph type="title"/>
          </p:nvPr>
        </p:nvSpPr>
        <p:spPr>
          <a:xfrm>
            <a:off x="1797599" y="-181996"/>
            <a:ext cx="8568951" cy="1143000"/>
          </a:xfrm>
        </p:spPr>
        <p:txBody>
          <a:bodyPr anchor="ctr">
            <a:scene3d>
              <a:camera prst="orthographicFront"/>
              <a:lightRig rig="soft" dir="t"/>
            </a:scene3d>
            <a:sp3d prstMaterial="softEdge">
              <a:bevelT w="25400" h="25400"/>
            </a:sp3d>
          </a:bodyPr>
          <a:lstStyle/>
          <a:p>
            <a:pPr eaLnBrk="1" hangingPunct="1">
              <a:defRPr/>
            </a:pPr>
            <a:r>
              <a:rPr lang="en-US" altLang="zh-TW" sz="3200" b="1" dirty="0" err="1">
                <a:solidFill>
                  <a:schemeClr val="bg1"/>
                </a:solidFill>
                <a:effectLst>
                  <a:outerShdw blurRad="38100" dist="38100" dir="2700000" algn="tl">
                    <a:srgbClr val="C0C0C0"/>
                  </a:outerShdw>
                </a:effectLst>
                <a:latin typeface="Tahoma" pitchFamily="34" charset="0"/>
                <a:ea typeface="新細明體" pitchFamily="18" charset="-120"/>
              </a:rPr>
              <a:t>Scite</a:t>
            </a:r>
            <a:r>
              <a:rPr lang="en-US" altLang="zh-TW" sz="3200" b="1" dirty="0">
                <a:solidFill>
                  <a:schemeClr val="bg1"/>
                </a:solidFill>
                <a:effectLst>
                  <a:outerShdw blurRad="38100" dist="38100" dir="2700000" algn="tl">
                    <a:srgbClr val="C0C0C0"/>
                  </a:outerShdw>
                </a:effectLst>
                <a:latin typeface="Tahoma" pitchFamily="34" charset="0"/>
                <a:ea typeface="新細明體" pitchFamily="18" charset="-120"/>
              </a:rPr>
              <a:t>_</a:t>
            </a:r>
            <a:endParaRPr lang="zh-TW" altLang="en-US" sz="3200" b="1" dirty="0">
              <a:solidFill>
                <a:schemeClr val="bg1"/>
              </a:solidFill>
              <a:effectLst>
                <a:outerShdw blurRad="38100" dist="38100" dir="2700000" algn="tl">
                  <a:srgbClr val="C0C0C0"/>
                </a:outerShdw>
              </a:effectLst>
              <a:latin typeface="Tahoma" pitchFamily="34" charset="0"/>
              <a:ea typeface="新細明體" pitchFamily="18" charset="-120"/>
            </a:endParaRPr>
          </a:p>
        </p:txBody>
      </p:sp>
      <p:sp>
        <p:nvSpPr>
          <p:cNvPr id="11" name="Rectangle: Rounded Corners 10">
            <a:extLst>
              <a:ext uri="{FF2B5EF4-FFF2-40B4-BE49-F238E27FC236}">
                <a16:creationId xmlns:a16="http://schemas.microsoft.com/office/drawing/2014/main" id="{DD2C7775-0041-4C0F-8B0B-66ED542475B9}"/>
              </a:ext>
            </a:extLst>
          </p:cNvPr>
          <p:cNvSpPr/>
          <p:nvPr/>
        </p:nvSpPr>
        <p:spPr>
          <a:xfrm>
            <a:off x="419708" y="1139818"/>
            <a:ext cx="11498226" cy="2505206"/>
          </a:xfrm>
          <a:prstGeom prst="roundRect">
            <a:avLst/>
          </a:prstGeom>
          <a:solidFill>
            <a:schemeClr val="accent6">
              <a:lumMod val="20000"/>
              <a:lumOff val="80000"/>
            </a:schemeClr>
          </a:solidFill>
          <a:ln>
            <a:solidFill>
              <a:schemeClr val="accent6">
                <a:lumMod val="20000"/>
                <a:lumOff val="8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defRPr/>
            </a:pPr>
            <a:endParaRPr lang="zh-TW" altLang="en-US" sz="2000" kern="0" dirty="0">
              <a:solidFill>
                <a:schemeClr val="tx1"/>
              </a:solidFill>
              <a:latin typeface="Tahoma" panose="020B0604030504040204" pitchFamily="34" charset="0"/>
              <a:ea typeface="微軟正黑體"/>
              <a:cs typeface="Tahoma" panose="020B0604030504040204" pitchFamily="34" charset="0"/>
            </a:endParaRPr>
          </a:p>
        </p:txBody>
      </p:sp>
      <p:sp>
        <p:nvSpPr>
          <p:cNvPr id="3" name="Rectangle 2">
            <a:extLst>
              <a:ext uri="{FF2B5EF4-FFF2-40B4-BE49-F238E27FC236}">
                <a16:creationId xmlns:a16="http://schemas.microsoft.com/office/drawing/2014/main" id="{B071EBFD-C317-4F3E-9255-DD5FE9CEEDB2}"/>
              </a:ext>
            </a:extLst>
          </p:cNvPr>
          <p:cNvSpPr/>
          <p:nvPr/>
        </p:nvSpPr>
        <p:spPr>
          <a:xfrm>
            <a:off x="187184" y="1123338"/>
            <a:ext cx="11543566" cy="3132524"/>
          </a:xfrm>
          <a:prstGeom prst="rect">
            <a:avLst/>
          </a:prstGeom>
        </p:spPr>
        <p:txBody>
          <a:bodyPr wrap="square">
            <a:spAutoFit/>
          </a:bodyPr>
          <a:lstStyle/>
          <a:p>
            <a:pPr marL="800100" indent="-342900">
              <a:lnSpc>
                <a:spcPct val="105000"/>
              </a:lnSpc>
              <a:spcAft>
                <a:spcPts val="0"/>
              </a:spcAft>
              <a:buFont typeface="Arial" panose="020B0604020202020204" pitchFamily="34" charset="0"/>
              <a:buChar char="•"/>
            </a:pPr>
            <a:r>
              <a:rPr lang="en-US" sz="2100" dirty="0">
                <a:latin typeface="Calibri" panose="020F0502020204030204" pitchFamily="34" charset="0"/>
              </a:rPr>
              <a:t>An AI-powered research platform providing enhanced citation analysis of academic publications.</a:t>
            </a:r>
          </a:p>
          <a:p>
            <a:pPr marL="457200">
              <a:lnSpc>
                <a:spcPct val="105000"/>
              </a:lnSpc>
              <a:spcAft>
                <a:spcPts val="0"/>
              </a:spcAft>
            </a:pPr>
            <a:r>
              <a:rPr lang="en-US" sz="2100" dirty="0">
                <a:latin typeface="Calibri" panose="020F0502020204030204" pitchFamily="34" charset="0"/>
              </a:rPr>
              <a:t> </a:t>
            </a:r>
          </a:p>
          <a:p>
            <a:pPr marL="800100" indent="-342900">
              <a:lnSpc>
                <a:spcPct val="105000"/>
              </a:lnSpc>
              <a:spcAft>
                <a:spcPts val="0"/>
              </a:spcAft>
              <a:buFont typeface="Arial" panose="020B0604020202020204" pitchFamily="34" charset="0"/>
              <a:buChar char="•"/>
            </a:pPr>
            <a:r>
              <a:rPr lang="en-US" sz="2100" dirty="0">
                <a:latin typeface="Calibri" panose="020F0502020204030204" pitchFamily="34" charset="0"/>
              </a:rPr>
              <a:t>Provides more than just a count of the number of citations a publication has received, but also how a publication has been cited by others, such as the context in which it was cited and whether the citation offers supporting or contrasting evidence, or simply mentions the publication. </a:t>
            </a:r>
          </a:p>
          <a:p>
            <a:pPr marL="457200">
              <a:lnSpc>
                <a:spcPct val="105000"/>
              </a:lnSpc>
              <a:spcAft>
                <a:spcPts val="0"/>
              </a:spcAft>
            </a:pPr>
            <a:endParaRPr lang="en-US" sz="2100" dirty="0">
              <a:latin typeface="Calibri" panose="020F0502020204030204" pitchFamily="34" charset="0"/>
            </a:endParaRPr>
          </a:p>
          <a:p>
            <a:pPr marL="800100" indent="-342900">
              <a:lnSpc>
                <a:spcPct val="105000"/>
              </a:lnSpc>
              <a:spcAft>
                <a:spcPts val="0"/>
              </a:spcAft>
              <a:buFont typeface="Arial" panose="020B0604020202020204" pitchFamily="34" charset="0"/>
              <a:buChar char="•"/>
            </a:pPr>
            <a:r>
              <a:rPr lang="en-US" sz="2100" dirty="0">
                <a:latin typeface="Calibri" panose="020F0502020204030204" pitchFamily="34" charset="0"/>
              </a:rPr>
              <a:t>User guide can be found at </a:t>
            </a:r>
            <a:r>
              <a:rPr lang="en-US" sz="2100" dirty="0">
                <a:latin typeface="Calibri" panose="020F0502020204030204" pitchFamily="34" charset="0"/>
                <a:hlinkClick r:id="rId4"/>
              </a:rPr>
              <a:t>https://libguides.eduhk.hk/scite/introduction</a:t>
            </a:r>
            <a:endParaRPr lang="en-US" sz="2100" dirty="0">
              <a:latin typeface="Calibri" panose="020F0502020204030204" pitchFamily="34" charset="0"/>
            </a:endParaRPr>
          </a:p>
          <a:p>
            <a:pPr marL="457200">
              <a:lnSpc>
                <a:spcPct val="105000"/>
              </a:lnSpc>
              <a:spcAft>
                <a:spcPts val="0"/>
              </a:spcAft>
            </a:pPr>
            <a:endParaRPr lang="en-US" sz="2100" dirty="0">
              <a:latin typeface="Calibri" panose="020F0502020204030204" pitchFamily="34" charset="0"/>
            </a:endParaRPr>
          </a:p>
          <a:p>
            <a:pPr marL="800100" indent="-342900">
              <a:lnSpc>
                <a:spcPct val="105000"/>
              </a:lnSpc>
              <a:spcAft>
                <a:spcPts val="0"/>
              </a:spcAft>
              <a:buFont typeface="Arial" panose="020B0604020202020204" pitchFamily="34" charset="0"/>
              <a:buChar char="•"/>
            </a:pPr>
            <a:endParaRPr lang="en-US" sz="2100" dirty="0">
              <a:latin typeface="Calibri" panose="020F0502020204030204" pitchFamily="34" charset="0"/>
            </a:endParaRPr>
          </a:p>
        </p:txBody>
      </p:sp>
      <p:pic>
        <p:nvPicPr>
          <p:cNvPr id="2052" name="Picture 4" descr="Example of citation types">
            <a:extLst>
              <a:ext uri="{FF2B5EF4-FFF2-40B4-BE49-F238E27FC236}">
                <a16:creationId xmlns:a16="http://schemas.microsoft.com/office/drawing/2014/main" id="{16F27333-1ED7-4943-B8A1-20FE11B4B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340" y="4293076"/>
            <a:ext cx="2889396" cy="23490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ample of a supporting citation">
            <a:extLst>
              <a:ext uri="{FF2B5EF4-FFF2-40B4-BE49-F238E27FC236}">
                <a16:creationId xmlns:a16="http://schemas.microsoft.com/office/drawing/2014/main" id="{E5E1D098-9FDF-43BF-9A26-F7BFE5E092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1892" y="4293076"/>
            <a:ext cx="7988764" cy="2317574"/>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40</a:t>
            </a:fld>
            <a:endParaRPr lang="en-US" altLang="zh-TW" dirty="0"/>
          </a:p>
        </p:txBody>
      </p:sp>
    </p:spTree>
    <p:extLst>
      <p:ext uri="{BB962C8B-B14F-4D97-AF65-F5344CB8AC3E}">
        <p14:creationId xmlns:p14="http://schemas.microsoft.com/office/powerpoint/2010/main" val="63191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D05D7C-9C55-4F67-BE4E-4E041A56DF8E}"/>
              </a:ext>
            </a:extLst>
          </p:cNvPr>
          <p:cNvSpPr>
            <a:spLocks noGrp="1"/>
          </p:cNvSpPr>
          <p:nvPr>
            <p:ph type="sldNum" sz="quarter" idx="12"/>
          </p:nvPr>
        </p:nvSpPr>
        <p:spPr/>
        <p:txBody>
          <a:bodyPr/>
          <a:lstStyle/>
          <a:p>
            <a:pPr>
              <a:defRPr/>
            </a:pPr>
            <a:fld id="{6239489A-2D72-4777-82DE-253AD28C2B6C}" type="slidenum">
              <a:rPr lang="en-US" altLang="zh-TW" smtClean="0"/>
              <a:pPr>
                <a:defRPr/>
              </a:pPr>
              <a:t>41</a:t>
            </a:fld>
            <a:endParaRPr lang="en-US" altLang="zh-TW" dirty="0"/>
          </a:p>
        </p:txBody>
      </p:sp>
      <p:pic>
        <p:nvPicPr>
          <p:cNvPr id="5" name="Picture 4">
            <a:extLst>
              <a:ext uri="{FF2B5EF4-FFF2-40B4-BE49-F238E27FC236}">
                <a16:creationId xmlns:a16="http://schemas.microsoft.com/office/drawing/2014/main" id="{1390C5AE-7CB4-4968-AF29-E2FABF455B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pic>
        <p:nvPicPr>
          <p:cNvPr id="12" name="Picture 11">
            <a:extLst>
              <a:ext uri="{FF2B5EF4-FFF2-40B4-BE49-F238E27FC236}">
                <a16:creationId xmlns:a16="http://schemas.microsoft.com/office/drawing/2014/main" id="{8A0CE54A-B24B-4F63-9937-6EF497C15D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313" r="11623"/>
          <a:stretch/>
        </p:blipFill>
        <p:spPr>
          <a:xfrm>
            <a:off x="5639272" y="1052736"/>
            <a:ext cx="6552728" cy="4608512"/>
          </a:xfrm>
          <a:prstGeom prst="rect">
            <a:avLst/>
          </a:prstGeom>
        </p:spPr>
      </p:pic>
      <p:sp>
        <p:nvSpPr>
          <p:cNvPr id="6" name="TextBox 5">
            <a:extLst>
              <a:ext uri="{FF2B5EF4-FFF2-40B4-BE49-F238E27FC236}">
                <a16:creationId xmlns:a16="http://schemas.microsoft.com/office/drawing/2014/main" id="{3741304F-9E60-4BE0-A744-E249D120FDC7}"/>
              </a:ext>
            </a:extLst>
          </p:cNvPr>
          <p:cNvSpPr txBox="1"/>
          <p:nvPr/>
        </p:nvSpPr>
        <p:spPr>
          <a:xfrm>
            <a:off x="335360" y="2705725"/>
            <a:ext cx="8712968" cy="1446550"/>
          </a:xfrm>
          <a:prstGeom prst="rect">
            <a:avLst/>
          </a:prstGeom>
          <a:noFill/>
        </p:spPr>
        <p:txBody>
          <a:bodyPr wrap="square" rtlCol="0">
            <a:spAutoFit/>
          </a:bodyPr>
          <a:lstStyle/>
          <a:p>
            <a:r>
              <a:rPr lang="en-US" sz="4400" b="1" i="1" dirty="0">
                <a:latin typeface="Arial Black" panose="020B0A04020102020204" pitchFamily="34" charset="0"/>
              </a:rPr>
              <a:t>OTHER FACILITIES</a:t>
            </a:r>
          </a:p>
          <a:p>
            <a:r>
              <a:rPr lang="en-US" sz="4400" b="1" i="1" dirty="0">
                <a:latin typeface="Arial Black" panose="020B0A04020102020204" pitchFamily="34" charset="0"/>
              </a:rPr>
              <a:t>AND SERVICES</a:t>
            </a:r>
          </a:p>
        </p:txBody>
      </p:sp>
    </p:spTree>
    <p:extLst>
      <p:ext uri="{BB962C8B-B14F-4D97-AF65-F5344CB8AC3E}">
        <p14:creationId xmlns:p14="http://schemas.microsoft.com/office/powerpoint/2010/main" val="1471403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A1D342-1939-497F-AD71-752F518D1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12192000" cy="6858000"/>
          </a:xfrm>
          <a:prstGeom prst="rect">
            <a:avLst/>
          </a:prstGeom>
          <a:solidFill>
            <a:srgbClr val="D77748"/>
          </a:solidFill>
          <a:ln>
            <a:solidFill>
              <a:srgbClr val="D67747"/>
            </a:solidFill>
          </a:ln>
        </p:spPr>
      </p:pic>
      <p:sp>
        <p:nvSpPr>
          <p:cNvPr id="3" name="Content Placeholder 2"/>
          <p:cNvSpPr>
            <a:spLocks noGrp="1"/>
          </p:cNvSpPr>
          <p:nvPr>
            <p:ph idx="1"/>
          </p:nvPr>
        </p:nvSpPr>
        <p:spPr>
          <a:xfrm>
            <a:off x="839416" y="1176864"/>
            <a:ext cx="9921060" cy="4525963"/>
          </a:xfrm>
        </p:spPr>
        <p:txBody>
          <a:bodyPr/>
          <a:lstStyle/>
          <a:p>
            <a:pPr marL="0" indent="0" algn="ctr">
              <a:buNone/>
            </a:pPr>
            <a:r>
              <a:rPr lang="en-US" sz="1800" dirty="0">
                <a:latin typeface="Calibri" panose="020F0502020204030204" pitchFamily="34" charset="0"/>
                <a:ea typeface="Tahoma" panose="020B0604030504040204" pitchFamily="34" charset="0"/>
                <a:cs typeface="Calibri" panose="020F0502020204030204" pitchFamily="34" charset="0"/>
                <a:hlinkClick r:id="rId3"/>
              </a:rPr>
              <a:t>https://www.lib.eduhk.hk/rooms-spaces/sen-study-rooms-faculty-reading-rooms</a:t>
            </a:r>
            <a:endParaRPr lang="en-US" sz="1800" dirty="0">
              <a:latin typeface="Calibri" panose="020F0502020204030204" pitchFamily="34" charset="0"/>
              <a:ea typeface="Tahoma" panose="020B0604030504040204" pitchFamily="34" charset="0"/>
              <a:cs typeface="Calibri" panose="020F0502020204030204" pitchFamily="34" charset="0"/>
            </a:endParaRPr>
          </a:p>
          <a:p>
            <a:pPr marL="0" indent="0" algn="ctr">
              <a:buNone/>
            </a:pPr>
            <a:endParaRPr lang="en-US" sz="1800" dirty="0">
              <a:latin typeface="Calibri" panose="020F0502020204030204" pitchFamily="34" charset="0"/>
              <a:ea typeface="Tahoma" panose="020B0604030504040204" pitchFamily="34" charset="0"/>
              <a:cs typeface="Calibri" panose="020F0502020204030204" pitchFamily="34" charset="0"/>
            </a:endParaRPr>
          </a:p>
          <a:p>
            <a:r>
              <a:rPr lang="en-US" sz="2100" dirty="0">
                <a:latin typeface="Calibri" panose="020F0502020204030204" pitchFamily="34" charset="0"/>
                <a:ea typeface="Tahoma" panose="020B0604030504040204" pitchFamily="34" charset="0"/>
                <a:cs typeface="Calibri" panose="020F0502020204030204" pitchFamily="34" charset="0"/>
              </a:rPr>
              <a:t>2 rooms on 1/F serving both as SEN Study Rooms as well as Faculty Reading Rooms for all academic and teaching staff </a:t>
            </a:r>
          </a:p>
          <a:p>
            <a:r>
              <a:rPr lang="en-US" sz="2100" dirty="0">
                <a:latin typeface="Calibri" panose="020F0502020204030204" pitchFamily="34" charset="0"/>
                <a:ea typeface="Tahoma" panose="020B0604030504040204" pitchFamily="34" charset="0"/>
                <a:cs typeface="Calibri" panose="020F0502020204030204" pitchFamily="34" charset="0"/>
              </a:rPr>
              <a:t>Priority given to SEN students</a:t>
            </a:r>
          </a:p>
          <a:p>
            <a:r>
              <a:rPr lang="en-US" sz="2100" dirty="0">
                <a:latin typeface="Calibri" panose="020F0502020204030204" pitchFamily="34" charset="0"/>
                <a:ea typeface="Tahoma" panose="020B0604030504040204" pitchFamily="34" charset="0"/>
                <a:cs typeface="Calibri" panose="020F0502020204030204" pitchFamily="34" charset="0"/>
              </a:rPr>
              <a:t>2 hours per session; max 6 active sessions</a:t>
            </a:r>
          </a:p>
          <a:p>
            <a:r>
              <a:rPr lang="en-US" sz="2100" dirty="0">
                <a:latin typeface="Calibri" panose="020F0502020204030204" pitchFamily="34" charset="0"/>
                <a:ea typeface="Tahoma" panose="020B0604030504040204" pitchFamily="34" charset="0"/>
                <a:cs typeface="Calibri" panose="020F0502020204030204" pitchFamily="34" charset="0"/>
              </a:rPr>
              <a:t>Must check in on-site within 15 minutes of start time</a:t>
            </a:r>
          </a:p>
        </p:txBody>
      </p:sp>
      <p:sp>
        <p:nvSpPr>
          <p:cNvPr id="10"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42</a:t>
            </a:fld>
            <a:endParaRPr lang="en-US" altLang="zh-TW" dirty="0"/>
          </a:p>
        </p:txBody>
      </p:sp>
      <p:pic>
        <p:nvPicPr>
          <p:cNvPr id="6" name="Picture 5">
            <a:extLst>
              <a:ext uri="{FF2B5EF4-FFF2-40B4-BE49-F238E27FC236}">
                <a16:creationId xmlns:a16="http://schemas.microsoft.com/office/drawing/2014/main" id="{246C06C4-4A39-47DB-90B4-07B974D82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8403" y="3761653"/>
            <a:ext cx="5134142" cy="2633922"/>
          </a:xfrm>
          <a:prstGeom prst="rect">
            <a:avLst/>
          </a:prstGeom>
          <a:ln>
            <a:noFill/>
          </a:ln>
          <a:effectLst>
            <a:outerShdw blurRad="63500" sx="102000" sy="102000" algn="ctr" rotWithShape="0">
              <a:prstClr val="black">
                <a:alpha val="40000"/>
              </a:prstClr>
            </a:outerShdw>
          </a:effectLst>
        </p:spPr>
      </p:pic>
      <p:sp>
        <p:nvSpPr>
          <p:cNvPr id="7" name="Oval 6"/>
          <p:cNvSpPr/>
          <p:nvPr/>
        </p:nvSpPr>
        <p:spPr>
          <a:xfrm>
            <a:off x="6960096" y="4725144"/>
            <a:ext cx="576064" cy="484046"/>
          </a:xfrm>
          <a:prstGeom prst="ellipse">
            <a:avLst/>
          </a:prstGeom>
          <a:noFill/>
          <a:ln w="31750">
            <a:solidFill>
              <a:srgbClr val="FF0000"/>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3" name="標題 5">
            <a:extLst>
              <a:ext uri="{FF2B5EF4-FFF2-40B4-BE49-F238E27FC236}">
                <a16:creationId xmlns:a16="http://schemas.microsoft.com/office/drawing/2014/main" id="{84BFB966-C08F-4B2F-A47A-025997D65CB7}"/>
              </a:ext>
            </a:extLst>
          </p:cNvPr>
          <p:cNvSpPr txBox="1">
            <a:spLocks/>
          </p:cNvSpPr>
          <p:nvPr/>
        </p:nvSpPr>
        <p:spPr bwMode="auto">
          <a:xfrm>
            <a:off x="10200456" y="6730237"/>
            <a:ext cx="2160240" cy="18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Other Facilities and Services</a:t>
            </a:r>
            <a:br>
              <a:rPr lang="en-US" altLang="zh-TW" sz="1000" dirty="0">
                <a:solidFill>
                  <a:srgbClr val="333399"/>
                </a:solidFill>
              </a:rPr>
            </a:br>
            <a:endParaRPr lang="zh-TW" altLang="en-US" sz="1000" dirty="0">
              <a:solidFill>
                <a:srgbClr val="333399"/>
              </a:solidFill>
            </a:endParaRPr>
          </a:p>
        </p:txBody>
      </p:sp>
      <p:sp>
        <p:nvSpPr>
          <p:cNvPr id="4" name="Rectangle: Rounded Corners 3">
            <a:extLst>
              <a:ext uri="{FF2B5EF4-FFF2-40B4-BE49-F238E27FC236}">
                <a16:creationId xmlns:a16="http://schemas.microsoft.com/office/drawing/2014/main" id="{87F214F6-A3F0-46C8-A606-95F5AC1D27A4}"/>
              </a:ext>
            </a:extLst>
          </p:cNvPr>
          <p:cNvSpPr/>
          <p:nvPr/>
        </p:nvSpPr>
        <p:spPr>
          <a:xfrm>
            <a:off x="0" y="-1921"/>
            <a:ext cx="12192000" cy="1166018"/>
          </a:xfrm>
          <a:prstGeom prst="roundRect">
            <a:avLst>
              <a:gd name="adj" fmla="val 0"/>
            </a:avLst>
          </a:prstGeom>
          <a:solidFill>
            <a:srgbClr val="D77748"/>
          </a:solidFill>
          <a:ln>
            <a:solidFill>
              <a:srgbClr val="D6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67747"/>
              </a:solidFill>
            </a:endParaRPr>
          </a:p>
        </p:txBody>
      </p:sp>
      <p:sp>
        <p:nvSpPr>
          <p:cNvPr id="2" name="Title 1"/>
          <p:cNvSpPr>
            <a:spLocks noGrp="1"/>
          </p:cNvSpPr>
          <p:nvPr>
            <p:ph type="title"/>
          </p:nvPr>
        </p:nvSpPr>
        <p:spPr>
          <a:xfrm>
            <a:off x="2022376" y="187022"/>
            <a:ext cx="8147248" cy="782960"/>
          </a:xfrm>
        </p:spPr>
        <p:txBody>
          <a:bodyPr/>
          <a:lstStyle/>
          <a:p>
            <a:r>
              <a:rPr lang="en-US" sz="2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SEN Study Rooms / </a:t>
            </a:r>
            <a:br>
              <a:rPr lang="en-US" sz="2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Faculty Reading Rooms at 1/F</a:t>
            </a:r>
          </a:p>
        </p:txBody>
      </p:sp>
      <p:pic>
        <p:nvPicPr>
          <p:cNvPr id="14" name="Picture 13">
            <a:extLst>
              <a:ext uri="{FF2B5EF4-FFF2-40B4-BE49-F238E27FC236}">
                <a16:creationId xmlns:a16="http://schemas.microsoft.com/office/drawing/2014/main" id="{01455B0D-D25D-4607-A9C6-DCECF54B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Tree>
    <p:extLst>
      <p:ext uri="{BB962C8B-B14F-4D97-AF65-F5344CB8AC3E}">
        <p14:creationId xmlns:p14="http://schemas.microsoft.com/office/powerpoint/2010/main" val="1734097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AF3573-2A15-4FD0-A835-D630F75B9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2791427" y="858800"/>
            <a:ext cx="7092788" cy="646331"/>
          </a:xfrm>
          <a:prstGeom prst="rect">
            <a:avLst/>
          </a:prstGeom>
        </p:spPr>
        <p:txBody>
          <a:bodyPr wrap="square">
            <a:spAutoFit/>
          </a:bodyPr>
          <a:lstStyle/>
          <a:p>
            <a:pPr algn="ctr"/>
            <a:r>
              <a:rPr lang="en-US" altLang="zh-TW" sz="1800" dirty="0">
                <a:latin typeface="Calibri" panose="020F0502020204030204" pitchFamily="34" charset="0"/>
                <a:ea typeface="Tahoma" panose="020B0604030504040204" pitchFamily="34" charset="0"/>
                <a:cs typeface="Calibri" panose="020F0502020204030204" pitchFamily="34" charset="0"/>
                <a:hlinkClick r:id="rId3"/>
              </a:rPr>
              <a:t>https://www.lib.eduhk.hk/rooms-spaces/research-commons</a:t>
            </a:r>
            <a:endParaRPr lang="en-US" altLang="zh-TW" sz="1800" dirty="0">
              <a:latin typeface="Calibri" panose="020F0502020204030204" pitchFamily="34" charset="0"/>
              <a:ea typeface="Tahoma" panose="020B0604030504040204" pitchFamily="34" charset="0"/>
              <a:cs typeface="Calibri" panose="020F0502020204030204" pitchFamily="34" charset="0"/>
            </a:endParaRPr>
          </a:p>
          <a:p>
            <a:pPr algn="ctr"/>
            <a:r>
              <a:rPr lang="en-US" altLang="zh-TW" sz="1800" dirty="0">
                <a:latin typeface="Calibri" panose="020F0502020204030204" pitchFamily="34" charset="0"/>
                <a:ea typeface="Tahoma" panose="020B0604030504040204" pitchFamily="34" charset="0"/>
                <a:cs typeface="Calibri" panose="020F0502020204030204" pitchFamily="34" charset="0"/>
              </a:rPr>
              <a:t> </a:t>
            </a:r>
            <a:endParaRPr lang="zh-TW" altLang="en-US" sz="1800" dirty="0">
              <a:latin typeface="Calibri" panose="020F0502020204030204" pitchFamily="34" charset="0"/>
              <a:cs typeface="Calibri" panose="020F0502020204030204" pitchFamily="34" charset="0"/>
            </a:endParaRPr>
          </a:p>
        </p:txBody>
      </p:sp>
      <p:sp>
        <p:nvSpPr>
          <p:cNvPr id="10" name="Text Box 3"/>
          <p:cNvSpPr txBox="1">
            <a:spLocks noChangeArrowheads="1"/>
          </p:cNvSpPr>
          <p:nvPr/>
        </p:nvSpPr>
        <p:spPr bwMode="auto">
          <a:xfrm>
            <a:off x="839416" y="1297035"/>
            <a:ext cx="1112523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342900" indent="-342900">
              <a:spcBef>
                <a:spcPct val="0"/>
              </a:spcBef>
            </a:pPr>
            <a:r>
              <a:rPr lang="en-US" altLang="zh-TW" sz="2100" dirty="0">
                <a:cs typeface="Calibri" panose="020F0502020204030204" pitchFamily="34" charset="0"/>
              </a:rPr>
              <a:t>Login to the Booking System at </a:t>
            </a:r>
            <a:r>
              <a:rPr lang="en-US" altLang="zh-TW" sz="2000" dirty="0">
                <a:cs typeface="Calibri" panose="020F0502020204030204" pitchFamily="34" charset="0"/>
                <a:hlinkClick r:id="rId4"/>
              </a:rPr>
              <a:t>https://www.lib.eduhk.hk/facilities-booking/</a:t>
            </a:r>
            <a:r>
              <a:rPr lang="en-US" altLang="zh-TW" sz="2000" dirty="0">
                <a:cs typeface="Calibri" panose="020F0502020204030204" pitchFamily="34" charset="0"/>
              </a:rPr>
              <a:t> </a:t>
            </a:r>
            <a:r>
              <a:rPr lang="en-US" altLang="zh-TW" sz="2100" dirty="0">
                <a:cs typeface="Calibri" panose="020F0502020204030204" pitchFamily="34" charset="0"/>
              </a:rPr>
              <a:t>and select the desired time slots </a:t>
            </a:r>
            <a:endParaRPr lang="en-US" altLang="zh-TW" sz="2100" dirty="0">
              <a:solidFill>
                <a:srgbClr val="000000"/>
              </a:solidFill>
              <a:cs typeface="Calibri" panose="020F0502020204030204" pitchFamily="34" charset="0"/>
            </a:endParaRPr>
          </a:p>
          <a:p>
            <a:pPr marL="342900" indent="-342900">
              <a:spcBef>
                <a:spcPct val="0"/>
              </a:spcBef>
            </a:pPr>
            <a:r>
              <a:rPr lang="en-US" altLang="zh-HK" sz="2100" dirty="0">
                <a:solidFill>
                  <a:srgbClr val="000000"/>
                </a:solidFill>
                <a:cs typeface="Calibri" panose="020F0502020204030204" pitchFamily="34" charset="0"/>
              </a:rPr>
              <a:t>Check in within 15 minutes after the start of each booking session</a:t>
            </a:r>
            <a:endParaRPr lang="en-US" altLang="zh-TW" sz="2100" dirty="0">
              <a:solidFill>
                <a:srgbClr val="000000"/>
              </a:solidFill>
              <a:cs typeface="Calibri" panose="020F0502020204030204" pitchFamily="34" charset="0"/>
            </a:endParaRPr>
          </a:p>
        </p:txBody>
      </p:sp>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43</a:t>
            </a:fld>
            <a:endParaRPr lang="en-US" altLang="zh-TW" dirty="0"/>
          </a:p>
        </p:txBody>
      </p:sp>
      <p:pic>
        <p:nvPicPr>
          <p:cNvPr id="15" name="Picture 14">
            <a:extLst>
              <a:ext uri="{FF2B5EF4-FFF2-40B4-BE49-F238E27FC236}">
                <a16:creationId xmlns:a16="http://schemas.microsoft.com/office/drawing/2014/main" id="{9E2DE8DC-6702-4816-9810-2048E4256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4272" y="305866"/>
            <a:ext cx="1944216" cy="518568"/>
          </a:xfrm>
          <a:prstGeom prst="rect">
            <a:avLst/>
          </a:prstGeom>
        </p:spPr>
      </p:pic>
      <p:sp>
        <p:nvSpPr>
          <p:cNvPr id="14" name="標題 5">
            <a:extLst>
              <a:ext uri="{FF2B5EF4-FFF2-40B4-BE49-F238E27FC236}">
                <a16:creationId xmlns:a16="http://schemas.microsoft.com/office/drawing/2014/main" id="{E6D9E59F-1B19-4A8C-B362-DC98FAA5333C}"/>
              </a:ext>
            </a:extLst>
          </p:cNvPr>
          <p:cNvSpPr txBox="1">
            <a:spLocks/>
          </p:cNvSpPr>
          <p:nvPr/>
        </p:nvSpPr>
        <p:spPr bwMode="auto">
          <a:xfrm>
            <a:off x="10200456" y="6730237"/>
            <a:ext cx="2160240" cy="18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Other Facilities and Services</a:t>
            </a:r>
            <a:br>
              <a:rPr lang="en-US" altLang="zh-TW" sz="1000" dirty="0">
                <a:solidFill>
                  <a:srgbClr val="333399"/>
                </a:solidFill>
              </a:rPr>
            </a:br>
            <a:endParaRPr lang="zh-TW" altLang="en-US" sz="1000" dirty="0">
              <a:solidFill>
                <a:srgbClr val="333399"/>
              </a:solidFill>
            </a:endParaRPr>
          </a:p>
        </p:txBody>
      </p:sp>
      <p:sp>
        <p:nvSpPr>
          <p:cNvPr id="16" name="Rectangle: Rounded Corners 15">
            <a:extLst>
              <a:ext uri="{FF2B5EF4-FFF2-40B4-BE49-F238E27FC236}">
                <a16:creationId xmlns:a16="http://schemas.microsoft.com/office/drawing/2014/main" id="{B24D49B3-B1B8-4743-9750-740664234286}"/>
              </a:ext>
            </a:extLst>
          </p:cNvPr>
          <p:cNvSpPr/>
          <p:nvPr/>
        </p:nvSpPr>
        <p:spPr>
          <a:xfrm>
            <a:off x="0" y="-1921"/>
            <a:ext cx="12192000" cy="826355"/>
          </a:xfrm>
          <a:prstGeom prst="roundRect">
            <a:avLst>
              <a:gd name="adj" fmla="val 0"/>
            </a:avLst>
          </a:prstGeom>
          <a:solidFill>
            <a:srgbClr val="D77748"/>
          </a:solidFill>
          <a:ln>
            <a:solidFill>
              <a:srgbClr val="D6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7748"/>
              </a:solidFill>
            </a:endParaRPr>
          </a:p>
        </p:txBody>
      </p:sp>
      <p:pic>
        <p:nvPicPr>
          <p:cNvPr id="17" name="Picture 16">
            <a:extLst>
              <a:ext uri="{FF2B5EF4-FFF2-40B4-BE49-F238E27FC236}">
                <a16:creationId xmlns:a16="http://schemas.microsoft.com/office/drawing/2014/main" id="{9F5053A9-5230-4CEF-BB10-96853F4DE3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5" name="Rectangle 2"/>
          <p:cNvSpPr txBox="1">
            <a:spLocks noChangeArrowheads="1"/>
          </p:cNvSpPr>
          <p:nvPr/>
        </p:nvSpPr>
        <p:spPr bwMode="auto">
          <a:xfrm>
            <a:off x="2791427" y="67175"/>
            <a:ext cx="7772400" cy="635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eaLnBrk="1" hangingPunct="1">
              <a:defRPr/>
            </a:pPr>
            <a:r>
              <a:rPr lang="en-US" altLang="zh-TW" sz="2600" b="1" kern="0" dirty="0">
                <a:solidFill>
                  <a:schemeClr val="bg1"/>
                </a:solidFill>
                <a:effectLst>
                  <a:outerShdw blurRad="38100" dist="38100" dir="2700000" algn="tl">
                    <a:srgbClr val="C0C0C0"/>
                  </a:outerShdw>
                </a:effectLst>
                <a:latin typeface="Tahoma" pitchFamily="34" charset="0"/>
                <a:ea typeface="新細明體" pitchFamily="18" charset="-120"/>
              </a:rPr>
              <a:t>Research Commons at 4/F</a:t>
            </a:r>
          </a:p>
        </p:txBody>
      </p:sp>
      <p:grpSp>
        <p:nvGrpSpPr>
          <p:cNvPr id="3" name="Group 2">
            <a:extLst>
              <a:ext uri="{FF2B5EF4-FFF2-40B4-BE49-F238E27FC236}">
                <a16:creationId xmlns:a16="http://schemas.microsoft.com/office/drawing/2014/main" id="{CA67EB36-D74D-4DE0-A672-2D04CD64C700}"/>
              </a:ext>
            </a:extLst>
          </p:cNvPr>
          <p:cNvGrpSpPr/>
          <p:nvPr/>
        </p:nvGrpSpPr>
        <p:grpSpPr>
          <a:xfrm>
            <a:off x="3805899" y="2366042"/>
            <a:ext cx="5240566" cy="4357017"/>
            <a:chOff x="3805899" y="2366042"/>
            <a:chExt cx="5240566" cy="4357017"/>
          </a:xfrm>
        </p:grpSpPr>
        <p:grpSp>
          <p:nvGrpSpPr>
            <p:cNvPr id="6" name="Group 5">
              <a:extLst>
                <a:ext uri="{FF2B5EF4-FFF2-40B4-BE49-F238E27FC236}">
                  <a16:creationId xmlns:a16="http://schemas.microsoft.com/office/drawing/2014/main" id="{A29E8615-DA34-41F6-9104-CE6E251B5140}"/>
                </a:ext>
              </a:extLst>
            </p:cNvPr>
            <p:cNvGrpSpPr/>
            <p:nvPr/>
          </p:nvGrpSpPr>
          <p:grpSpPr>
            <a:xfrm>
              <a:off x="3805899" y="2366042"/>
              <a:ext cx="5240566" cy="4357017"/>
              <a:chOff x="978968" y="300322"/>
              <a:chExt cx="5796495" cy="4819218"/>
            </a:xfrm>
          </p:grpSpPr>
          <p:pic>
            <p:nvPicPr>
              <p:cNvPr id="4" name="Picture 3">
                <a:extLst>
                  <a:ext uri="{FF2B5EF4-FFF2-40B4-BE49-F238E27FC236}">
                    <a16:creationId xmlns:a16="http://schemas.microsoft.com/office/drawing/2014/main" id="{83FC835D-FAF7-4099-BF9B-E970794506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968" y="300322"/>
                <a:ext cx="5796495" cy="4819218"/>
              </a:xfrm>
              <a:prstGeom prst="rect">
                <a:avLst/>
              </a:prstGeom>
              <a:effectLst>
                <a:outerShdw blurRad="50800" dist="38100" dir="5400000" algn="t" rotWithShape="0">
                  <a:prstClr val="black">
                    <a:alpha val="40000"/>
                  </a:prstClr>
                </a:outerShdw>
              </a:effectLst>
            </p:spPr>
          </p:pic>
          <p:sp>
            <p:nvSpPr>
              <p:cNvPr id="8" name="Rectangle 7"/>
              <p:cNvSpPr/>
              <p:nvPr/>
            </p:nvSpPr>
            <p:spPr bwMode="auto">
              <a:xfrm>
                <a:off x="978968" y="4725144"/>
                <a:ext cx="2596752" cy="360040"/>
              </a:xfrm>
              <a:prstGeom prst="rect">
                <a:avLst/>
              </a:prstGeom>
              <a:noFill/>
              <a:ln w="25400"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pic>
          <p:nvPicPr>
            <p:cNvPr id="2" name="Picture 1">
              <a:extLst>
                <a:ext uri="{FF2B5EF4-FFF2-40B4-BE49-F238E27FC236}">
                  <a16:creationId xmlns:a16="http://schemas.microsoft.com/office/drawing/2014/main" id="{0F708972-1E18-439F-888B-AEC121B823FF}"/>
                </a:ext>
              </a:extLst>
            </p:cNvPr>
            <p:cNvPicPr>
              <a:picLocks noChangeAspect="1"/>
            </p:cNvPicPr>
            <p:nvPr/>
          </p:nvPicPr>
          <p:blipFill>
            <a:blip r:embed="rId8"/>
            <a:stretch>
              <a:fillRect/>
            </a:stretch>
          </p:blipFill>
          <p:spPr>
            <a:xfrm>
              <a:off x="3805899" y="2605287"/>
              <a:ext cx="5240566" cy="937430"/>
            </a:xfrm>
            <a:prstGeom prst="rect">
              <a:avLst/>
            </a:prstGeom>
          </p:spPr>
        </p:pic>
      </p:grpSp>
    </p:spTree>
    <p:extLst>
      <p:ext uri="{BB962C8B-B14F-4D97-AF65-F5344CB8AC3E}">
        <p14:creationId xmlns:p14="http://schemas.microsoft.com/office/powerpoint/2010/main" val="2599865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0A95A4F-F5A3-450B-8B6D-0DD66565E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73"/>
            <a:ext cx="12192000" cy="6858000"/>
          </a:xfrm>
          <a:prstGeom prst="rect">
            <a:avLst/>
          </a:prstGeom>
        </p:spPr>
      </p:pic>
      <p:sp>
        <p:nvSpPr>
          <p:cNvPr id="3" name="Content Placeholder 2"/>
          <p:cNvSpPr>
            <a:spLocks noGrp="1"/>
          </p:cNvSpPr>
          <p:nvPr>
            <p:ph idx="1"/>
          </p:nvPr>
        </p:nvSpPr>
        <p:spPr>
          <a:xfrm>
            <a:off x="1698180" y="1524485"/>
            <a:ext cx="9587338" cy="1808662"/>
          </a:xfrm>
          <a:noFill/>
        </p:spPr>
        <p:txBody>
          <a:bodyPr/>
          <a:lstStyle/>
          <a:p>
            <a:r>
              <a:rPr lang="en-US" altLang="zh-TW" sz="2100" dirty="0">
                <a:latin typeface="Calibri" panose="020F0502020204030204" pitchFamily="34" charset="0"/>
                <a:ea typeface="Tahoma" panose="020B0604030504040204" pitchFamily="34" charset="0"/>
                <a:cs typeface="Calibri" panose="020F0502020204030204" pitchFamily="34" charset="0"/>
              </a:rPr>
              <a:t>Eight Future Classrooms will allow students and academic/teaching staff of EdUHK to experience innovative learning and teaching with the latest technologies in the years to come.</a:t>
            </a:r>
          </a:p>
          <a:p>
            <a:r>
              <a:rPr lang="en-US" altLang="zh-TW" sz="2100" dirty="0">
                <a:latin typeface="Calibri" panose="020F0502020204030204" pitchFamily="34" charset="0"/>
                <a:ea typeface="Tahoma" panose="020B0604030504040204" pitchFamily="34" charset="0"/>
                <a:cs typeface="Calibri" panose="020F0502020204030204" pitchFamily="34" charset="0"/>
              </a:rPr>
              <a:t>Academic and teaching staff can reserve these rooms for classes via iBooking (</a:t>
            </a:r>
            <a:r>
              <a:rPr lang="en-US" altLang="zh-TW" sz="2100" dirty="0">
                <a:latin typeface="Calibri" panose="020F0502020204030204" pitchFamily="34" charset="0"/>
                <a:ea typeface="Tahoma" panose="020B0604030504040204" pitchFamily="34" charset="0"/>
                <a:cs typeface="Calibri" panose="020F0502020204030204" pitchFamily="34" charset="0"/>
                <a:hlinkClick r:id="rId3"/>
              </a:rPr>
              <a:t>https://ibooking.eduhk.hk/</a:t>
            </a:r>
            <a:r>
              <a:rPr lang="en-US" altLang="zh-TW" sz="2100" dirty="0">
                <a:latin typeface="Calibri" panose="020F0502020204030204" pitchFamily="34" charset="0"/>
                <a:ea typeface="Tahoma" panose="020B0604030504040204" pitchFamily="34" charset="0"/>
                <a:cs typeface="Calibri" panose="020F0502020204030204" pitchFamily="34" charset="0"/>
              </a:rPr>
              <a:t>) in advance. </a:t>
            </a:r>
          </a:p>
        </p:txBody>
      </p:sp>
      <p:sp>
        <p:nvSpPr>
          <p:cNvPr id="4" name="AutoShape 2" descr="data:image/png;base64,iVBORw0KGgoAAAANSUhEUgAAArwAAAGQCAYAAABMPLOTAAAgAElEQVR4Xmy9WbNk2XUetnKeM+98q27NPQANoBtAE6BI0aYkksEZBCSZNgkCokErKJqkrKDtsB1+MOXwG+0f4Ce9SA+SHmxJESItShZBACJBoweggeru6urqmue6Y855cjiO71v7O2fXFbOj49bNm3nOPnvvtda3vjXswn/x1a+mhULBSoWiLZdL/l8ulw3vrVYr/o/3SqWSJUlixaJ/Dp9ZLpaWLlOzdGnF8Pc0XVm1VrFSpWKLxYLf73a71mw2bb5MLE1Tfv9ocGSbm5vWarX4O66Le1QqVUutYHjh91K5ymuUa1X+bsWCf7ZYsflqadVq1cyKVi4Xee1arcafqV+C38E4CsWSWbqyZr1mN2/csMU8sbWNno0nUyunZbt7+759/wfft1/58q9asWw2X82t2WpbuVwxK5Z4zdUqtZKVDMNbhDHjuQsl3Nvvx3ubccwVzFX4Qyn8rWgFPi/exhwXCj7GZD7lc+H7fBUL/HcZ917iWiX74PqHtlqu7Pz581Zvt6xUxBr53GFsmHusy2KR+DXC8+M6hTS1k5MTK5dL/M58lnDuK5UKx6r58u8vODb/iTXxteR4ymUfXrHo+8EK/Pt06uPHC99N02V2//l8zmfU3sFYOJ9mvMb9O/fszNlda7fbYZ5Xtpz7/ZbL1Iqloi1Xi2yPcFyp7xfOc6Vis9mMewHjqNfrhnv6Hl5kY8LveOH7lWrVFmFc2iNYF1+TsAZhDnH9ZDbj37C/8Dk9J8aP6y1miVWLK1ssE8PX8T4+22i2rdqoW5L4nOJey+XKxid9u3/7lu3unbW0ULRaq5nJAq5XKmEc2DVmq6XPKb6b7Q8OwGwV5hLrwmev1vid6XTG+cRYcT288BmMC/PEfYp9wef1eaGclcuZjOJ++JvkHXOMudB3JWt4X/I7n7sO4T0WrjdW0BOFVdgXabZPeL8gn/Vi2d75/vdt98wO16ZWr/O75WrFksXciuaywb11aqx6X+sC4cIewLNqzsqlMrUKng97A9+pVHyvuw7xV6HoexyyBJnCv8fjsa2tdQ3P1mg0+DuvH/YProHPQe8tF6swFz5PGAP0QzZvy5WVymWbJTPK9WLlc4QxaSz1epX3gGxhjoqlsq2WC1suEpvNJjbuD6zVaVvBSnZ8fGzNTpP7azSe2mQysyl/ju1jr7xsi8XKBoOBTSYjmyUTu3z5kg2GI1tizyYz63Q6trKlLeep9fsjG54c2ubWmrW6XRuPJ7Zaur5eTKEPWzaaTrg3a9AbZpnsra2t8blHo5E1m21rtJrW6bVtOpzb9avXbW2zZZtnNq3RaNqjB/s2PBpYd61p22e3bbla2fX37lmpuLCt3TXrrHdtMUvt/e/fsFa7ansXt623tm6j0ZDzNB6NrA47USzYcrW0V175pD1++sQWietC7BHMe7kUbEbYey4XU45ZugjXw1q6zoJMQLYx8yUbDgdcu6Oj40z/UUevXDdVq2XrdjtWKrnMaI2xn2QzlylmyXU81lJyRlsW9KjkZTKZQKDdtlJu51yng6dPrNnu2tr6mi3mkCWX1VxHF2yVQvf6M+C7eC5ch/p6lQZbjH8mZoWSTUZ9G/aPrFrB2HG9gpWrNUuLFWu12vbqj7xuhXJq5YrvwXKhaMWijwvPuVzO+X4V+mBVtGq5Zx99eMMarYKdObvNffPs0WObDcbECZj3ZO461JaOK7BXaPvLLit4jzJfKVmxULTxYGL37j22Sq1hl164aL3Nnn303g0+03Q64fzV600bDIf2zW9+2/XwXPNdDvhF9tGvrZfWAuuJ/6XDsN7Sg24/XOcYtY5sm79H2Qw223W2X1/6Umuhe7jdf962aF/oM9q70su6B9ZTtifW2dLtuo7+Jp2O/QPdJxuv8Woc+qn7yJ7G9iG2Exq+5EU/tZc1fowVe0B7Mn4efLZarXPuptMxf0KvFgsFrgOwidse2Mol9UOx7DgOMv5TP/0T9upnP2UbW5tWbcDGNm2SzIjJqvWaJUuXT9wT+Am2G9fDXi382te+lsrQwzBlACgIMCY6+3sQWG0aKBU+6BICt8iM73I1t0qtloEiGF4oFQCXVbqkMsJm39zdzIwNHhoPBGAMgdTCAKgCBK8spRFcLB2sAIhiONigmAy8KlA8QRkImOHBaYwrJRoNgC1M7vvvXyN43N7ZtHS+tNlkavfu37XPvP66zSHMacGarY6VyzVOOCauUCxkQFfgbw6QFIAellcbCIvHTRYmvkiAG0Bu6kKBzYD3+B3IVNGFHgqKSrLiG5UCVMT4V/be99/jHF164XIGPs2g/DAHK84hhqN7C2j2T44ILgQOMb5atcZ7aNNSgVWrNOx4aexSDrGCFkjEWCX8Enj/vD97rGQINCuVTBlLMRw8PbBHjx7Zyy+/7KB1NrZSsURjpnvGc0lhXjkg1xg1HlxfwoV95srLnTS9ZBRjZSWw7oKfK7ZMMQRgDQWC1eE8QYknEwfO1Ib+zAAr6xsblIE0LVJ569mpBDE988QOHj+xwXhoaxvrVipXbHd3x4bDsRW4n2EU3LEwXCMoVqwXQVTBHT/NsRSWDC0cUe19OZSxMoyVJg1tAC+SQzk+eE5dW2AZn4cMyUhwjQpwVN24aO+UMD4Yt8WSoMpBgoNtbPdsX61SbH17+PAhQWij2eAcQN617vP5ggCehj44WxjjcDikPDgQ+Y/Bhe+V1GrlCkaQGS38A86fXjFoxvW4t8zBKEAaACTujTHMKWMOYl3eHGQVCv7sMJKZTqpUrN/vZ2PMngfXD+MV0eB73eVOunAKhxzKv5jaIpnbeDCkfGD+oVMHoxF1YqfdtUePnlF1LOdLe/r0iX3mM5+xo+MDO+4f2WpZ5FxdvnLeJti3sxkd4831DeA7Gw0mDo6PT2xzq0dDMp5MuF4CALiu6yPXqdAT+DtAONaiWCxYB0C8ULB6s2GdXtdODof29MFTSytL2zt/xlqNjr373fdpfLprLett9axSqdmbf/49W+sBFK9Ze71nw8OJ3fnokbU6BTtzYZfOIIAu9uB0NOZ8lmsVG09GduXKy7a/f8gx+bgcxAL8CEQRGAT51JrLocsc8bCGmJflwuz4uG+Hxwd8Nhhw7XcC5nRlkAOAs06348a1XOZ+IbmzWJFggd2R0ygQIrnV/peOqVaq7ogEBxWfOz44sOF4xPXeO3vOBsOBzRdOOBVhzOXYL1Lqcsk6ATN0XrA/vBec13Rlc5ADlRoB9WhwbIXV0ibjMeWt3Kjb2u62/fBf/Ss2HI0sLZmV4GynJX7X9zkAvM81lNR03rA/+eNv22jUt729rv2n/8nnLJlN7dHd+3SUFguAdzhVs6AbfO4KIH8iG4nx4neC3nLZ6rW6nRwNbDyb2cUrF+3J46c2Gye2XDq4dPBVtDfffMfu339Iea1W6sHZwFy4oy99JD1GVR0ceWKDyBkBftDvsk+S8dN6VCBdDop0cu48Pa+DpWNiXaM9IcJCusf1iOY7OB3BERIpEdv4GKDqezGxoc+KzNIcxDKjseha0muav9hGYu5FJsR26C8D0nA8NSY9F2QIL+gcOBMVkKQF16OwG9MJ7Cp0q68z9oXLsjurcNxf/sRL9snXPmG99TUrV6s2mU6sWK0QE4IIgg6W8wnyhc/8X/7mb6Y5GxaMU9h0AFEQftxAwhn/hPKBIppPEktJQ5klAaTge1AS2jxSBNPEjSuU79nzZ/md3GA4g8aBFR3sUYmU3UjWmg1/Dw8Fj7NQopdfCeyvlJ0mE5+t1Ws0UHhBSGGMMAnJdGIPHjyg0dncWLPxcGjgHDF5YODKlZpVKg0HlRTywBRnTJuDbfyNfkwAuIFYzoCelBfGApYWRgHspc+pG+CVwGHZPXS+t1jy+ouw6VN4wgA5q7K9884PbHt70/b2ztKJACPpmwGMlXv2YDYzlmE+e04RYr0hWLFg4rugbGhsV65QJRRu5Pz+ABtiyfB3evzBg3zeMfK100aXUZGQyBBRuFYFu3PrDsd87vxZGisoRCkYfRY/acgC0F0tfK44l3AKAgCR8XGHjG7If+SJx0ymlKI/l7OVAnwCjbi+rot5GA0GHC/fXy3J+kDB1usNq7fatlyBZWzQQGMEWCcpSEQnQNtORiO7cf1DO3/uLIUT4wc7toJjZIgOIHICtglr7KCZCiGw5ZJFGXhFYKh4zWU225fhe3hP7wssS1HjOnJIxIKBmdE6CgxDRrE+ACq83tKsVHamX2DclgCU/sxggxy4uwPEecA+DxEDADmAOoCt/mBgtWadeoVzEkUcMCv8fjAGuCZACPZEsGrPOQDaj2DcqUwhT4GNdcDqzJz2MWRCYJP6poZIgbMNAEuFVcGKYM0qRWcTAnjHuOCAi6GdL3MQLBmC3OA7bjyd7UOkBXKtcUpeIYg5SwTDB+ACZ8Ls+PCEGoP6r1iw4cnQuutdm83mNp0mdnhwTANxfHxkn/v86/bk8WM7Ojrh57FmL750yZ48e2qNesuePXtin3jlZRuNxwTBw/4Ij2nnzu/ZaDIis445wr4AEyw74TJR4txD9rF/8DfpFeyPerthjVbbnj54Zk8ePLb1zS7Z3GqlZW/+2dvW7TZt78KuletVxIjsnTe/a1ubG7Z7Ycfa62374Ps3bTZMrNkx29rdsfXNdTs5PuY9V3OXA46jXLHz5y/ayaD/HMHAvV1wGUiSuTWaLa5hLCPu3DtTGRt77I39gxMbgp1czS1JpoEImFu1CuA7pf6E/AswtVsNjgfRTF9r/5vve/hc7ozpPrHuFWAAs4W5UwQCzzoe9MOeq9r6+gZZd2cTy7ZAtAC6AOANBh22Zbmk/gCgRRQB6wcZhj1ZLJ09BjklXVIslC2ZjgyESL1RpYz89Z/9aZvN3e7z84vgyBY9GgSGn6x0rW7pbG5HB8f2h//mP9jW9o594Rf/us2Tqd1GNDJZ2mqxsCnwgUH2A4MX5hy6EyQO7xGcUc0FxleHPOL9QoHrd/uj+wTJbsdBLhRsNJzan3z9W8+RLoqeJsksc0JkM3T9WC/i/twXZXdOYvAYr5lwipha2SfHFq7XMnvBiCvIII+CCHBK/+Kn9p/IB11fayOSxBl11xPCU9LdsgHSIdqPApa4tvSSQL7sEH66bhcRkINsyQTup2iB5kb3dDCa22A9u8aiv2nPi7iRvsVex9icRcckFp0ARUQbUdvplMQIgC+ALohOrBPwmZj3T732KfuRH/u8nbtwziqIpC7nzC4g4C0VbTrPcSiAdOFXf/3XUyF3LtgSwu9UNP53b97DwJpEAR59bzoeW6VSt9ncjaMrEWffBHTFCmGyGq06webLH3vZkmXCh5PR1T1qdYBbXxAq9xIMTYWpE5UQtsW/OYZSkSBYRkIGGh5vHGrAhDG8TiW0slq1am9+5w07u7dLBmg0HZLBwataa1u90aRn4ZPvIXIoGoQkAQoJYgGyAHrCppcwaONp0XnfwOjiezR6gemC4ZJAiCVDCInhaqRPALgXfey43+H+sV279p698sor1mjWrdls0DAj5ISQXCDZMvZpPOxnzJuMVw4UUzKQ3OBBkeBv8WbVvEpgCHIDuKQwI2QdhD0WSig4ecf+zO7BCfxSaYZNnEyndvPmTbK8cpTgFAng6dmp0IMjBMArZZELoTOisDKp5aF8fF+Cpn3rqShIGwFQmwanyJW51o/3Qth9ltCQcJ3IzjnALaapwYnD5xERAOPA0BNC1UiHScFiOOCDccF84O/JdGblYsHu371Lb7a33qXKP3f+vI0mU6bRQIYUJl2CwWE6RJ5y5GDSgbjWC/LL6wNEBodDc+fve1qRQAquLxZeLAMmQjIp4yuwC6YJ78lwMCCxggF1gy4QWCsDGDhDiOuDUVTkQQqcjqSZTUaeIrCczezeg/vWXVvjM8CRlZMBWQADRpZNaUqRoyknQGsn4ACDSketUMhSXmAwta9kjKTgXd/4fEqpVulgO4PHtJFGlQxeuVKm7MjYUfcFVkkGjfpMjmGlYpPJlOwnI2eIQGCfBvlhGL6cXw9z2um0eE+ACIz1+PCY+w7hdPwOGcGaHB4C6BZsOpkTkCGN4aWXX7B+/4R7YTKe8Z7nL+x42sM0sclsbGfP7jBCMZsiLWfB/XHhyp5NxtiDcCbdBmDOKlVoMHf8pSOarbqNR9MsglJIfe7WttatUCrbs4f7NhlNbX2rbevrazYfL+z61dtW71Zs9/yW1estGx6M7cGd+7Z7bsta6y2rNZp28/2btpwurNmt2/beppXKCH9ObTIcZU4Z9DBSHTqdnh0eHmayIh2DKKL2K4FLYCX1dwELOdQOBuFUHNvtu/es192wZOmsJLwI7CNfTXdCECGQLGH/Yn6w39fWenQucF3fhzkwxvxm+z/ImXQkbi5AhPfAZA9GA0bids6csfF4mgFmZ6xLnk6BFAY4J0ilsJQyAmpWgAprh5QwMN5I1REIkj5ZJoiaVmy6HNtrr79mGztbNqUz444ZZH0wOLFSqcqxIGcLsgyAmKRFa4J5nM1ISCGWc/TowJ7cuW/1tGTT+YyyAn2Ja0E+JzN/DtfZAWyFnDrJL0PYgXgDkJ/NEhv1RWAYndHRaGLf/OafWb8/zlIZcU0BRayT5lb6S2wsSZLALgsAAkMI4FJnUR6dtFEEUbZDjrPAnK6V27c8PcztphNQ0ueyW9LhsolxlFRAPCaOfDPmEcjYgddzaF0FVuOop9t9yLCndbndEE2Hbe77W/tadlXjirGB3sP+VrRE86TnO+1AgIpRmoPuob1AGwmbHOyCHFbgNURF+bnA1LoM+vqCHPmpn/lJu/TyJVvbXGekg9eAIw4SqlFn6Iz3+6mf//kU+VdQDAingK/MgQgUGxQw8jWd+YqNpTaPP5wbEUwYBuHs2orhXVxbD04hXCY2GJ7YpcuXPe8URjcwipiwjCovuaEhcC5XGQYr4r2yA13mz2IzWUojgsWB4oHsaCNq8WXgKEQhZ7GQ+ufffvNN293dpgIrVWpWKteoAHAPCBby8sg0wXiGXBJtulhApBwwf3rJOOhz2gj6O4ydA0GlNgTqngDJF5p/T3PhXS1W9vjxU3v69DGp/Y3NDbJoSP/AbGgDYd4PDg58M6buIfoz1TLgiZQ1GF0JLAUayiDkJFHwAXCCAoASdKHx8C2BfMjTpMFfJDSgCnljfqWEMC68D8N1Wjhx3f39fbt//759/OMfz5gOjUvKS8ws5xMsJtaEDK/nZ1IQUuXt5nmqmeMTnAvtZe7n1OcfRgz/1wLQgsHENSsIHxYKNp6MCU4KhRXDy4XVwgbToW2sb1qt1rBC0XP34jVmznbqY5Ry4j4J+ZnJdGw3P7xhe7s7VgCIqVat0UZeJdYbuUeVjDmlB13wsKlApxQork8GjhpJEYccJGepLFHOGd7TnM2mM6vWqpmxkOPqyjrPjZRBlmJTyAjgj8oR+csTzxOmjAYWlnuQzGRg5pCWEJxP7oXF0hq1ql29etXOnTtHMwgD1Gq2yDQyd5/K0uVE+0/PrfXUPanMwRyEPHGlQ8hZwkAxFoADKEy8pLTxbxkZ3UvMCkaA8BkYMHwG/+veYnYVYcL9qXhD3QGuBcPtukAkgucHLshcwAH0/ETWMogBD7mP+P3oYJ+6dn2jZ8dHJ/wMWEcovaOjvk2TxJIpUnmWTNcCIIazxNzaVj1zSPD7cNi3j7/ysh0fHRPc9/sDqzBFzJ0gPVepArltWgUMGNhypEFxv4HUQI6xkcVzG4B5BHCc29bmrt26cc/TVDpV6631bDZe2q1371h7u2E7e5vWafXs9gd37eHdh/biK5etuY5UjY59/f/5U9teX7czFzdtfWfTZpMZQSTm3x04sIIFu3z5sg1HE5sHIAmHAn+D3MDhErApAZwGx0PvYR3kBGZsW7Fsd+7csykdRuSWrpjiRuOOVBVbZTpPsgPHHuvQajdCXYQ7TbmOQa6p55TLRsguxHoIkT/JE3TkycEh7SLqV86dO2/7+wfcO9xfBdhkOJ6IzAFmQtch08tJIjg+0jkCb/jdU1A84ge7zuhn6o5NZ6Nlr73+qs1CFEQpi7jnaNBnJE5y0mrXrVQrWc0qloA5L4ytVa1baVi2a9+/bguwyMnUCgtMG9KNkELjoBf/k1FlhDTUvYQcXurPFJGUALaDjGH94LSB4WaehRXt2vvX7dr1j6xcyskuXf+5eQWIU5pgsF8iCKRH8FzS3dA1snEChdKDDrQcDwjAioQQOJSjLKyU38PtrLCJog26R8zu6zOZTYvStfS9DGSEf8jJllOl8RC7hOgg65ACbhLZFJMaOWDP0wXj+0gP6jlifQ7mVc+qz2me4s/TPgbHWcSZbKYIMzofYKdnSYimuL7ks0O2Aknn13XnbnNny37+iz9nO3s7dG5FkIJ8wr9JMP6Nn/65tFIp2VoPnnKL7ACUpcKTmOdyGYbcQz8SIhmC2EPBjcfjIW+OweE7CiVo4eaLGRle5LWtr68TAIkFwkPjQcmYBjYVIA4PiAHj+tgUAL1gdcnOBBa5hAkKhgXCL+AsoCkvDcCNk0pACV0BxJfahzeu2/bOLpU9xgojiEXhZgz5tHHCtoCYnkugQJtfgqH7S+nEBpuCg7AAF01FbM4IFgxKM1cGEEGErXyDQCkU7c6dW5bME9s7s2W9tQ1bpsh/8bCpxqe8SygfjI1MRAg9uwL0Ai8qgACGHGCnWcGdADSFIez+mMnG2AB0M88y5DJK4AVupfR1fwmeHIRGrWbXrl3jWp87f8EKxRXBk8CV9p8EkEpoHlj2kEsZM8xgyzJmNxT0xQIrw0fFxbQMF3KBSK0dLAmLiNLU5smYIRd8hyxkE8VVYHI97cDX1IUNO8f3BUsWM48aBqeJCAaAznxm92/eZlpEo9umLOydu2BHw37m+MXPy/SBoLQzZ7BUohNBAIZQZ3BCoIDkPMbePj6LkKzWUHMmpSNGWEYB+1MFWpozAUsBbypobA44aKkb1jyH2ucWDqsUL54Jcg455NhmCQHVo4cPvWSoBjapyoIEFcAGgaAOwjMAWAHcYG2UjqC54TqkBbLyeA4WUQSGyR0vpM1MrdXyfN34JcMj4Bs74fj3eDrxmoRQwKs5zhjEkE6Cews4yoAi7xW+IsCb2JTVPOVed93gRVNICXPA60QC1gjrSoZeLLKlocCjbM1my+7duWurZcEm08QWy7ldvrhn4+mChW141r1zu8w53X/mwAmg98UXLxEUgx1G/nijXmVUC+N0g5kyzSEteL50FSkMRQfupVJq7W6XBWwo2IPdwLpBnzLHtly242Nce2mtXtO2Ns/Yw/uP7cndp9bb6djaZttajaZdf+emLZKFbe21bXNv15JRatffvW6NStkuvLxn69ubdrC/b8fHJ8z1xppzPssVu3Tpkh0cHTMyifWArUJhV5Lli3oKG/YOxJDzGBUYCQDSQZ/O7eh4wCIorLHWDnOe51bCWXX7IvYQ61MpF61er1HmO13PY84BjzsPcnhFEuB3AW0CWaakuQ7C/hgenRjs2u7eOQJ6PCOcKl47aGKGo1l07HI0i9I9BKQkc9BrkBt8nzYipHphvQBeP/1Dr1qx6oSG9AX2+cnxEZ1HFCHhu80WCCykGNasMC/avDa1m3bdatsNO3rv2GoPqlabNG00OLG0AFvmc4FIMJ3QkDoA1lNjhN331CwvCpXMzkKOMnQs7gkM0D8Z22S8sD/6oz+2chUFnQ72Y9CkuadMBdsqx1p2R+BOtlJ6MCMPAMiDgyFdKSdUYFLzFBMESr3SHpB9056BTMlRVpqQ0gqUfid9JHAtnRyD3Rhs4vPCINLbsl8as+uXnB2WLcz2QxSF1brE4xHZpDHH2Ee2X9eXHpZu1e/CAnLsFPXUmgg3uSyXuVeWIVrJnPUkSkGKIyJk692B/cKXvmAvfuIFMrsoYiNGRCEy9sFP/uwvMJiAfNjeWtdazEXyKk+fIE9tcKYGRiavNpUijjeXlLWMAQwdroUHx08wGMr3w+9QNKg4lkEigDYvLGPxT2ed3Rjg8eGBwXzAqy0wt7dE5pGbB/8OFafwHPG3016SQDrUOLYyvREUFrC6eJJ1GqjWHIQTmDFB3hWRFlzXjUMnWigZP4LGkNsWMwr6rgA4fwaF4Cyjs1eaW7DOAqRK6uY1UBlbK9nbb/5/TGm4dPEKnx+GjhsFoWIUBtBx8GpIgKxMmYXqcF4rFEVpc0oApBC0F3hdGA4WXuWhDwCUZOERAL6CF4n5FiCSsEtItD9iMI0c6mS2tBs3btre3hlbX+/yWrEnLOUt5Ya0hjhEiNQETylANbw7N/qsQAeuJwHVezBiEkYpDFxnPB55OI77d8YuCDD87W6H8w2AWS44m+mshRcXci7AoASFXVhpnCq4ALNszAcdnQzso2sf2tbWBsOCzXbLlgBLCJmrqCIAXV1PgFP35T4KURYpOshL/PnYSZMCl4EVI4t5gVFUfhXmLs+1yj34mKnQHCIXfT5zvQFgJJmJZUNFNBgr5Vo5c6zkcyYJUYmNjQ3PaW61mT4kIySAAgCCThRgpmKQK6coS5MKsqXcYj0PvicQorQG5KkKCMahRzEkYo2QaiE5kjwDiFD2SRCESAMARdCXMNiaf+RzQjknM4BeQBdnuPGcMDAAArgGAUwoCFO+8/H+M7LG3Xbbjvt9BwkoqJpOCW5Hw4lNJonNpkO7cPECGbSjwxMbDIYsiqzW3EGAI4n7vPyxy/bk2bNQPIw9HOSHXSq8cFLGTz+TWaj1QIEV2em5VVFLAX25QMje80TXsIYgFqoVRuBQsHb7xgN7cPeBvfjxS7a+07V2vW1/8fW3rNPt2pkXNqzR7drhw0N7cPuBNds12z2/wXQfVGdD7uZT7xSCeU8WS7t48TL1nNsWT+UBUaE0IrdhoTJedRZRPjv2Njs3VEtkwvcPjm08SyjrYvCwj6XrXafPWHwNvVouwMmmShAAACAASURBVP6AlAGLW6UzsNZbo/NLhriA9XQHWU6g9nDMfmGtq2UvcMReQEcdaNMqitXOX7Cjw8PA5jtDixoX2t0UnDOid05QsKtQYMGZjgcCiUyw6+YY8M+CngJ87m227ROffsWvHRws2GCMhykS6m5TLNv2zpaViiuyw6VCxcarkR11n9jG53s2Gs/tzj/90DoHTUuGDuxmKydbsHbc14xcLpn+EBet8XmQG554VX3GnBJFgYhCWhJA+9K+8fVv2/0HTwOD77mtmGelbAiAiq09zTBCR8f1Nri3HBBikFCMrsJprdVpxjIGjfle8ytrHmXPY0Cu9cjTGXM5c32Z2y3pDekaXTtzFkJnnVjPSg8KBPv65U0JhEk0Jj2XZEX3FJ6hMxvylGWzpQ8dY7itwcsjXO6kZ3Y6gGl8TvYcYFdzpPcFfDEerZlAv54bTg/ew76E/Y2L25GqBSft1ddetc98/tOsE0NxK2QOFqbw0z//hZQPmaIDwZz5R5ub60xhcIUnpeftmmKwpwfK0b17YMgP8dwvD+0j/0esHtiGdqduvV4v8zQxGBgbABQyYyG8AQVAxne+cnDBNAPPXVNqA+7NsA8mORTJoFKz4DYnE/QY9PDfYGcWCEtWybJC6cEQ+E4tEXho4eLrxOBeC65GIw4eHThp4bgoUZs3fV8AkL+HRjh+8zwdwwXIK//JBMy8kMDBIgQ2tWUysx/8AEVsO7a1u23VeoUMGZ7HW3l52BZjAIMKekkMRzb+VR5m1obX32JGTkKQjTMYEihUgsxQDIFrgK2AtcS6SKmdZsFjsEuQvUR1NMKvM+bkvfDCRRqi+dQ7hUgA8CxxLiqVPvOpvW2dnlcOzl+2T+N1pNJaeI62jALydmdzbx1laG22AjOUcCydtR6ZF4AZuE4g5VTdK6XnrX48fEXQanlXCQICsjJ45oU1KzW7ff2GpYs5vVIAhO2zewzla0ySMSlKXwu/B4wAgSvz7/NcU8+nzeXgNEMe77V4X2qd5YXjb5hTrLGUrMYTg2jmRNPooH2fcvR8jDIMAo9wMhXOikNu6JZy99Zt29raYigX7a1iwCkWRika+Olgx1vSCSgiPEwHNUpDkuxgvvS8AjUCwlLA+CnmWN/DMzgzm9Ip0fxwzZmZkOdS08iFsCzbXIWcMhQOYZ97uoUXriFigAiJ0ixc5zr75znSKAycW6lgNuz3ufcbNdRMOAsMR/ak37fpdGHjacJ5GI3GdunCeZsmU1ssUoLFF1+6aCcnA64lw8PDY/vhH/6cPdl/5ilI08QqtUBohCiNdLgcV2e2vFCWDnLmkGLFWW3M1DjoILDEu2c2rVSrMB+7VmnYu2/ftFUxsb0L295+bLCwt77zA9vaXrO9F3es0eoS7O4/2red3XXrbDSYCnH05Jm350M+KuxKoWjdXs/JjwBk4VRovDHJoGgMIgqUSeRwZ2k/wYkrrGy5KNjBQd8OTw6tUvWQ9emX2yZ1SYAGdsKiWICOrlitXrJWE919YIBcFjOnN4xdTmoMXFiaCt0Mcmi+sKePH1u706EdQroUdKynLcCJgjOJZ4HJQxqe3wNdoDAX+AzuO03UFcFrc6AbwaQzpxfPhk5HbAuW2us/8hmzEgr9cqCB6wDwxow0ivIAKECppMXElmhnllZsWhjb92+/ZXNE0o5q1jhBkVHZpquJLafQ6wuPZtLB89xKATRvOyWSxx1fvLC/XYc5WTBDTm21zILLx4/27V//4b/PImu+3t7uUw4j92ootNNc4z3pENoj5PZX8uJFAvRQCIsxxvZQOkzvnQZzmqdgxZ+z5dqjsgmniUPtV0Vkcz2bp3HJtgg76JrSZVp7fE4ANrNn7GqVR/z0d91XYFbYKwbrsQwoKoX3pBf1HX3OCYgc8AqwSp4ynRsi6JrH2F5n5Fl0czkOjq286F9ERuzQ4H1EoECK/OIXf9FeeOWKtTdC0e3P/MIvpf5hz4eE4kU+K5hY5L15rzxsEg8dx9R+LLDcoLNZAHvepw+GHZvPlaR7l8jTxD0uXzhHgQRYhRGBECHFgYsHwwmmE54DwlfI6SmVrVgBIEYRDHLnKgxpYUPXEVqBgkHMClWRRS8sg3eNSZK3kDFBDB958rQDhiqLPDA+L+iYWqfnec1if+IF1sYS0BU45Gei/nzx/AhsaCNr8wqMoUgt3sBi9lyI8k2vFrECNkxVmK/s7bffZu5ro1MHsch8U3wG48cagjGTsGujojABwI5jCflZUkLahAJceF89bmPwCa3LZ6DPFDoABMVbRZ4T/h71d9WmjedB3qE/MwB9xW7evM34+M7OjjXrDmYEchUGzNYVucuoHA750NqjZP7FvAagL5ZFAh/nEJVD6AsOGwA3mPMqGXb0NkVeZZn9SdHBQ3Pgzkg9POeSeaanPWDJLBQ+WDz2qg4hfzpVSFFJlnb9/Q9sfa1HoNfb2jALUYrTOVsyAN7oIHVjciryov2ln17V7zn4mUGMepJizB5S9LY+2u/a6/HeyfZ/1HZO80ijjCpa5CPCwQosf9xdgwoPudFRiFUKF8V89+/ctZ3tbUtLRas1vB8vv4PQdGBflDZFRynkpwlcxKAX44Ze8SIiZ4rFwOK7uLbkIQ514z0HnK4bweLxPqHwySuUPSVpxbR3RIsKDiDw77B2KDzDPQTaEV7zvQO9CE8JbcTQyxmRGe+Kg8+LIKA+DLoTgJeM28TD7UgRQeswOCKolIejfoxuBUtPMbp06aIdH/U5buznz7z+abZ+Q1QEuno2G9v2zg5TExDdk2FCb3LsfYBkdqcApMt6krqaxSuZOSCAU83/kLMMomPhreOYBrdMbfusF6cVVmV7+42r1qiX7eJL56yG1mfHc/vg3Zu2udu0Mxd2bK23Yd/602+bLVI7e27dNs9s8FmPnuwzV5PpagDVaWrnL1608WSWpfAAYNeq6I/sLKXWU+ys2HZcA/uMPYiZvgFbBTk3e/L00AtYS94BxJ2QvIWe9CFliSkB3gVmMZvZWq/HFJQNtBkE8xTSJ2TIMWdct2rVjvsn3mptPOY6Yh9gnOw/vlxa//iEe2jvwkWmc8jBoa5crGjMkTeNYlASQWxd5/LtESzvfEBHJQAL7D3keCNXH2FirFVhtbJLL1+03XPbfB6BJ+ksjAm6Fz/ZfQP9sdkHH8TJnMz7zfduWqexZsliYokl9ujBE1urNq1SYANx6mUHoyvaCQFRzGEeSU5tgWhrSBWRPqAzi2Lb4Nwhfx42Hyz4aJLYv/i//5Dpf2h9JR0m20lgG1q1ZQ5n0BWxQ4R70aGv+DVkq1F7gWucZuJjYBZ/XiylUqLc0fKuQtI5mFfpWUVucQ2MR0BczyHs4T3Bn+8kon0YA3LZbgFe6Xo6Uqw9yZ2h0zhE83MaaMZRX80LbHSsKzWG+H6eIZl3JorlRhEO1215JF73zuY/2CHZltMYzO2/3wfrF0d/gd3QVhAy9vrnX7fXPv+atXotK/zcF75EhlcN05ngW0YjYABQrzZVOE6oX0ZUD6iJxAIqNQG5vB52dKCiRaVQ07NKrV5zpgUDB+CEEdzY3KQg4rsCQth4aOUElhdMAdIs8JAsNoHQhlyPEtIdwBLD6y1WrNrIDyTgBo8YX21a/ASw33+2z4bt8GAxxqN+n+9j4rSBM8/qlNHMwGyo4EXSvV581pCioA2phcV8ZYIQAL7mVp9xxR2q/FlMljfSZr4fmuxX6vb48RP77nffsh//az/qSiNUW8rZEODgWhHgwlh55TpYVd1PCk9rK6Ajg61nyAQmE8QV78l+dyGlwdn3ks0DA6w50dwrhOSMVvDsURCG/pmz1K598IGdvXDWtjY3rVzyZvJxaFpjltMg5QMBYYFLYBFjFhL3lLKjx0sDHdi0pdJvEJoJ7eHmcxv0+7azu0vlTYDEggVn8XPv1ZVjBvzC84gF1Bj8O76GPtcI762sUija/es3yTQjxafcqFlvc5MOXJbSEgo6pRjjUKUAkpwsjStfP4SZlEfsDEAsA1oDRSOk5KXw8FkZIcm7lCT+JoXMdjBR1wh2GwnV0MjRRbs2TxUZO/uVeAgK68UWh7PE9p89Y64mjDgO7WD+ZBTik/MsB1yOrNheRBcE2gVo8RPFYLinALH2epb+QBDDhFWPIgW5pUKPWjJ5QhTmEAAsMNpFjzowFSIcGgNDjD6sWUpQqczqdwDE6Qz9db2dHjqsoKgUQEtzijlTKglkFSAPYxgdD22E/O5Kmcwu9CbSBQB+cHDEfLli+y7kP29sbTHK8+Tpvi3nc3v5Yy9ynvE/OiuglkJyjHEjhxc6hbnXyDMsoscsDoPB3p7bWhc9c70/MnK6kR6BFAr2PwUQWXl0BesJvY9IG3VU0Wxzc9uSecHe+8E129lYs+1zW1asleyjq3csXRStvVm27sa6VUs1e//77zO8391s2ubOOudpfDQk45fpsWLJLl2+YgcHR1mkg+sUoj3cE8EB95Q8erN8LoBK7Qvta+7tQtEePnps4+GE6TbQ/UrFA1LDZzGvDpDR2WXGiDl0CGSrXnOSyIvmUHwNgKHok7fsiwGFdFFmPxM/aALsbjUQQBUUTdNBrNho7EW06BHvNifvu1sIoE3MsrfiDIXFAMCsw1lGdsHnYGlz+4mf+HE7mR5btex57rLzsl0Yp/QJ9j1ytjmfVE5mh0+O7faNm7bRXbf+0TOmt7Xabbt36ybbLGJMcm4h43DqpBOkryjTUZ/sGPQQnyyXjKr0h0OfW+RMN5r23rs37I3vfA+uxHMRFgFV6QrgAukpAUJFAuUQybaRVAryHus2XUu6USBO2EayJD2pveWsrbfgwktzEfcyd1CaH16h32OMpTofAfTchrhz5xHpPJUiB5l5NxHhC8xvDqjDgT6hGFhEQEwmYBzSY3LcxKSfxoMQw5jQkW2JgX2MbyCzskUiN4QLY7upOYmxpPQ59jpbFgZbozUG0C/xgJiu/c2//SUr/MIX/1YKL5wh0ewkI3haRUP3hl5vjQYajdc1GLFbAg74ngwujBRapIBmwMCUD6jvYPHxYt5UKXUjl6CgpWonJ0fMjWSoCixvoOa5EdGcuFwj+xU6pnET4aQVhIbZz5EnsZUIiiulipWQ51REFbF7v9ogGismB0nyoL+9r2iFClWML6qWmWOMnqA0hs/T+JkwhNTVDACE5H4BIt0XzyGDEKcKUFGbWbPmhkIKh7lhIdNIeYzc0HlKmhVLyKFDfo23uELu16VLF7LCALC7roSVQ+gFci54NUtmcwI4R8G5hw+WQSAXbIrGKCAh5cCqZRpttL1ZWC0oFgK9kEfLmszoFDYJDPdAyMfDe+r/y2rlUtX6xwO7fuND+9gnPmbdNpr/ew9ngePTwEtKWWEhjFVKW+N3JYAKfiYnZqDVveop33MFD3ZiadPRzLrdnveHLnroUE4K1jUHz86syOGLBVpzFoPKTFkxEl4gK1q3on33DXQMOWONTot72tN48u4oenYZAQAhgqywh+Qkiu3E7zFD4eN9/rmlJKV0NK8C1qf/LhDtu8jBs4z38wraqUCyQwC7gV3J5cjzSeuI4kSV0WDTUaHOAyVqFas3vMepmBIZlGwPBgdU6w4ZA2DS87ghyJ9Za4OfyKEmMzObWqvdCeAChQ4LdtdAGyaBANwvz2d2nSQHAe4a8jlZZBFkB4wj9A6+43sXTgaKjiwAXhQYzmyReK49rsixs+jXD2+Ro0fyYIA6gwlBLEA9nte7TLTtpD9gCsEQKRcJjFmRIXGEgVHIhFSyT736CXv27Bn3MA/QYG2Fg3QYDPwO0J2gjRZO45om1mo2WFyIZ+r3j5lihD3HORtPbG193So1B/YY2+bmFq/jgL3OAjB0PWlhLOPUnjx6ZI1mzXb3drm+73znmtWrVdu9vG7ttZ5Vi3V749tvWq/TsM0dnLrWI9tZK5XIbstZgZ6/cuVFHjiBecD7znqC6YHtUVQMhz94QR3bayLXOuofmulsK7Cv7PsffMAUAuim2L6VKkW2z8PawInDmg4nI6tXXSegwwjaZaK/MPYanAGvRH/+5FJFnwR6pEug+7Dvoe9Pjo445osXL9pgNHbQzU5ByBH3Ahz0XcYaeCpZynWGTnOgUKEuBXFA0L0qGkrUcEhOtdpGQMm7MxSW9pnXP2btXsOKZfT3AdHg15Cd1vjh9OB+mC/kZdd4qmBq5VXFPvjBBzyxbTwc8aCTTrNl08XcVij8w4lpYLGDo4B9hz1GuxYcw1jP0LkP6ZCUNejhlQNeRHsQ0fACRE+fLBWr9s/+6b+ychnFp55DipeeQQQEipdkC7QGAnayxSRAmIfvTru660iPiFiRjpMdy3BTAIXSCUw9YhtHB6MZKRDyWaUb3faE2ptgnMUWq62esIaPMT/tVjowtm/S3znpkadZan5yosZbijpbmqeTUDeqFiFq3ya7kztuDpaFDZUnzH0S2jjKudTzZosU1kn3R5RZ8hjbed0rJu3iucRn6XCjd32Iqgis47t4b7bwXuKFX/pbvwy+NOsbKLaETcWrZebSQZGgYE15uTHgxc1kkJXzIuOHEJy8lrg6VBsG+WjNZp0tJhCSxSYDc4CJwik9BLcW+rdikRc4bc2PLWavNYaTmwS09VaTISD0PkV+JYEATkkrugBrUqTEMi+mVLbJeOKtWhYLPq+8n+FwREOBggoV9cSsjwwvJ3Xl1bN+CoVZtexV6tp8fFtIU4dL6FAJeVYICwJcoqCGoR/PMWKbqdA7lEIbUjE8pObf8Q1ctMePH9vGJg7PcCMlZyQGCWqjA6ZAbDlDr+EQECoMpCIENhSALBYsGnT0PZ5NbTLzynGCuRlakuEwkqYfUFHzYi6yU2GfxMKhgzIYogppD/h7FcZzlFgxLdnN27esUC7YhXNn3cgMh1n4J05t0PPKIGLfae/h2R0shcIyNYQPhWTYmw5G0TXAi1Im0yH3YbcLhikchhKKOTBGgVvl0WpfnGYu9LwxSysDzUlBzmtIWbH50vYfPbb5eGrttS5OS2BPWh5wEuaPzFkItWteBQQzJjE6/lmy9rxH7wZB6QtyzATMtWdj2ZYylAGJ5Qifjw9hzORf3SQMjpsDOIRX0YcT1/Fqez+AIht7pWyz8dQ+uv6h7Zw9Q90DJ1gGOPbyT7N0DticBcTcaIwAClLALHqZTazGXo1F7lPsbrawAYsXWDFnEQp0iHmiVui97boQqVvOAlOJh0NfkHNNoF1AbmVogyP9CAYiEAGNep0HQwCYzKZjMpEo6KnXKyQLkFqG9QGbKDYMII3dQoZDHljizw7Q6/n5AKfoMoCCKxw93G21eeQwinHB5h4c7tvnfvR1hvkAMJGf7kbCuzU0GrUAzGdkbAPZFtqo5fKvPYLiEDfKMyuiwwMOrSh5TinYtJPhwM7ubFPu1qCPAJgK6KCwsloDqUEd67V79u1vfNe2dzq2tbdhrd6aHTw6tId371u317Kdc5sE5sdHR9TRAFo8ZatSJZBA2tngZJg5fAQmzIxOSXbwuPXg3Pse90iO5F3r5+C8Rsfg8OCIec6x3CK9gZ16cLAYwuThEBh0pnDbAseozH3XaqENI0LZDaYBKqoS2w3pUqXlwOaxb3ehaMf7B3QSEFHa3N5hCiDBRMAiMuAw7vx3sB3K78UzU5eWnIlOSysrrnDKIGIRBZsOV/bRrUf26OljGqqt3Y79/X/wNRv19204SqxV71gyH9t42qfekW7AWJ219mI8bBHssX/0f/4j+9xnP8fUCABbOIpIbUFEAPYDh8lgPJDLs2fPcr9hbj1dJLRnDGk76pufAa8iChPnDnCjkL+DHQwBB1cUbNCf2R/+639Px1hpivp8DKCoCyGbUZuu2EHPQFZ2EEM4hCJ8RzhCzyCge5oEEobS9dSBISa+9BmRW7Ezj/F5WkpINww1PEoZxX3jNEcBcem7eHzqsXuazNAciwwRCNU+dZ3ukVeRUgLdMWDVM56CNlk0UDY4BuRyLHSdDCPhudBmT/gmELD6nKKSsueSX5E7/oze3IBsLzqaQJ8DkCPSjN+/9J/9SgrAKYNCQcKJafOE/2NiwXDif1ShKsQjhM0H4mlkDm41UZp0nNeuSYkZN9g/MHkAisxpBNMHKrxWpTFA3s7WNkJyKytVPc8O94Qy5YOyz1qN+ZOYAJ62Vq2SYcGZ4OzSwCOFUWjjbLO8rJh9QxYJgK3YPuT7Zc9QMDb7RtgQCpFtqGgY4VmiqMnBBwFi1BuUghBXaaoVWqhkZM5WYL7csLoXEl+DR/aGtjE8DxrV/iHMIuHANbBuzYZXGkPJ4GejjhPiXNPL25ST4gKGk66ceXCgoqpSnHg7NxhkgRbtC3cuqlRA+LezQ55zhoMTRsd9mw4nViuVrdmpW7PTZvEVgDGPfA5RgExYwsEaKH5xAfb0AJ97nECFhvwwvUu7eeMGHZHd3V1+Doo1Dg/lQpcnyuuauTLKe8CKXemAGTs58YprdA1ABXgDTNKxNZsda7dQWIm9l1fQ4v7oDnA6VUHGK9un6lgR1kjMr5RtvGfoxGAPF0s2Pu7bB1ffs529MzxiFyF9eKY4KxwpPwkKF6NetmJHpDTi+8cANlZScDTErueeeh6GkmevFCXtBV0P3xGb6nvRC0ukeAUWBBRxb4ABzC+Yfsit2m6pEBbGMWMklku7f+8+5Q3pHQA3MkxiIjKQEs5Jp2OVOTYesYDzAgOXsTzVcLIa9jJOYEw8NE0GOsi3HBbtR9wb70FZ5iwNwAZAyIotbzz9wZl0GirkDS7yXGkwr7gewuTZfgy1DShGQ0rDagHnOBwtrrZQ6MMcUkLwfJg/CCyO2CWzhwMjQhrZaDyjM4hODSisrLcaVi/jpMbUhoMRn/GVVz9uJ4ND5vDWat6mB8cF4wS5tBi14/MgSKa3c1Dgc4kjPNH6S7qEMkxZdRbei0y9WwJCz84Oor90k0WZ9UaNIe/JaG4fvfeRdXoNO3Npz7q9Nbvx7g1LJjOrtys8dhh5sU+ePPIaAR64AR20tG53ja1VsYYsbCIg9UhIZntomxz4sWlKpIclL/me9YJXRDvv3H+QXQNO6Cr02cUagIhwoIPiMQ8lw5FGeh72eLNZoz4H0yXmKgYgYhllYzI5Ags1ntjg5IR9ns+cOcP0FAJDnCga5Es2Ag6Xs55+xLeAfdYDNhy9jihROk8trdZsMKnaf/jzq1Ys43AlRB9SW4yPLJmf2F/9K5+08ejIpoOFXb9211577ZP2kz/7I1aszKmDJXdtHPtNsF221WzJloqLyZwnJNInA1HC1mgpSSzsSfy/vblFAJwWEAGeWT3ky8qWkLlmClGaFesiRU4OCg+bCTKD6n7uttDCL1mYfeNP/9xO+mPm87oz6DYNKVNIwYHNiIEb8AF6j9MW8ES6/AAeMcraI5lOCF1zZHsEAKUrRCo9B+CCTqIDG/J5T2Mk2WisI64hABfrbNkz6oHQ+ScH4HkzATk8eH7/jtex6BlOOwIaiwiBGKAKFOM7WSQr5LznjtfzPcuJ0aJorn7P963Lp8auz8oZyJwIRA8CcSP7jp8aSxxR1PxLzogHEb1OcGAP7KVHWkg6/s3//FfRlIqCi/99gAhRegUwACne297eDkn+nsSO92j0Q2K3BhWDN7638Ap7TCgBEjxkJSoH4ATlSHBWLJHVgCGBV99Z67CbA7xfVHEyr4YHTuBs87oVkbOLwpYaQC9OW6uyIhgsb7Xe8L5rPBnNF1wgRYch4J7oXHBwdMJx4e8wcN4Q2z0cbJjRcJS1wOh2em4I2J83zn11F1xtRuQpaaOJ3dWC+qk9/ooFQAtJ0EAg6kVA3LThfrGz4UALB0MUyEZvb26QsbF0TiFH7pyE3XvFhlPdUIzCMeTh8lgx4x5cKwgYcnAbeb9eMkohvWB43LeH9x6w6fiYyhrtY4rW21i3FllKByI6fpgn6IUUCTek7q1rXqgswMyE4hTMB1ite/fu2ZUrV+h4SflLmOIQVew4aC9qDTAuvdjOBI2s2YlhQZacodjlytq9LtfdC1b8LG8pHCkEKRGBO8w51gKKE9cRsDlt9MTuxsBXTiMA7Wo2t0f37nvxSsEY0kUBF0KWsfKIlaEzbR7WlSLRfQVW9DvCa/qcFHasWOSA6XvSC3kBl4ed4CQhbMwwVNGVk55ZayCAgWvBwIkVd4XtsiOQK7BCcDmfM6UBBTaI9MAArW2sZy2TyMaF9knapwKmOSjNO7Rg7Biz0nt4mDdOfMRhOyH9IFa8Whs50kozwDVYRFOtM8zPNojsjOF7nLIFU7xIqSt5UiCPHPZ2Y57Xhr0BFiy0fiysWKSEmodWw5+LRp7tyJypEFuNeyGNYIJczpDGAtlG6hn6x4J1xSEMs2TOFCDkrqH92GKeMt0AdRk4Jc51NgCb50ljqwMorK132RYOKU74LGRzNBiRG+x1u2zRh3li9T3ami10vj1kxCMjrU6LgBy52tjAdNBQb4E87WRh3bUO+723Wh179uDAnjw5sGJtYXvnd229u2Pf+HfftK3tDau1Knb2wjkWpA37OBrZ9RZkFkzehYuX7eDJU68bCIWimAt1EkF3D+SD43uYT2fHkJeLHNK8/6uvZ5Whc48YLe3oZEj9BqKDYDpi2NiRgSH3UIhUQFpeg6kn2HuIWMZOk2Qh7nAihgs/IROUteXKC6cBzstlnqL5+Okzzh0K86SbtQfhZPIwILC4ITLnf/OjWsGU8VhVdHBJi3Y4rtmfv3XH5tUN+6Ef+6J1O5ft5odX7ejwqi0eX7VuZWT1etHWcYT0JLFbdx5atZba7/y3X7N5OvC0wWLZ6tQxZm/8xXfs4tkLlowSdgrC3oBMY/5gj+BsSlcewZZ3OhlYwd7hXKOVJWidKLpH3QBntVxkezLq8DTvAx7rTxwIAgcFheZ3Hjyxd69+YOUS9i0hla1S7H0Efp0kA64QWSS9Ezvz2XMrXQAAIABJREFU6jJDxybKqRXAFShTKkYM4mS/cF3e6xSBJUfHP8fS5iyFT9+RrqUzGzBTTFro/sJSur/bOT+yPAfBOa4QXoiBaKybib2C/pad0093FvN0UAFyRa81Tj2/Pi+8o58iZmK76Q5z3rpMDkMOmgt0rGV7NP7ToFy6V2tGAgKH4xB/ep0THUfgn1/+8t9hxBqKBLm0PjA3nAhXcQLD6S0IL6F6l6fPzL0CEzlwYg8FmPUgeJ/sSWjDxF6BMLjBOChfEgJCwV+mBKDoEIFrHBwdWqvdZIcBeJnA6AAg6EGIhwP7hZ65WCzkTOHBwQyvigUeT4mHpjosV6mItBnorYSOClhs9KgEEwIDyB6o4czqDFTgzO7BmAYT+cVgKXLmMDesmXcSTnECiIKjqevh71gMGrGQE6zvqPo8Bg4svmFrKh03mve+jYEx5mKWTLxohlXkZqPh0N5991373Oc+Z512j38jI6DjZTEDEbsqEAm2Hn1CucmjqnMwXDIU2sQcw7Jgt2/esJP9Q+u1O5wjGJ7LVy5Ze6PH3D2wwu5B+zHReAn8+HP4HGJvSKgJHOCElL3n5oN791iRfPnKlcz4Ke9J8ytjILAmQZWnCsdK4CHrKFL0QyVgaNA8HqFWHh3NAy2QyuBCqbWLlZ/uK4WltlhaUwnmaQ80fn4qCLYvQshlye4Gi2litz4Eq71JYUfjffwtNnpSWFIg8d8E4jQfmgf105ZB1nf0U2A99ralVPUsdPaCUke4vF5r0jhBV5D9Q/EZ8vRCxxZdC3mPUpLOtKhbgffBxkuKix0ExlN7Ftpl9dZ7ZM/yM99DVAQH5GTtdjw3GcCOKQ1Bx6ggDvf0NfQqeRq8YJh4dPRikTHJCpWhSEopDDJiIAPcCHv4TKFepGmgThR9T0W3+YHjyNdNrF6rBsDr/ZwX4XhVyC3XcjGDEs50BdYumYdcR6VFLJY2HgyYywqQi3mikmd+askePHpG8Idc0411FPR6K0NgT+hptqbigTJgvr11IKIVqH2YJzisAWlrAPEL1kLMxonVGt4ZA71ekc9crwMMN5mLjDnDOIbjAeVUqU3Vus+vFyd63j17TiP3dI4uQLtWqTbs3s17BMfrW13b3N7mPrj61nW2rSy3yjyKGLYGKRzsRBIiYwBAL730kj19vB+K0fyIXYFQEStyfuQQxgSD5Ef7AvoN9o2pGsWy3b//mF0okpWTO3ISMd84s422Ll2SkEGOcqXse1JpU86I6QTHnGyR/Ai0UH6XKNSd28P7SOXo8X/Mv9tTtLHLj2V3sOwHSCC1j/JFwOvFkQIQYEENeblQG5WefePtu3Yy79gXv/rb9mcfHNtoPLYLAPPjko37b9mDa//StpvQwSUbHj+1xQTfT21jp25/73d+zebp2GbJwlq1pnWbbbt/667du3nHtta37PjoIGO9pVfVD1GOtjCBojB4DqTnwtaD3MD+QKRQTijS7pDTrEMj8H2QXWrFlxEX5bIdHfdt/3hob3znu1atNN3hAIMdWuPp3iDTON8RW06CJURnhQ9OA0vZZO0Zh9NsRZTlnMaAVgBT39P94+gUsI6cKaWj4HPas3LkNZZY38c4BveN7SDGltnQkGemawp7iNQ4DYRjck7gMrYRAsbMWQ9kAWQ+cwSCbXAA7kBWchMDd9mn2EngCblhXTSXcgyxl+Pvx+PnWkTdgvA56uDoEK0aU8emzox/5Wu/kaLYCEoRrVqUk4icTp08xQdAL1Izemq9tTX+m8aaCdQe5j79UBgwhJZKBS3PwglQOC5OD4OBYFKwoChOgIlAU3UckQgjenR8yAo7FA6hLRmyfigsYGdx3GW9xtZRYC7ApvBaODK1XrMKTkNCiICns4GBMU+dCNKCiYOAsmK8WmfPzzhFgUY4VMKigvXZwT4/j/HQY1fuqRooR8f6Zt5XOOELv2MuMs8nhdF0gEdhDq2HZIy1qQk0wKoEJwRKHfOpHB99bjQeUNkyNB/CnMeHR/b06TN78cUXPKQM8MxDv+BhYi49xCpAJmBIpRC6QYg9ENDT/QhG2eFhYYPDY3t4954l4ykLOmCA2+2mre9skaGDQcU+YVhq4cpfTJ4b+zmdoDgXh5sYB2nglBUWFc3s5o2P7MzeWaY34O9imQXUZEQEdrB+DqhRFJYLIPstB7APlHJ4+Mw2N7Y5RxIgGBAYLCbhg5kL4CJWJvRIV34yHhQACjt1JKzCTlpfCmIInwuAxk4LZAI5zwTki5XduvlRdmIVjPHZC+f9pCsUzQRvXA6MFJfvMYQffewub34CXGwg4rHF3rJAp/YBnk8KVPtNXjiuUUE7thAZEisRgwpdh4oytN3TGoUqSa4PZJKt66KuF7g++vGia0ulVsmKP8QweGTAw+WaT+kf/C6A6qyds3gAuzK4UuQqCtHnPT3Boyk6RhfziuJYskvYFxVPCUHRLD6bHSlc9kpsRDmYgsR0mBCmRdyVx7R7mzsAXqZAzKfc48s5fg/9UcO+JUBMPH8YThGY5YMnj6inxRhqjkdIK5rMybzCWcCpasgZdn1RDjUA2B+hMK5e8abtyZIMmusloCMwqWDHijQSSHfDvZHfir0FAItCIeQer7e7tn94YO1mz9rdqh96UytYpVi3bqdpycrZ8MkMKRg54YC1R3HbnRv3qU/PXNi1Xq9r8+nCrl29bY1GwTZx7HC3yw4pPJ4bB0Hg+N6OF9vtbO1mLTO5v0GEqDdwVAyD59I+pt0IIEAsvq+tdwnBnLKpfXC2Hz544s4BD0Rw+0a9zmJGpDDUyPSvrSFFgFA2y+vW/pKd070FXDQmgvP5guwujpeGrjx//rydgIQJ9gIdh5jLGl7qPTwJ7LmnKeaHFZEN55jLcFPsYd/srRsH9kM/80t2ON6wViWxP/i9H7PtwtLmacn+h//ln9mN939gi5OrtkwWNhlPbToeEZAmq6H9/v/235PlJbFUqlqtWLLb12+x/mA6QssyZ6knE48AIGXGgWV+yI6eX/ZPekRzKkeAKTzBufe2qAPv+oOiuJkfYKE1xT2wf04OT+zoZGJvfO8quzPRYUVefJKnCWJ8McATSIpBV6z/MschRKFEHmDcAnQCiJB3XYdzH6Kj0okEcIDfoQ5HttXv4evmTrSixPkhIZon2R3Nl2y2sEAM/KQHYzvhzljeszq3cyFVNKSECWxCxvDS6aiyAyI1uBdCRBPPq0hFbDtoI6KC6nit9TxaFydB8loB/VvjpIyHvJ1YpmXLYrsjxwLYkPYFjg50KlJtvvpffS0FW4vCBjfgKZW1Lyoqp8JRjAgxoChpifypDnOM8HBsW0ZF7WEibRT8JBNEBY9cYK9SdM/OmTsMVmwnDWHieaFQHDHwQ+I+WIFaq0HwgQKNCY5HbTUJelEoAKVeDEVSCHnhYQtl5PUGZV+qWA0HE0RMkrw7HTjR6DiQ9UXz3pJSUDgBBr8j5xMbs4mjh6PqRHkyMZsn0OunuDvTq3xHCDF4E6VFEPyE65EJi4Aw7xMSud1bzI9Cxal1nmeb9zqGUSa4SnBiz8AeP35kL770EkORaWHJ0FSSIKGb/dufYzAwZo1bm5+bTi2tQoW/WBSCiWLJDp48Y4gReYZMDem0bGt3i84HQAUUNvocwutAyPU0QGJDqJDDKxYa9ycgD540DiW4c/eOXbp8mWyMhEzKSEIphQNHSP8msFk4y62xI78c+w8sjTxM5cYRqBD05ntAVdDcQyhKQr9Z5CeSSQF7DnDlKUA6KVCKRg4D/ibvGf+WUsIxuAgHEPihYn46tevXP7DtrU2C1o3tHRtPpxko196VovVwuXvbsSLVGsZpC2oBJoMaKxqtQcz2SonFTIXf10PuKn4TYyHnDnuW8hPSM9SGR3MgR1n3Z+FqCCXiM/tPnpDVw1ojdx9sq3LKpTDlUMix1v3o6IaUA4AkjsHcudN3HHD6XqSBDushMKLQJR1SpLYEBoZAlEfreiEEdQYDXkgtmdJx8RMqnbXWnHrnBcjbwlbz0K1mNnYndQYGwk8MwwspBIiWQHOwiBPgk/UGQ0vGYxbyQV+CoFiskEfvBWuz2cKOT47tyuXzjMJBX7LTQ3B2UUyHefc2TdAj7miCGee8gFQgOPdTH73n7TL0uYQj22KaAg6u4Hov4VSiwBRpDgDvK2d8mVcLJ6ZiKYq4GmXrdXu2LK2s2Wgwt/bkqE+Gr9VpWKfTs8NnA3v48LFtbjSsu77GE5JQDFeDvlp6egLmG+l1TN8ksA0RmAwMOliIwa2cGKWLnDaSkhG1U0PBGSNiKdj4pZ0c4/AFL0RDi7gm2rlBVwWAiw4OmDuwknFI9zTAllyQKAigjnKUmj168IB6aefMGabhCQiQqYXtIBjKo6m0UACHoU+wz0W030oVnnaYWNX+xbfes+rZT9iXfut37eobT+1//bsv2svNpVWLWKOCvXVt337v9/8PWxzfssJsYuP+lIeSsMaysLLf/u++Yjtn2jxhs1Gp2413P7BWrcGuDPOZ963X6ay0g2isgPkpui2BowmTqgihZE26S8A1O76Zh0egt7unSuF7cBIJZFBfFDo94Xs8fS9J7dGTA3vv2k3ex2XOHTQ5vJJ52Qg5+tI9snsxYIvHJxmWfLrj6gcD0dbyMBR/bjnguqYOBJItYeFjOLVMvfxR4AhbArsvJyl2zvX5DGQH8CqSyHWU7z+8pA9jHaTnkXzo+rJHsQ4UfpOdkf04bb/wd3YwCgRoDPxF6AiMSh60FiJA4zWQXtd38NP/jtQX/7fIidPOh54D70PWuRehP4EFdcoiAC8GycKKooNQbBT89FwYANEZFaQQOj6PSnwVeJEhrTijpIfhNRHmYwNiD88IEJMFCcUYnMCA7LkJI4bSW8l4exD8bWN7i70esen7gxE3++bmJtldFNQhzxTGhuFz9Nus13g4BU/FQjFb1IMTk4L/IayanHanG7qqu8cl4eARqAjx48hKhNgmk+dCoDErHIPEzCijcbQYLhSjYfIDg1rGSWKca2+Fohc3Cxi2CICiYMIVZZ4ziTw8hdIFIAgsuVHQ+aJk12/cQAcau3jlgtUawfFY+LGUVvRnQyhPeZXxppXRRy4NGCGx/ph7ABhudCig+dIe33/AEOXZvT3b2N628XTEQjsZHLYCC3nDYjslQOgQIXDqTgEUh+eB8VlCOsitj25aMl/auXPnmGeIsKIUIA0DnYrQ1y8cK+shdwe77ljNsvA62Ho/lMHBLVoySclKoGR81ImA1fP4HPaw8o8DAxQDHDdCDuQFRKVUpBS5njjUJQgnO3QgxLlY2LOHzxjqRhsnhDhxSABYLuWxZcxA6PWsvUflzJLyPN0mViBShj5X3o4mYzaDE6u819hLl4JyZY/wu3cG0bMA0OX/XtBJ05xLlvz3vMgiV2h56g/eazeadvfuXWhuP8Y5RIHApsj44HNSftm/0WMVshscFcx/u9my0WRsrXaUsxvK7tUiDUWvkEkBfegS/O7dYDw0pz7eMgaoVufBOABYAYAR+KAQZuaA1h07j+7ISFLeRugnihxX9ClHni72ip/mR6MWCuKQqpVMPecZTnKlWLSDwwOCf+XmI0cXB07A8EM3YV2aLaSGBT2A0ymRTlREEZeflrdYTa3XXrfBqM80LgBeyByefzBGPmeVedfDiTPRABxwACs8StfbyUEjIpUDcuinQLo+pRzidEw6L6hO9g4dKQr94CDXkVM7t16vw3GifVqj3rPvvf0DW8yntrO9bps72zwtc3jiea3UmcGBOH/+AguNXbZgoaCX3dGU/AkY4Hva43LY9Bk5m9qDLg9+RK2IDjkpDLmjaJDFQH6AAhxdpHxIb8mm0KGIilYxTukCAROBEyTXnQwGrFNA7110MugPR1l6CLot8LvBfuBauA/YXY6bhwCgs1GITKDtMcYY2gUNFlX7o2/fsEuf/xt2XL1sP/rZHfuHv/xJO5uWbVnAKXGpPRuX7O/8N/+7HTz8wCZPH9ExBMM7mSysWFva3/v7v2Ibm01DaHiwf2Sj4wFTrxAd0NHXw4HnWQOgK3Lh+kldQDx3WgBKaxWDIpEReGbMH9ZiOh374S5ZGxjfV0nomY6OEPuHA7v76KndunXPCyURdQldL7Tm0g8xYMtsS5TWoHXCT7GDjo88SiTQRlsR+m5LH1HHh2gJ7QxsF4tn80Ml5FQTA4W0K/TmRm0K8vv/sqOQdf0Y1EKvQNbY1jXgrnif6dm0t2MiS3NPvRVsk66tawggZsD8VGF5jBFwDdVQaF40j7JJwkKZvQ8FpLHs4DsiG4iHolxqyniwc8IOGn8MgmOHQ2uIa4IApe35tb/rgJdFDGmRBt9bUrkGR78+nQgUKxQIPZQujwRm8jzCGh5CoHKExwFAFSZV7FPskeCQAm1kHkmaHWWsav0VlTHYVOTjqkDOF6doTx4/tclkSvYXbXXgeZdqfswwq95BZVeqVm82yVxgnGB9ZIjwE5tGxqi7tkHKUwAAQiPvw4E8vHjvuwiFj2dVDl+8UPGmEajQhgsHcLoSQ8GLH/jmKQZBqOEZcyMExjODwQBGaAcGoUKvQAj2Isw10zMQZnXFB6ALrUxmfWn23be+y3naRucLW5BhhzJPDQDB8xLpsYZTlMD0K/cjK58j+A4V58EISWEB/CEECgHnPsFpPmiEk80h+PFQ3BMZgOe82OBwAQggpw0/ubfAXJoxCoHw97vvvcccPoBVAH7m4EZACt/RuqE/JMKFviYAkonNJs6EgjlUGkMBjG2Y/1gI3cHIj4bFdajQ0XGA/Z2dxYjBY7z+pxWJBBKjQToAXgAWGRsAMBJa0gBEvP/ue3bxwh73wvbOGeaxCzhlxxmvXCEDtElp8FmCRxwbeikLGU7MAxw+fF95WWJFYmWl+RQzFc8xWfjQJsvBIAwb+rUCxcHZ8HC9lK+UomQGYxXrRYDCVAq04BqxCb/nSda4p/xYZpc73CsbY9iseAZ1oNBc4BnhFCuHmHogOL80JiGcR6MIRgkha6xJOHkPsgmHGR0RcF8vQjMe+OCRmbwS2hW9O+Wu5AGQoMhDj8i55xeiiQrCtWCexxMUrNWZC4mcZMggj/AMpxVhTgBAsHajcCKkQBxZDByY8PCRVQp19obFC6BN+8qL/ND6yvyELdQVrNDSyVtJ8YChBHtgYS3k35aQLlYliYHessg3BO5SbQciGXg+FCtVSlVDOgXXFnUVaCs3RYvHcOJcyCmEbsILwKxWqRMoMTXhzC4ZmGajZV//d9+0jd6arW+v2/rmGp0AHKIBRkzAFT8vXXmRJ8fBSfd58CJX70kM4ODsu0gWrBnYck9ZUNFlYBGj32Pgorac0KPYT36KG1JvQu4l9jjab2GNkL8bOjlkwIx9JXNiQvfNgbQfBY4WcXdv3yFZA3u1vXvGjk8cPIJkYN46Qbaq7j3XH84F34fdpAOJVADPK09w3bqfSvfsoGjfeuu2/bUv/659692R/c+/++P2lU8g5L+04qpky8LUDiZ1+9tf/n2b9e9bmvgBTEhPwEaYzvv2D/7Hr9rGWteQdtXfP7Q0WdDBUXs8HIQSExiSawdi7pQ6gPI0SO1dMaQCh5AXOZzUkyF3kwcuBCAJveUOv6fOoUgTOPGdq+/bwcEJIwoscg/rjz3HdILoMBzpMoEy6Wtu0OgVg/OYqBAQVhca6S88D1JJaugAE5jWLDUwAoxyhjgO9biPurGwG1MAybHO1NAIlgPzrTQFEROaS9g1OqUhUhwTL6cdQ3xHY5Iul1Oo+8eAWWBXmEG2QMBTGE/EgOZZc3jaPgoMx+9rvNLzHkFzJKTP63fJbXwffUb3pH0CK/6V3/wNOoNcLOjYVcgnoTFG+NmPbMNxvfIa5InB+GBAMEj0buB1LWDckEvrxVlYcBlJFQBB+dNLHY8JqKEblLvjE43m2pUQGkdRjDOrUACstQIbuMQhDglTDHCfzc0N63RbAeQi361B9gXsLtqSADBDsTKnJLQqwthRQYrxVetNW1vDkZB+/Csk1RkK90qpqNhLMs+DQfEIlKiYFIGZDNREhwHgGvLEBHoJAdkKJ4BEaHh2gMiriNVuxzePM3LhQ2SEIXTtjvcGdbAAVg2tnzCPXsRQLCCMubJ333nXLl25xNOLlA7AllsLML0ojgAL5YrVX3k7E3jZnCd6ufFx0Q72ULxyeHRANgcn8SD86yfk+THRuqbvE09TkPKn4CBErPZWq3nw6n0eKNSsuHRlBxb56bNnduHCBVtb69o8QT9gZ6IEwHEP5jeRQUNVMByVxI6PDlnEB8PIEHtIQQAYl9KWcYITqPtjTWPFiLHDaJPRC0olDtForTUmzKaMsDxXXZNKKfTPlEADHsLQPr7/iCHodTznYmW7e3vsL4j5hUFDFwx9V4pLQg5GHjmYMvyx0tfcawxs8s4DIioEP3yuYDTUFUHevu6j78rIe74WcvVdIdPIMffTZUjvSXFrPLHBo7FULuZiZQ/v3bd2q0VA0O61XRbR45ohK7+fnhH3hxMEB0f3c6Ya+sQrmKVA6fWjGXzo9SgZZ2oIGTOdYlXmXlwG8OvK3QuFNA/SmTQEoXhL9xJDSAejgIJQdL5JmF6DnHcwr8PRMbvZQPwZbUK0LEGRVomgiXI4T2yOnNhymSfRgQTAvHPNqg07HoxIGCCFiR1VZgn1HcAq1m940ifLsQLgBphaOlgEeEdxKqMk6KNbQgcKZw8xFnckXecSqKRmNYKNlZ8K2OsSCFYqMNLeLorHfENfhWOVtZdwTUSGSCiwgNXTeDa21qxYqNq1qx9ai8dq96jLkUoAOXD59U4bPPmy4aCWEQXoYznppxroK7ogPc7czvCSkRRLJxCD9wUIYAdgl7wAyg9Owd/U5WeRLNg9yNkot6EgGNiTvej7naF4Hn1epK1ht4JQoQ8gDxCJWgs4T1uIik3yVlkonCUQCQwn7kMbzIMf6izg0iFEKFaUfmbLLqZHFW04KNqffuMd+/Ff/Zr98Rsn9gf/8Nfti58aWnPVs9VqatNS3f7xP3/L/u3/+xf24O6bNhsecN1H6IxhK2u0yvZ7/9PXrF6u2N2P7lgJemo2z/J12SIy9HTG/RV9yvU99pbrEwEiFq+DSAhdg5BvKxAlvSRHlvqQHUBcj0CPy9FFmgtOxRuN53b1gxvs1gAHAKslGywQxD2H/Rt6XMfrLd2s/YJxxvfX+9KH0lvaT7DBwgAi5UQoqEhaOlj7T3/Pnay4LaenuiF9R2BS+1K2KQZ3GquA5umI82lASIyhQzYCkyqAG3/WnZS8YFJj0bPod9xf68foutI1EI1npMqJHRGLss16Jt1DciqQLVuYyyyi4E5c6pl1L407HnNsr3XPwq//9m+mYBnUZgugAgBsOsMZ3+hl5uEkDjYIlYy5GzIP2wEsooPDZOqhJnwHm5/GkJ5ufBDDkgVU6GULYw3AAPCG9lfea7ZoaxubDFsgNUFKSRuL3ky1xAINfPb+/YcUqJ2dLY4HSqXaDI2yCXTrzn6VS0Fh1rmZ8AKYQLU5TpTDMYjIaWKRFQFjUDgKeWRFKA4K8fyqlJaBxdgEHpSwrYkXGOOxqad64yG3znOdHWSCOaRg+c7mv91xyFuhAUw4QMjbrdA400iicME7IIAdgPJMpoldfe+qvfrqqwyTC6j42di+aWOwrnHTMMJbz4qfnEmIPTg8G1RNs1pnE/JpsqCjARYf/8XPSxDJZupeNY61x7U95cHZ2cUCjaM9ZO7rhNxjb4OFsZDhGU/s4qXzdHIQmlWCvSsFMKhJcDLKNM4oEEKoFkxVtebFLxJa7mne29Mb5EXrM5orZ+tgrDFX7oSoy0CsGCWQAkUCfc8purDvqUDC/IsNEcs7Hkzsxo0PbGtjjaHfjZ0zNhoNWRgVG+/4umT9wv5EPh1P7AuOhjOUeXoRixl1yg8jDp7+gdQg7QU6DqF9kpRQDAw0N5IBnVqI+4BlxN/BTGfOA7I7kS4Q5chLyUEvwLgCzON7w6NjFnTVW22rNb0jy2KZWgsnJIYxxSBWY+B+YZqIdyYRq6vQpGQTG0VhQTL3iCZE+cI0lDXvxSvnhQUUxVAMpSgWQaHPM54TRh2fh35ggZmUvyHVa0bQS9mA7l1MbZZMCXgxZ5i/Or7DNfTxcL4Q7ZiM2VcXehGsNQ6bACONcSPaBUbW1xTA01s9YuyIaqCDDXKWUWxFPYVWcaFtZLPetP6wzzoFMiAMEKinKorWEiuhoIvt1CDrK2vX3NFGZIdMJIgItDxbLK2GNJwC2rO1eBKbF46Etm3Mz/S+zywC3gB7uLSjZ8fM92yttUiinBwNLF16Bx9F0pptOD2uezBX6GAgckXrHMsugVZghYajEaOS2huSV+1tskCB6JD8ct1DHjbIGTm3kmtnk3MGkSCeLzmanmIlkOGHknjuN5ySZDAiqVRrNe3M3h4PBkE+KOaRLf9w6EU4SlhgB6fJIW2GkT6y5t7KU63h4CgxEmIVGwxW9iff/DN7+bUftsNh3ZpnP27/+A++Ys2y+1L/6t98z/7JP/m3tlr2bXjykY0GJ4xeJShAK6S2caZqv/Vff8V2t7btvbfftZqV7fj4kKlktH8TZ+7ZOz3kNMv+kyWvuKPJrhIh8ubOpfe/pl5Ceh29qjz1C9/B/9jLo/6AP70QF6lUXueDIuH5PLUnzw7srXfes7RY5p7GXGhtSa6EdXXHxAuyY8AYAyytu+6fy3Me7XX5DvolMLfEO0hNDPU6+Ix0DIvwgs2PAa/GI3ZVPJPwFu3/cwen6CQ9B/3aDxqPbCwd+dAlRTY6TjcVKNQzai8LPMbgXGx87JDIBsjGZM8ZQDTHzSPkXW/if6bJ4IwAnjznJzGyDoY2P++Rr/vkDov3EpaN8YXLi7Alb3JC9BPjxnwos0DzXviN3/mtlCdQKOeEyeW+mZ/bjCEpeYGjaINSgHfnTJcr9b29PW4KngMGAAAgAElEQVRMhOgQwnKPaGnwhGNUDnBNhgF948LmI6AqlRhmBkBlrJ8ehthGePozMrU00ABcTInwynQcmQnp39rcYH4xPO8GityQ3oCKwnqVnnEDzAhyYNn6DBsXYb2p7eyedcYIoAfhR4A0hqw9NUMTK09IC4P3ld4AwOytcVwhawNlyi46nCIDK6EVF8KmeKnwAfKP4zr5rCHfmIYrzCs+C0PTwFnr7NXrFZF+CtvSyhUwNXgPi44wpoMgMD03b960z77+aT6Th39RrIj5dpChkLaAUOaxoT1OeDYwNAS5URqAF+/gyEoHr0yLYH4j3nu+33AMnABkcS1cEywmBbnopybp0BCCJhSGVVBgZAQF927do0Hd2NqkUUEDcSgzhFynM68eBhuNfEJoHKTHoIuCA2gfm/YlGF4Y0kwwAiNPhyI6ztjX3wt13JN2Z0OGUIpU3mzseUohScFmHiib6vt+kTLCZ1Dwies8fvTIJoM+c+aXhaJt7e5ked8CsHFIyxUOjCEcB1fuWWQgPKDAmxw0AjsYFOWartCzNE8PEGCXHEiRKQTJ8QZFq/nCZ5Vj68+FaA8SiyFTIBTDSUbBOPAzIS1K+xj5ic8ePApr7OlJsdGQgpNOwnxkCjhESlSQiM8SeAW2SSc48dSiqNckPsN0oyoUKxj8/OhmHl8eXtw76am+xGz9BWCHokd0O8iPV9e6A+TaCsB25KlMi6mNRwNGexKcAlev23A4Zm4seu5CJ1Au2UYsMYSQsX5+xKzr3qP+Cd+DDpovExalglDAcFHIhjx2RTFogEJvSjk8XtCFTgoexcGzIQ0AoHoyRv67CAI4r4qkOMgHcMMLDjWRMto4TsbemYX1AdMQtUIkqEt2GsCg11nz5vDK0Z2lVqwVbG2rx3D7LHROUN93rN/5ixcJCjMQGBX5yKhnRlbtigJ4knxB8sVESg8xyhQcP/2U4Vd+vZgsABg4SdBB2ktuD3JiIjbEAiY6xhnH4yLiMDrp26w/sgWAJXQYT4FLKB9grj0k7U545mCRyvCxoguHyzVSEZ1dhr7DT7zAwlfrbfuX/9c3mNLX296w9saedddetMViapMEEQbjgUEnx3dsMfRIA5wv6NHFYmxf/urP2o/+yGft2jvv23y6tHKa0uF2W4SDUHKwKsdBkTIHj/nBBE7YqA4FbH0z02OaI6UCaD1ADslJFchkasRsbP0+yLWS3b73yK7fusOi9UKwHzqJVWsY228xxDrURTpeAFTj1N6IQVis/2LAKXBKpzT0RNd1MmAZigpj2xDrMu0l6EgCbZ4AmRcwxntKbKgccV2HNjL08dUcytlXrY/mJAfabgtlIzRe6Ql9TjhAToFsHf4u2RLIhM7UC04mXkxrYq9m75/MtJzgjDLdLPRz1x6R7+jRtudBMTK+BIQF2DUe3Vd6QBEZjhGAF94kQCg2OTaTvBptPvQjxEXpLYCJCmdby8gK9OCCyBMF4GO7nbmDFHoCPD4xB1Ns6h/YSm4cMypCKAIuSDicAqA2o61DgVDmbRCEe6hjPE148AKAH9iBTqdt3bV2AK1FGhGcwtboNGjcEO6DnQNLDIWxtb2DGeT/7OBHo4icPjd2uicnFYc1rPIG/pgv9ALkWc18Fq/GlgLW9yvlajjg0ZeECxXaZXDhUUKANIDgFcP4CDAp18cX1xn3mI0ogxkOIRB6sIUi2ybhCFFPFA6nha1S++jDD/ndS5cveNrGHOtSoYcuwBULuTazBJj7g+xsrowy7zlqRYcqcrxwghjCT+rUEbcPImgITCvz0UI7HQp3KMWG0iRzxPQMb1vDJkrJ0m5+dNNeeOkK5x4FDvjMmO1xvGACLADYc7Sc0xglIAw+hLQF32Nema5wtrxoCXyuAJADCkbeGQzKSTCuWBetrRhDgWpdV4qSP0O6R6xspcwQvqaTMhzZ7RvX7czuLkOVa1s7BCB4Ztxb9+QzMPfNWUaCWPaadblTxEUgUeEnABY2fw9hfjBMDM1FYa94fWNFKfnGMxMohvvidznDnlcOQxBOZQytnaTAYzYFCpGO9gzFTTWbT8aGQsXds7tMU2q0w/GhSze0AtyShXrN22DBccZ1BexjFpfKna3QPG/ZWxZ6Mn3mQKDHL1I0wvnunkfpRoH3Qk3BzEPH2EcKb/qce3oIn4tpDN4ZBbLNrPnpHFafR7gioraYjW26mJixSboXDOPZ8AyIZLCdGno1B3IBoXGw/Zp7PAePkg2Vc3FkKQZxiITQEQo5e84M+ZHaeD7oUjhZWHsviGnySF+ckgaCAvsNINjl0Nlz3FeMqkf3PG8bnSVGI9Q5hANsQlW760QHPXKssU9YJFf3Y6TRdQepGGrVlfUOLxTs3LkL1PPQlpSzqKuHyIjY6Ask4ZnptIXvyGjrfa17TGjIGFPuQUD8/2y9a6xteXbVN/fzvB/3fW+9q7qrq9zttpvGnSbg4FhgG4gDJjwUQqIoQCyMMQZjTIJIFOVDvuRTpHxIUCSUSBGRIpQIRIRkY2Swadt0t7uru15dVa7Xfb/O+5x9zj577+g35hxrrXvl06q+956zz95r/df/P+eYc445JtWfjuwUe8HVjzzz6Sdss72v+dMgUI2JJCTQOWZ0/ePdWF5bi+0LF2JSzW4KRiZTgWqSMVwjSSnt51I7EiioxjQ1hsN3XbBnCUZ4psnrPe/N4uD4JH77N9+K2aQXS8vDuHjjavSXoTT04uGj+zHSaOhHyYKfsw9Q25jEpSvL8Xd+6afj4PGj2Lm3H4vpeeztPQokOqHz+fzKTlYvg3FC2rBqrCv6GuvSJNJms6bxkiDNlDyd/cIMenaohHSkyPg7lVDeZzZdxMOH+/HuBx/F3jFT1pKOqeAN+k4lSfx+vl4/Vw900m13FHN4vStt/N3X7ASFr9F7hZ8zIda8YYNePs823z5Be6maIu0XDNBae5lSiqPinAsMdiiAPjd+b37P19j1LayDKxoG036v7v637bbMp+27cWCDvyq55f3MNXpNuracvehqK7/LWiYVMitR+C4DWD8b34Oz/MYhoq82meMWxzQ+iCmRTze4dZr/Tcfz8+39pZ/9q6nFUBSEPKStHlpumpSXUQkJo1ESI95QOpBlpPkAlBO4ATYmhtMOtgsccQJ03hOJ6WEOBxqTKPCsbCOGMydlkKE96/CEbFQof7IEZKU43JRGHj/ekTrE5ua65GvIcEIil1RQbxFLayg3IBifE3G02aOv5gnMoXik4lRi4dquwTSu6exyvZy5zKwc98+GcTQD6G0fmgTOal/jBHP0cLPR619ELEktqFK55GmqdFGRcYLP5NcZiPJMlF0tA6MSnOSKEjw0wUptHHi27733nmgcV69eaaJsjYbscBq94X2dfo4NEKzr9oa0obcD1L+riY2skKVlLKHm1+v9qp6jrG7NicehgibcdaxGL5yyMtl5EG7fvBM7O4/itdc+l+XWWgMyHTQ9sS48E2X1C6xo/7DHxajIJjBnMM1btjGzAXHw0hoX0xpSrxonoEHIVeryeXjaOHYDJ2XtACGVhXVE6ogZhIUCBrzUd998S1ls9jKNmFsXLjRAF+oHWSh/dveeeHbsqdRtzcmBBkGphQuV6CxlAucz0QkAvFqjjsxOlwrRfb4ueXmPdPdPNxPA2ckgJWkk3Ivv1wBMATXOpoIPcUHPpvHo/j09w+HyqFOyr+YXKBsMVejMXe+WrQVuSzMynYImzogLqBCzggrKwuwJGpBsrMejnNpEdhRVDsrIrJEyIWhZNzz/yj5Qxahzzn3k2OHsDvb16Z7Fbe3H6Qnaq6elZjPTvcLnzUpRTZzqdHgndYCK1GFOrqtBFTxbbKAaq5aTQ9fNbAFKNbZHk88m4tjTxDZeSbC6PGbMcgbQk2lbes7G1572Z2/YKqZQHGE/0D/BWmPjWTPWKEu6ZP+yEpgOMYMAKcFoauE8zs7JIlKyJhA7F/efoS/rm2vis1JWB/BC21IlMGvC0uA+Ps6mNN7fThew4XX2ORcoKnlMrVE1Ehk8GOwa8Lga0W34ETBfXtL18L6iRxDoV3Dhe5SKRn2pWlWa21xnnkG4tyl1SYAymEfc+/SWhiddvHwlBqznwWFDs7LdFjWl5AoV3J1VVU2TIJPGoDWmColSDPQA6b2WxN9iGl/48hfixRdfjH/6//7zeHDrcUp5LWZxcDKL8dJaHD4+kMwnDo+s8vHhTqysjuI//os/Fn/gyz8Q3/3mdyQ7Nz09EXce3+MgWz695P68vnzPKiIZfCR2MNB8IggrnVb8Qzd45u8nhxm4sudZD9uLVDOZxdHhWXx8825874OPlcwyTYZ9Y8pXY2OrouHnYd/UDd67gFgBRakCZGBYAfBTya/Gh8m2Zna3G/za/tt3Gms5YWQbwvcNHv0a4Qf5qgzuuziq3Xctz7YL/Iy1vOa+Tsnc9dpEpMGsz4olGvk9+zzva/uX7rp0KQ+ycZrc2iZN7cucZRUWqYEqUC89Zbfrswja8OPdNfOo6LSjaXubZ1TVawWE5Qd9Xw4qfP+9//Jv/KxOancDJ+hqU9wAueSBYlSTfzEsHpXfiA8i+vcHkOkly8rIwUT1bdOPRmZSThmNUmqsmq8E4M574qT5QZnY3jXgSNBgeZIXRwkHh4SzhCt0FodMI9rdjavXrkj6hqgWdQMM/NLKkgzCgFneElSfxsrGRly6fCWmRF8ClIMY9bOztM8kOWnPJo9ERq82n42SDS/3yWEjw+wsr/kmPrQ6AIvKNFjaRGUpNvdcShnpsDzBpEONqOxBPvTcVAZWGZGmfFdV6xtDYWPh5yzDOTmLd955R+N60da0sYH3q/uDry2j3hpyPxMfNu0ZpJJqYpU3t69Jh06SRJHl2JqxniN784Cbn2daQ5ay0bbN5o+c61uZX2WxM8trZ0WG9IP3349r167EeClFx2mGzAl1PYFF71E1eRVtQd+r//lA99GlLCWKlq9p7nRrkPJwjpQ4l5qEuc1lSFxS8iFu1rbDA7Whk5FlZGyVwTJQ7IxzLKrD5Ogk3n3nzbh4cSs2ty/E+vbFbNxidHZH6/Vp4Omgro38LWOUwZvH3vrv3UwC33MGtUtdYG24Rp917wcb7K4TyT0zbEC191CuyZNcOmVE6v7JCruCdLSzp9L+isbljpT5MpBxBqEbPHGtCfAzmNH+ky4sVJ9UMZGhLgOp7Le4oMNs2oX7ykhWNUXlGcNgK6sPZ1vDUtIJDYfQrxLE9CJLyg7IJa9HBr8CTT0nlUVmypgiwTWfwlVP3u7k+DCb1wrMSXuXzCtB3JxsNnZpoAwnPE3u4+x0GssrS5KyonkMjWv3AdTQ3SqHA9JpmMuMriglkrfCDqcMIDYI1YDjCYE7ckco7xRVBdCrptrkFc5xWmSvGTZRfHw5fCpKRfMgn+3eAF3r2Zmei1U0ZCfKzyjgHAzj4uULymw9vHtPz+xw/yDW0O0dLen5CFgr8ZITQbs2Le+t5YHyM58n7w/vhyYQNSivPg2DFiUQKkPo/e2gUgnxSoaI9qHBFflnnqMnJdJyn+SUuTkANmaigTy8ez/Gq8vxymdejQePHovSALWFgS65h1o9YeghOeY8M8iSeKvGL4NKgLFGPqsknuOeVzdG8Yd/7Ifj5PQ03vnu78a//rXflJoHNvLkbBrH01mcImenTP4gztDjH83iC198If7aX/9P48O33omde4fRny/i6HhX+57749k1QTD302j3t/7KiZHMSGZ/SnKes/HISRuu0+tmO5UYo83u+r2wGdzfZDKNydksfuvr39af+CqSIVKaKRlT3lMc4KMciGH7pHWzBFZV2LwfvE/8c6/30zauC04TrFSzfwVY3WqeQaGemwPzkitzZtY/8/70+8vPyeYk7rBN4+8G19yPbbGBXhcQ+newX4wDz89YyK74vowRukmKp9fEAYFf68/we8jXLHKdDb7tT2Rbq1/HPRcE6Tx7KrO2ed2kD4kM1qf1M8UyUJXKzaL1Z/Xf2P85yWeaRuMH/8rP/bUFb5jGNT8gb6QlBhvkWmvSB5pML2/kxq2uc+XmLl+6HMur44BkL63e0vwEVGVJdj1e/Mxn4uAITd0jlbH0nw51zgN3llSDIJSUywPvg6NFHNAIgsPJSV587T56HPsHu3Hj2lU5BEYLj9cAu1nOpATh+1m7cimWVleT+wSYkmbvOIbVVc2/uw+3CwR8EB2VWeZMxq84it4o/lOHSqoyWUZMgNTyqPlcNiTfy4dNg1+bxeLeOdjwG23gtdE1ECFf5yyDSzLeCAKTvPY89YTff//9+NznXm0ad/LAE0El8HRDnKNWv0/zZ9FbvLG4R4OhBM49cY0z65JNL7lWyeXpGhKUG3R9fH5RWzL725ZhJTnTS8Ci6UuUuE6hTuR64XzJ7C6vtuoZOqBki6VW0TYf6DDWZCVldnHq0hltx+Byrd3D68MswCY5uYy8yZBq+IqyLrmHfVAbI9d5r67RFRBSMJAldXHj6isBfhq6O5/ejMFgEXThowaA2oSvj59btcBOw3vS2WvTGnit+bY2DPm9zPg9TRPw87Sh8/0YaHeNMPdlA6x59lBE5KhbTeI2YGx3E9/zYAACHAcE4+E4Dnf3YufhwxitotSwqgwoXwbEKil6bGjt76clqBgOwHUayGBMJEnXg+eYHDPxumlGI9jt516Qrmc56LNm7+ip5zUW5UnnsIYEiLYAb16qN7kP+E+gh+E9p8c5TvbsOM5OjxNAnJ7FbHqiZmF46j4nfr4AXWVYaKZlz58lNYD/g6PvQJzXHx4f53hl1tQNInUN3pPct6QENdKY98nMj+R/4B6XrjB/p7ye+yuH+HBv2C8DMp3tmiTVAJMas0xDFgkDzgVBrPebANNorMoeWWeyyRnoDoNR0nu7eymNyb7EXvX6ceMGTV275aNS79U2hKqEKw/eOw40DQK6Z7cBCJUpcunT1TKccZdyYd8mYFKVGfjHXRDi1xgocI64RjKq9BWIBz1Dt3wSjx8+UiabiuLFixdjD+1dGgmr9JvgPZMa9svDUZa6zzXVFsDD67PpNGXvEvDjA3XP/Ygf+oNfjguXctzueLge/+P/8D/HcLAUj+/viI6yf3QqjfhjMmroSs8n8erLl+Lv/nc/F0u9QfyLf/YrMZqP4vhkX704src1wpj1hOPthjTbBYNGr7eTE1RMpufJe3bAmlnDLHc/AajUnJbNzsYAAkrz89jdOYhYDOL9Dz+NT27fazCBz4rtHr9n3qoAdCWrvEcbkKnm4cQ+3d/164yJbOcMgp/26xo1LGpQV+Ul7Y4TKMLG1ThnO9gFmb7OBvgN2r4K++YuKDYw5j27/sY23DZafrYaZ22PFIipxyc16v2Zfn+vu7CPqIatapX3fRdgWq3GINW+vUuxwnapAbGSDth88sKcdVM4c0/UOOFe0vJ8tvi8nM/gynWrma37r0QEfyepAKbL+QE56bf3V37ury7cMekb9IOknJIHqBWMxgH4e5rKhhh3R8C4eeNKa1++clngMqPy85ZHSFNSP+L7vvB5ZB7iwf1HcXRwKLqEjF8d3lx8sgrOtLVUAW9YGT2AbG8kaRI5qt4i9h8/VIaZLN/2hS2JhJOxpYyGU2Ih9/cP46XPfiaGaPUi0L68nALzGPFF0hV6ZGCr6Yp/dyMcb7LuYQVIAvC3mYkOtaCCCG9wHZwh/AET+DNj0JSay1ECdFPxAZJ3K1zPwWdDiJ9azSuUCXxddgQ+aD4Ufo7aDBj0AV28B2pie/mllxJ492ZBAp0Mm5+rS1YJChIwdg+apsaZktCZo+3XU5K0MVIgI1UIK0i0nDepHYjvnRlwwIc2ukol+bp0rjWxj2BrggaoO8tb/iqAXWN1VZVtMyN9MrO1lzzWMYHTuCgOOcmO3+8GKDZUBlcyjpQaJS6O0kQaMgNW/s61YnD9u3YAXZDvw0wG3LqOvI51diQMl5f3YeznO29/N5597ob4YluXrqrZLZ97lnpo7ORznX3hs5/WZGyNRf6uDXkaKoxDjpj1z2wXMIyUKrulYe85r4uDg+zQHuZ51vVlNzlGLWWKamRrh5tGhrLrPHX2oeVEL259ejOeff5GTMgSQuuo6oZBCdclA14gCIUZqAi6N/RkC3xo71bgwX4Xr7VztnO4BJSnsTKVBBFyBCmZ2VR3cLgawSsFkpLY4kXVjyBAfpZlUPbImNG6lNixldNpjRc+idnZSZyhJnJ2LL4ya596suvN9DNsCVlOqSqUioQANTSdjjOYkUVDFm0K3QnQDlii4pPUlSaAFljO/cn78ZUBaTo/MsnS6C5H7eBCvdZQDDRJDoAJQKWp7VB7TM4LDuj5qaTStPc5GPD4kUgTVYsgAP3ZJVGuCO1nNe1R9ma2kL3e2dtVEyvBHuCPAP/q1euyV5oSWZxc2T9Pvaqyt+2c7a39RDcQ9P7RmaXiVYGBA3ufQa8RQFx+pvZYquXkGTEAbN8/fWaebdPEslKG+go+8/GjR+pZefa5F+Lhzm5OLKSPQjJo+IxM3DT+pnxFApiQQolk4DrSl9obBC6WgFoZxB/9Ez8aZ7Oc0re1din+4T/4x/HGtz5So9zJ5CCGC+hx0ziHUzw7jD/y41+Ov/7X/jM1p/3rX/71mE2Ywso0wPM4OTpt9Iyd9MI32AY0AbVBXVF5DKAy2QIgzP3Jv1mjPPOtv9GZLlxh35lAPxs3SY5NZ734N//mG3Fee9bNl848N2C2qC62T0+Dy25QRJMngOxpX9b1o7aVBojdPeXPllxcs08SEtpver+QmAE/eZ80z6yqdQ2orUqofXb65KQqOoHYTUD4/nwmmoBBSqstKBaIrSy3eguUOU8wqnPcoW74/jn7cMkNYLs4gCSB18RKDPzcSQytWwVvnCWuT2eYzy4wSqIPzOM18R5TU/FTw4rsPzK5kk20BvLYIEvdeb2aGQA//fOZ4e2WT3JjZkbBxqUbHZPJ4Ea4+TEdzJ2Mqx+cM3W8BxE7JbJ8PxZzHpPTE5UnX/v+12MZztp5SKdwb2cvlofLcVZ8NU21KU1XgyYDFhsER4dkjudTFCAyM0CGY29vRyMvGUO8vr4am9sbmSXhoFIymffj+nM3UtSeTA9coD6yZGQQxorIcYo8GD6XdelultzO+WVg4AdIZH/l0uVG0skbxBvVh6CJqGrghDbpop/yNFUyBI1pgowbvCyNUqLeGcG1UiVp/DCedOw/KWFi5QvWh8jqYO8w7t25Gy+98mIsr9L0c1qDKWrCkSgYrIuewBPlIRmH6tQ12HkiQqtMHBnQPDhkBHJoh4dYZEYiwYqa+CgJwt2WJE8CXlEVRK1ZxLL4l4s4PDhU9CZaxGgYD+7e03O4euO6QI73Sx764vjpOeXP+BwOuA+quOsyJnnw+OoGN11j52d5Op1orQSO65l4f9hw2gjZmHj/2hg1zrfKu11nq2sg8z1LIPTgzt3oE/WOhzo38B7zRvOePNLYn+EIvykpdQISG0o+34bf9BQHX91xpV0jy+v56hpYByTao55yV5mnHN6Rz9FZF+8TBxbJ3s4xuMpIob1K4BwRO/cfakw4/PfltdXMYJbR9LXzPty/mk1rwAxyhDaGDi7M2xUIHo0kWUgZFECJTUsjmvtVhlwUnARuCYCz+oQ4Fw2RaX+49nTaLq2roat6Gzx8QvseObLzSUyO90XXOSOzq8ll8HvPdf9QgXS9pTRBKZxsNz+T80NyEN7mYCBwvLfzOPrYKagxo+xByGG07GGubyA6BvuIAFTVp16qnfgMeN8+sfdZi9K3tp1lP54qKMxKoIEy92bQwx4A9DoAUZJkOomTSZbCpfZSDcdJx+pFbzyUxit9HQq5asiDwe2lK9caRRzdT9lCn3M+H5uZ9jQzQKbNaK8B5JkoWtluZ4TVyAf4KCqdfZ/lJbsBX1MhqCSPp6o5o5ZnPsFqFyipfF9UuPt37+nZIiF3/fqN+PT2nYYOkRY2pSSxa7Y5GdTLGuj7BHgAVXM87fjFyWek9KgfX/rqD8SlGxe0x0ggLY2XNML5v//7/yBu3juIm/cexuWt9VgensaVqxfiL/ylPxOvv345SCHf//R+vP3tdxjEKXvNOYQawJfP+eOdh6oM+mzYJtgu5FRNy2pi71HsOFFARYMi1U0crH+P96G3hn8L6BabzmD1aHIiIMyzf/vdj+LDT+5Eb5jBLNdkO8BH+hm68sjPnERwJrebTXWlQPuwqlG8jvU3/7ubLTW49R60jWl8X1WpDNi5pry/zGY7ASh+ejVdaT8ySVKVRvoJWulP74MuwNaeqICn+wy877rJCOxYN9Fh28nvQSHSWOPFTOeL6+smQjAUZNZ17egcAy5LPaIerwJVnoMr793zINxUiRUSNQbj2JXsp0hVmFP46WcAXuYHJLDmdx2UM9nQAWA+6+4Y59xqBtn8ru+X9dAeoXr1M7/wcwsbMg6ZjUv+ejZHOUPGvxN1Z3esQRWk0ZOjY128BgR0JCTYPHzY+uaW9B+5EbKuSKqMVsbx6uuvx3DMgmeWandnL/Z3dqOPbAVvxmYYVqavMTLtFB+n4fPBwwlF+mZLPF5K6WR5GDawu78Xly9diu3NdalIENVLyYCmgUuXJEE0XF6J4VIOqSBTIlH/IHtDhBHSsewueDdy9Ub0JvOmJiOxvbnVZEXZxAaI3cBCxrnI/2kAADnQNbJJgs+ihOYoKWVoMkry5uT+3YWt9egAO97dZG/zRR0Fz8/OY+fhTjx69Che+/znojeiWSgba3if7gHwFDgfMO8T7skGwQdYoIlMcdEe2AsZvdFAkk13XgOuPTPZqIDMNXlJGtDAik7TAp836uV0Nf8+68XIVbRZv/vWW3H16tW4eOWS5Jmsq6sDUtlGyc6VURWocge3Rj5nNizpF2nwDAK7B4jvKxu2xOz4jFJ94HhGDTio0osNX3vWSme5OF0ydkXV8PUYpGb2J3Ar7S8AACAASURBVOXUjvYP4713vxvXr19VOf3S1We0b2x4AGK+NstxsXfPGOxR681r7QgcyHoP+dkZDOd9tdwxg2ODo8a5VXAAH5nPsYHuOgQDCK+B16s5BzRf1nAAmmokpKXGuVlMj050plc21hWUkd3088jsLU1nC6kDCBZUtl0Oa2W5nk0GM7rn4vUqg1d0Iq13lhYa56SGXZq6BFwzq6LrBtIXr1IKKirLzWOAsyQjIemrGsDB+S2eO8YT/mlvjnTYcUwnEym+TE4OpRt9Ps1AtbfoxWicjbinZydNMxx7enm8Is1d6YaTMWcAxArjk1MuStldGeLck9Ilnc/UAKTgsN+T/VUzWW8sLp/sxaAf46L44Eywk11NZa4LezSf9TUlDtuZ9jerNlBC0k6dyWYZYEz5PmdiltQI+LisJ0o+7HUBirPUcQWQ8jk636OhlCG4NPYyz/mUEedV7kz7VfzY03a4AXQENSRWcsIBbTbPoUaDLWi5+dbZNUjynwYTrCGfxTRP84+duTWgftoe5jlqObgCpNzraBw3b0JNGkiKbHq+CPSB19BOLoDP6HR/pf2tcfTSZ89sln01jdvZBJ2cXTUQUt0Y9+KP/+kfj+kss3X9CszQyt/evhiHh7P4xtffiMuXL8brrz0X29vrcX/vYUwn+7HUX41f/ie/HIMYKhCjHwKQQ7IKkMq18zmMvXZA4+QNGVhVH89aWhZYAVrj40e7+hngOu1OglCvczcRxHlOcCvByJhrLHVS2B7tHMQb33knEDth3/G8GZrUBM4FtB2oGIR2M/9d3/F0AkrrZV34Clz83raXtpNdu5k2mNK/g5O0s/JPahTNPcp1EJhzToxf1AdS1RDZR2zfU/7Xtrbr9z3kxza1AZPVuyBAq88+y76cDk3ENjyrVxmsjoaDOEbnvao/oqQN8JE5EMtBItdLJlvnqagSxiIG//Zf8pNFJwHkNgEOycUmkTCOZQZBnaIBzcRW9n2rDpbBK5XxJ5v0hHkaykjahgbXVOLWe1R2+2d/8ecXRuXp5DPNbqebDzg1zxSVVGYnRa5zkpem0ZSBk7M9SUPGByOgDt+M19Jsg4IDncAHzJIfjeKVV1+N3nApdvb2BTIApfs7e3GwsxNTDo3CLaKPtlPRh6QLGHV9xQMSxwxN2YqUJtMT8ahEM2Bu+9KyuFIcOLRZNy9sqxO3tzSIpbV1GWTp9ephJKVCxrMekDeKH5aBrze8DSbX57G3RMI+LPq5otuWo9UAvxJh1uYW+EpOncZYIlvjiW91TV0Qk++RnD4fChtOiV+X4fbm8caAI9eb9+PmJ5/G8clxvPzZlwrktHxUbyS9hwZa5MF12d2NW933VuYSXm1FsZKYQzaGLFTHGbWGKsG16LZiN5CZSsfttSMKFYiqTk0bESgYXNfk4CQ+/fRmvPbaayi8a8AJCiN+NtnZ1/JyMzOSAM2OxO9tQMZn2HAZ8Ph5JSBsaTZeb42oLZpJNyvvvWKjwOf658pwV3aB7/vaEmBlKZjv3bt1SyXwzc2NOJtFXH/2egPSkBC0EcbRELnr9+t9ZXCq3NoF+t7TLkE5g9HYBsZqMwCh6CvZqEO2JsvBNnZ65lWO7IJiA2VeZxUEB152HtmwlsCc17Hfve+mJ5O4f++ehssAbDcvXNBrWful4ZLAmjLQ45HOt/cLz2c4JlMCGKvyOhx+SuxaGihLGXipnA2NhlNfE32ky13XLGdfnfpqptWQGH6FgBgbRUMqZfuUF1RpjeYQNdNQ4ZpGb46dmmQiYQ53dxKTIzK907h35x4Fptg/nMTJ0UEMegA8lGhS++EY5YOBRuPE+fw8zqepAhFxHqczMiXQBCaSQKMC0Gce8DyzZYATgH9f5b6F7B/JgJxRcxqrayuS+VsbL2cWOebKpKu3owOYsWd8j8ESzrIK+JcaC0BT4KdAmrO/bfY4zxvrLcUL8YiTutUAU/kSseFFfeD7Fy9fbjiWqhCMs3kth/iUkyv+ZCYPalgNVTp0eOo13lc8eZ97BdTleA1AHEzZzuX1t534XG+XgtS1+QkyMvDiNbrfsgUkhqDurW6ux/Vrz8TuwX6TRNLZqYZx05DSNlYmr3jO2Heetc4PAbf2WcY3CnYWs3jtBz8XN56/GqNh8WUXlJfTX1++vK1MKmvLfpqdn+q9zmfsrGl867e/Eye7p3FyhGrEqXyV9mvfTcZU1VoKnc++9kBH2UD+pd+TtOfh4Wn8+m98Lf7AV78S6xuMuk7wl8+mHczhxAE9DaaZaV8waGKC6tNJfHrrfjx4tBc7u4eN/5H9roZSbIazuAZotss8C9tlq4sYBPp37MO0jztDovR8arAU79cF0I2fLQyiYmGnidI22XvOCYXWTnGWWzBoe9l9XTeR0PUNpuQ5cPD123/Z1+j6zzrTWlOFrklOCFBWZX9UtpIBUsIpRefiVLq/R4HIop2Y6s8z+DbgtS9TwOzBPFWvyHOfTZZScigqBQ3ZVMI4Rz5DDqqyzzsDr/Qd3dHReRb8Wv5ujKLvkeFtwIRKLqUr2inRp9HKaWx+ENwURkkHcjbPKWkV3dvgeQEBoHIoS8u6qavXrsXR5DiOJ6fxzMsvxWi8Egcn5wJC/cUsrl+5HEf7u3F8eKAyipoWqhxnQ+SHqwNS04T4uzZz8Q85rM2GWpyrM/Xh7Xtx4dIFZTtw/J/97CuqBiML0x8PYry2Gr0BTW3L0R+PROTPCCczqTn5JtfB/xn8dDezDxVrgXIEpW/G7xp4OFDw7zaHrfRjGwAywcmxxjNhb5yy77FpcHB5mUiHUkONc/b1NECXjWu+WydyVXBCk8DZPG7d/ESg4aWXXpKGr4Feu96UONuGRkdrAnKAoZoWBf8ukVZmmKy+4M3Iz30w/KcylZpbkWAvjX1Km1HuNbDy/fvQsz78ncYQMmP3bt3Tfr32zFXJKZm/gyPnPQ06+bu5ezYSTIfBwHuf+xCnUcm1b3+/Jgw9xV8GuPn5Z0b7yd+zEeNnVhOwcSRD4j3LNXht0vhmAARv94PvvRMXLmxq71975nlRhJxJgHKkQKM6Y61j2oCOapBzKdDBaRvVJ2fSgNbX62vxlD0bx262+HzCAIPMtvL1RHRdQbAdEp/r/UWWMaX12uqN9Frhvc7ncWF9LX73/XdjZW1T0lVkHwHfBIWbW5zlzFA6KwAQXF2GqlAVCtQshv1YXV6RY9TEKwY1LG/EdJGBm8A+9BToNy4gD/P7K+PMEoeaE3MoxzlTKeFAnqfyBdUrtE2P0S1fAF7mcTbvx4gKwtlUw1BUKeoz8nUvFgT+B/sxOXiM3EccAn7O0C9PzXLoEwBmRhIjR5V6yktxcHSgkjYZt+XlFQXz4+UVZfrIHhP8kY2mYgPIXVleE52ADAo65UyqW8Q0pmfZTDPvL0SXQIP85OQg1laXA3KRVCGWR8oYQgdYWl6JKxc2pUiRe+VEJeUhzxUOu4KqbELiz8U0nRHPRWoV1Rhj4CBHqmw2EootEOb7krPs53ANMqMkSeD4qSl4PhcVgO/zd66FcqjGJMOrZ82KI2oAZY3UVARIJ5gB7kIAX9JsaqRrG1sNllSpInjQJLAEMuxdQKLPDvdhe2udcZ8/nqd0rlHYePxY17x9GenODBalgNTpwShhmyoRp81SY6KnFpYMz7wmbHLes4s/NWhpJPvRP/aHozdIbe3cS0vx+OGuJtOxp7a31lL7eCW51cnFpRTUj3/5z39N43wnJ0cKrvCbqjKUPdYxEN9ypuqIn6NpTAYZ5oL2BuN487vv6jl95nMvxYyhUwWsnOxQ4FpBBBVinq33BkoivT6Nc2fxyac34+79B9K33nlMkizX3ckbPltUy3q+vH8GObm/bHsUCKsP5qSZjGq77iQEz8vPxYDW4I3f7QJLr4H9VuKStG9NJfwpn2t8JJte1c98z9xfvgdfexeIG7hjh9rgIX0b18znG+jx/t01okdKNrzmL/hnDvr5vUwAefpqNSJ3ZEg9Hc17nMZW23P7L667W0FtEhmVlZU/UiG6eqXqnqmkqwJEf4GwTE705f25N68x1SY/31zDShBW8OpnZak1BSgA3m4Um4uVzsAXrg1ABzqSPRXlNBtgVo1XlHWLf6SMlUoQWcLKCGop+XHT01jf3Ixnn3s+jk8nsX3lakznvTg6PY/JOdp7h3FxfRQvPPuswO6De3ezTMemreyPswbyHlUybh96ZlzQFk1aZWa4VC4/nwbyTg8fPojtC8xv76k0vLaxrqYKqTOQ/aV7Fv7IcKgGjQHjcqtEZkdp4O118MM0GE5D2EZPPLxHOw+VwW6UvtS9jI4w2qMt55RsjB8shkyDPKAz1GZmPcVhLIUAGc2KcgxevQGaA88EGnVSp8HWIeqM0dRmVXbuLN5686144cUXYuvCdtMtLoPSlM7LUVaAYUPSROcdgCsDUzJIXUehpiCafnQtCSblSHsu2RG8ZCZXRmPCGMmaJmdxcagnVbph3f3+S8PleP/d92J9azMuXN5Otdk6BAas3D+/A3CwgagKcOL0TqaV1z0pNYaxT0NvgCXwV12+XQPic+TI1sCW1/jcdfeQDm1RgsxbNnDM68r7vH/7tnigq0sr0V8axfI6DgwQxAjZHN+Y15dZKf70NQjAFk2GjJ26ZjtGIjvWW7FzgJXv39NxnI0ziJbBrzXjXMF751psnKS3XdmSLs2BaWJ08nuf5mtC5e6lUUb8ogxMJ/HJRx+KrkJgzT1hR2RboBOUDqY5ltzO0lLyfG0jeL/pfKomWmwRFCtAgtYHgDcm67uIszmTtKALYNvmCvzO52PZs1NGdM/7waCX42NGnK+lbREdjJGx7Lbas5TfcWQzMtG9rCqpaW0Sh2R1T07053xyFNPTI2XGUWkgc621HMC5zUqnRv7Oe5LeOzw+KqBFqZ/msBPZMGyg9iW8uNGSmozGKzQO0pi1Frv7D2NzayslxajSBNJsqbNOw6BGkksjl0ZMmskWahLC9iTfnka4lBocDHhuuwKl62tb4pUzrpwJl1wTpXOA8ObaStqNHvJrObjBQSe6wzoDKFbMcwy1FUrExVUVKYMvB6aZGMi9nM3JRU2QiPg81hgdDBd+tCSpuXTcFaTSKE3wUFQrV9l0rmqMK9+TLKVKtQkc8uy4+TUrZd2qjalDuf6sU1YxmBQ39Uj0xUK6sudMpRsP49qNZzUyV6BZwZutABfTAi01RnINlUnLpE71tRQ1IwFNchbJEl66uhm/7ytfTAk83m40jMnRaRzu03yWaker6yuxtQ3/PyfEsUdHg3H8+i//RsxOF3GwtyN+7dmEQGLqwac5TELy6Ja3yutWokOZZ9Qostk9bfIiDvZP4r3vfRA/8kd+JHZ3HyrwtC+z3U47nkkNB+JLA/o2jhWgHZ2cxtHxaXzrW2/E9Weej4ePdgVWm4Cm+hDMt9WoZSn3mNPd9tgYODZ7p5MF9PvxM+yKgx4HN13ga9Dc9bXGRwZ/qg5ytirz3XnKjc3T9MlKDriaKN9Xvs021sFVF2N4b9veJ22sTRo4WeHf9V7X/lV1qK10GIDzp5MYHufMc08fl4kXBcrVXyDbXyoQXm9/ru/Xa9UkzpTDY7x8TRdV30VqiPPeUJkODpnYe5oTQNVU2lIcnNwxxTLHgTVisE3VwJ/vxFzvr/+dX9DgdBsGPzzz2LgREe6HA3FlLFcjIKMpT0zbqbImh7OyZgIRJSuz6CX52FlM3fx4FFevX48LV67FZEY5ohf7+3txsPsoxqN+XL54MZ5/7jl99r07t7U4ADJAq5D6ICPMbibOm00PjHnl4rlmE4yieXjDdKOeTOLx7mNlecXr3d5UJmgIiBwNpdCwsrkuRwn4HaEDOYBsnhI5mDzWw9zOdnO0Uz/oXpazrxXn/qEL7O3vxjPXb8jQ0Vxg4CyuYmU1tT6jkqNhChaUhk43ewOA8E8VLeVGTmka/bw+ONeoOndLTsibHoCWByF1l7kWSowEBb/74e9qVLRA7yIz9AYlNlI+iN7c3cPOZ5DF5T59kPwe3oQug2ZQktkgShVcA1G+xLkr2zPotSAbZQZHbT78zXuLh5vNRL/1W78Vr33+9RivjmMJyR1VINKQOJo1Id6lc/MQzcv1a/2nr51nh3xZHuCFynYAAwPc7t7sGnX/3EZCzrd4oXwvjUBJXlWpL7NANTmtyjgEju+/87aaInGYV59/Trq84n7rerL5A/DkbITOUHGoyGQ6w/ykMc+NY8PkSVnZkJB6tLmOxd/qaEMrQFaGMYciiMcJECVwrDG4roqo4aAAOb/H9bhkrPOta4AutZC26PmUsuupwA+f70YHXawy4Tl2mga0rmwNezaHwRCQD3KSI9kPDaKhMQ1Q2df35gDWyhSiczpX1JOlafbFeJVM6Vy2Agnh8fJGfZaBV2aksU2axDhAkhFwSrluJHsJR3mxwB6dxuzsWHXo3jmTrU5Uis7hJcmbFuWAa63A7gRFEnFeV2SHjk/g9DM4hPuhJ2EhCgQZVcALdB7uh3uWK5gvVFXTXj7FigFEZ7F/wL6ZS8+USrymqZ3S1JZBZ/Yx5LSvwZCsOgic0cVp9wnIGWOeA4qyRAmdBrCsLDwgZrkfly4zAXMlxqNebG1cEF95OE7pQgAzZA0ULAhoBDyoIBLw9/txBDWggrLMsmZJ2cBJALVob6KRLSLWkZocLYlTybMVWJzNYn1tLY7cA4DTLkqA1oU9J1WZPAfyY4sce+73fxpk2bc5oLRCzFT9L5W9jV48vv9AvmXz4rb8CUkZ+kXSmXdG8FaiJLP14zibArwTvGL3mHKGX6LHI/m9WdrFZ6+s9eNP/ORPxKyfmTDtXVQdpoDXSam69OLS5e0cKV+KQYCJ85NF/Pqv/AZTNWJyeqg9bh19/FELYi1t+SSwso2yjeOZMCnuzu17ce3adUmDnk5PMgFS/kxnvehLzgi2Ca2IGUEgam6zRbz51rvx8PFufPGLPxhvfOdN3ZsBcvdPAzZdb6nn8D3bP+MQ+0HZrfrPOtH2WfLhRde07fQ+YL80AK78o21t16/IFxQd0ra2+7umrNg2ZlCTDdXZ5N9q4Xd9cBdMWlbPYJ5gny9ht87Ieic2CMydHTdI9frweU5w8LvQMXOcdyaJBDarqi56Qw3HUjZczeG5P/xZ3WftM5LfAx90JBX53igxg1R3JBeX5xBlk2wAzgDW16rPEA20VgMMWnrjblxz0Kq+i5/9pV9YkNXoly6qN2u+qE0Z21iom6+mCelAsVGYbQ0ntTr20avUA53DX0v5GhwV5Sin9zFv0AZe+uyrFK0lD7a791gcOGYubyEltrkVLzz/vIDg/Xt3FdEh0YS4OqV7MhXetD6M3ShIHYVQIealLcqoW6IERLQPDlUCZGEp5wF+l1aXxfukGQPVBugLK+vrMkqLwVBdx9p81eDhBeVeHY3JwdccaR6usgNl9HgN1IY7t+/GKy+/0mgTN1mwzvg1nI01645RI1hqs5ndjenP8HQ83383Y+dJXpZCYfCFDy2gMg93Zlq4hOGiFwd7+/HhRx/GFz7/BeRr5Tx9SLvgm78b/DiKa8CxeMjW3W31eQ3ylGVtDkdVAihTlCQP90bTn6M+Jskp2zgeNxqZjvRyPGxbGiQ+33m8G+9/8H58/xc/XzJYmZmAG+Zr7Bq2XMt0PDKKnUl13X2m6F+cwBzM0TjCUnboRvMOaPg8vt/t/O46UB9K8UgVsJRyAgalKBbmjwEAeK/7tz8R15SSEOTPrYvbOZ2QY6m9BDjKwMtGzUBf91+8S++ZLKG3/Kd0Rvk+fuZ2av63QYGi/yphOWtsh2tQ4r3KugFeZBThfJ6TGUpQvPP4cZUBJwK7ahslA8aNMTp1mJJk4i8iN1Zczmxcy2YtQIIz97wvGSJCT0r4skfz8zidnMccIHVwFGvr263k2GCUdIU5agk4nVVJIurc9wcaWDPsw7ejcS6nLwLyFlGjvgfjWKFaAYhfSk5mhpsLZazPaNbs9+L48HH0dMbPYzGbqMpxdkKjbfYtKJA/z2YvNKXJdGFXNOpYlUBoZAC+kTJraiYrGTVx3uUEik+rq1vE2hqNMth1HAcJg3SGuZ+Y4pYBM0kCACP2Bx4x/9ZQn5OZwDDXgvwjT+fgKHWEDw+PxVPuqbqTDTgZ7BKPtI0mAjeiFuUMmKXxIFZWVuPC9nqsrSzH6tpI2Wl0kOdwSmuqW1IZplIQyFHVyUnNwUOZ3HDWEUoFe8/laLKsOSZ7LMmzBij00q7lyPtlNXaSMZIEmQYkJEeR99lYZ4gSY8o7EocVkPr92iAx9Zz7lR0SP3Z6Hgc7u6rEvPDyK/Hw3n19LudUdlAHFuCPjzjTHnZfjFU/kqObARgAlq98HVlugqTzuHhlK/79P/rDCk748rnUmGak5uaLuHBxSw14Q7p/4Z2rStKPf/HPfjWGMYqj/X0FXuiZc0+pZ1pBSGXDHWwIwJSNVzausnRO6Nz89LZ8K1NP+4Pk9BqU8bkNGJHtzuDc9yVViPO59t2nd+/F+x/8bgxHK3Hl6vX49NNPm/exNKFtkYFp2uma0FaTNkWR7CgbGTfYRtl2+3edUNHeeKpsbpDMa7uJDvn8qjzLxleTtN/L958ANwdwOOHiZ+b3yM/oDKyo9VcAWtnwZkMb81UDuaxOgWX7n5Rb7IuC5OuwD+z6I98/f7a0BOiZ6HYnXa5L9/BoafmVyIFGrKkDUa+rz2gbdMB3b/XfhYUqmagJj2AwqjalUoTHODzcb/y/1r6CMeOKbJBtgx3tsZJl6/2Nv/uLxeGtEnJFLXlhyQsyaVhYj2YwTQ9qheSlMzkqeafa/OKvnSVJPt+rlSNStmh6JqOKLurG5rZKRkz42T3Yk44jUYWkNCLiS1/6UmxvbsbHH38kPiw3lr1H1f3rbuTOBJXBeJCR8DCbHprJZfydMhJRwDnz7M8U8a+g0DDOxo7BMrI5wxgsjTTumP/Imgzg9fZyvCTZWpwaTXiOzFIKi8VOQ+NozJlbAQsZktTpZUwmhsEGWwA6RxcUUK6olPJ38VQBdrKEjTFLrl8TSBDxs2o19avJwlYDX3apZOYtDQMZHCWOyvCmHBDXuvt4J27fvBWvvvZqjFdKOqhKiDKEKAuUfmdG6RkBNkAfR6rsRNuY0P25AJJKh9Ws1qusYEXVrDGZU75wHoAQGxevgbvtlcHvjJdV5nse8emntzTacvvCpqSkcuRlypt1gwIf/lzXLEHpuip4ywxn21DlkiavVxaOUh5d9sXFawKKKv/4dx3hCkaWQe6W8Qwac4/nmpIps+OSAav9vr+zo+rH1vqGArQLVy832XTASBq5zJ53qxG6tsropz5rZmpEhyjZHBtK703vZ75vTrL3t40XGV0Mqd/Dz11OpWRmug4Fo4QIfyrB4OxrNKSyuTnumGtnj2ETXDZzoxxlfBlwVVwAT8vqDl+cL+LgaBL7BzS1wAfD4GU2HrtChonsK0BhxLOmnDYeSheVzDTniVIbg2oyk8zPUucXB8X1JAgHm5JCGiobkeypzPgDspQlnPdToQAnNIaWNVOzWcwzaz0/P5VCA93wiziNg71dZTsBuzpjZ9kfQZWHe5HDEQdZA7izmQT5IjLmvZEy1RjTQa9Kzj3oClBWkme8VLZN423RuVU1LGX+YpAVABIaNDNBa+E+5YSsuoDSzjR9haTc4F1HNpakygqDXw5VbThCt/WQ57AfmxsXGtBestyqALp6gb0aDVdiNk8Qvr6+HCur47i4vRXra1DKEryMxkiqzTVhbjgoLWcNUEQqM5soM9ByGbQFH96nZ3bGPPON7QwIRe2Ay7uS9L3KEuncNaPb05e5ktXNnHXPCUkWbIdADMoU87lk9UicrK1v5IAYpDxdLq2zqkC17JL2OiDQY76LWiGd7NLCN9BJOxFxNjuKP/mn/5h41wJgoszlPkK7Vlm76TSuXLuaQY/EhypLOVnEr/zzfxlzqIWnyJD1ND1OdmuYwSnP2PaL93SV1/0aTiKkDVuOhw8fx3vfey+++tWv6vwSQPAeOBsqvFyP+OdM1GM4R1Wd8N1pL0dxenwah0eT+J1vvxXnvUE8e+OZePw4xyPb9upZVbBtAOvvdZM0ZP6odhiT2Ic6y2zQaXqAbW4D9st3Ouj367uZX7+n7b38wiKpGryPgXD6q/S5nh4oP1dNXXyGgXwLoKsC2JmsqbNZNKF2P7QDxHytTqSwJzxUbDI9y0axoqfYdxnPOEni6hyBizSTgwCznb/gPStaDP0q03ZYhK9dAXxHw9++1/QVj8huKjUECdPzWFtfkz3TGpf87ewUdQvO4kzyjFk1awdZaZ2JpsVdwN62Uxl7P/dLf2th0jyRBNwrRaRVLuKhAFxpAvFmUoZwnoeA72UqmwxKDSVQIzA82jQcKgvJSedNOzogeqbkgcyQoqDFLE5OT5S6XiOiprS26Kk09fnv+3y8+NKL8fGHHwnI8j6UZDjAXkwfAEpi4rIh17IgO5Gdhc00s1McTeraIq/De9HMwgFc31yXrNDa5roc2sraqsAEoHcg4w53rJ86wdUNTFPI5taG5NO04SUBkyV6GwZKy5TWAF04+IP9fa0zI5gdfUn6o8o9vicAAdcFv81z7h3ls57dCE6RWykoPPH9bsawSjdPRIVIQClbkcGMwJhAZsTdu3fj0YOH8YO//wfEtXw6ejWAyUg0jWA3UuT1ZEUcxfp1NlCZXcBj1TAJGoKWlvWMATzge6ZQkXEhs8OmTxkjDHHSWgSIOlPbGBFNFg3+L41FTJN76aXnm8yuDZmBm66xSu7ZKJApUssVGQzbsOT95VqZ00ooY2PVjaZtTLvrxvt48qCNJT93cxnvL2dKloCnUs0DKm/KEXgqXC8e3rkdZydn2n/zfsTWlQsxPaWcPtKoUgAvWXG+bNz4O9PpXLYy+LaB64LrPGdtudjZYBtn7llA+rSSggAAIABJREFUojL1VR1OZ6TMbWbTZXjNUzs2wENGbCTQJl1ZVQS49mxOUqncCgPjFa3vw4cPlaUjMKXcmuPLT2LR78fNmw/j/ITO9SWNcIWHz0hxnFwWZUZSI9BAkv6S+I7Yu/HSINY2NqM/zMoBWXGABXxfPpOBNZRUPUkNyUKV6msaJSVlgMlsipj/qTJpKlKI64j9PJViAnxIjfecn8T8bBJnk5M4OzuKk8ODmJ6dyIkc7N6PrS3AIdWsTCIQsHEdR8dwaaELJHDOARHnOYqWjN8oM7FkW0gkaPokWcoaTTofLFS9IctGyZr7Z5+oUib6RmbfVIWgijYeyD5fZGjPOEe2Lq8k4OezGzAh/XDWO5tdaKDcWF3PM9mjRElAk+PTDw6O5BfuP3wc+4eHMT1mb3IdgBYqchHLS0m3oRo27C3F+sZaHOzxrFdja2MpNjfXY+vSmuhP6ysrsuU4WwATAJNkS5tFS3vLWTg5Su6z/Fbx4VnXE6aM9cfKgMufsbbaA6nuIQ3SalbMyk5WDF0utq/s2hCeHzaCxAq+kTHC0BCuXruh3hUDffYZ940/FZ2lAh3bEgIn2zknodTVXs2UPrtcz/rWSvzIH/2DMt4pB4pSBzSxLG0TIHD/qVWdQ1LE4T2P+LVf/rU42Z9o/xwd7+v3pXtObaQCbydPFCCU3SU54il7XF8Gr5QgBvH222/Hc889JzUZaHHGC7YhykJX0C/50RorT9VvNujF0eFhrIxX41/9xtfi6JS9txaXL12IW7duxfHRpJkO2vU9XVDlAMdVNfs86AUGta6aGRgatNsG2m5zTQ3Ir6SGn7sSSB076X97vWQri9Jgf5DPrZ2e6nvoJo7sGwysE5C2A5EMGnkvX4uvm03QVCo7md5scEy7keE5jeaJW3xmDMybey9/BDJg6I+mo58k6DSm8vX7Wkzt8Pt276ubEPG6Z+IikzTdIAUfyFnU2ldm3sEMCabk/IvbKZxhPOJnrQbySugoifTz/9XfVobXpHlPmWreVA8ScjMLDaDKzFjOgm8NC98DhABiffOL83b2cYLRFlCRxaS8CACEq4aRxCDArbt7715NfEpu5MHBoRbhK1/5Srz08ovKOgKIkg+TvFpFTJXF8IEi1a0FLy8MxzI9MTxPsgtkSwBaORscoLWyuiInsbqxoQ5kcXiXlhqaQ3+ElEtm+w4PjuLjT+/GK6+8FDduXMuuWJWkczxpfqUDwrEQONiQyQg+fKgH9sILL0jcu5v9ks5hZQ01RWaS5SI6c/N55CbXWqvUlaNBDTb1jKbW4Sw6AkaVsc6SfOlMUhNvzdIwGLgMTODpkBH+4P33ZUQ/87lXGmDZzU52M7r63DpMXKMyLiUw74Pk+1Qmprq3m+WCr3OSjl3NOnRoH1EuXZaWn8CkpV+U6TZvOhsYpTnqqgJlXRpz5oDe9+KVV15psvHaryUxY7BsQ6CM6yCn2dkwYhOszZuHmHI2ufSW22aD3oDAzuCKbmBgw+LotjE0VE1oakfnkgZNxlwXT61VWiiDp/6ivNd3vvVGPP/sc7EY9eLCpYvNoASymPDXuQ9RAMS7pxpDFqzlZHMdzrLY4CubVk7dgNdA3EGsvk+AVMaD69aZpKLd+X24XxMAgFRCAGsp78X1Q1NRkAQ4Go7imLnq/YiV1Y0EmwyEqZGq3CvDaValycq0xHkMl0bx4AEC+hfi6//2uzEerugzaKDSmODRUM1rBLLrq+sxXl0WyF1eWhH4lQPC1WqcOEE9jWjLGt+ahjeHF0xn/aBbfDxciuMJDT6DOCID2gMM498TuPBeJzQmLTC0qSUuxzTP6YWoJHDWkSHroeByshfnjN89n8Tp5EjUgvOz5G7yubmXSEDwvRUBL1QlMOSHE6pT3MMsVslkV8WFMj1ZYO2ZKTY5My537tyNja0Lylaj4316ciytT5zKKetOtYZ93su1Tf1sRkP3YzGjvE/zVNoYsqH8ubScVa1sFprEhSsXRT25uLktCoLOP82oGtveyh5xVnG2dHfTpHt2RBbyUM/j9t1HcY6yzRl2Kj97fX1Dk8F0a2R2plNRPQ6OduO5Z6/HjRs3YjiYqfkOERnAr5QeND48VUt0zovj7gBMQayasnOtpWJT67i2sRHwcNmfXK+rLgYrKaeU0xWhDGhUdZc3Sa1uPo/DnT0NtVjf2IqNzU01HSbdgyxeBjX597GAnKtJVBAN0HnfCVJeEoxLRRKpL/QzOCBj+vt/6Afi+ZeZwph2Q/QMVRoziaHgsUZw83m632E/zg/O45/9P/+fbB73kXrpgInUsZc0XUeVyNlLAdNKjKmpsjKoVDA++uhj2erPvvqK9grv4eZDAznWWRQH1uw4+zLQKYbSQbaepsabtx7E2++9Fxev3oil5dW4f/++EmtPJ7m62VZzQN1E6CSM18BgX3q5Vr7pDA3q+lB+x8+d++3aNYNLX4v2SeerCwL5Nq8HvOW+TH/rwMF7oFs14H1dQeUafB2uxjphY1Dpj26vP/24AaSwB6V946XaA/rMkmbsZqIzSZlfykyX9CPUrMQdc3Freb7+DIPkLpYxHnMw0s2I+/ecxFMSqRJ5DhKAb04A2ReBG7Gj2dyXLAQldEruVTCvrl884KKlSYc3M1c8ABP1s0ObL/Oh2Bxky5oNomwgvN1cVJOmM6Ph0XqjmE6S2+YDnr0IkINTrkoboUSXMTq66OhplnqOzUwRcZQXMIgXL16IP/mn/mS8/eZbxScjE4KHTU5JZpPaZjDLZ8wL/AGyV5eT+C/x5MmxOq453IABunzJHmnO+VJmiOBdySEizLyyHDS0RH8cN289iq9/7bfj3/3hr8b161dia3tdtIjUfU3xeknZVDcx15YbKg8GXDYOJcD3xRefrwaQBHXcC/9pko3kjvKwmXtjcJV8zfyZm9C0vBU95m7tiSubB4FIKEGpgVaC1DNxY5WNkpMtB7BYqMnv3XffjWeffyau37jePEsfJh+4LqgzsG8OXGUATb0Q71fl08q8axpUglDu18DZGW/K+jgNGRW6usWvTMCiZ97hCXYNjZUD4G7xmVtbW0/wf7oHwwebP9O4uTHyScPEdlUmrcbI+qzwTNrMTdsYZ2Pm928OojUJy+FpPcTzaXluTfBYUXbun5LGKzrCzoOHop9sX9ySQb189UocH6ejVqORapd0+XuCYu2lTiMiVA+cnZ2SwAyAqSb2dQ2fjbeeVZVu5XQB1MVjJmCB66k9W7QZRiMTWAGA5JJrH/K76uofJvBG+5YMIgEGVAiqKrn/czTr/u6erg0DDEhbW0VKbhbf/M3fiTVK4BvrcfHStsaI83P+LUevgQwA25ECUlVqAEEEf3M47KdxSpAugXUubxiwD5DTkixVTbsig5jcXjZKnhVKEalNmkHeEZxWVCDmNM2txcnJoRQ1CDjJmJLRHfTzWar6A4d3RkY8x2gSICwR4KkuR8YWGgUa1qcxXMqZ8WSuJ5T2qykVmsNitoiVpXEckyFX0QZSfPJoxa1DKYcRrWq4zPNG7h3qDlQPHBjcWKazAXYn04WmH4mre0pj3zyg0mIvpe5Q+rni/c5IYiC9lkNkoGEQyKDYscyQitk8NjZX4+L2RWWPeSYEAawbAIfGu8W8L33eZRQ6GMgxmcbh4UHcvXVfgcQZ0wYWZJeRn5rH6VnusfW1jbh3735cuLgR165cjs2NNcnSjZe479QnJ/iVrZ+exiiGOdEPHwff2JQv7g8/R/JgnqNR2dfrGxvNxDkSIQqOp5kcYIHNX83p6GTVM4MGtePxg4exsbUZaxtbSZeoQTXiX5OhZ4Le9LRsYVaNlHBQAyYVmvSn4upaKqqPEgXlY/aGGh/iz/8n/1GcnR/HiCTSoCcKhRvSx9q/pdtQTdAAisH5MP7JP/6n0Z/hXw9UHeJ38Y/Im2E33chloOJkh5Ni2OaGgrXox4O79yUbl3Jn+X48Y9aM/0xhopLKcCj2weOHj0TNonpDg+LD+/e17m+9+b343Oufj9HGRvzKr/xqcpgXHnrF8JcMoLsJHNsngiL9vSqBvl6Bt8osO9vrpEfXbzlx4aBGyY/ix9pXde0ir+s2idney9dVlSxtf8mHzdumP2dA7dcN4G3/eW/7l7Y62spndiuFpvXke6Zf9T3LVxdms3qRM9Hd6lwXG2RwmMETWIYKHL+zsrQSJ8dZmZKyTvkKA1x/LvfcBc8ODAyAE38mz18KKVBbioMuX0ziQrTOrC5hEuH583V8clgc51YXOauNTyZbrUjVZHgTtOThzQyZG8JwUByq3CTOGupBMBmnsnmAvLwBc2QyqhQwKMMqcEKrg7phiwOsIQPZ6ZfZuYWaGLYvbsdHH32YXefVaITpunPnTly/fi1+8id/UkL0/BvDnvziLK9ml3Y7NU56bfPszs4u8lGcoe0nDs1UThQHu7O7J74cJTNFm2ScV5YyjT8YxMrGWoxX0AymgWIcv/kbX49Rbxif/dxL8eoXXo2NTYZLUNqjszg5rx5j6kDBlAGDESQ3bt2+pbW6cuVSy9vUGL/sireeIZEKa5fgVgNP9QwMOKVaW0N6GqBUjXACu8UZYj3I3opzVwc4R/hWRliAEw5Zlpkkk7WIeOONN+LZF56JCxcu1NSyQU4t+j3mbncBdXNo61lqE1d02avPBFTQve4sorRIlXXJYMzycpmtRL4s96OnZDVrUIGaDxP36eiYUhgUEoIIO5Fu+USfx0CLKuHZcHQBtLK6VDo647e7uruO9v1z0xB8z36vpE7kGTPolrEth2YjYGOU5az2c9VkWI11/Pnpex/E9sWLMRz24tK1a3E6Rz6opbyYD+boP0te7IGWv8ue58tr98Q9VpNCw5HU6G4yYkkdATyQMVRwVY1EaiJbLOLgYC8N1TnC9RPZAJ4BQSoOByAHL1SNZvBrdWC5NqgAzHvKJiieI0Dt/q07kpzLJp6eghgifK57fXMjpshJxUwlUACgnE2M4uQoM35kasUzW16KyWmCFkDG5GyqYDfBMCgxHbR6CTSaEgUNvt2PleXVOOXzGOZAl3y/p2Y1fp/hH9A5cAySN5SGNuBwWeOEpXdKAhX7OTuTxvjiHKA5qbHnmRU2XUsJA4CRAp1MANShT+5uBU6pjUpJmes3Vy97MWgqTsCbWVcBTMr0BJFyZBmIqMMZ6SkCY9n0uZrLyAxRGmQa2DIyV1QKhviDWRwcnMTZybk409wL60w/Bs2UADllCGkwZEwzGqkAPE2hI3tPdph1o5djVbxN9gPnVoBNVQ+qOmfKPJ9Nj5XlPTw4jgf3d2Nvf09rRaY4nWoOQWJfnJ+dx3h5HNvbo3j22RuiSqSkEmcYbzLI6iAOG3UaAjPWvXTjAd7jUZZasXMnx6caWEIAkxnUUtIxXQ+qn0V061wf7x/E/mFmf5998aXY39uT7eZaUdvIqmdq8crpy36nDzaoMihT7qvTKKehAfMsXa9vLceP/fEfjV5/LmlHD1khQ8tOsMKF6C7YkUQSsX9/P/7Vr/66zsne3l5WLo4OtRewB1Cv/JmqyHWaprq2gvVj/04mi/jgvY/j+15/JVbXqJgA1lttWGcw2R+U0tl7VG2g7CFFJc165N2m53GsoR3LSLHG1994U9QSDXmRjaoETgEbseLKdrlk7oSEyv1FtfM9dNdRCYnyk08DTydxfMb04dA0p0lPcmLGXHeDUr+eP/1ZBnX2fdmOwfmqSnSBPvsEA25nch0wOHGWwLGdhGpJvy6dIBOA+Y6+Fu2tapJ05tMAO8tw6VudrNJ1zGkYHsnWsZ7sDYKoBPlQdNK2en3tr7xfWr/TStp57dq1bQeQ2P8pOy866kznTRKA1SNlqgq+HConX/gIJUc0KKPVyW+ewd/8e39bWMI3Jx6V5rhnNyhrRfc+F2yn6TOdJVI4a0RvZOuyyz0RfT6IBFoFruAoVbMbwJafaaiDOHZkPyvrKFH4fqytbejAkXnSSMdhlgP4N00mf+Ev/sXY29mJO7dvqQxIs4AXKtP+mf3TXHn+5HMqkscp6+BMoQXMSspipmwmZSwkVFjQ1U2oDZRIV+UgB4zK7S/H3gHkbRpVZtEfzOL5V1+VcU2plxaY+oC79J4Wgyx3Gh7IfgQXDx480DU+88x13SPXt7S8rNco21NgpAFIT/Fls1M3NUkVkeEIK+NoLk/2AedaKClQANgblWv3RDaBMKBJZWa5Tigr8LJefPllZdr5HEAzoKcLyOSgK6r19SZNoOTRBPRKGYIyG6Xsk8McIy1dyKTHWN/SPCFTLTLKB4e3YvW658pYPnGwcWw1PZDf++STT+LZZ59tIkqXu3RIqjHGwUmz1i6NdAyBDYil07rRavOzjpyM31OZoQ54dQOWf8694+x5P4U0SOE1jTh5TjPaT8ArXcQAABzE0e6+sp2D8VDAT81UHSPqv3cNKDtCz6YyEFw7z86yb0mFABScJ11HjYNql4oppSyAwslRBsiAUsr+lXnHIqBCgHA9P1tdZ6z3UANoaCQj66evGj3dlKuqN0DPphoVcZoExf35InYe3FfWkMCSNSArJM43DVnLg1A/xZTJZIDrgfj22ciZNk1T1noD/SlNASR2CvipI7k/UucvGYy1lZUYLo+D2S8I/5OFV12C36GhjjXBPgpMFiBQZ3Y2DmnYiTLCKDScaT2k8DBnAESqM2SJ/lhnTTaLd+Nae9mM092PmAw7iNS2p4uePZHNllSwuIds4AJwZPYre9mKqqTnWIDq/FQNx3yG96JAuBIS7QRBmSoobMnRaDS5yTQzHQ41igQBQwFanDigFFDHHmJYxu7+of6O7KGc5ClgPZU1ZtJ4T59A1pYGPf5+48YzMVrqK2Obet3of05z4ETJk7F/d3cOpfSzt3cQRwc5nnl6Blf5KK9pTDYVjuxpPPf8tbh++aLoGOgkM0pdawZtrNRGDOY4gzzfJkulTPFAAFKAo59laqqP62ubeDhVBHQf06n8E1WTTYYOEWydZAWtDSZTTSOfMcFicu3hpTsrJicOf3LMuZlmUKn3P9WeRLHoiz/4erz2+ss6j5LWFNDKwAklF/pjUnXCutyLWBquxz/63/8ReW+BTKg1TelcvOyWsogfdhbVoM72BFtBJnh//yDu3t6JK5e2Y/vCilRJfEabRIZpeGTVp9N4+OCBKFZrK6vVZzOP/cNj7REaCvcOjuPffuNbOqMCfDSdyX4OlJDhfZ8ApZwhVTDa6Zpa26KHENA5m+tMKfdp0JuVpAR8XZvs7zfJgFISsv9Im5qlffY4X87WNlXOug49/6rYNbignmliqawO+k/hpKLzGUBm4if3eSZRnlRysA9UBWGUvR9+H/tKqYLwv45Ou+9Pw2I6Deg5TbGdNAem4p6FYTwQ6zSDdq+d6REGu1yze1cMjI1NeJ8cWJPP0/dJVddA3zYKGl0GxtkvJBciycHsPVOyoul94ey2tI7e3/x7v7CQll8NVjBC1qaublVuzFGa+ZM0ZgBgtNkgw1dXrGfV003cAJZSQ1BGsqIa8XdL8D0PDjd6royPNxcXjwoCf96/dz8NVnFSHu/tyoj91E/9lL730Ycfitdl4nIaLCL2gbrczUMSZ6jAuJyFDk/pLRZAN+gFdJN1IrOLUROfcHkt+kgjDUexQifx2krcuX8/rj/zgrIzcJDZzA4OlIonU1El8O6ACN/LnLLkaFBSK4u4ce26JtuIyN2RVukeQkd/CfCz07Z7QLkvbzRnMWXAzE3EhDbTzLqj+BSRJBDR/Ozk8vE9jCl86jfe+E780A/9/mruIYuTjXUnAhbtQff1djewGhzKkWfGbhQnk6MsVWmQ80LZOpXWS4/Ph9X3YQPX/RODjeMmg8GXZfB0z0RZFX0qGlQZvtVRzsNWh6ekyHyIuAc1H+Liy8jpQNUacQ1dsOjf8/14L/O5ztbzpzl/NkK8j42ccnN+7grI0vmI013GICkEle2v17zz3Tfj4vaFGC+PAv3kpEa08jEJlDPjbWclh6ix3CkxSFYyKyTVEFXOU82rkyOtK8CAwIgzfDo5lMQRvFFlCaWXjWbrLKYnp3Hx2lWV4/kSz5MArz+IpY5UTzqcPDMEoJw71suau+L62vnOppJLCoGAdAQMh9H6DMfx7W+/FePxqkDKcGlFZWy6zJnesxiGHLB0aocjBdQr66nCsjwaxMrSavTGAIWhdKz7ZPdKzkZAS6Axy4Nwi+CoUoLPak07hTKrBwNlo93I2xh2trkwVAJdktkADTlBmqegM5wWH62jbmKw6r2aThsQSvNmOh5XDBwg8e/kArdOnntgqhgd+B4Cwdmwk9Z1WNJrmE6tBRQJqrOhsN1XPC/elwZbggrbNTkdgcXkmGrvij5Ag+IiGLO7urKZWdr+MO7dfawhBVwbARGZX7Kr0kiuKWorq8NYX1+LC1tbsbIKP5ihIJmwADhpTXt8/ywePdyP+/d24u7dh7GyvC7/wrVvbm5p0t3x/uO4fPFSXLt+RSOrY3Aaqyuo+iRvOR1nVijhlbbAJftRGvtW2ST2GJlEqXScJ299Ac1lNIxnXnhe6gJOCNkps5622wQPPFdPOTTFUAmJAjQcU62/qhYLNa/1hvP4c3/+p2I4KI7pWCOoEvSCRmpcvZroqlKL5Nu9Tx/Gv/qXvxGzszNRC9hLti/aM+fZ7Gr7Y9pSFwgblDH29ztvfDe+/ANfiuWVoahIVBrUJW+ebwXfKKmwf8goEyhsrmX3P0OgHjzcjdPpIm7fexQPHz2Ik5NpnE4S2GWg5QmONbCg27NR+txKBJSyiIGinl0BWU+B5L4SEOYzEOhVz40pVG2mswGClTSSenRncqSDk5TLq36bOr/dBAe2n32hYKmpRlaVBulCBTvHjT/0Hvu9wLcDJ382/oDX8/kG7dlYnf0YrmoaJDdgGdNfz9k+Vu+NfaVKU8krUiuZkHnSJpBIVKIAOzKZiKrpPSNcoAbO/N3f637s+9LXpq/oVl4zcktQa5yjxIl6LlLyln8TdGXyMpkHAuzypTmBU3goAS98pWx8suGUDHh1tHIIZeAkdJ28rclxG6k6Gs6Hkil8FtpoOzdS9rb4oOMsoSD4UNuAAyS9EQ0eLl+6ojGZGpVZvMLVjXVlRfcO9uNnfuZnlF2guUob9+xUWY9u11533C4PiIk3SdNAGD2jAs9GT7kgSlhkKEaxsgqVYUlgdrjMFLZ+rG2sqVw5oHscIXj4vjhTicyn1Afvz8PKDEtmvb0RBQxqPKGqjzocvXjzze+oAQOnBIdq/+AgKJNmpN6O9OU+eV6WNhE+rayfQLYzvZ1IsTFeVTbXcIvO9CtPMgFg+DmR5RUQqwEVbHayKDSBIRfnUZ5wgLX5NKUrDZqymSUsndIslCXh3+REJZbHxoD3oesew7e1tl4d0hnp+fDwfk2EXUAkG/VSvN5OGDDB7xDoaO9V1G+wxz4ikIGa0USHZZRRhOB9bEygjORBrCxMNWVawcHZUZ6N5Wf8jCX3X7PK5bQKrHaDEwMYr4Mjdxndej3O147FRjbBcTt6mHvcf7wbh7uP1WDJGNmNCxebz+wC8S7YlQHSOOgMQD0MAn40AIFrhguZOp5nchoEuhlARpyeTWIMZ53SlioR4xiOl2NpZal0YdsRrnyWwGEztCMNIHwsBzVqbOJ+CzxbwsoGUEZrdh67jx7rvDEtTTZpdU2qIt/8+hsxXxBk1jjwwSC2L2/GytpSbGzw52osrY5ja/NCcubVSDZP6gF7s5QRVAoWV9SdvzUKW/42ub8AIX5fWXBJf1X1RHxpkeW0v7x3ulkaAIFUZHqLOKux0GSzk/eI3GIFMyW3xOhlnwNlOsiG1N5MJ5JnxQGWSvrn8LCzKobd9M/g6Dq4FHBivG5J7pE96+5PJQ1oVqnKEH6Bs8v7dX9PUzjJIAKyoYCV08rX5oAKf0ZmkjMLlo41gyfWh/2WgGWhDPHJ8VkcHh3GBOBzgpqwKxtJvejFuZIOVy5vx+b2WgYay4zTzQw2n0W2tBfjuHXzZty+9SgODo4z8TIlYKIGoDpuzGcn4sG/8OLzsbI8kCKFdMmh7fTbfcw6Jlffo7GTfqVRHjOklDZjZTSO23fvqVS/tE5fSGq48zruNbOlBBo5itvPRI2mlbkzwBRHXIuV+4vfx95RSUFJBBmxv/LT/7nWIrOH5rSmjxBYLBUZ+Ql6SmIU/+c//L9iebQi9YrDowMFIU4MKSiujLvBlveFsmnF2fffAfp7O/vS3B0Nod+syAd3k1c8D525pbF8Lf9Bbbp582a8/MLzyn4zlvvr3/yubMeEYKEqULZTtvGAu+4+ZT3dpNgGEwXWPObeg26wndZa7zQ3dcEYgXEXYPlntgdQQGznWx9VfS/W/u1kyNNft8Egtt1BLNWqxD+V7LMUYEduzK+1jWl8TPGiLR0LdHWASsW85djnWjgR4+vJjZWVX7Eai7LiSqR9n/0XVSNX58WLr8EeVL8dYOv8nqW0pP2WE0rGhA6aun7R55/96TXNvZvSi939p2BOgylSv519xH0TTHOmRMtq7q0NvHs//1//LVlleGpcoLiF0jirBqHiRWDYtbnP0EvMB+SLEpKuh2x+WXJD+5Lp8U25rCZQrUSi5TCQQDnOhpKx54u3HGATwXG6GHmyMxgsNsrO/p66V//Mn/0zOmwffPB+7B88jtGieHiOxKUFmhxVjDZAjOtT17g6tfNa0iBlBgsQjT6mIoiloQw51AZkjFbWV6M3RE5tKVY2l2V8AOv8p3GlyCF1BlKEZHlwZCZnt/Ii2nz1cMhSwHlUZHRM13Zymch0PxH1VCejN6QG/3Y0G7NPtxWe9iFQlAVHrJGdS95ZOuV0EvWL+ruAGFkI+FOVPZ2dzeWM3n7nzfjyV36omqgs/ZajB9VhbNoGz6BuUNF+cWD1/pTlamKZZGiW6MCHY91OiEnjyzjXbNbxl5pr4ONVdstp7SmLAAAgAElEQVQBgQ7OnMzARHJzmmM/GMZRNVERkNz85FOtqfd1c/AoXWuYQzfrXUCiMumN8StVCMrcCtIQJ+dgok5RJSe6xU/JfhZg9u9qH4qbnoDDUbrXn3vAgOtswmOt8YrKDJRKhMG/gGR/KLrOb//Wb6lrnbNx6cplley9L2zEDLJdHuX90DLUSFmJRCW/lyYhso7JE5tFj9J7NQna8DLumzQlGWWcK9J9kzNKw2QA58nFLNtAkIFTM/AzH4zAkHIga0H3LXmcNhDiubfNQ1L+Wyzi5sefiPOnjMnkWGcfmcCPPrwl6gTBDA2kZP2HS30Fj5LVYRRzZRFUQVHWJylVBPQ8t8YoL/hZ8kKtjEKWn4wq1yDB9OKgi/Vi+k/ZHALIbhVCAy1UpcK2RmV6+Ox2TLWbjGx/5RgkZ1h6qaV0kA6jJAR7rHFSURxEG6QQSJoqpmeLygOBZ02nG8FHgC5iUFX6s87ysg/cZONSMCXQRUzj7HQWAPGGj17NRJrqVj0UZPC4b/VKVBNu7uE2GJBjHA1T731I97cDOXMbAeTnsYxc4QESbou4e+dB7O1SQk1N7VRwQf82B5lsbq3H5asXNOGOx8X+Go5zsAZ79/DgNG7efhR3P70TMU8lg/5CwnjZcMez789EMXvp5RuiUYxQ7VFWqehwAnRZmTSYm6EcQobZUzOjl2O/8WuirLQN1QRUrG/7PGhyqwEmpQrB6wk+ed6qTqmBKNclqQpncfn6hfgP/9RPNKXb9AkJbA0MlN3l+8N+9KejeOuN9+Ib3/gdJTwODlPxSPx6ZULZa3Am0/57Lxmw+Xw0SQE41tOsQNElj/KEKghVUeIeeLYugRPS8W8ymc4Mkpw4PD6LDz++FR9+crOR9uQ+eR8y7P59Bwm2obbdTcbSMlpFY5CfkbRqYhwlQwi6PHK6o3jUBOVUm8tu2SbbzzSgs2wr69L4zfLDTnIZpHXBNN9rgl8D4cpUeyiSstCVLHGixpQS+wuDSN67+2wcZDipZt/i15jS5rX1OurfqrHml6+5AZ2dhAU2lKC6WzEEH7mxjGucHNFQ1lJjfB1+b/6kKu+hUQ6e8j5byTZsrPex19PXpCRNSa0hKsB7JIZj1gI2vW3sUy8SgJdfUMQ2SnFfPzxvdM+pZ1NDdO8CKS9WZpwy49g4Kw7zmTkVRLN0BNO01l5YSrtkWR6gzcU26fc62Gloe1JMIG1NaWiVhhSa4WbnKnnduXcn/vJf/kuxeWk93nrrO3F+xCjhzJRwUUrnqwE+G52c/fPmVff4bKZDKL7deWZ5ycQc7u/rmpZWl5QhgisIMOuNlmJte008qv7ykrI8bNj+GMpDlsyd1dUUK4CwGuzK+Ogz84HwxTVpLKYUCMZx+9YtGe9rl6/FYDlBVUZ2beZJv0jatACUs4ja3CXR4efpqEoHoaJJZdRqg6ciQguSE1tAlchGHfjKyhSwGXvont7Us3j99dcqO9MGQdojGouanciAakrtZFBtmAgsFHT0InZ3dxWlAdoUhda9espQGnFKZTXbvrQUBeALpGvARzV8UMbWIanmSHXA06UvXmlmTNAYvnT5su6N6+BLXHG4SeYBFXVhSQMMEsB0DUrz+Tjdohw0BrEzWKILdB2du5zmZ1aPoaE2+BzpuWsKk5tZ0hh1AXOu8SIO93dif3c31tfWc5+ur2vficNaRkyZC1Rke5nF8KQaXjfqDQQgeQY4LRvTuUrnyeE6PqKZZCDASYYQTq50atnP1c3LuWSP6bmJK55cxSY4kZ5pcltlCAu82UBCdZGjQ9ezslOZAcjx4A/u3BWoTSN5Fqvra8lZJ8O2lo1rSAyqPD2AW58NWilRk3QNOTd0aLFdyFkNM4sHENeACbK/0vGm0zv1az2GNp97y1WXdBdgkal41twsJ+tMkfe99qUGAiS/bAx3niSDmJppfzc3NuLmrVtaY09es2Nt9ldxNFMirK1CONPC8+aMAUAAmAnkcLbcZ1Zk+GqCLrIQEonI6gJqFahAYJfkBHGsUNfmp+rF4HWZkWYvkVHv8CMrw6K93QT57VTCbMRNkMT1yowV1URDf6o066ljXG8GJjNx9fLzehrEwTM+2D+Ojz/8JLM7Z1DLVtW0Bq93OJrFpUuX4+LlrbhweT2m59ngSHP04T4yXOzL1XgL5Z9D5CHTV43HBNg5SOXs7JDZdvGH/uCXpTAxQvdTQelxwz2kRO/qkKgYBagABiRmVtc2YnNrSyOhLQ+WgJlrIRgqzXoPoJBdZ8hGNiqmHc5qTCrITOPipYvxwz/6lbh4meFNeb66ZWmfX+0dGtZmgxj3V+N//p/+l1hnGMjRXhyLQgL/MQNzlX87nfXdwJr3cclcWtGjZVEfmGio51OBE/fuKoCfr8EKvhhK4tWrVzMzTjbwvBd37+3Em2+/q/PJHsD/+ncJXjPxVUNfOtfHPRrEdcG5M+rdbCLA19UO9pYCxCp7uzKJnbCN7763cY+fK88DZSMa3RP/pF1x1UlJkOrXyLOYVDKfOe35UlfSnx0ZMNAueKgL9Hzu+TNlAPNzHRwb0HYzuV3Qbn9je+RqopMovmdVazr9KvZd6YPNP6cPYKFA1b/Hz6gspjBBJUipXqk5vu0HMCXK9lDNhkX/8PvnWud/qTaSX1yDK0y+LiVKwJTi+2bGNwMbNLXBG+k3tY+hNABiNSmoOv7sxLV56sXUZu0g/UFebF9IArnsqAcQZfkys6cS8JaOI3eRBzPLQqkOoeaOyijSEKIDow7ZUIZMkXEZGcCRIj66kUmrDwfSNrx1/1b8uT/3Z+P1V1+NN771bYkjK+tRTUDedFynNswkaRk5TjONfBuxLJSpAmDRiHNEo1yB3u2LF/T34fIwVlbXm6lsK+ubyvSCanuUsgC/GJrK9MJT05pW+ZGSrPV2fVB9TYBL1CPeffvtePnll+PSlSu65+7mhMBP2ciHyMaha/AMen1Y/Tk6bFZNQNZMz4Hn1BEIb7ZZji3F2SDrkxsx48CPPvpI0fr3fd/rtfHzYDcl6A4BnWdI8494NqZazM7j6ORIGcEme+nhFwXwsANNVApHoEptvm/vG2eOzXUVtUGl1rwROViCuxI8J/vE80URRGWYoploX1fg5T2u/ViamV0DwPsaYChorLKsjEBHDsZZVgM+fs/X6WjfAMTvr/IfQM1EfOlcDmNeTWaOZuF96TU0mpxO48MPflf6rBijra3tGK+u5lkr3RmBNxlj9nurB4l31/cQ458cKVhBYQCZQHil2IgLFy7WQAxsxlDGSAb0fKHmTt7Xhl9ZPiUqBiXAn41nSZ9qufreCyqJi+SYIEDRO4aXKyAYG6GIsJBTPdjfVTc9Wro45+W1VUkJ6lqgSSyvqAFVQVI5Fr3fYFQBTgaN7l0YjJekKEMnuCTImqExBYJldKmMZFd1Kg3knHv2nZQONFkw5b3cAMkCAKrZcwDH7BxmjSrwrapJrwefN22nMjdI76FYYdpTZeg8kSidW9pM/6cAqGg8DoKdnWe/2en4WDc2p4ZY5PnPsynnYIcs7lxVfgg+ABgMcjg5UROepn+htkMy4fw0m1sYR9tj8EGnc5pnXsozdOkLSDI5TmcoM8DeF7YhAhA0Yjb+hGluOXKUBys+MBJq56hp4H8YCzyNg53DuPtoL+7cupPce7jWBBaLRRwfH8aFSxvxzHPXYjSmOpLykZpGNwW8L8ejxw/j/p2Hsbd/LN458prK9veG2ey2NIqXP/N8XNxYiaHWPXVKTf9jYIftKTxjKATKVCkplLJ2VDzQ25bjFwVNTRNN8EI1K5MQaXOhMqTsGRXKTAx9/5e+EJ/7/pdia3ujyR6rsojXrcDLoImxzzSq/etf/Vp8+PFNBa6HB4+yFHyW16v9wgjikrB0IGr7ZRDJfarXYjlLyTSRI3ufYKodI8/+5T8SVe5hsJ3kubOH4enuH53Fd9/6noarqFhSDZC5p7L/oenDqQypKw4GYvZx/ne3suW/s+cmxyc6335Pnx+rzfgcdLOJtsltlfVJ/XVPMO2CrUzepZJBTgbrNoG2Q7jkE4o2qgARHNSRjLRNdTLAeMuJMvtB3t/ysH6N76Xr/41/7G+cgGv8X9EFvZe7n5+f1U5Nw94I4FawlWufI9hJQkg9Z3om/XH72Pxc7Fab/OP+sdPdALhd85ESKU74dSuV6WeTPon9BG/R8GpQr709OdHZV8Dxi//tLy1yfGGNabQmWoq55mEsGQhlSYnxLcdSkbk3k7VndW4rWpHjIhotTqlL0jg+GkpwBDh1G7gJou3mO5L97XSPswCTCbpvUx0gRRgoKo77MZeI9iA+vvlx/PEf/4l45eWX4/2335UsjoDu2VQlAhwwv8+iKPqq/L0/39EAFoZIV1lnhPJjIUkZyjxrONe1lRgtM51nNYZj1BvGsby+Ggym6I2gP0B9SF4f9+BoZsjP2SKVpufnclTFQWK91pZX1PnOF5nkr33ta/H6579P8ksGWC4Z+rA6Y+VN4cPFfXuohD+rkSfrdKNCV5AuMVF+dWcnOHfZNBsOLQ/WBX3vvfdebKysxgsvvqCRy2Sq7LgAAskJztIGgJeARQ1Jw56MD69VU0sZOUfGGHroBTY8ZCDpzKXp0A6c9eLZEVx0wXwbhWcmjexkZrlaZYeN1dX44IMP4tLFi3LgaYDbAEIUCoxWdY+6GYHX+dD52hwo8TMBlqe6bG2UbHhYC5fzHKj4mn+v8+UsnIyTmoHyOpsoeZj8SYZT7+7txt1bd9TZvryW5X2qGgpy3Lghigqi8mfq2BfAJ4OLs5tPBaBJ4yG9RZZxBT1oSvsEdGRr+ygQJD2BazKX2QbWQ2mUWYX+pGbJVI3wc+pmH6CQyJk0etEJ5AzseBboyx4c0jDVj+nRoTLZK5vrytzDoFTApKaolDj79JPbOudXr1/Rv/l8xuXCiZcjdsOQ6BfZ4AW1iyyxn4+CEQkTtIFe6/RyqAHnxs7IsJB7w16ujJPPavpBBjc5WTArW7mXyZBJhaIybL53G+5srAUMZ1Odn6U/Vwa/AljtNSm1JIBHVpEGUCUNKvjuAlvv3XyWba+Bbbj3tHsc/JlyNoNS+AEsEjBIPgjZphy6YNmj7rnSPBtTzCTRhu5tpCQW42tRChGNKUvR2GDT0UzFIiOk7LdyoJRGU8zfwdTu3k4FMzi/PPOPHuzFvfv34/bNRynB2WNYUY7Dfu76lbhydSvpWXye1hK9aBQYJvHm29+L0+PUj89n3I/Dk+MYrC7Hpe2VeP3lF2J1hewpVY2cToqNA5Dv7z5uVDRURVnKKW3KZPaZ6rmRQLmyYsnxTY705CQpIyRlDBQNOseD1Cr+8f/gj8Szr1xpkjdUQFrqU/YRjLmv2TCWxqvxv/2v/4eSTpPjA1EJkaojU811Q+OjKtrNTDLO2RkynivPjnNEdp29ZkqaEkJjqmip+GH6gIGUaZDdxMDh4UmcTmfx3bc/iL39Qz2XLl2StbIv4/00hKk7dr1bIagkWteu+hx1bbffT+ehqqtNkF4JDAPGLojWY8/T3PzNYFE7QhXcJ0fodm0dn6VhHp0JtU56ODvL7wvsFgWu6wtsd/xaJwoa/9iRHrP90Rnt0Ol8prtn3jZGgRIKNTVwyddpX2sw64Er9oOpgJjBsqTCpHhDk/+SglUHVLPTifYE1B5ldWtynJ9DnoFsuHxiXfWM+npfrkGN0zWOnv3ipIWeDDZVVQ6UWbIKhL60cB/B+C/8N39Hk9byqyQuiPKq7I6ebNPQUNE/oNdGsE3TJyDyRsGQpATWohp3Etj5IKWTTFkfG18WgsXmNfk6Lr5S45W+l8EpUE5UsPPwYS0y2S/KlhH37t2Ln/ixH48vff8X45vf+LdxPk9j7wc7OZ6I86eDRSmwMttqMHJ5raIu7KK4UyoZn8fRITqaydEl0wv1YHmV7BJgdxR9Il0NrViJ4Sj5qNoYNeEmu3glRtKUErkfrsVrKQ4cJfICCHzeN775zXjp5ZdiG9Dr8ZjOxHSAjx2LN20+1ZY3rM+2HFnxYvV80UIteoWcfzVEKboDJNVBFhAqqoPBDVzdd958O64/kxOPDk8O0+CyQSnN0OxUHbS7u49jWUoW86ZblQY9GSHAStM0VuOCBZRGMgLO1Co4KaPjZyogVRxKr0EX/NPI4ewr6h5aa0DBbB67OzsChdwj8larKytNo6GmcHUOoMFpNwvQjUrN3bJahY2RASHr4PPkbO/vFaFn5SFBrR2EjDfl4ZLWS8Ca5VE+R3q2lUm49dEn4i8z1OTf+QNfjQcPH6gSkXvttJFq4/cESmmKEk/wJI72D+PaM89Ej+a9YY7V1T4ucKKsbSczbODaZNNL2Hzo8moN7HHGlrXIEm5Ov2LveV1UEi5hdjv2tCpzlQ9lQ0RPGcbtjz6K7auXpIByMjmRPJkqHgjq1zTEtY11jcVNoI9kU3UYl5qAyq79gZQmRPHH7jW83lTzOO80nHB96OmS3ZXsF0GaBtHkGSvV02Z4AGoU6VOpTKT2KYFelhdzwAbPmaEL6Yyemm7UyeB294RtoNfI513lPY12zX529n3XmWtqnIBzNeGVxFjXuXmYkM+5Aa73svekFVF0Joqmca5JSZm58f5V1qqocPyugPOoleZKFYbkirbAuCZ6aq+TpKjR08pGJg8TxwuAMMeYqAq+q0bqVsABMEvnmZl1Al6eKQMt7t97FLdv3Q1yIRN6CfrZtLW5shwvvngjRqtLuU7QaIZLMYOjfHoeH318O+7ffaAy6tHhScxQqegdxx/6yu+L6xe24kBDkwbxwmc/G48fPlTG9IwmrdMjBVMpLVdlWp5vnwY99i+AO68dH+uueNYMvrTtkIEP5zKm/RivDeO/+Om/oKBP2tjNhLUMGB0YD2I5/vH//U8CtsnOzuM42NtJSbwZA5CgeaTkoM53JZ3sjwG9AukLlHoONM5c+6O42lbeQV5MEwU7VTxep8QXEyRrahvvz7M5nuR6vvv+h5qmx2AVaT5hOzRYJae8GRTZpvPvlG9LCqL2WCUi/Hl8BufBKgEJbj10qcURBnTtPsrmQ79n19/luWv5pZxZZ3VlR+n9gTZBkFlBtPnx7bW3Q5/83l1QSkWY9zUw9/PrrsHT5/9pkO9sL2fF9+Ezb7+TPiPxlm0Ef/KM/dldO9Fgu0pe+PeEBQn0hBMyUaHKXyVKCbLX1tdUWZkwZbColkqySCM8K2X+LIF+7EEafn2l/U47y2Huro2eW1HkdDZIFILBVE3Jar4GTwGS/9bf/8WFF0QbgoxaKTSQ2e0aOUcbNBDwrl641hBnNo4bJolBihl5Ij/URjA9+zv0xU3g9Di7Kl/V5jUo0KQog97ODGu9tiJlprQoSwiXUA0jw9h5/Dh+6Pd9Kf69H/lD8d733o3HjxjjC/er6BSVrdb1EtURzVdnPI6aBXUEcq4mhblKqFw4h1YZoOXlGK8QyQxjY3NLwB7d3tHqcowQJx+g8JCKA9oUK2R3M+VPWdBZXjsb1AOYO64mhuLWeWPzjL7z7TfipZdeis1tDGM6yu6GFSWlFtaRq+S6ChD54Ok9mxiHMm1ypK2AoYNVoNzGIIFSSmF5Q/IzSpFJDzmLb33zd+Kzn/uswON0kZqONG1lQJUcQkfce/s7ugYyb+L3VqSeDq/t0iSDZh6vPm+WtA6PDrWRayLpDhA2GBY3vZkAluCNSoHAVa0DDXPwj3y4rNuY3NOicDRl3Xbv26F0I3k7bdZJlJpSrHCWRMa8o8fbOdcJbmnq63Kpn9KERE7OBtJ7wA4FgKPM0MFR3L9zV8bh8uXLKi9BG+ozWnpO5znAe6LzRgR8DnBeW4611c2YkYUSaEgQpizEOZSkOp8VkNK5ziSl1N9OKgPcyxySYGY40r1k/TrPVINnspGQCoyzUV577d0KRhyk5DlAnzY74we9WTy6fUcd39AXZHPoYJe0ISWunNomAwnYQgd4db1x/vB0abiiOiNjyv6XqDlZvAQJBhZ8nt5fFYc0xn6GCh6hHjTd8JmpTApAZyiM3i+dgQ17nss8w9o/japD2kL2aQ4D6qo9pIQYygfco553R0pPwVOnAkImues0fCby857UGk2ptE4Px7zDj+9wJpuMUk145Fp55l1grMZV0WFQ3MhypBMe3LcoNk85Lihczjz59c5ICcAy0KMa/OR7zix5lSAayhw0FvZuJjhS6o7kBtcocNxDTxzwlYDfmVUmE966eydufXr7/+fuzZ81PY8qwfz27S5Vt1ZJVVqtxZIXIdsC22AMbuMFg7GxDUMDbjzQA90DeIZhcTPQTUNPzPwd88MsERMMHQYCGmMbbCFrV0mqVVWlWm/V3ZdvXyfOyTzv+1RJwpYxhp4bUXFv3ft97/cuz5N58mTmSauWW67rPhyjEsIOH16wu+++iwCmP9hh3So0djHlbGV11VaurdvC0oK985G3WW9nlzKNGHqysLjAvYVmOAIYlrKh3niHtp/16LUkwBtPKMkFB45eEZbNVZHK98wqjgHm2G0xhhI1/VrKRfulf/OzzBLIHtJXAx8EeIbg49lT5+34S2es0+7b1saqDzSajm0L5UGhqZ3VjabqCAkwwjlApUfa5lpPsFdeYlTnPYeOvZ6dgB56NNDzAX9B0Az5sWtrduzFU+yDgf/iqPL4gt/VkCCxmV5P7ZPnlHIX8JINTL8Lm8hOa2CF7KdLMIa3C+xC0Bq1uFynN+jg5nWsNwcFAqYpi5ox5XFdOg/4QgFYHUfkA+9p7Hqdp55rSuZwr6upTyOwo85V56Lr171iUJ4ML5Gdcd+cDH6ITL6w2w2APCOA3Kbr/HFuHCgU54TSTpAN+D2mXcKP49mhmRz9IbwmVhB4oI/rz5obZScTuVUcB03HWKMKJnA/Mxm4KKtyUgIa625zcE6wBVTx+I3f/y2uMD4kshTepMT6q4isUrZQjhovh5FHdOgOD5GOMzBI2/jJ1ZhK9QXgjQAC1Q6WYmxwiER7Wj5kZ6ABzMjeG6GKpVrGdqGmlgwB9H2HkKGAmHkbnSW2sLiXjQpgkNZWlu2htzxkP/7xn7ATLx6za8vLGbuGWi1O7YyGgXa37aLm1Kp1VlMyJz57euBGC0YQjTvdLm/03OK8teabZAWbEEcvzKw217Jaq2XlRsOqkCyr1LwRCuLndI6QMPNOb2w4lTP4JnNn4EyXgwV0P+J+YkEcf/Elu/vuu5kqUHDh9dcYtTm0Wsm1WrUZ0k1FpgDi6lEm4tJlhKLZsbKABSn56JZPARkXPo23LybU9GrRj3tDe+H4MbvvvnvpkNl9z7GPniITKERqgZsALDtKWIKFphB2pNOYWo7UFUAUnCOOAacM0KE1q2MK8Ci9rHOSsYJ0TyrN5E47Ru0O/XnimWMYAgIjgpykU5XHZ4OlZKo8cJLzzwBnAAM5dbCSCgxxvxSA4Hc0pkkaisYlqd3S/pPD0HhgTquK6BXvSZ83EDyNyHBsZ06dtP1Q9yjDcZYzGTjeu5j2BKbn0KHDXJsEfKg2pFC512GTVYrBLQrMfP24M8XwCY3bhLTeDalDg+ars89cewPvlE4HKqRpOhlfrXVmBagqAKfj+8QdOGoRy9bZ3aFCC0A7jg+JQoyAhfOFpi4AEI5VrzWzRjKwswRCtSq1UrEmuNei0cEbIHLAC+YCdgj3QHvKA9iwk5pyBiF0Rk++Lvy1koVSGVWVKgnekJmXbPC+4neoYUaWInu/7zxXdYjzwOtigqPvKQ0i8WESOFetRe0R174uMFgEU+np9FxgX43KIj4oRzXNwbBAsNaZ1jPXBicteqmT6+v6UB0GSnhGPVdbmSCrgD0E/h412iibARmCOlPKBoacUiJDqLS41gO+q/RM+53EhBQRsP4g6RW6wvg95DORrlcJG2TaWq051tKCuYWNh/3jvWJWDeN0e7azvmPXVtZtbXWbvgvXjLrcRq1k9913ty0dXKSGLMo4EHiAfKmUZobs4WAysttvv5OlW1rfJFrCzxL4h0g+Pn8y7uVqJlChQfCEBsyYEEbQELYagZo31IGZ84wBnuUv/tJnrVh11tM76IPZjSmFKEX46pe/bu3tnnUxqvnaMtcOSl0AdtrtnSwFjKAxs3dJdgvnSrY0egFk+9Csh8/FecDuzc+jodyBq16D92psOYORScGurW7YsZdO2xC+uIgCxxjNW8GEQk1s9XUqPyZSTFlg7t1gBPFdAbKAHcuKshS44xSqSQT4wjmqP0RZOIFrnLsG/DDrWXUMktpbYoIkSBSYFGYS8OS6hS2JOts8AMxJIIFjfUcWzfuL/Fnic8Ui6/r0u9RvC3A6JvMaat0vx1g3NqVRazrAMxl+NWyzIulGdl3nIkygZll9pvalBmUhA+ClY2ZzC5iOCdA7oAY3+kRwv2CPmrU6M8F+PODQSZbRg33Ss3Ff6H0ZkoTUPSc2xXAckSIAw6Mh9zsJUfh0lDQ44kho4hmiSWdsBBjIwoZhUSQiQOIEnhczs7YUOpUxbQQ1q9hA+OIiiIJ4NoCwMSMXbPcZ5B7deM2n/+PDjiYb/F6jS8E6qXMdr9taX2MaFlEADDY2J5rZwHD9t7/4i3by+DFbvnyJtXAS9yagFOMQtbVkYAJoY7ykNhQKr3GVmAKDOilGqZOx7d2zYDXMbW9AxQGTripWRW1vvWaV+pzXBmJKExgnMGelotURqcBixaZyWTbffLjPSAtJ9Bw5MNRsitV99uln7L7777f5hXnKuzGVTa3jaL4b+SZJWRItCi5IpvVg8DWBBjGKszBZWYWPPyIrJaOVORu4uRjewc0TNdv4zO7Ojp05c9oefOhBqze8TtrTv866AHjieHA8SiHhfABwwaj7eXnKnMFOrEP+LRQfwPLAaQo04p6pwxbnA6JMUT9eQ+OA4uGQjMH/ZeQ4EjJG9GJaGZ4VPodGNuk05r2JefAKSLTpU6MjQ58ZhNsOJCUAACAASURBVATAykgRKCjlHOfCZgpEoFjrId3GYRDaN1QqgUH34IFbVqOiBboqEWhWqrazse7goODDFnCOeJ+ALq4fwZqXYECBwA0JYlMBbGe/vLbZCcGc9eS1lMGyYdgLxsO6lq72CkEhzjfYBF4vx9TmpRp4jV6veygAj9dnnezR+Q15Mt2PUsEVDq5dvGLzexfJiEGXG+OVmcLq9sjYc89MvRlC5SZwXHSw0f2La3SprRn1rzWul9fA9edOlcAUIDZGt3qJqteUs24M//A3dO8wvepjqOVAEEhofQoU+yALT9Vx5HAAXH+/MygcfCKJP9rGPNDi8UILE/sJ9wRfXEeYUhcNJn7sCFJJTEAHGEDe9z1tBfYVXs+pXKGwEzXFbod9VaMswGt9fR8RuFIPOzJM0eyM/xOUQ/Ys9oH8CBoPAfpYHiemWOAhaXwUyNX9EsBlBhAqIyxBcbuFvymjiNfjNfz8RK6xs9PnfQHhAbC+MNdi4M1yqtGQY6cRZEEucTIuMrDc6XRt+eqqXbq07COlBwPrtTu2d/8eO3L0Nqs3ChyGASIGI45h/1HahZG58p/0r5ryOfZmJmSZVKbV6+wSdBKgMJCAPrGD5Ha3Z3v27qPWNHwa5dNmmA4HNaEpbWqjVbVf/fyvsCRpbm7B11+U0HR7Qzt99rxtrGzY1vq2Xb16xXptTLb0khAcU/vKFT9mN9RNC8QA4DPjCgCGgJcqHa6ABFYbTNr8/Fw29Ut2KgNw0WGPUoxOb2THXjhhW7ueaUOgBzDIQpzIbgFSpKSCgBoxQgTRDkQdwMquur3Km2dlZ1gWE/4gBYj6jMwuJ1MH9ZnK1Mn2a22rBtf3YT61UkGn9pYAOzToUYopUCYAqD2bnUNcu/8/Z1EzMBqscxqE4hhOLrr/Yz1tIr2G/4PY0WuEJ3RMD9B93LzuGe18wTNc+J3KiWSb3E6FElPcc2WUda8rnBKL2nUn7hT4YM4BRhIzAIzMpth7v+/heEh43pghpA1CIB8T4YixNFQJVF30IuB3+Fx8R8BR+K0/+MIMBp43BuwVR926vIMobgEnGWFFG2Q9eFJuCQvR/MGxmPFrVrU5jcgRxb6xfBoZQBOjPQISFLu7PIWiEJwkQIAKovG5qDUiA4LxjkFnw/DhRuGiV9eu8+aA4YHmZ6Vas100uLS79lu//Vu2fvWinTv7sgHIov5OC426vKxr00x2v8muB+sOjPcIqR44dnwfDzh5rN/r2v6lvZzaxIlsjZrVmhhJWrNKrcEueTT7IK2LMogJgG3V51LDtIFlhvA3DC8j0qgdc8bFAwgsHpwFHcZ4YqdOnrS77r2PjRtuUHxT0GlRRDafBKSFqkiPdYR04IVs6AYsGNNs0WyFXcbNxKlkDlLw2TgPaHfSmKWDMKJ2FE9+bWXFTpw4bj/wvu93R16YWQ9d/mzm8FG1WF9uFCA/4zqavF7P6OUyVzEUhM0AdKihYwl5oohW8+g06iixPkJJQn/jtWiOfDKxxWv7wBj6puWI0HgOnsrHdfp4Thl+GlfGdp7Kl7FTtJ8Z0KTWWUCYziKcsYyeyndkiGis8XxicIWcvcu5xNjJYO1k5Kq1sg16XTdINFiuLI3/q9Fj/dp123fwoEEzF+UNACucBEYJN9fNzYI/alX66F8wSsoK3GCQQ+wMn4TnB3bNg1oHvnheYOc5xx73LCThFMyIkZETcWObN9fJCfMZoludTQlFQz2hDPLlC6+wrh3nvbW5Y60FZ5egEsOUcNmVVMQQuOyXSwbOMK0Ho2GrUTcZTsuzL77nZPP0M8AplRDAOFNjOD8XNioyM+COQ7YFzYDcV2UY5SIHZIiZIhsPUJyM8pSzZi3dLJct1PHcuUeTGuo22RgaQUkyEtaNsNfyuvNxNtZ/7baYU/boFBFgSqosbxrhACLY7hjmAgUGlLa4Fi2AF1/BY0GNgBlCJvlyAXyBVDrYkN6Cu0LARpDKTIfvawXcYnUFbgQYMnBOpsgVgEA6VKDVPIL00NgKCDSgNAJd32CotLf4eZhEZSVO+mIzy2QYzbNlqzfrtmfvHjZaYsIX7hl0x3F+k1mFDawIrI49f5LPEJ/xPY88ZHv2etoUn4/mYgWYWbkKGWQv40mvTSVVOL7vtQEVSAadNvctABKedWcw5Phl+A9oZpdKaET0sbF9lLhUqjYpTO03f/vXbDRB1qMV1z627e0dW8PUufUNe+XMeVu5fp33Hixbp7uTrdPMr0f9LTNqwSqiBhLTFFk/GYDIeyCwlkuGJsHDhw/HqOwcfNLeBRDEB+H5bm517MzZC7a2ueuynfAn/RiKEPrnCtJvCKDDB+cBpJdcCVyK0RQIlD2WzaIPLeaTJnOg5+eFZyV7qaYoESO6DyImfBf5+lWJUkrA6O/cFxFwCTTisxBUCXR74JnjHk3DS++bMmrp5+q6ACDht1AeqH2i9Z4CfJUNElymeuPh892/qVbcPykDxfBGyaQ0HVfnA/8he47XCWjTNkVzJkwPapsZ4IdvwtS5yWRIu8Bm1mhc1znSzkRA7r0VQYoS8LvsK1jkNDDSzyD0hGPRy0Es9Zv/8QuctIY/YqADWaCo8wByd9DlX/gwOWc1IeiBOkPhzDBvJiLoqJNycIvZ57gpiMod12QUPgv58V5PFWqBEGiTbsfvojZ46hFme7dN2SQW7uOGTGdeo1gsEIBig9aqrpGLGr+NrR3b2Nq0f/25z1qzUbaXXnwxRtGFekAACI/cUB+FGfAxF5pRk79OkSgBYUw/guEAEJ9voSseU6bqNJwAvcVq1apNKDo0rNZsspENRenQJYKj5SbrwphgwANmhXuhfQqQQNMragIFh+gG06mefeYZu/u+e23PHshqubPyTUBokWnJamMykIFzpTzamNdC1osMvIY2+nNROh+v4cz6KDVRM1t4tTxaZJemR671UtVOnzpp3X7b7rn3nowd29resAanxikIyssh4Eglju6BjRsgtyrupdnFDVaEddguJ+Tp7rzZJU1psZmICzcGjiRaiUpVyViRaYdKBdK9MQZXBlNsOSSn+HPUG9EgRPOJ1jL3Q6K9SFYwkaPx7IUaJ/xZyzjJWPGSJcuFJgs2/+GzvDFPhpIbGzqd/T7TtvhyzVQvf5EiCYIi71RHTWueasSaGqArm5OI4plor0cNF84JhkWMBv7sjiNS09ifwbajLhglDnScwcDIaNKmhAF1kBE6uJFyy7tuwVxp8pBGfOLZ5w0IZARGLimI96kWWYauj1pC7LWo5RoQGHipAprTCEYhLVaqZsYSz7FSRY2uJlM5KHXtbHW9w7n5hCwyBnBUqOsNvWE6NKy5aKwV6MW5w4FjMlt278J5KJjxWmNviJH9Tet3OR0rJqrJ0aXfZaNlNzJnnmQSAEJZC4o62GDn8D7f+bDzLosme6Hgk8FLOG2tPQC7bE1wQEEwrob96JJp05mXK8F+pbXEI9bi5k0qArUgEBCAIXjTs8Xf1JgpFjcFxlwLU8iTjVxNJzJbAOWUlAzmNw2mWCcYTbkge1BqTQdbhJLDhm3tbNOf3HrLITt06JDt7G7b9hZS/shigKCBBGDJBr0RQfP8QpMDLlBri885cOAAAYj2ikA910wEdSrXYNAbtpXPk5rGNRsOOtbt71pna5P3AsEnrAAyosyBzoq2tLSfZRbwBQhW8YWxvb/6678SWccmB2aASb52bdVWVtbtG3/3lJekjdCA3eZz8+EkXjqI++Dnhv3lgQx8/srKCskc2RTYYgFN2vw6GrQ9Y8M1lYztxR4lsTVB/ebUzl1ctnMXrjDz4hJ+vteURZDMVZq1S8mEDIQF65iufa1PBUbaDwo8dF5SjNHa03nLNuv/KjfUvpWvSRliupisJCBGjyelZuk+1T3jNYwcaylAg5/z/LYDaV2nbKj/PlfAwGtIWoRMpUBi+lxwngKnYn3T/wvfyQ/6dclHOfjVntIUQJ2X7qnsHPCinr3smjc3e6CBY9GWUHqxkjUd4jMx4ItrBIRd0r+Bv4FwAysuPypSzs8NASRmNfp16vO592IKG46LUjaSqgC8jMhv6nrXDQd40gUxPcQaMgciWkx6SC7XETOmQzgZBhbSYwB55SKY3bx0QqOGZwWfkIN/jGokWq754aw5dAfprJ6Pt0SULkChSNAffjnGJfZYQ4t0OQTUK7WSXbl0wX7hs5+1247eYk899RQNEwxgPUZvcvjDoE8n7iySLz7XyfP6KRoCDUAIsXXIa3WCpW3MN1gLirR9HXJOmPiEgRWoF6y1rNZo2RQDHyplGt5uu201RLk2cwH9SLvgWjhBinnmSGMGq0oJr0LRXnjhBbvrTfdEYTZYknzqy3joQxS0gQR4eTyWnsBBu7mQQ1PtEZ2ucphJiggDCHyDBxMbhpZjTikbQtqG2nsynlguqGcD8yFgiIhO0TMWI1gXGQ3I8uROP3RGo0xBa44bCiwSGgnDYCqqVPoJBgTMFGt3wirK+OC/GrvKzQFNz2AoZWhT8IzPZdAR4FW1qtT+jZSTjCej/gToZsYx6LXUIIkhwO9ofBA4xphkfBY2Nye5JesfjplSTYYaxV42G4eB5sSfD5wL1s6gP6aj8uzAmMGY9jYYMd8/+fABsEYwRjpHn8yVC6angEoMhDStkcp1o5N22+fd0L7+ct1YpdRTg657js/EcTOgEtJSZIyot+p2CdmD69euM+jD8ZGywwQ9gAMFTAQMNa+/w89Yd2BF/N6jrjaveYTTdjCL4LPCVLeeB8+zzCHWJDfB0vhfvdSE7G8Eqzo/vzZPCXIUMQBPZpyjlo5p3LxG2G0rd9kNaVo5dt9/XkOshjY1BL8K8EbjnK9BBIDODmsUsY7J+V38vWp3PbBSykXH9c3vWUCuM5QmREDmICN+H5Jo+Hh0YbMsizrsQ5csC5ICrKE/F6i6TChHxtK22TCr18W+1t4GmwmwJWIG5+Bp0LKN0ZA59ppPADkwwLhODUrQWsJ7sZfRNU6oz8wSRpujrIwpH04Ow+sAzjHpEud211338DUA4NBL3+m0qQxCQmY8Yvc5ADLIFjp2rw/yEoCowZQWbRaQ8Ha69i76HtgQPRvbeADm0+uux72Btbe3ub5w3+hvcY04eeqMl6OMwQMTBICf+umftEcffSelAwHEt7d27U/+5IsGkpY6tIWpba6tMyiQYgar2GSHsv6FUD/A6OCdbZbx4XyR5cQXrgd2lJmLYODkp2lXwcDjQyFWOZ7aqVOX7fS5C5yKyIECN43fJbBNmjS5b5K9obK6bP3F++UzBcJ0LgK+8m/CC7BrSp/LT/HexrrG60TuCTTqmeH/+LvIFtmvHJ+EUkGUmglUyvekQFblSrxXN/WE6PXCNum537B+4v4QMCY1ymKtdW8EGPF/+fk0c4Jj6vqx73MA6RiIRAQC0hiw5HYqzyT7ceE7ovEVcnjoCwFoLWFtD7xJHeWB6EOJhmEFESBucD4IfOlXE+lNrGn5cd7PJMDwe1f2+QdByvJeTp1QEjDmuf7Gv/8dBvg8iaD10wfryF+C0p7CuCHaYeNPPh6VDycYHy6UYHsLbNbwMZXeGQkgVg2mx+t2RP3ihCAvBKCMZiVfrBNujtTw0ikjOkY6PaaykDFFBy3Y1/GUU23KHAc5ZZ0tmrYwIezDH/mQvfd977HHHnvMdra2+fcK62Yc1GL2OUCYn6s7AabLAjpxuEbUFg5jvCWAM6TLoBU7vzhPpwpjUG15eQPE8aEkUa63QocWTT9jgvNapczGonprnjW+WnzaXHxYkxI1ftnNGkwigPfJkyft/gceyBx6ChbRIQ32mEYjvBsYJ6SfOagAdbpoiIlyEy1gguCb0svZhsTklJgxr03mi6pgE9RzDZxx3Lu4x+v0CgVrNuas0w8HM1KnqCtVyHGiJk1pNAEGpbi93MbTG5CdUi0qyxTUQBUlFzieol1NruJaUT1vGBY3ABGdM+3goBb7AI4NgFH3Q3VuXPtJ1CtjiA3t06PyiFrgWFJ0MqgyMjnARxNK1bMZeZMywRHXHepkNV8dqUgI/gMoYCRzTEdy4XzUqqJJEiAAo7HNjr1w3t75jvttZig3cDYZmQQEnmKXPUisZUGVInpkEuRs0jUlMIzv+LvS8x6M5nVkMtQKbGR81I0vRyHnpICBhi3SoLgv0qqVhA3SYrgvPN7M7MKF86yZxBdk5cB8EfxPR9SxRv08vgB6cc4od0JZhBtQTHUqWKPu2rz59SBAh4xZ2ZmCGGGJumWUUFUxcheMLIGuv4/7I4IvGmGtLdo9l3DipMnQJHfgCmbXWVY5uBTY/uP9HLVD3MkR9YrSzaTRvO7X/56rPaTnKSfKrEI0M7ldcUk0ZA5dncDL1VwRZ0xbznIBZCwA3mneATynZClxp3wA0dDLCeDMYeOnExtiXUbDqcAwjk82N9gxBdbwXWSboz5Y9oqlYTH6WQ6Xg0cA+IJNgiQnXkeQVSxbt9PlWoB6A1L4yBZgaA20x/E+rB8AXqjtEJwEaKDPSkqfBIxYYxlNu24THGSpTj8lH5DNhE3aWF2JQMtYwsDynFrdup0hlYJg5cHjgxVb3Ldov/7r/731RgP76l9/3U4cP8MgAL5md3ubLC7+wYcikHM/62AFa5klIQyI84Zj9MSAJBp0MWXNS4YWFuYine263tpDJBzGY687LkEudMeeee6E9VA+SBWYPNNF/ytZr6k33ynbpr0ueyO7IXsqm4vfK8jF7zJyJbJl8gvuxxzcyybhd8oGpABbx5Y/0eukFiHQJ4Y0BckiCoVZBFjT89BewnQ2fL7Ad5qZuNkG+Dm9unn65nPR9eV7IVdowOcyw0eMEwFoAHnu1VjPriaSq5o4jvD7J5BO/52UdnjPA+QcvdxD14hMhCbP8ncxaIKa21ayXr9LWUf6Ueiqh8/XfsF+Q92v8KeYXgJ6gGr0X0RFQha4UGko70cr/Mbv/85MD1gOWEZBCF/MLQyaNiEXF/VMPX2aRQMAx1FwDbkeL1XwAnzgQ9QesU62VLBacw81EAmYJwMbo85TNRu46SxehzyYazFyRF0ic0ZmNmTMtPhhtODY8ZAH/Q5ZFRT9M/oolcmW4TovX7lsDzz4gH3q05+05557zpaXr1opRrjyoVAfzpvUvJwBUbjXjbqkmCssAPTy+kPfFA+k1+1QqL85h1RX1VpzTatCsaFRswoaaWp1q2AMcc1HCaPJBecHgMzUVSmXLhI7IO1j4LJppJr4vJgXmtjxkyft3nvvJYvKoRzxhelAKiEAu5YtBNYN5h3+AIODvgM2d8K+SLQZUifnYNwHE3CASERbYKvRBLGztWlzc5DVKTFtdvyFU3bHHXfagUP76ezEKsKZqb6UozKjploGQaoZ2tyapMZBBgAaqh2cYJKLG2qNs8SzyyPmGNKQ6BXr797wBi1PZ3m1lvFdqdR0Y2tz4+/azLhvKLMQgEmDlBTE4ffp37TPyCYAuCasJEX7g/3B+oMT7LYx9QnDDLDvok6WzggTdqosSRpOUXto9o3Hjtv5c1cpXP/rv/Fz1uuuEejCSCwu7vXudM1qZ4lIrpuIzxX7IbY3j/b9GvSl3+M6sX5VZ3yz4ZEjwhoUYJaDw/uwD3BcKWmkbAQ1eCvemMLX1D1rgfuFIHRnZ5ed4XJG7BBGyQtqdNmA6Owr2AX/vzfZMcNRxiCZee7tehXDUDB8wqxaaVqhCBBTZ6BULlSg7GSlIlJjXl5CqTU2pUk6zJk67RXti5sd1mv9P72n38rr/TUCpN/6O974K1NAnP6cHkm/T7/nf/dmZCcONGmPgAT7llM9YpQrpbCGPpEzALE3oaE0YegSbGh0jhSm22BvSsO9xhrSnseZqExG7J7YS+7tUZ8OFa/BmmWPQJT3MHBDYIl+kegxIJnB4Lxgve7AOlsdOmg0F6P5E4kNZOe4RmEXk+lTWsuShcQ5cn9oFHUypUqBXsoKqoaR4J7lIROSJJ1e3+pVt9FWRH1xjQ1szcYi3QL21W57y/7of/33duzUS3bp7Iatr22yRrgNkgfPgKUMnj4fDfuZXxOjLqbTXUIoEpSKtray6pJvTWfwOHK+6JNDaRcjY4br6Q0GtrXbtxeeP2Ed6Pd6N12WxVMwTXKDusTup8SiynbodfJRAsAK0AW69LwF6vR/rEgv3UgG9iTTBcVcpjZaNh3HSo8rgKs9ngJUERp4r9hcYSydI/6m81fApWyNsrL4u8oVdM2+dvJxwvJH6T1UEx9eC5unjAPXCbJMUXoCG6/GNicr8uZYgWT/nfvWVH+YjXQYyxIycSlp4fcxcEcxrxDQuSLjrkwY5P2wTkED7Nm711ZWVqFvx70BXwc/CLUXnCs+g0xvkjEBmcTPCrUOfYbuPdcGtAWDXCj89n/8dzNEibgZ6QMgamZDQT7eEml1sjXBvnpqLBwgETsuTpJRob7ABoYqB0ggjd0fTa1Sr9uPffrHrVBv2Ncee9quXl6xSW9gtRJY0z51G5HqAmBm93c/JME4EcrrSwH8wFwCZMEouoFEsw/SkZ7+5+ZDvW+7bZvrG7a0tOQGCYC8VLLNrS2b37Ng/92v/LKdPP6iXTp/zopsuvCHxfJgRN4VB79sIooJVXggzi6APfBmKsoCTScEvFQVqNZoBJuNCmt6Qe+X6lVrNFv+c7Vm7e62y6FZwRb27KFuHQIJ+AGvz0EzoYN0PjRQ95BrixRvQbVbvZ69/PLLlCxDzSbB1AzpQk+PKtWn2is2XHFEZ56WcAbN2RAYQiyWlGXgQuN4UGcCKOsF2JCNlMTI121rNmts6Ol0oUGJUX91+8bfPWFvfvObDQ1To9mQdTq+iT1a1IbFs8bakzqEL+A83UNRfZhLrFfWUaOeDuFADsRw3qqR82gwl7dTaEopt6zbV6oOZVihDPQLYPHzNKAhmuZQUIAvcISoV8fzSVNV2hfaR4pSZZzV/MDR07EZ2cAU9bt81qyHL9lg2LcBHe7E6tSrnGRg3A0NgsyCrW917IVjZ+zy2VUO9ZiNELhNbd+hsn3qpz+R1dWhpl3pXZwXG9YodVSl1qnqxW/QZUzkidLrlIN2JlY5hBudme6fwAgMWOb0w/Arak9ZEQ/2oikwxorzvtrEmvWWYRyv7rOaDfEegBN0jJN5ZoNkyVr1Fmvq4Zg98+L6u1gntUrd6rVWjIcFa+X1vhhSAa1hlE14yUGuLcxrCsj5xkFkCgbz4CELNv8hB3xD782f16vf9g8B0w4Mby638DIMfaZ/oiYwQnmHmuzoIWFTnJdx4Wf4AZAe+A4niHIdTkKboYHX64c5whjpfNrpaO6N2n4wucCqCuIIJJCJA5BOGFaQF/KDeI3YYw6sGI2ZcWT9MTXaZzbuj227vUW/gvVy+NZDtry8nAXCGbmQTBBU4xCBRHxeHph7llVEA+0wVW6GZFPzuuuiDUY+savXxcTBdW/QRMBWQtAw4aCKZmPBKkUE9F37bz73Cau2WvbyuWV77sljVkBDT5QIYm1jUh1tDQLhKGURiMHny56CxBD4wOs4RIQNitHEGGwfry+A/8ZWx547dtp2O+iJgT0PGbhgBVVyonpUNotHQC8fJH1W3A/s3TSg1r6RLQKJoiBDgWQOPD3YkL/Rd/k53XtcIzJ8mi4oxvPmz3Vf5XZBxxUZouyknq/IK/mVdL/n1xATJ8M/MjC8oTnb94+uT6RLClgF2NP1JzAbIi7M7upLz1nPIQW+uj+OI0T85Y3aaXmrwHzGwDJYLRI/iRhRECMsyUEgxHkNYgv0ZGEtjaHmBPyJvY01ExKSzMxwNkNOLEC6GsfVZ8i36HzcrzlpWvjN//A7MzFuqZP2n10DUg/KH6rbMoEQ/6ASozj6u2DwDIwdtSsBRbAgKjaysi0d2m8f/+lPmLVq1hni5Av2lS/9nV09d8XKAGDUu53YaNBB9W/Ml8fscAdiQPg1jAWOFLzPqPZhBVikWph8mJGS9VqsIYGv145UGWUCeF5bXrFSrWT/4//wa3b61AlbXb5qg7ZLd1ATmPqfnm7gpmHNqEc8Pv85l+VCCQTHtHIU5ti2d3bYNAf2CazU3HyLEhnQ6QXoh/Fo72xaqVaz5vyiNRcXopO7TFCO+kKBCD6DtMN3htrOiovOU+zfZeNOnThp9913H5llRaTe5OAiz4x8xPRGmg0l3w58nOXQBqVqRqSDsrURDLOP+ETjUi6ovr2NkcE1DUOhdA+bGUpInYzsiceftLe97S02v9iyUcyXV+SL76ydJQB08KrP9kBM6T4XaqchS2SVmEYNhlhGyzeyGwyl1XVtjNCjXk0sRhYFBrvqdX5JCkUKERq/HdN+MB3OHXxeC01dymBKcXzVBeszyDADjEUXOd8dZScCuggYmEpj850zvpDGg2PytOeU67O9a/bFP/2qjXtjq2DqGJia6chuPbxk3/u+R2zPvjksJtY+gj3DvQQgdCOZT/VBcCJwKmCu7mAZUbEXWltpjbgMMf6GIE6Gn5kSCYkHs+VqBp7SV1Cg+jsZWSxXnxyVTzYCDY86ezfKXoMMAIvpishuCMgvzM2xzhHOETXMAAwNMLxg5OpznCDXaLQ4jQ4At1iokPkAw+vOhw/kDcHHb+fFcsi6768Fet8IU/x656DPkTPTOvx2zvk79x6B4hvLJVRC4Q5W5XQOUjj2GUCRbSo+vIGZoUiPg4AgAzzpU7sW2RcnQ7BWXFvdiZwYWQwuNprbuLZnzgwLvAhwOoHixxr2nZW6dOEya2ehiYu/k9miSo6XCwmEhNJWZs8EvlQSJ/ZQ91Xnl+8D1CSHgs0MJXzeqJvtryFKyPrW73RdsYJye+6/+x1kr4qGMurb77nVfvhDP2LHThy3tevbJCvm6g32V0ynPpGOYEwpbgx6iclk2IPO3ubKJWAOtf9hl+B/tY7pfkdT6w4G9vSzJ6zddRuJwAZqFc7W5a/H/1mOGEMluE4hqZhM0kA1PAAAIABJREFUHRMw0xrG+eJ3KdjTXsF1CBjLvuj1wDRa/9pvutd49sI7snnpa2SvZOvS/errzLNQAnZipwXCdA0CrDfvw9z25NlGAVd8dv6zE5J6f+qndY74LOEWns/QCUTJXyKzoiybMqO4/7qfApBaF5IW9bLUXM+YUwEDJ2TkTTSc+/WUSODhNcRebFCXv0TTHnoxopG4Wqce/MbGqs2Q1aG6khNc0rGW7ScLTb3m3I+ItMV9gQ/GteI77R8+93f+8Hc5ac0P4rS930RHzCla5mvIduGjozCb9YBc5lYt+yIma1WsIBHLut3xeGadScn2Hlyyn//FnzFrVO16p2ebHYz4rdl8vWF/+1dP2csvnKY8SRE3pgRFhL5VMBkHRg3nSFaXEtzZw9amoaxPyMKQ4Q3aHzcFzg5KCngNQGh/OLA6bmwMxkDa98rKFftPf/gHtr5y3U4df5GMAhJTPuU371al4wZIYelF1PaOAYa9YxwaiihIUzoNxgQPGQ0J83NNSpahppeMmKGWqWLjWcGWDh2y+aUlG4RGIx6koifcXdQhanNxnGPo4Cq6FIOIhXjm1GlOZGO5AA0gjC9S5jlTqmYBCuuziDxS5KjdARsfawKXA2PLxR/lC0wrYoBG1CjC8aBmF8dptTDnuktHg80OcEJjYpDw6dvJ4ycyjV40VCCyU92TjAV4TrEIqXMl6cPhD74uaZzY+BCdrRijGmUBAIMARO5MoLrhiz+LxkOfEGltL71RRmNEwWsEBYjuUwOBY8DI47tAMqWoKLeUn5f2EK5fzIEAopwhghAEcTBIGpnLRoEZPrfrclRR18l7z7U95CAHlMD0+mN76aVzduKl89bvl8zG3mg5m/Tt6B232Pf9wLus0ISMEOpPzdZXenZg35JVGy6LJADqQw0qLrMXurteZ+UdsHgdAkVcR5r+wjXLqQuouhPIgyc5PwUcACWU9OIayyeWyZDr2ZCtgpRXSNLpOCgBwk7UmsUecgF+SC9tE8Tj2eC5oZYS27aBhppKxVqNeZtrYEDMotVbc9Zqzkd9LtaOKyv8U3zdDHhf6xxeCwSnDvvm96SgNv3bzcd5veO+1jl8J0D3a9/fFPSqltgdWHpvUseuhj2MJIaBxj6C83aQ6hPWUJs6GHU5khxlPO603Y/AbmDN4Gf3Hz5Ix9PdMxv1+6x1FcMLehhDU0AqIONGu1CusaZX1T233HIr9wn7R2IapECpAK6CNzKzqGulbrNnmgQyBJoEenXfXaXDpeXwO5yrji/7AJuBZjrshcEUGtwY6uGlX8iGYdJgqVqyhQN77aFH3mZnT120nfVN11kl6zrORv/KXmGwlErJfL04EYFUuZr8pqEQhHPG3sXvYesHw6mdOX/RVtdQL+xSiRpfr4BCzFwKVFJg5ypNOaupUgJ8VgqGZc+Uisd6wWtx3DQ9r2NJjo+EQoAzgVARFAK+KQDUvdf6FMOq5yZ7L9CJeyZ/IMCtv91MJimA0XAiTWKVX5QdzHBAlODpPoik0F7R59AHQvYLJOTE64QFvNGwqGsRwFWWV/Zdx3eM4eRFWt7Az8EaClIG+6/eaHK7656ylt7Qd4EMZRSKYmrtYMgeIgwH8lIXZN08s4za+FEf/SrI4npJDfx7RuSFfrdPUfXGYwUuCjrSe8Z67X/3n35vps3vTt8BXr4w/CCs6Yn6V1+cGGsJls27bwF2GUUgEsXZFSo2Q3v+tGi9YdFuveOoffKnPmalRsW6SIUUytYbI9LuW7NZtZqV7LlnXrZnH3/ORp2+TZFiLaEQqGPTSS/m0Dvj7FGoF5y7kQKZ6/U/YNvYnBR6brpgLXyUArS3dwxDBhbmF+kUK3V0cJfs+Zeet9/73S9YtVKy5557hgwlB1uwyQr3QQAq6lZhRKNxDQ9bi57lDIiIex3eE4AkADUwvdDYxZQnjGDc2d2y5hwa2pp28JYjVkY9FNJfJQw/gIFDqaoPrcgMPus5cy1HLVIurpGz10hLHX/puN17/32u4wiAzKxswpzG+FY+Z9YsQx3DO6QJKCOKU6TqC8h1N8mWJCkcyKuh4xmgHkwrDC6ahbgRGNVPrYg65WnZ1lbX7cL5i/bAg/fTAAIEyehhjfnnuNajgBIYgRG1YGu8jzqnbINn14d1O6XOKQM6blCXawNI4uaD1l8wtRxwEdrFcsbZuo+0qIwvzks1XiljwL0g4xoa1nomMsLaP/o/xO39fHwkrYAisiPIRADEs/mRUmne0IPGKjQ2bGy17fkXz9FZwZnBKJSmYzZcfs97324PPniHDSEHVZ5Zo7JgTz59zC6eXrfezsR+4Zc+ZYPCdoySLtrevfu865oT+HpkPCU3mMpjKTWn54Tzoj2IWiruPz47BxYKSLRmszWKvYYu3kQqKnfoeX8Ajst/yXhl/J/OboamG9cmRWoUgJfPJRqWVFoBBq7RrNtca6/Nt/YZGN89+/cHI8XF8U8Gcm8Gofr/zQDv7wPgbwSs/kOAfPo53+wzU1D8eqD7m5/LGy2lyGX62PgGhQMO4fH6RzK+0yFZX/QPoCF5gn4RlKOBSMGeRQZwOLQRiYoe34tyBbwWAFcEBkADSyGmM7t08ZLt2bPEfeMSeCAk3Bnj81FzDOeu+uSslCEUXWRX+H3ke13PXyBMoND/5hkwvF51k04kBADgjZ1Zv4fBGUUOpFhbW+Oengz7vAaOxkbGcWGvdcZ9O3LvnXZk6RZ75fxF63WHVqU8GdhtnI83+xEssclQg358VD1BIAZ+BOstIMqGWqqljOzYyVO2sdFhfSb8KOUvg6X0aVrOtMteKJMju68hFx6s5M10+jkFq+ne0drTdzwfNRT76/JsHO6aGpVlu2S3xKDq83GNqe9h4F72umWB1RQk6/2vxe6mZCLOU0GRXisfr6ZqB5shY5ZNXXMSTMBSdbEC6ALyWLd5oAB1opzQIgNM1t7XX9ZYnIwKl/3XmlXZqhMdvqPVbC0fp74vYEYFZ1h/ro6DRtZQR4EmOYZsQd876t5BrIC8AI5AzT/G3nsJ6YjQEoQjcJzwjN8zrCO/H7rvOC/56qzm+gt/9D9ThzdH/QBauXaonBsnCSXTu4oYYcvaSojy66pdRH08BvwD+DUbjKf26COP2kd+9P02LU+sjyi8VLcholTQ3DaxTUz/GBdtsdWyi+eu299++THr7QysjMagac9s2LYp6vVYCJ1HTOMQStfFcEBFpLXTSE8MotIleADoMt3Z3rZmo8Ub7nM7Snb2wln77M//nB2+5aC9eOw5TqQB/ONY2QIk1twIZBuM9V0OunHVngTS5BAAcAxcKHDqDpYVdGhbTfyrWWfQIZA5dPiQ1Rf2WXW+xdSzlTGVrUa5GACPUtnrDXGOrEsMNtIDDBhgB4H4QskF/z6ZsaYXTC8YbtdUzEG5g9pYrFFvpcleNDyoHw3pFX2eR3IwfFEPRzF9nziHUgYcv9trc7HCGKg8QgwgWPNaqW6XLlyxl8++bN/7nkd9nlCIYMsIuEA+2HUZOmeh8cU612Q6lBY4ygMIhiH3FjVzKAHhkBA1UUbtFsaaNup+jmpMQ9WA1gz2A9MvAbw4/CSiVWxGlScw4IoUXAbuCl6+oL0isKdjEsxGwIZLAgBE09yQHapu+KRKgPWKBjVEvmD8/+avn7bz565ZHwoMvSF1iGulmX34Y++1aX1se/fu5Wv7/YK98PQJW76wZoNdXP+M+sX3Pni7ff8H3uUNoJOZjwMNYyVDTSc7cSfg7JcaPLzER/cBr8+Y22SQgVgegR8FgUqdoX4XjByyLTLucEgpy68ObRrsCDLFpEBdAV/IQoAFdnAMLdyCbe1uU54Me9omRfuBH/gA9w50LnNWxMtj/rl83Qxy3wjo/edyDa93HikA/tbP9Y0CXq7IGw7vzzpXFyCwnYzJ0MLGwf6jRpTMEEokEGhCXQb/xpBDG5ClxdQ0TBDDYBz8je+LGl4Mn/BhNCU7cuRWu3r1WoCK0KANVRhsNgBGpIOlYSsWkM86StLws/wT9oVsEX7v9sabL8Vu4YJp+4IY0A3QJEBcAwgVNAW2GhW7dm3Ns4roj8Heb7SsSB34qj3yyDtsfXPTdre7NoZCxswHlOCesWSEOeNoYo4pe575A4CdZmUgOAeQO7udoS1fX7ULl67RH4YQD8s9KIMWINFLLxyU4DPkZ5iVRRBL3VK/Mt0TZxfz5io8EwFWNWvp3uRkBUoj3N5kk1sjky1WUGyrwHSakROYVWlWioPoE5NMuD4zzewJzAogizgRGymbKsCfMrYO3vLyFbw2Zffd3ubAV4A8O68YyiVG17+7LGEaROD5emOp21QAU2AW3XsdT3jQMVfUQsdgLAFNjXp37KIpbKhPyZ8z1UgqXovt49aLnNwJhapU3hafiwz/DLW7VFaBf0JGxjPX2Pu+3/nUqQGuLz2LGwgYNK3hDf7B1axejgMdkraDGyIsjB6O+ekZwAB0IeELeSWk/EvWH0/th973Xvvh73/USLshqsPNRr1VwawHAnc6ta3RxDrDIVNEB5aWbPVq277y5Sdse23HZsOe1YqQt+laCSF8bMIszRAySJyFg9ogMJQRDeH/ZHuDFdaCkxRHZ2fXdnd2OOa3CqkjSLxUq/b4U4/b5/7VZ+3hh99mTz3xuO1ubRP0gk2T45VGLRdnpF5d89FrfdHxSmcPyaco9QBwQpQCEAMW2UdqTu2Wo7dYfW7eCvW6Neb3WhH6dBh/ilowOHhoglZdikkLUptIXWmMxNVwFdE4ZEC+8fjj9sgjj0SHsS8URpQoOaEqhX9RjDxGv+pYktKRE3Zw6YyHpNraO9vUogRA5RS8GJ7BaBSKGUwzJCoeY8gNle3qlasMOB544F4bDXts2kNzG47vGQRfk2goEouvzSejKZAko8cublxTFLGjrAJgX+9PjaWMDNd1FPDj2SqNiQ1E45AIfbN5pJrukYnNtVpM4eErY5xnPqBFk29kTD1LUowaRJcgAzOOZ6DJO6hRx3nWQny/PzB76tmX7OzxV2xn27vJB/22HTywaO//wLttbq5s1YUag8+d3YE99bUTduHcqtUrM5sOJlauTe2DH3m/7dm/ZLU5TETz88cX1mMrUk/4P0F+jOlkxJ3oIOrvcIR6jdYjmwiSYDg1jnhfmoZkwxpTrA5SBITxGpWxiPHwNe77RyOOyTJzbouXXOEeol4dPyOlfHD/fmYX9u09Yve++SFKbwioZ5bwn9EPKcD9/xPY/VZusQDxDQTCt/LG13zN6ylI6MWuKQzAi0Cc+rZRw48BQtD9RRp+PB6w3ABaoL1Bm3W7ZHoHY5dwGk8oa3no0C1koBZa8+xfQQoS+9uDxNyxE8ghOAxg5moGXpPOTGUip5naJKW1FVwD92B9A4jIkXOEtrKQYfsdELmyxfrGqt1662EOe+h2e7a96XJpyB4VStChHdv+gwdtdXWD45B/5KMfsiuXL1m/67XK1EuO2lyYDFwLxsUPes5owt/hd2iqHYe8FUYGv3z2FVte22QZA1SHkPFEzTXfX697wKvx6iEvJ9uK32tymECwDy/I+0lE0InRTFPvYiMzgkRqS1FXrfeK/ZRPwf9VZqLPEkhUsKxzll0UME39I94jf6SVlzb5yQeltlV2FN8zvx79DcJdahrTa0UkyJazPjrwgdaW69j470WICZQC9KoxXOdPUiwCG9lw9UUpGPHnnmeZ4bfE0uP3GhucE3OueOUZQAe9xBtBYDEgigwGPp/rgyDfB5mBPGPQN8Q4711mY3RPgJ8c4GPPBSGGCaOoLoh7kQaIxG4CvLgBShHoATuDmxc+k1an1qKHXTWANuorehllsVSzYhlArWKd/tA+/CMfsO9/9K1sRGMqk1T0zLbbHaaGoGGIrbmN2drTmbWRgkIdaKNumxsje/xrL9jls2ds2h9avQKg0MWcIJuNIFDsNUw0GmycCi1fnC+mxAQAlMNF978MhRuFETtv0f2+sb5u5XqDc9KxeVBycOHyJXv47W+1D3/oR+zZp5+wja11SpxBPJscRDIJBecBVQKBFTYJgPWNKApV1dj0ALveZDGy7i5qDuvUMNx7YB87GRf377Mpou5aw2qteeSxCcQ5RxqRF4Tuk+iW16PFnEhFeYG3p0BajZY9/vjj9tBDD5KZBViYcaIdFl3U5ka6iPcFoIfRW2geK5WFGl+F26iXG41oIJr1atbBi4UHmR5F7Gx6G888ZYLgZuTMp3eKFu3s6ZdZ5nHgwBLyFFR08MXsi5fXh/OpONuYrUsY92AK5CRosPo9prgBCmVU6VSz5jyfpkbGIpGF8Q8LyZ1YN0ol0aBEkwM2o8DtzUaEBiJj/v258PyjE5vXrRpo1Aui0W2GkgY4StRXe9TNaBRjUqdmj33tWTt76qoVxqjmnVi317Gjt+6xD3/0B2xS8k7VRnPBTpw6b88/dcaqVre1lTUyunfecdDe9d63W7kBlYyKTUtFdmx3O3DqY2YZnB0N4CgVEH2PoS5yRB5ceHOOngOelQeAucSOmA05EhlOrGM8BwxZoQwNMiahLaxnKMclQI1yFAQN+BwY5wrsS9FTuhq5i/c0qLjg9w/TDueaTVuY329H77zPJ5xl6hHfNpr6R3tj6iy/HeD37bznH+1ivs0Df7efD8eOs1wGTKaXPXmJg0/t63S36UO6/Y71eh0qIuzudGJce9HOnj3PNQwwCv3n5aurJIsAln0tI5DtZjrXAjkCaLA/UjugHYnysZRVxJrX3sO5edDswxKUjUlT3LAz2pvwPQDjc/NNDmGBFJmXAs5sMhqQhcXrMd2yXK1abzSy+tyc3XX33bbb3rY33/+AXbl4hXrIrO0P2+u1kigfHGUpbPzONcpntra6YZeuXLPTZy9YvTnH688apJLhQAT8oeBA35mMFBcgE/mgkdsCWcIjabAkgkZgUd/FfHoPitc942+pgo/sU1ZGkUz00nGUtdLzEdBN914KRNPzkJ8QmM4BZwydyUo8XDFG4FHHlo31NeAKFbIZN4P7bIJpMOJqJkuzjPrZvztG0Lh6+W1INaavE+hNCSOuwSjPkT/lAKLIdovIAKAVo+3v9+Y0seVk3GNCL9YW3sd9QkUqr+mVP0B2ZdBDiSsEDCIjgLp1DikCyy221zMhOt8b1srv/29/MAMrmS4kRaBkXRgtOksz4rzjGK3KedouaVQoVW08QVdlmaC32xvahz74Q/ZD73nYyjgJ0NAQAPZGdOv0unb12jWm21nrOjPbHk2tUyhYH8LDHCdp1mqU7ZnHT9izTx2zwgAM5MBKNrQi5LY4jW2K0Uc2GQ5cKisiB4BH1FbhoTCyYFbA5S70UBUhcZhBoWiXLl2iQwfoZXRSKdv29qYtLe21n/+Fn7WXXnjerl29yvQWxo+yvinpMsdNB+hFKkkP1sE4HsiQAuPQAMaYRzy0zfVV1lLeffedtrBn0cq1MmWTSvWalTCauLVAJYcCmm6gDQpgwqkheYejwAqlrAAKotSBwAG1UZqeN57w+g4dOsA6WAcQDhDySFs1Wr4W8FyY3iaowc9eo0lgxvo4B2zzzRaNcD4GMq9F48YMMXptZm54gMsAvadePMHzWjqwxzV6IzqTugLOD3WumrqCYyowA3hVeocAKyTWKJUWjR3puibTSJUABXLRYMWJ1jMK4PtEPQf8SIOpFlwBAI6XdvJqM+URt09V0jmiUWY2wTQk6L22bHd3mwwT1gLKXXQ8NmpBjmdSsOeePWHHX3zFRr0Rh6f0hm178J132Xvf/S6zSc8KYG8nVbt6YcO+8Y3j1mt3zUZgic2+9z0P2z33HbbqXM0nMUFKaTSxfm9sw8HU9u3HRDIoO+za4uK814kzXeqRN86b3c1scsgbGjwQyQeiKKKWQU/ZDjEzaVCAY2eOQGxLqFggwOJnx1Q5GDpOLkOKChkhNM5EyQ5sTqPWooPF+WEMLRrh6rWKa/jOZrZnoWV7F/fZgYN3WK05918N4PUgNJk8kgBI36e55rW/9tWT2F4PAP99wPi7DTj/Plz83T0XL5/w++plU8hSwZ71ets27Let3etwz/b7bTKily8vc0wpgBzsAPY06l/xLACWNTxHAbrAgO6/SqIkt0c7EyycCBzZLgXlAgKwddK9V0ZEa4b7FxPQgojAsQ4ePGAbG5teh0tbHusrSiF2dnd9GE3B7MG3vZ0p7PXrKyRGjh45Yot7luza6gqjA5Q6KPMGh4oyLCxVADncs93drp04fdE2NtbQYc1HrP2Oz8f9EAgSyJR9IUhSExqeR2RkEawKIAqT6HpTu6uf09fgszlAKkrQyGlE+QFsHMgLlZCkn4H7qnpfvB5/I+Ci28jLABTY67MF7pUBvvnvCuplY2Vvtd/p5yLDmNpSgW0FM/RJCUEl8kHHAYCkLwwsAJY+zaLJTwlEShZUE2V1PE2zxHFkezUIhPckmF2VK6ZAHteC4wPsav0rSPPzLDLL7z4Vy9ZL+ZgBjb4Q+mAEQyjtRMlDiCgg+wAFL2TQURLjpRHulzwgw3Edgwhop/am8Dt/6E1relC6sQK5jCKhRgAQITYoxNxIURfB+lQIelEbVCrX7SP/4v32rrc/YOUC2+oNmBnCwDgKNVGj9hcXi2543II+UrJgeWcz69jY1ncGfFB7F+p24sVle+aJ5213c8eKAK2zgRXHmMYRY27p2F1eBqfE4n6AtPGIzUGKhLFYAHC1OKQ7h/PApsO8cDBF0r2tNxu2tb1uhXLBPv/5X7Mzp07ZteVl67f7jI45MnPqNzZNpyMtj4eJshAYU6b1ARgjfYX3TYcD29xc49x1THmCegO6dBaX9lqxUbFKo2WVRtNm5SKnr4Hd5UKuVK1R9TGpgSX5ey4jlm+4U8RCqGPySCwi3BtPxR3i9avOhteQqDdokwOQAfxlRs7DiUjJT63b2SH7hi80AcLwu8HxGjkylewKxax0Lea82xZRJCaBAVA+98xzdtfdt9sttx22/qDPIQ44hjY2myRihDAZgRjfys1LfU4EMnmjJcoQFOHp2rI1DiCPY2l4B2R+kNIszFgHmoFp3MuoV/M0ZT7FR47IrzE/V1cXcCFsGrgZwG7Iic3AlPSZYkIwQbYFrDmMcEjOvfDiy/bCM2estzOy0bDDeqWH33W/Pfj2e6zRQtRbYGr1+edO29kTl2w6rNpg3LVqcWYf+dj7bf+BPVaZK3FIAuSZwTJNBjOrN2v2lb/4W3v7w28lkw5jth/ZhJlLnqlRQWyCnAPZ+djznpLKTYc/m3xsLkC0au/klFiSEpqZirYVbKVOiq9PhmAo4GDgRRF71yPm/o1jQm8bmQzPyGDyGWazV7lm9+/by4aipX23kQGXc/n7gNY/1d9yhjc6lz06/weezjdL7397hxdo+26B0u/W59x8N5B+Hw+hzNC1zu6a7XZ3OcABthLsLuwaJvrt37/fup0ewa9rBeeyUZmm6bTAkcfOQtUyNQbXyx2x/Ep7g86bjUBqLnZ/KXUZL+PL+xmwF2Tn9B2Zo2vXrtldd93FywLT6yRPlChS03TKEgSUcMBn33LbrXb4yG127vQZfy1K9KYz600m9sg73kFlo932rhVQB81M34xBAMHVtGiXL1+0l88uW7ffc6UXNOvFSG6WjUQdfmZXknrdjMmV1KOEYhOfJNCk94s8EbGgGl4BWrGt8mViPtMmd5VvCWTp+ZC4CmZavQWogxbwxBooB9CSbUxLHBTs0/4nY5O1dzwF7+o8TN/HNFO8XsAS90S9Jbp2HEsgVqBXZRk3l0xkI6j1+eCYpF+flDfITvtxXZknZaoFesWu41x8DaoJXqA1J0fwN4JWTj9zLe20ES6/LyVvUis5q43PT/2Q1+d6dT4wJbKBaFZmgyBLyjGEzOvq6Y+pwOI/q95dLLLWAQMsAF5cSFrTkqJ1Z+Sgo+aaphzjqrR4AZObvKlqOIYk1Zx9+pOfsLtu3U8njOat/mhmQ8iYgLnEZqPMiE9dw2aGugLGRGLU8LBUsC046tnI2rMiZcuQTjmwHxM4uva1rzxla9fWCXbH/Y61yj5cgcAEqB7p4/GYwx4g7eRpDB9L7AAU42U92uWYS7+QmORW4M1EMwKaFdAAhDQV5LoAYC9cuWi/93u/a2sr1+zs6XOG8aganahhCFgg/AymCgD6vHHCyxsAqGBMHEQC7EDse8jRx2VrNho2tzBnpVrFGvNNK6LEYq5lZejYNmo2K0OCqUbmGQyzNn+55hOo6Byk05foAPpYg6h/KhTtlVdescOHD2cNS87C5fW/Wtwui4XuWgf2igCRx2jvtG1urkGwhggfn4DF6IbaGx6wgN14B4iklqzSiGDuQmYE4GwwtGeffsaO3n6bHTiwjw1NDrDyKM3ZYj+mHINHq0jtex2Qg00H3DDYcjC6fqXMxQQoxQVNVqT6sIaqqAGCxFzUqeG1eJaKiNMMgSLZzOmwiN+ZcE4oG3kqks2WiMyZRvTzHI16ZOzBYz79xGk7fvJlG/amNu4MbDjq2jve/ZC9+Xvut2oDTaFmrfo+++P/+8/t/PmrtjC3aONxF7L59olPfMSaixWOFYXKA9I+27veOY60K9J5w+7Q2tu7DKhoeG1iCwvzPqABA1Gq1UyrUM5WjpeNmlQiyQMKMbf47gY5ry3P1o/2Wxh4BSl4Frr/MuCp7UlZIDEd+I6yBdkpXxeQSWvwuWNUar3hpTVwxpBf2rNnwQ7uO2qthT3fHrr7Lr3r1YCX+Zrk0/MSslef0o3NWm/slF9vbMYbH6dxMzCVc39j5/PNX/1dBcAYeII69unEOu0du3L1nK2uXWU5QKcL2bIhNZwx5c81wvvW63mQLlBTQj4yJkT1hp5xBDEDm+1sbpQqxN5SuQJ9SLCk3jCbP2cnE5z51P2QHUPZHpQZ0Li5/+B+W19dj9d5ihe+FzYOpMju5haB6cLevXbk6BG7cOEC+084fKhbHgL3AAAgAElEQVQ/sEqtYf/Pf/7PVHmAxNRHf/QjDCbxme3dbas3ynb25XN27uwVW99Yt/n5OQcuEaulIJXXCrIk6vwFqmTjbw5IvcHaG6NTZlB7RSoRAmwpuJRfzJjKYE5hv5QNTNdn2muRgkqBaOBv2SGdpwP4G2tZ9dx1TilwlL1LfZTOTwBZPiRVjFDgnwP3vFle4DQNkCQf6mtLRItGlnumVM8lLa/RdeEtwgIC38A08rl6FgrmJLOXlsLyPpRRvpf37ZS5lnP/gXsE1RQKH8QQM6g5SN+XmbtomgZLjHWKBnSUmoLYwGewznzctx6GWwHIllAyiaFleXMiiCddp3xW4Qt/9HtcR+kiSBlfjm0rQph9RkUBOnAwtKUadXbRpIaucSz4n/7UT9hdh/cHozmyGZkmAF/U6TggkxoQ/CTl9NGcFOwQ5LemaD4pmLUnE9seT23I2jyf5jUYFeyxrz5nr5y7bNPRzErdTStNUSuFul3XMwV7h1QxmwM4scVlo2BccI2cnMLU8YQPhguPk3O8BgoGBs0BVB6ot1gCAJSPBXbi9En79c//qt159Kh9/Wt/Y2h6Gw9DHg1yUlRNwPCEik0JeF030WfEY4N4bS10C7XAYUxdlmZqe/cu2qxUtIW9i5zEBpkyiOZjUEW5UWf5Bh4+gK8XncdYyehAZeQVqQxKowVbAPCnL3w+mF7UduHvWthScPAIKWTPUGEdDCUjcXQvR4QHwDGIshGCmJAfS41GOomPDXEsO/CSiBQslYtVG3R69vyzz9qbH3rA9uxdsD4bQfxc8NqMIcEc9kh/ZLIkUaOpjY5zJPt607qWkZFxkrHx1AqYV49Yscl5jJmn+N3AevSY1SYlpRXe+esdxWCLWacEowMBfKiGkMX1Bqthv8/godGatxePnbOnnnreRt2pdds7Nux37Pve8w77nne/1QpVsOkVG3ZG9vQ3XrRXTi9zL3V623bnnYfsgx/9YSvVJlauNG3CyUpDa+92bO/SEhvpsH63t3YzJ5syQRiCgn2wb2kxCypwbQoQcI0KEGkwpm5ElJYUCyJwrHpnBRYCsBzLmskJwXbAAAHsSwcyZ7f0zBREpOlQfDbq/NBc6gH4jHXdYFrQoIZrm19oeIlDgPe5ZssO7L/V5heWvjmS+id8he6h6y6+fkkDDae+pIpzw3lrulkqKCyghO8eJOfgSUA6fU2ug/vt3pLvFij9bn1OfssL9vyxJ22nt2Fra6sEuyBH2JA1yWWzdne9TAl+KDAH16wH6fkeKpS99Am2Gb0k2XjlkAYVOyWbpQYx99N5pkxgD0E1MjrYR0fvOGrLy64agSwNZCoZZCM7GgTI1voGG7TvuPtuntvmxoYHlFwnRXvi2WO2urFBcI/G4Zl5DakYtUYDyiqwZd4DoHWM/afxwngtU9vRzwCSiSVlNBgOJAGe0iBX2AOfldohZdPcVudSXAKF8hWyI/IZYgrdZ/igGvmwzE9E2l6lDNTnD7YddbBkraPcAJ+DaxoM/TmLVb4Z9On1IkjELoMtRgpeXzqXlGiQrU4BsoIFAVk/rpNCmiwHkkXXgM9TZpL+OZSbsvkJycCONBAB3sFzxe90r+Cvxdzq3ugcYYpSfwpMBV/nwNpBrmMHHwTiQQey/CjB9J4kMvUcMOHlGng97+3MJ4/CYeI7sA/KXLD3WLpDQhRrHgIBPliG5ZYoHyVDDLLNn7meUwyeyOvzZEgcuACcIAkbHeuUWMGJoaYCI24rLFdoNlv22X/5U3bbvgWrFLweajz10bwAuyyRjKiNDxrsXqLdhp8xIQbSEwCLE7B4RbP2FKAXmr0l28VmtqItzTXsmSdO2lPPvmzd3Z61bGilSYei2dj0GKk632zwc1nKELWBLHkg+4jxxl4rAgoc1+mpJTwATyVgQ3babU6goUB9CSUbLoj8wkvH7MMf+qB99Ec/ZN/4u8dtY3WNKXsYG7Cc6WKlhmo2McwbsFgjCeODztZgMUeDPpt5ao26zc21KEFVqVWsOT9PdhdMbxHNYY2GVWoYUdx0w1X0B0mAEYtMTC8jmtiQvOUBehHho1zhypUrVFdgyjgAI0AsGHE1jdG4YLHzvS5u66kYn9aCaJBVcMEog6nNDYCnYMTKORurmdxY5BJ6j9HGmIIymdnTTz5pb3nbQ1apQss5n7IlsMlyFe4CP5YMBa5VNVnaRIyyVViPoCu0ePWMlE5ygI+SGBdWp7EY9R2CxIb2KNslVNLhCmQhypAUQirM7yXUIShyFw1yLDPhCGasB6gsjOyLf/IVGw3HNupNbWPtir3vB99pb3vnfVabq1ufNbcT+/pXnrSrZ6+T0dlqb9m73/cue/RdD1gRUmVI91vFNne2rTAr2eKeOc42397ciRIeB+vQLMQ5Ya171OzniS51SOQhOJzHhL9SyfYsLGZGUs8KY5P9mtOUWp52RaAmxySn5M/c5WhSECwHka4JD7icVcTv0XyA7zDiPhQDGQ0f9ALbgAwNAgGVj+DvtboP+MD1KQ25Z37BlvbuJ+BFzeU/168U8PJn4s8bwe0b7rkjq3BTWcRr/S4DwHLAaSnEfx1A+LsJfHfaa3bi1PO2sblqjfq8XV++ZqNBPsxCOrmQxMN5uXP3IDrfCyJC/P7KGeM7GuTwegHEHPy53/Iye+8h8Nd54w4eNfYM/NX+g/tYvkAWrO8kTL/r7LJ6DwB2AS4O33YbyzLOnzvnfRuhVNAfFuxLX/4qe0fYdwICKWy8gGAKQAWs8Bli5gRMZaNZYhcyiE4qeCkjjt+LaVg6P4F4kAwCtPIlqsuUzxHJ4TYur7EVU5qRPpH9lL64fISejUCWAJfYZf4/mEiBPvgGfIkMwXWrZhulV3Qb8UzEztJGMqsdCh7Qg88GoridE/sqxjUlIVPbitflZX2+NmBvlcHMlT1yuVkBcJaRou8qgCa+49zVDOfnmwfGeh0StPLtnmXw6+C5ZFryfh0E8ZFNTEEvgge3dyjTGTDTgYEVIlc0Upr2mkFdYE+U1aHBGRleDBvC9MxQfuhi4BWaTplJcT+nUj0/P8+2uurTzAdPiOkCUNVNByWNAnykrZUy4SYDlOS44LKVKnUbDMf2b//15+y2fXNWtglT4OAxyecBbFBkGCnsXOidotPhgWiXWerggIrd9SgKAOgAqzud2cZ4bO1S2a7v9ilndGRvy1au7Nif/9WTNgER2N02G26TVSVtP4JGKTQBdz16RDoDtazoJlftZLHk4DZkYhBlI92Mm4JIHA8BoHdjY4MPBakdPBCww1eWL9m+/Yv2b/7tL9sLzx+z9ZVVMr0sxobA+dhrsZiaitG2SnO5zBIm22CYgm8cN5RmW5ubPP9Wq2n1Vo2jUBtzTY4+Ztdrs8HxwxMW33u9KEAvN2uMjRWocKNSzNL9XJgxVY3XamYXL15kTS+MgzaLNmgGejGKduIRE1PgrSavi9OGKghsvFlOUTdKKCB6jtpsfTEqlbakGgtpvQWC8ecSGwL7aH44/pI98s6HbaeNKXX1rNxGzCGOjC5qgXWBaY0K1usIHTQvPj4X6zFLOUYUyw3MaBTX4YLr3OAE+j4/XBtZYI3lMmM0cnjNF549Glt8OpnXRMHCDfpDgzwclCo6nYl9+UuP2cqVNTrK0aBrR+48aB//5IdsPO1QxWRzZ2Jf+/KTtrvZtf7WtrU7O/b+D/+gvePRt1mlghIeTOab2rXLy7a0f8n27l3iOt7a2OTIU88qeE16veIz5QV2vbTHS4nAMiA9i8YWzCsH0IQRwb1RQwedSRhpN+KhxRmqF6lUjubO3zzNQfdfLIRsjRysGAsBVhdxn2Y15ghCsOf0rOWYyPpGzTQGn/gaRvSPSWsDW5hv2cL8Hpuf38MUL3Ne/wy+kNyVzqTHU5C4ydld7aNXn2o6DjUHRXqdKw9kVjWRYtPv8gZEgQM5M58YifgyB8kCkt757PsoTa2/Ln7+Fu/xdxqoChx8p4+b3t/1zUt2/vJp63Y71t5FOhUTJUc26A1owx2oGQcWaRy9P08P3DUER+wt9oIAnO9bNIM54ynALPaNmVU47ypqHuHI0QDh2VFkklwLvWEHDx9i8xnsD2wRCCBqyAdAwd9g1+aX9tidd9zFbB8YYAX0tWrT/vj//TMbo0mI9ZjQQfXANR3zjePWqjX+DXtSYB/AJI21BOhJPgV7B4CF64YP8cB2Qv+Msd83gypn7vLx52qcdXDjfxObq9cpOyRfqDXhAYQPXciIEhJfoVYUD1t1vXx2M2/aEuAUEAbDm/Yn+LUJPwUDD4AFW4ss5dSBJY6j84QNFmPu68Oz0HpWOJ2bgbBAt8ozGAJFL4mOkRFQcTwFUPKHrA4kuZPbkZRB9vI9+BBXVVLwgCyE7LB8aJbBS2TRxAxDV9cJPzXJO9j284g+FoDEWT4mmWWZKoeIew+/jmyED6YA+K2QRYa/AiXHnqjR2Dq7W7wmEJMAvaqvkaY01wMAryINbJBMaB7gMJhQrxnyaS+FMhq0IBLsagw/99OftofuOcIRwG4SHexyLCrBrEcMDnrAcuVAKDevXuNDKa2Ylc4ZXWCWSgXrkumd2k6xbBvDiXU6bbttT8sG3Yn98Z9+w3a3+zbY3LAWhKwnbdYEzzBmFg1ymAQTWr1e1OwPAcZHG8WHjoENdLDg7KEzxMPBwJaXl7lgFxYWrVyGysHYOr1d1g9//vO/aqsrK3bqxGk3HKj74vCLnM0EAPcsTNR3DV3HEKAXv8O0HyxgnBM+D6AX5wT1BjjzeqtutWaNWr1WrViliXnTTWopoowDpQ5c+IiuIhXEKBFRXKJfqE1OVnbkUeLVq1dtcXGRqQIZNAU9BL0oBcFAiW6HjWlY/ByXjGeDewwGsew6kxRGH/um4JqKBroRB4bk6Wu4d4++vNnMI1RvrEB9cnenY889+4x933setd4Ao3ybGQuNZ8LyBoL80IrFGYbmsoyGO5+clRSQJ6MYXcDa8JqW5+eNtYjgC2sI8xBdpURO342L18G6JM/Arl9btVtuPcCUCv6BFZXUEdiBglXt//o/vmjDAWskWE/bmDP7xV/+l9ab7li13LDNjb49/sQpW7m8akVoDvba9uEfe7/dfu+dVixPubkhqn35ylU7cOAQAw9oa66vr3MSIEeUBjgRaHJG2wXFYQQUuGYGqYQSDWdHW9D3LHq6TqknpEPT2ls5YXemOYCSscS9QbkC/p8yM2ngg9fIIOegKho/owlNzt87rJ3lqXL4BuawzxjhA75Cbo0McJTm1KqVzJmgNhnOdK65YIduOZqtn28Rj32Tl71W+cCr36Ln8GoQhrXlIJeqeYFJ2diKlRVr7mYGSBkhB8xggzHtKhRM1OmPAT10FGBaNAYUhC9WNTZhWGfYH2QcpgjQNL4Vax22xAc3eB2pRkVjaAEABmyTBw84Jmx6DtL9vN7o13cSpP5jAF/IUc5sZMvXz9nq+lWqDK1eXzOMLweIAehFIxh+xu+4z/g8HOS4/fB77FkoL3VTaZAAmIJAPWe9hwF9TPQkqIEkk8Gxo3RubGtRjnDHHXeQoMFy4oS4YCHxSFB6AVBK+2kzu/9Nb2KgvLu9m9XK4m9f+/qTtra+TVBBu4HpmcmUL03gxLFFkuhnkFEqY5BMWgbgULZHqSkHdAL9uDYF2AR6kTFStk57xJ+rB/Iqk4C9c7vuJYcCfMrgOVHhYBkSZSpN0Pq8GfiKOFGNMHy+g1MHWg4u/d3coyFl6fZKikf+rFW3mtYN634J8LqPjsmxidyj9hPOB+eiNa3PlQ3VfRQoFhjWehPjnb5Oe40gP3qB8HrZcPfFztJi/3PqaTDRBIzUNfesss4L2W3a/Mig+n3y+neYHPlVNbDpOtjLhb6rmCgrcOwaBMFcl7wkBqQHyyEjw4dzk7oQZAOhGjXFP9o8V+TCveXoBgZG7rdZ0sAbn5UtUOnW9feiYxELDbJjaO7hX0o16/eG9pmf/Lg9/OA9Bg7Vh9OB4yWkZIkAWBVyZBxSEfVpFDf2//MzVd4QppLJczx8gBI4z2rNho5RbGsytu1CwaDGCwWGBhvjKvZnf/mkrVxd5fjUSmFgNtzlcQE0OSSBxcJT62EwAjbyRKNRbzRIBIRjgANo3fmYSTx41PdubG4xNYTyjVIJdbRl6w+71u5s28//q5/lBZ0+cYbUOjrpff64R2xezylJIV/gOC8tGMxu9xpfn6ozxOStwYjp2dZ8gw05Nfxr+kCK1p5FDu6YW9wTixKMuEuXYXExgm545JwuYDGf3NhIH6NDcjK2zW0HsGAIZNAYsdLf+UAJ6MWqLggGgNquaMKC08SiZUOeMxbS91OkmrMV+XQtrBdPN3lahF+Q1YHWYKlmG6vrduXKJXv7I28Npr6WbUqMLuA1Ri2qWARcU8oG6NppdLjWcqMo6TKyJNmziVr2iMmg98dmw5BX4ZS02ZTlDvVa3U6dPMmyi9uOHAzg7gYZzxbAYL51yP7iL79qZ06dt9m4aJ3tdStXJvZTP/MJW9zXtELNrLs7s69/5ZhdurhpxXHPdndW7DM/8+N24Oghqg9ghKLNyrZ+/bodOnwr1Qc2N9dtY22T6ilktWPwiUA92U9f9Hz+YlH1PNy4YV94wLB/aSkzCohSwdbS6U4xAMPr2cTEwLiJjVUA5Y45RotHuktGVOmqlJlNAY6MdM5KeJ0v7h+Dk3Cs+O6ZDDhgh2VwZmCmxUIg0+BBB5VNee5geZeWDlhrbo6W6Tv9lYO90I1WEViUMing4BpkKT9sj4Md1Ybnx/DGIs+SebOtJ0rc6Yi50jNFPMq+B4j+4xlA3zIyDlzTmB7Yhw1yY88AsMLEQ7COwfDQQ7oxJhtTif6AEbJEof7ICYHYPy4Ij65om5Q4xhbgiII9kW0SQ4kgFmQJK/w5ySllqW8Ext9J0JsGGv/Q44qtHI7bdnn5DO09fMHOTpsZldFwYv1B1yZDL9HyQN6vdYr7pyFIWeCM13mTuHoQ/L4ALLr9wrpA9kUTB3EM7XGxpPgs7H1mHC9dtluOHqF9G4RmLur9s8xt+F6oN6Av5K477uTnXH7lQoBHZCUntrq2ZU8/+yLZ1rm5eZ4D1oQYz5tLLHANApEpiyjAxHuHdUcdXG/a5X6uVclI4/oc5OR2Gwy2SAted3LfZOeVZdM+EABUn4VAqt4PG4EAAP8XAFdaXiBXQba+k6gIBtSXrQf5TgrmU/E0oSwD9vS5zmTKPgrgiSnWedPmlV+drckD21y5Qftf9isFwaltSIkG+CqW6gW2yK4tAC3tz8ib+VXrfDNJpKlsYnl5b2fe1yIbL1DP5+jaoDfUX5erXjJIdhvytFHi48d01n0wxnrOrs6JUooZ+Hto/0P9AUwmvLKIDq4jZMi3Nm2KgV+cDohen5ghEQw48RhGC8soADVPKcHhDCUMGG8sWduyTRDxVGs27s/sMz/5SXvbfXdYqeilAjgB6H7ilYS5AXZTByMmgx362Ash06rsN217iII70TqzISINgKtIqHVnZhtjyJf5WOLtrW3bd3CfHX/hoj352DEb94o2He5aadZnE9JsigETfauUUcOE+lxnoVg7BIWBoNDhIBUR1StoUnKgh1oUjJAEEIUUzbWr16nggBIHAorCxC5evWCf+cyn7ZaDh+zES8c5JnY6BkcNQs9ZFgBuGT8xKkwxa0JOiItjsSv902v3rAE2t1FlVywGdZSqZdbxllsNNrIBAOBcIOwPdh1RELoZ8dUfeQolBboyDjJQ+I7fba6vczgIFr6rTqDpz+uUEDmVwRBiWAIBCCZbebBAhpejW4HzPP2piJMbGrWZMRrR15k7AxqvbEa6ZwMUSU7wvqmPY75+bdnuf+BNTM3VwEKG8cbz8rWJYRljGlNsIICelDnBazRZDwAI15ql36gAlXeToqmCQytQewrHDifNDelaF3RmszFTeV/58pftXd/7iAOC+BqyzKJktWrDzp3esK987Qnb3ejZdIjx2Dv2uV/5Oau2nGmrlOv2xS/+ja1e3mVKu9dbt4/9+A/Z7fcctWLdR3T3Oj27+Mor9uCb30rnsLW1Y2trK6wZx5pk3WukNOU0pMpBdjrpjBbYTQGaN9L5fUQ9L5rZ8LOGPdC5llwFRF96tnK8vn6cRRFoldFU8CHALCMtIAsw5OtQ8mfRrBA6vXgOOG8ZV1wjniG+GtUGp3Drd2RCikYmvBysBNYy1SrqC3b09judTqWNEaP5zeAvLLBq8hygubPysavQ1Aa7LgPuii6wm2gWGttkiCxTycbRO+Bjkos2GA2s1+9kZQJ6P3SgXcXGM2Qw+EhHQy3GCpJTRNYGdhkMa4HHcmbMg1N83nDqxh73xruaXRFAdYUMNAnEnD3nNaGJiKykB+LaK4zNRzOr1qsczVuve1DcbNYpC0dHVIznVsbecSF5nBMYd6/Nxn0AiQBHWctKqOjMStCA9vfPIOMXmpypfbrxKQUC/2aPLvn7tw96PZCbTYe2ub1sa+uXrTsY2sbGFns2QPqgXh8ZHdXyyn6DYK2hLC8GHsEm+WAeSFFNssEUKuty0gl20WWaZJdhq5Q6R7mfQAvWDOzn5voGiYpDtxy2lbW1zMfwPhLYeJkfspRYW0fvuIN1uy+fOUMfKBCKvpwv/ul/4Tpy25FP6IK/TkEp13iMtad/SYZTpc9NPxOgKiugLG7YC7G1BNWVkLFMskDKSmnvZdnDAHGyMfi7A9xoWA45UtmHNDjXPRRBoHudES/BeML2oQ4aNt2fnfcXYB+p18DBOWFFFmCoLlXHx3cFB3g9fWxMCOPkzSSYTckXnZe+6x6kS1/3WGA+861h6mCbVW5zs88XHkmZXgUrwglOjjgmFKjnvS56Vi4vd02Io6QEsAzlnGSkMAONqNvNbA+zqrBHufII+8fiGoBLoIFN7FH3DBPUwbw216exkViZub78bDKgdjtYdwf9E651Xj9KGnwBwCg6he+1Wp7W4pPk0AhMWcNTLdiPfeSj9ujDD1g1tDM5LzxSXAC/zvG+9peY3ayWDTfTBRz4VfKyyazGlxPU4MCChEBpJEYSb82Mmr0b7a51J1M7uG/eli9u21//5des25laZTo0G3eZmi7i7CgPNoj+mIL1OQgi79ikww79XP4M1QYCqkgxsjbXa6xWrl3nw55vLrB3D8j99NnT9slPftIefutb7cTxF21t7Tr66DLpMiwW1LXi+4iacV5Ti9S3wHcZTgilDRyO4Gzv7tauzc23rN6sMo3dbNVsbnHehkjtNhvWWJjzJjaAUKQbId+BqVbhnJECYPdj1IupBgl/FzARE9zZbXMUL2SeaKQqAIcu8IzGOrwe2r7ONOF+JA4zRKThDDnystfNitnZMBg1V27Ync1myhqqGfE3OSYantLUipOiXTx3kQv37jfdSY1ebCDWamuIBNZMpUxmgzU9YUi5uOMe4H7iHvOaI90AIOvRo0NEpAllEOCkcO0O7rzxCyUMpWLVzpw+w9TuYZQwsAxjFEM3ilattGxne2B/8sdfssm4ynKazbVl+9jH3m9333+LFeuIUlv2X/7qcTt37KIVJmgI2bHP/OxP2IFDNSvWaxw2st3uU+7ooTc9wLWydn3Ful3oDwZjO/YR1jj/1HhjPUmLUMZJBlagKk9X5d3VoB4X9iyQWSwWHXwC0LhMjdelYd1A7gv13zJU3uzgdcIOXjQpL+8iFyuUgl4ZUwEdGV4BbRq2UIoQq6PvCuBQ4kD2Peod6USKnuYFaEOAhGuAdBk6yu+9561WLMOmIQMyYmDjRsfVU/Dssb/FrkDeDSwmGRAMDwnJPQ9GvfEAQB0dzUip4QsSigBBbAxkhgeyjBjT6mBV+7/d3mWGAGsRKVzcT4IapOJ4TWWrQac60oqcyBdlQj49Cu+p8fPwzFhGE1kKBKBoAEbwQknGACc4BzAkTPXNUHuvRqho9uSQFWio+t732kkAJpedw3Fwr1FWAzvKIISz5HHfRjaDAwQrVgTzAm1nBN1Fq9UAemdWrtW4jxCMALD7eqlyXPwUzHDN9aMLaMXEtMmSByvOhKrZxZurBW7S4O1mb/N6NcbfOvjNn/FotGuXr5y3dnebpEe72+O6gJpPr9tx3W2Uw4V/AEAgA4skJ7KJ+JlDC/wscU81BcyBMOxZ3jiI69V5qgFJEocp6EGjM7KOD77lIQJaTMnEPsE65noMLXNo8YL9b7ZaduSO220FzXbBBPszLNmf/flfU/pJbK7sKECybIj+hr1MFj/8inyJ1qiAnp+LAyU8K6W8Bf70zGhjqFQEtsTvg2yKnrWCXwXLqZ0n4oga6BQA4nNQtuE+x5i5ArOsYwokCujKDukz+DoQfTE6PV1jWIdY56q5JuBC1gP+qOijbfWVsqY6v5yACNWZBDyKYPBsgbPjDjydOZW/1nXceF7eXO3Xlg+pwjEZJCVZTv2MRnZkJdLr1vl5PS/eC3OZy08SmIeaEcgYnBfutYgQBGeoyQaJ9OpjuUID7xlGU4eSAvYEMttaLzh/HAO+neULYQcwF4ElV+Uq7aCwBI43jAzrqO/N26k/JNHxu//L75PhlTA1pxWBNWJJApxClcwh9hDkSd737vfa+77vEYJd6vpJZww1lJF+c6jx2l+sheQEpfzvSJVFSZsvmAC93Nxs1nN4LMUImODhzGxzMrGdycx2ZwXb6XVtrjlnxenMvvQXT9qFC6tWBSvSb5uxgBm1qDOWQjC9JuATDwQ3jU1sMThBTJYcPo1uSJdh02yubxmYYHxhShoYwUtXr9oDD9xnn/nUJ+z555+xtdXrVsa43HgfFwMG4hSgGYfI24/JmpPMMEwpaUPHGl2nAL3lCiZ1NQzDMOZQ5gDJskbDSrWaNRbnrVip0amAXcF0Ehg4LAw2TODckXIsuBEUY6CoVywoG9Pau2Rted3cwF5HBOOOka3ACAC1SispwktTJzJA3NwzrxXKfsQAACAASURBVAtFhAwHKmMJI0LWgOfnC18bg+8v4VyHVivW7Mypl3ntBw7tt96gS0YDhpoAi8EBGK6xXyPcqSbsBZOXGUEOHvO1jWfhaX//ncdpoVPLaDZZv9Mhpykde/64PfDA3VZrAqCg6aLjRqJk1mzst//zf/9jW1/t8llCmP2uuw7Zx3/iX5hVUGZdsye/ccJOHrtgOxvr1ttt28989tN2y+17rFx3kALVk4uXl+1Nb7rXmlUoaaxYv7NLRldGkIaUqWU3ZlmtcMHLQ1KDKqcggXOsKQQ0XPvBiNA5YX+YsXQG8oIapoK6XzhPgrVEQxPMh/8u5OuStKSOC7Cirmu3L/nzFYgRGyEwKyAtByWZNH12+ntMV8Tv8Y9gt1wkm6nOdYAMjplGJmE6s/0Hj3jtJOXnkJ6HafMshabK9Ud9qxZrDJJZd16cWG/Yt34PkxyRcptZDx3yHDLgo8JVNkLHV0U9LWSHvJuB67tQJtOHe18rY2oQXoOgIYKVkt9bNT4i64QaZUrZMViN2nePE1GWxnVKAXyOs/Vnh2fiBj7Sx1Fc5kwSmNmqs85Rz8ZR8GTS/HN8VLs6saHA4yUtevZqTEVj3BiSkKgpx/tCJhDnUK2UrNdHHStkF+FEvUYcI3ehOa2aywonlvgkJUjogYnEdbZQvgb97CIaEDFhEk4urh//N5ejQ1DfqDUNqjZKod7g9ANr8Cm8jityQJmqUrzaXzHrNBvatauv2NrWdRtNBra9s0sHjMAGLC/LGFAXO/QxxWB6cWzW9g4GDAJYdhQNab7Gc01Y1cj7e/pZCl+ZDZZIkYzyfYjf85lPpra2ukpmF79DJlRMHu49jgubje9r6xvWmmvakTvvcB3h7R2WP1AOzQr2zLMv2rWVjcwuEDgge4eemMhsyTYrEE2zeAK6Asba77JZKWDj+uY+lU77jCw49ynHqoNgy0sNZRNSdlLnpF6DDGRJjjIa9PREtUeILSKAl+1I2VUBLX0WS/OoWuQ+RaBOqfT0+gROWSMPoMkynrwcROeCe+ElLbmUG/dF7HORBsryKjiQvZcNlJ3F9zRIySex5YFhpewa5lDmEchMbSmeNeuUI9BKP0P31u8JAtUo3dJQC/OsG9d6SNAJE6QBT5aBDHvEtUymN1fwwucOBkNX6go7hnupum6vhVVpltuuemOeASeIFwTlwEVgeWmDhp243mDhEQQ44NX0Fq+14oPHscn41mxECrZoH/7gB+zd3/N2w8wn0sWUJvPKOOd42ar2OlA3/7Ve4bg2rFMwvb7D/BxilkK8xiPuqALzAvYCyhum1p7OrF8q2Xq7y9rSVq1ijz9+1k4ef8VmvW0rgGGZjG086FEPGAYY028gDI46K+gLSzuQizjArxYlDEiWJh+OaOjgyNAgACkuRjiNOhmJq8tXCK5/43/6vJ0797KdP/+y2Qh5ItxPKDMgOvbiaw6/CMkwTmQLZ0jZmQDJcNw4N4x2dCNYttb8HMFJc65hNTSSAfjWq1ZGfTG16qqGDknWgCF6KrrjR5oc5R1iBrWJcK/xGZWo88P1IZ2PDY5UN5oEufADYDJdOlLkiTXjm1cGQAYJn0mnSjm2vE7Lo3HUfXs6nAaSgDjpuC17pFqEQ7aSvfTCcdu3by+nsW3tbDKNAUfA1F3IVqkhUmkhGWmBc/4ea87DVS9nidousA8EBg2ksTSWGkXwYzt39hVbmF+0ffvmyejjvFDuAuDdml+yp598yR77m6etMK7YyipKMO6wD374B63eKrI2aXW1wzrd3fVd63Q37Md+4kfszvuPWA2p32rFNrfbdn1t3d76ljezwW1r/bptbe5wgWOiDFQZBFwUTOCeUE0ikYeBE1TDhRgiPWsZRS/ZAFsXEwhnY6oYEIQWXctzYa7F5zk3t0B2Q/VXOhYZCwJspflzLUYZbLE8WmM4r9wo+ujJvI7V03yqBxTzIMZBzhWfCRCq/yNgUZqxWvM0YRWsC2WOqlnamM17hSLreNl4i8EinADoQLw3QNMDJiGCsfHRsviCCgeCoyEVWDyYwu9a9TrXLfYiA6eqK3OgyApfSMFR6xvMRBFj172DH46HQu425ZQr1kWzu7vikyhRxoJBNLUKQTaiRWRYvMkJOAB649gnBTaReq+Bs8TeqOsJLCrSRLMN+FSWjmB6GGpEyZq4BFatWuekLQB0MJbNPU2rFsGy+KAZ+AVkexgg81GPOVwIDvr/Y+zNoyTNr+rA+8W+5lpZmbV1LV3VrVJXd9NaWlJbLaEFJPAYj7EACXMwYMwO42GMPRgwtufYhpn5zzPj8cGHOcOZMTAGsVhINAJJaGt1d3VX77V0rVm5L5GRERn7Nufe93sRX7WETOroVHVlZsQX3/f7vd999913nw/0YYnemTKxt6G5iNJdavK0VtiDMTLA4NUr3hutnwQ/C73UySRZ6ZvlcpIevG6y80lN06NFVtqG7zBmBu9xSgDSZJZTlHJlkePEPUq+nMFXpcekT/c01JFhETj5xucVf2c47KK+X8Hy2jU994PmAVrtHlrNjuKlgV27rwJVwR0lXinQ+RL2qFUPLIlQhS+seScevJ/hnlIxvbwDez8GfcMhantVaWHPnDmDu6urYzme7z8jIDhprabpaEdPHsNUaQabq2vj927UG9ir1nHxhVfQ7Zkuc8IeGrgmkI7ryC1JmoBVZw75b67zdzbWGUWPWX79jAPupcrnqB4JWWCGsjhBb/iaAJ/JGO0JIDUZAeMBv/z8cYCqPo/AUCpxCIDXQa4zr3EdcjymmXuJrRwHgf7a8feaPL8Jq+uyFCcb/Ll40mJeyrb+7HvhbJJbiuGiOJPr99zZaI+Nvrb4Otw73T5ljHbu6p7I9tgqXyT7XALF13Mds8d1/gwbMMdnTGDN4wCYezI+qEoxN2tx0K+Jv+/Mt1eUPUb4c9Ie6Ns60uAWyhK9OisnodAYG5hql9WkKe8KPQ0cwmUqBMZixlYj6si800GFuAUDk606MRH9yq/9i3D+G3AhItCo1ogfjIE7i86gh+/4yEfxzocvUKlrXpE88O4Bu1pO37RH1wqI9uVhhst8/BXscXzD2IMIDW6afGP6RwI3hS8203FIBeUNQ2hgxdpeVTrjmWIed25WcPG5F9Go1tBvtTXwISPNIml089tNioHtS/9hTQcTRwFm7pPGH7tKbbahyQ1ko8XpbBubmKO+lhuPC6nbRa1WwS/9yi9hZX0FV69dRvuAk9kI4OzzilEJXoQqO5KxC6UIHtjK+qhhlh2NTg406jW97/R0WdPkKHMolEuyqskUCnJvyBRKFNEqGIop4vGgDUAwSc2x+fDqGXj3bWC7NfaZwDed0kjKudkZUJfKrNzHCLNUQdCkjC3og+M6nvjraqMEgTrXlh1ykZryclkeXmwMYHLDBc6SQWjOEdj1slwXaW6yKCXQOzc3jYXFedQbB9Iuq3HHSgtjtssBkxjNMLHFDzZ7pqycWVlXGb+8aY116PXbkm2QQet3+rh27RoeeOAB0Hms022j2+MGSiKfK2F3r4k//sM/x6iTQPeghu2tFfzsP/kxjfKNMlwLKfzx738e1Z0mtjfW8ZHveh8uPPagAAcF7412G41OGydPnbbGyJ1NtGr0GeauSKHVrI2F+Z4he+KlwBGaQPxgUTAMFjD+efn5uGYYHMRqhE79TDGHXGAFWaY1cJbA3HxZz4LsoYIZD0FVbwJbGvwsrYHJUt04g+ssiR+MnuV70LT7PGGo/bn5qGt+Bj+k4iyEHaxWHnWWJhuYIrG7KrHbmuSSp360slvRvxtLYixbu93TodDrj9Dtdc3iT2Vd6xhmhUe/EyQVmXRq7K+sEr20iyzX+dhsxiNGJcqJRprQx/VBqyom2WR8OVWREhS5xTD5o7aXr0OWWl3wBiIIiAnPaO0kbblsjtxpwcA5X5txh8m4DfAIXdS0DFJVhuvbXo+fw0q65nXMw4qsnrYlAb8ApCUivNcErEoeWSkIB679rlkF8WxhIYLJktWORsjmMjoP+L705yYLTg9tOqtYUyGHhVjHN+UytFPkftUhHw4BiwEEPWEaU8Qkg6x6pPuoNcTYGfFZZNUTUMrnkWIDb6mEaBghU+RZQTkWG6stxlG7WhAItiElqVBq1tq09txxHDRHIWvX9jjfblRw/fZVOab0Rx0Ndmm2etorXI+0HOS+5X9z7bgfro2UN12ePLlDzLd4xCTFwJmqCwGwOfNm/TP2JRARpDGe5PG58Xw4aDTwwLlz2N3bCw4/9nsOlvlelKixUnH8zHF5ba+trGPQYfWQDZTsUcjgjz/9lCqCcRbUJpSGqXGyXHQLKwN+njzz2h008voc3Pj+dKAejwl+b/1nnMFkPNZ5FAY1GTA0AsRlWL6mHaj56/Ia/Jo8PvB9XA7Ca/bfcYDuTVp+n/mns9eKo/SFD1IMO68NWCsJCJKO+OeTrjToh+PEj5+xfg551SrOmArYDq3JltUDAUfJBwxw8/00AKNvlnXx2OrxkueyYin3SQzsxsktu/dD2VDG77/dO/YdmGOGf664lMWfgzG+rPDZs/dkgxJAVbGy+eCSYHiK7+9nAN/f/84Y5mVUA8NJ9Rx5Eqh9Hkg/OzPsswnYiwEeivQ6aJHkzEne4A01xCpc480G5UY9DHscRMYEoofoV37tX4X9GOxCQjC3Ay0lE/z3v//9+OATTyClm2mH8XggxbidzCf5fGNjmnge/WbQqwzpnh8wqxHPhgzfTphgLdLYzzNscfREpTdEIxFh54BjhROYLuZRr/Xwqae+hHb1AINWD1mW9Vs1sVk8+BgcE0MyjNSZGvy2Bior/zFTKJUKAn1OrethBWsrdupS4tBpNnTguMaV5aDL11/HT/3MTyJTyOCNq1fRqDRklTbUFB6CXHJC9rl8cclaI7gocAOJQSITwIYxZvbVPT10skv5YgGZXArlmWkdjoWpKTG9uVIJSTZHBD2tOksDKFQGpGwvlDeZYWkhWhmJzLL575EJSqF50LhHn6kFzCAcWAe+TnwD8pl5EBRjq6BoZtM8FFgK7PFeD9pi02Zmp5HN8nAy0DIuDY0bhCwBSfG0HUbyPT58+BAOLx3C9k4FU+XS+P0dbDsAdNDnwdxZFQe9cXZHTG/Cngmx9huvX8XC4RlZtpGR572pN/YwN3MIiaiI//u3fh/optCqtVHduYMPfueTeOQd5yXbTiZL+IP//BnsbXOgSB3Hjs3juz/+UYxYLe8ONRVtb7+Gtz56Qfq+leUN6X25pvgsdA+G5g0cZ4I8WHiQ4TW5PRHvu4Zv0IYvWP2MmQdaVXebmJ89hELRGLndrV00yVjRp5PPkCx7v4cHzp8TqM9li/q56ZkZAUMBlL7prqlv5Xvw8HaNngc2ZyV83fo1WKc+D1kL5nGjcw+mfpj6c/Sg7FZAzhKIKQzJjEBuAObct1bqT+nz0HJv6fAiOj0Ckr48w7c2tw0QaU9YMGbSqGRAoMjYEf8cfE+blkjAbY4k1OjygCHI4wjzVDqLZoPl7Y48lxt16tJZZeGBbUnyYMSEgodVSDQ5AIZAORjVezOe7jOAcqmErvZiG4VcIVRQrLpQKJXk2T09VdYBxn3Kz6dnwX6HMMzKmTAKwgj+ZDmpak7LxnqOhgKIluhTp0vG0iYN8vPT+pCHkDdjutUWr3kkHT33q415Jovta4ADVby8yX9zBwmWsrn3XH7CATvs4OZnz6RtqqQdvJQnmT6YNo+SWDEG0iYrSkvPTsae0tlux0qqPD+o2c6X2Xibwux0WXE8m+emGyET0dqOOm+SyoyBGWOBRbLQUimBVMYH3UQ4aOxhbf021teXNZGTe63dsWobGWleF9cEZQNmrxQYquBbrSpBsETyioFpKidNtbw3quaFmMl7bufApAlUMSpIGhT302nQbeHQwoIYLZZvnVnj77pulXFkv1ZDoVTA0vEjcpXodQYYdnpim9qtHj7/ha+i0eqoDMw4oHgd5F56bkE2xnVMeZn926ShzUEu/53gg/fFAaSDRWl9A7ESB8X+mbXvQpnb9rtpeR2kmo7cEkQHb84EOnj288eBqf93/N/j4M0rS/79OItsYJG665C0hHPIP7uDYo9R/nldemHxwhIpxeQw5ctJIT8b/U/TWw+tqSrEfu3bVDKsVRJEk3tC+ZkDWv9TEzx5FqTMpUlxIDTbCiCGmQD8eZETGshl8jePaz6MQrLGlk2R8+fCvTwG0WMJqHk08/WczabMj9UqgmaCc16Hs+zO+FKCZMOt7Pc8AeD9YmNaOheSr0B+evJnZ4QNANP5ljXJHMEB7x1JTjNKYAM2QTcNC8xOlfMOolHXRmP/8r/9lyNm3wS4vAlmk2ECe5rkvP3tj+Mj7/925NhYkAjzuDlSWBm+eydMwO74Av0vMTY39k9fx/SaSpeZdyg+BURriz/IGwLsHTe+BbcHLTq6EgxGqA1HqCUitAVcOMiC/Djw+S++jDvXVpGgPQY7m4ddDAcdOT2YrMAkBlxQynAE0GyT9wlCw5hZ3h+9H7uR+foh0BGQVra2UczmNIyBsgM6D75x/QY+9omP4eyDJwSiqltVMT8EgizdkVUQuxYsXnTgkXkKgFINLwp4dAzgUA6g02pif39PYIw6tnyRzU5ZlMoFTS/JlspIcSqbmtmy2gha+GGKlQ6j8FwMHIbRmPo8Bg5Y2uefCsIc28yyZrgmAYIwvMKCBhddmCAT67D1jD+Toga4geXlNSVR3bZJTAqFtPTIDDCH5mfCJDILEh6EPCMXgErQnSCFi88+hzNnTolJ9Q2l+xY2o20eHy9oyYSDW60nsZz8GR42Qw1o4OhM3msGuueefhaPv+sxZLLWyCQGAfSkzOOFr7yO115fQb/dwdbKCu4/ewR/62PfiWSGvZ15fOWLz+P1l2+htlfHkaMz+O7v/Q49n0FECyMygB2cfPC0gNHNmzdR2z0wIMSRiN6Jmk6j0awLlDmz65mvZ8leouPCjJdGXV+mvUS9ejbC4sIi2t02es0O9vYqaDZ6ODioSXMZjfrS9Q1Y/cjmNYhk4cicJtpEw4QqCWI3AjtGQESga4He3jveuCFwF+ySGIy8ZKX7z8NADLQxkFr/sXWowS4+sCXsDTbqOfvuh4wzZiy3K4DH2BfzI+Yaisx0X3vanBW4hu/euYtklr7DRXmMKukU20kAOEI0GOCg2dTPsxxM5pZ/kr1UoiZAwol15lCiQ4PdDBoryYTFJsHZGmyrUYYvxt/n0BuOQWcJkOwF92EhZ77HbJDlv6tjWreKbgexppNxFcY8uidMFceMm1aQ96pHhloApad9T/ZDTBwBaWQjssla6+U4Bjs2RY8siSwI0wkM+oyHZpwv9pH7QL5qkZoDO11qfq1jnWPdNT494SN2k0rq5AqhPTVQU22GlQ23JgvyJTaq9bgHs9ZkRxY4isz2kVaH7JMo5HPIlfPBnoiWe6bVRoIVooQSFzXP0WEiyYYYk3lwCAnzKwJIHop0mGBBlIcukwTQ9pLkDQ/XocX6TC4vvX5tv4Lq/jaa7TrSqbwqXp5UkBxxdpNME+81WVdKTnio8k3FymlAiz0LW6dBJhDkHHEw5IDKk3WXK5kMwhI0/n1zc1Nx/9jx46gf1NFqNK3qOJ4kRvKmJ8cGykBO3HefJneu3V2THpqNgxgm8bXnX8TG1q7ONX9vk6pYQ7AAA+3VVBngSW+VOJc3xckC/p0xgKDX2e9JdWHCmPPn4p+Zn1UETGBOTfPvcoYw5j1IThzkGigPCVl2knB7PJw0WVnV1BNu/7snBQ6AHSTzT8YZngnc37ZnbO0rUQ/MNq/VY1Qcz/j9MCLAksj4+3vMciDPe+XAksCMMWrMMAcnIyU4KSZpxio7cWMTO+2Zj6ecBRbeqiGhf4AV99CXwiqmXi/obLlf+6oekbwyzOUAN85Cu0TOf88BviVZ1rQdJyL8fvMesZLJBNHvn2Q2kisEfXOw8SMB56BZNoahquSAPJ5EiEnn3i4UQlOurSlWnfh7PN2p8ee9FKvOKbbNJkYDknkdRP/81/8nMxMLnnD8AAzOu/sbOH1uEZ/4O38Ps9lFYJBBlCQc7UhnaDO5CTO/HuzGQe89Ey7fJJeK9THG1o6BXh2IQbvGb4oZCT/lv6eg7T6+AugjdCJgj0zoKAKJ7Fq9ISeDbCLCs09fxquv3MCgC0TdJlJsdBpYo4DbWSnzCKUDglgbQGGg0IMcQbEAWNIWtn6n01HDArVV7NYgI8GFmUjnsLKxiQ992wfwN973Trxy6RL2N/fQbvFQDfqjUB7wTWXZ8UCldj1sBnIfVch/7/XFvBL0MpvigIpsMYvyVBn5QhZZaYoLSOQocShgyE1DuyZlQpZxe/Y5Lk1IckBd2gD5vGkDNV43ZPUMrNZFb+mFrpVMTmjcMxA5KS3ZM7OFTYC0sb6D6j4tQ/h7PWlTGU653sigs5t74dDs2JdwzE7FGqwEeCjzaPdw6fkX8NBD59EfWoD2SV6+IZ0NcMDoB4e+H6zgfJqcBfcuVlc2lP2eOLGk8jSfH63hMvki9uttfOqTn0OvNUKtto9Ou4J/+OPfj8JsQZ2k21s9/Mknv4R2g42PHfzIj38C2ZJlsizNXr1xHe98z+Oyklq5exfNasMmxoCHo3X5kz00BDgJ1lyDfgB5YHGww2DIz+k2a+NDL5nA9DQn82XQb/WxtbGNZo2DUgz4cS+1mgeA7KvMkYEJDtlNNmWdOHmf1kFJDCK7q23AgwIuh84E9sdHhaoRJfgyOhNgh4fpNI39MFcDlqqcsSEw8BKuH4Rywwhsjsit0HHuB5KxJ1bulB1izGOSv2fAgPvGEh2bpuiWRSNsbW3rUB1yzxKUkB0Z8mc5LYuWOda0S46Egz0IrgggFSOH9IhmQB5JMsHkkMNoqPVkWbhQIKiFhqIgosuJAQfGFt4XalAZ9MUUD+y5cnnzgGl1yarY49fPpk1WM+mv4GfgLguNRHSOCN6UDvipj/WkT8+Ip4tPSZMOnNKOjqwMtR9iDbs6nKWNc49YAzF2CJsHqY+z1QGT4X2idtjigX5uXPrmvmaM5PMhI246cJPN8vnxIGRDiTWuNAl0KAMJjbzpNK27aA1ISYTdh1HCpCXy5CRpwbGkXOdTU/Ic5ySmTNbGvxPZUZdM0MzqBJNZSc3kXdtFNk3wTNbbxvJmNFhpIPu1VvvADt9hCo1GTQ45e5V9S3rZwCnJmzel2frmntbBLis5S8AYuxVjEwkxw74G+fH9GTlw8+Sc99UZX9s3xhyT8BCQ5nlWq+H+++9HpbqnOOpx3Jk5gl2Cc0aSpSNLOLS4iDvLdySTopyO/akrq9vS7RIM+QhwHwzk55meLZO3YA/l5wCrJR4LHKD5Hve45OAvfp557PLP7Pt9chbx/LF4xPvHs4b31IkPX+POnpLFs6mMBvzibKE7jPj1OBnC646zw/Gzwu4jAZzFXj0vyggCC8n/HttZxhxp+O/xapCfO56EKq4HxprvHQfLHBoloB6AKH+2SevUmOuETASkAw+JpxNhfJDBJSMOq0hUOEg3QBr6DySZnDDO/B1q/eMA1ZOA+HkSIJdex+Vhfl+ViIWZBW++xy5RYzy3JMjGpsflKbof4XnzWvSsNVwoIZY2/nx9nTDu8zppUWpA3WKry3DI9GayjAdmQap7Sj9p9U81DPBaFheahJIMDy3kpmr4+Me+HYem5pDHMaSTSwAKOmySAiEaruz34xv/GZPnjn/gTb9Czlji7fC/EPINAAThhP9pi9C+4qCXUUuXxGCTAPa7XewjiQZvThKotdk5P8B8uYw7N7fx5a++iv1qE/loiF6zLlss9NlYMjHqJ6j1RatsTeVlkyIoQGV4WNuFKMAFKzEuqsrOrjWz5TNibnL5Kdy8exdLRw/jB37oe3Hn2k2s3boTfCcmml5+CLLsLJfZRqHmlwszHODS6XDqTl+gl/9fW1sR4GXWXywXkMvz4M2pJFKcmUEin9NQilSuGDS9dCUK4xKpnQmaHx7ePPB5SHChiDkNYnRei0rCrck8dHpAMhA72+sZoCcL8QVBzc36+g46bWZ4ZIvaAhtmg0sA35UueYrjYKeKYpg8sHmWFw8aPPAIwl5+8SU8+OA57FS2UC5PiWHwTNp/zwMm/9uyVbuXJmsIwn0Ar73yMh5+9IKACu8xD2keOKXSAv74j/4cq7e3kRyk8MYbV/EPf+p7sHisjEEyhcZeE5996iKq2wca7/t93/83cer+o0hkrRS1sraN8xfeiqmZIq68dgXdpmk87SAzr199BYnMuIIQbGRMmzoaj+H0IO02PmI8QAP6DBKZCIdZ6kQC+/UaNje3Ud2sCARyFKazmVzXdGOo7GzhyJFFJdQ8YFS2bbHRI4tDC4eQylliOzU9bcElrEsP8DwsnaXxpk/P5v3fPeh4BcPHl+fyeWPBpOtk+c5t4yYSGQXNUK7zA9MCn7F3fh3OSCgoB3aV94n7dmNjDVOU+iSTKj9Tw3tnZQfJUR9dThvkPg5Bkz663HtsGqO9Vj6b02AFgt50eii7P+qGSZKRkSSLbNUXso2RGHVjSSgtsKY++/z0Jjc220ufWqfcQ0x5kklkC/nxgco9oYNf2nKy6UwWJgbyuhdhjCnvu7O4smjzjRdAmYCFM0JqdLQDUAdvTI6kZF6sO7fFxGJu/BnMwkH3S9VAHiCBDdQhxnsXEmkdop5Yvslijt9j6dPt7fhe7c4BRkMbXqE4Lg0pJRq0ejJ3nv36AXKccqlmavPvTaYTlMnr7PKOfcaA8gwrXQmU2dSragSvp6eETiX/bgvDThe1elWSAK4ZxmsODKLHOn08yca2WwNZQfrBy+STgEjrNoAs92FmnGZzqcct+efSlaZn99tBgv3d2LS4hteZR9fOOrlCNp7Pide9urqKw4cP3yNhuCfe9ftis+rNOg4vLuLYfSdxd2VF+6MDxQAAIABJREFU5wR16oy5LCJ95qnPK+mZAO9AYIT1MGGZg2YykZLXue9lSWFCxY/v7xU0XjMrGnGg6uvHQbGvvzjQsnvjg5mMTeX3eS9ca+tAyZPlOIPs99xBsTPRvh7986hxKzbF0J8L38+ZY38O7lDCGGeSnnstLx0AOqESB/d8XX8v/5z+pzGj1oCkxGCsE07I2s+fSZxYUiwlWzsyyYtwiRJY2+0auCMWftI8bMnmBIBZEp1GtxWa1lPWHNpu0e7y3tHKfE1LcCzZImPqSYx/L36++7/5PXTCgu9P4EomWV7V40rHZCS0zucwC4G1dr9P5jU+kUz4uWIkWqg4jH8mNMTybCeZIQ/qNKamZxQb2VdB8q7VaCD6pX/7qyM2W6m0m8+gN2gA2U183yfeg3xmRxYx+fQ5ZBPnkMQi0sOifBypsbLZ699ketE3Ary8OyEqy5tQTK5FOvdYtJsZQF+sqc0G5X4D0BumVTAYkiRrDrpoJNJqZuvRDYGMlqasZZBOJnBQ6+HLT7+OG9dXkaVrw8E+cmQwxGjaBvaHKL1W+DcrMRvo7bPUym5vsliBadIiocaPI1+3tqW7pWaSLOsoyqjDd2PzDv6HX/jvFIQuX3pJGhOWCLUHWP6jdlOSAc8GOdGIJQ8CRTIUPPisiU1ed9kMlm/fEmDhwT41XdTf6TxBn95sqYB8eQpDsrs5JiwJsbxkRDSFjnw9mZ8BS9t1/a42ccqyZh3cA9MEqayiIMRSIpms9D1TvqRPJmsUdIl+qGcyeWxt7aC6R5/flJUYVJayzUubJt4Cgt75+RnJI7TYdV8mdjwKrjT6H9HDmEzxQPKGJ554N24v38LRo0d1Hz1QesAbg14mCwL4ZuzPMcz7lT3dy0OH5/W6vSHN5LtqiFtb2cd/+aPPIxOlsbO2htJsHj/84x8Dshy2ksMX/uQruHVlB43WAe5/4CS+4795EoVSCq3eCHdWNnD69BmU58rY27YBGumIhxdZn0mDnQ6EoK1UFUFjgI2Bc92X7lHfmDcP+FojPAjTSUzPTclNo3nQwtrqOg4O2vI3zqYyaHMEdmjq4LMtTxWMBRuMsLOzi2zOmDN+8d7yvYvFsoa5dId9dVPzvdmERJ1lnM2YHFpWwvf77KDOWV4FZZcvKEnmsBKb504955idIZsSgKwHfjes9wNFzY18vRAMnWXiPfJrU+Blo1Qiha2tTdsPiQS2t7e1B7c2tpCM0vp8rCxMTU9Jx8iqDONBngNKBFhDx7ICqyCcgIOa0qg384lkoUwfL6cqweIBwz3E5q1kCvt1OsYECzL5i5meVLrOWMe2H1TyZg1TJ+0gpjetSUzUhAeOWW/oUBmDlNCAqSlrPqkySKYmh68NznAgxayaQF/rLtb17vfUAW2841v7t0/XhqI6v9NkjYMPKb/nz5txy9zMQ1NLYKAIKFwrLCAVmoR8kpua89gtkkyrg5tJv5HDJBrIPnelQ+ZkOXp3ZvKsHAxQLOWt4TdtDhNJjeU2GQmTecYs2gQmBqYv1HCGXg8HtQZGXVrHce+xuTE0rwromU+sgRt6u1Kf2NXkPAEQi1KSdjj7q88U9Lx8Ng6aeS+5/l0e4Xuarz1hsSZetDqLhgMla/zZ48ePY2dn5x7W0FhLxrQhtivb+kzH7zsuCqmySwmdaGUkU3n80aefQqczmW5pe9VY63jcjLN4fi5LOhWAr1fMHIgokWi3QyXAKioO6p0d5r+5/MoTYN/nJlt0/evEkYF7xFlRJ6D89VwK4TIKA5lmteZrdwx2U1wfprv3xi9eH6tTftaPnRNCcsrE30alT6ah3XtfQiyK+Q17ou+fxSUBvvd47Z5s+l5j8sY1bsCb1QJLqGw9GDjU/QygtxUsGS3mWlLg1+XryzC1VconiXdwmwh6xnECEwg0nSkuWxSYNtsXkZHBNcETlziY5rX5M/JqpD83Xx9MkFh58OfhMcJ9kvu0MRxNXIa45yjx894GP/dCl5W9TnCgsXs1Gf1M4MxYUSxNCfjy/lB+xomI0S//+r8YWXAiu9hDd7SJj//Ae3D40A4G0VXpvpLDU8gk3oJidBpZLGGEMqKI5mR8ad6Yv0LW8FcBXiNjlZHYHDcbvUsKyr1UvxHodcDroNd4BAPdPpii2x+pSaXJEcR6vaQ6sbsR0Oq1RVL1+5H8a7/27BXcfH0Ng04Lw9YB0mo3ZkekN25RyxMMsYPW1tgym9jG7IdRjw9BhxAbaGhdFBqQKDvY291T4wS1tgQMZEJu372Nn/zpn8DRxSU895Wvyj6DzSnSEsuVLZh1B0sR6zQkuLFyLQGIDJUDy8INf1Db1zXMz8+jWDKLtDzBdj6HIZnKuTkk03lkckWxJNS/MktkskGGu3XQEBAmGOWhIW1mYCdk4yGzfUtEmo26TWKyvhLLjunsEeQPWvRMIFSytGlgnMC0trodmHgGaGNDjE3uSNt6/PiigAVBu2CRSttk0Uxg74belnD0kEunBfLIzj722GO4cu2ybHo8gE0yRN5Im6dtB31XLNXtm9dx/5lTpiVNDfTc2OkdpTL4vf/vz9GqR2jU9rC/s4bv/8G/jbkTU2rkuf3GNp77wrM42G0iN53GD/zo91mFBAPs7NQwdXgBi0cOY3+nhq3NLT071nNYnudPcfP6ZxcjyEEXZPRGFoz9MOH3VGYKGTb/u93qI00TbAxx6MgCXw3V7X3cubGs5IqWSbSB7XTZCGEMI4MK9d1TUwU15llgB9oHHezu7GDp6KLArh96o0RSIHB2bkbvrYBBnX9IStXYFKZxEXg4C+NBlp/NG4lsi1rQtWDM9T2ZOuiVAYGJYJTORMcs+9iRa04RTFQUjLlHwnSnMSgOGkCBkDDGXNElmUCrdjAG4rwPbEIlG8IkLJEx83gCJeqZ+7IvHCDH78WCv0ASP8YASOXTtr8Ds0VwYYcEWSkD/XbYcg+bZlUMlMrHBF25cTe7HzjaPwEg8PW4ZzwJ4OtxDRAC0QaxVOSI5AjFqbKSYLJ2VpaeaC/jVQ0bF2wgwBMQP/B9bRBY8xIlAeiGJFQ6QAN7SrAFIqzxVFFbI8FZsZmY43PvinmjwwIBVtpMx8383crnnlC79t4ZN0o1+Cz8QGR5m96aPtqWBQbuX5Zs+VxFqnOiHWMD13Krq4mU9DOjLrjZ69h0LOqRB5ac8FpV1qcFZJgASVlaOkt5zAgj+qNqj7WUmJpMypx4TApkyZnvSTn1UF7WaY9L8KzwycUzeBi7A8YkYfPBHpbwxBNIP9R9/xt72jUJW7OJs2fPYnV9DSyFM7Y6mOB+HvQ6Sn4ojTl+6gTyuRx2NndV7aHMod0Z4frNW7j6xk0RP7zP8XXiY1jHDOd4zxorKj15cARxltHlB76vncSw8nbQ/oZk0PeTAyVnAx3EmjuAEU0Wt63K6GxvHGD5fbJqiiUZBvpIZpgshIkJE2r7fe3eMWvJJkRfd96DoMEhQX9r98USUQec9tnsHPJrnLCxYXJo2MN+TX5dTqBpHwf22v+uxE4uRfb+cebcAHnTGshDrwSJB16TA3W7V27jOgF+njz5fZ4wzKaXtXkLdr/1PcYZgXs6vZB1pRY2WL1RChEmNvr1O3B3dj1OaDgbzu/x78IKoWpsyfpE36xkja0BHNccZgtPWHBDRJO9w3kQk0qAPnsAt/ecUepF5fUToyZEEmiqIOVIv/I//0v58PKA6I1a+BvvP4d3vmMKncELSCRvYpTg1RxFdngM2eEJpBKnkEkeQYRpJMHxumZFZoN0v8HXNwC98lRTyWuIDA9kzg0vFETv9/nwgudl/NW8mS0Oeifz2Cbtc0xm24M+dkJgznFxIwHC2C6HGUQDbNbqaA1TODxTwsbyPp6/eAP1vV1EHY6AZTmrrbK7Jhj1qX2yTJ4LgIwuNz81u57FkUFgkJe3aygrKKvuD9RUsLO9pxIbmRhr/hng7uoyPvyRD+ND3/oBPPfs09jd3VVpnwFZGyQRSjphtKuaGIKdDZlIBjHqsvizvnkrO9vSfzJ4TE9PaaHRq5cewRxSkZuaQiKTU3OSOru5wfIm0Ke4mweOT2ljmZcLj4FWFlUEnpwaFDpmW40Djbbk58zT1D42j5uLT1klWRsxxcakbG7uotVis6A5KtvCN7aGSQPLxIsLLEOY3tiZQpVewzCMN2fYZPp4j1956UW88/F34NJLL8quh1+mK+UzbEvqoQOE5tsD4OaN6zh37rSum/KVbq+JQm4aqyt7+LM/+TLa7QT2t9dw4ZH78IFvfxL9dBeF7Dw++bt/hoOdKuq7O/jEj34c8yeKSI2yqFRr2N9v4VsefzuqjX1sLG+he9AKfqxtJUJaL8E7l/dx3NygCVQT6xtjbELzVxiJqE7tETtQ05ifm0OUB5ZvLGNvuwqoiYYT31jethnwfHbUc/PvfIY8BEplzq6nL2paLHohU5STgUqsqaRs6HqcutMfoTxbxvzCHLqNlqxm/FDzZgD6NXpCER8tzOuOD4wgI6TDKDDUOjTYPBM+FwMR9xTdTVzLSIDBsrczSwauM5Ly8O8+jYdr2G21XI/twVaDdJJAu9HEQa2u6hUBW61aM3cTgWgL8MY2GKhlFHPPaAMcfVVA+Lq8j9xbPuaS10LGUc2UarYxQFQu26jLdteCMwO2mGm5HdmzsfGt3pzJl7FBDDb8zQ5QXwfKT2hjd1DXddNiztlkB03jg0jOEBOwMbkfNjFN1yxv7NBcI122l1JDSVFBzK2oLFFxgORskwMVG3g3OXA5EEQJaRgXbWvcwJjZopFpNA2sH8q8dvJXvsY8YeXP03KR2t6cHFwsceD1C0CRAdYkUIKT1Lg5l/GD3so2eMd0tLxONuS1GwfotsjQGlnCtdTttrC0tIBSPqcEonHQkkSMoNs+p8Uq35PunsJ75AewvNrbrcB0xbpTwl52YEAgyNfllye0DjriZXX7Xldyi5WVFRxamEMuXxTTK0AQfN3pLMJrZMM0CZ0jx49hYfEw1m7fti52+R/nsLVdxRe++FWdQdRLOjC0tW9gy9eqAxVvyNP7Jawx0hlpraMATvmnNXuFxDDIxyTticke/T38fbypOQ5oTFp57/3zveCvr5gdAPv4DA4spxEjTCoshjrzaFZ9YSgL971ALzWovJcGru36zMfV7EknSQVdc7QPgvOGYxO+B3/Pqyx2L1ghzNvZ4pajIYm1JMFeV38PDWpKEIOe1Vlw/9xWADfwaHuN8SYMzQkg3IcE8Xc8kfZr5HX4HnZdr91LizfOEDORJ9OsZ6aR5kwoTabF+G1TFCfjn7ke3MbM39PjEH9uElvDgKcwCVDOQMFJiFVafvGc4JfLgjxBYgVMkrdwb5REhOZ7WQEKczEeWPxQwk63Hd4HkSV5yaKU5PNnf/V//dcqhgyiPmbmivi2b7uAw0s1DIevA9EykKL5egKZUQnRYAmj4YIAbyF1GonRCSQwrZs2RIculWO7snugbxz00je3N0BWXpNAvVrF1uq6tIdzi4fs14Lk4RsRxHE975vhtXtGdIYDjRvmSGSxsALzQIcNPokIjQTF4X1wdk8+E6G+38dXnr2B1Tt3MGKpTL54LfS7HMBg9mXU8fXCDZbQ3LW0YcFxAXpQcwZPEghqw3o97FZ3MegOxJixXE7gQ6a4NF3AD//oD+Pq65dx584dact8MDMPZNswVsoW0yJ5gzHr8vEkm0emQZn0UDIKatPK5bL0Z9x4POCzhawa2VLFAlK5gg5Yss7pXBp71YoAcAIJySI47cgPIzOYN5cIwXkOXWgZsGo3D3StLN1yQfqBxb97RkowQFZdFb4hsLVVkZE/DxrqVxWYQoMRF+jS4VnkMhxJagDVQRUPZeqw+R7ur+jBLkMwvbaGu3dv47G3vQ0Xn7+I8285L6DOsimbwhjUeV3Uwc3OTUufm+L4VmkPR5gqLuF3/tOnsLVSQafRQau3j5/4yb+HwmwW/SiBF555DZeeuYphp4XzZ0/jvR95HFE+iWE3wsraFh57+9vRGvWxfnfTmGKOGeXzYebeMwcIL2856PWDLnLN5ngtBb1nlEWnb/KPqdkpHJqbVVn82uvXkE/k0GxQpmNzzmW2TTuZZIQpNi/m7ZkQaDAw7O3VMDPDvep6uWBl1SX7M8TZB09jMOpha7Ui8MBEKZdPY6o4Lcbf/J+njeEIbIg/c5Z4PRjbGGbTSCsIhvvO9XkvG2PSFwZSD5b8GWdq/Llr/RM0MoCFA9YDqR+gdh/NnoqglGwn2cE+WT7pLgda67ZumeiFARGBNfEgTtDLn5+8PhTQmWiyUjRhpxjMuUZzoYxrz8uBJplMN0eXDRcHX8RM7AV2QkOMJ2WDhFWSrCRoFS9NnmICEg7FWqWqxlSCZg4LYce+yzU89vBQMiaSzG/QisdYKZVnaemlQ3fSGGUOAqFaI09gjr22ygO/7EC2UvzkQLbDT5PkBj3FRzLlpv+nj6bFLz5LL8nPzc9rnSqmBNcHrlmeQebSYIkfZQsWRwcCvbTQo7xmxNHpBB5kjHlohwO7L1smWjvZyGjua8q22NjG+2DghQC3FcgC2ppZH0R9fx+zszOSFnlXuYCh2FyTZzggcraOLj3ORPHnRDrwGYcJknFA6Em6MY8GePg6xrLd6wLA++KJH9drtVpRsrZweGl8D/l9lzvxWfN+ct2Xpks4efoUVu8uq9FJjHZE540+PvvZv2TOpOv0rnhjMCe6Yycz+LzT4drcQcDZbWciHdjYGWwntScEzugp8VE1cjIcwqoKNgzAwJntK0/u4qDWf8bvL/cifzbeVOV71UGz7m9/UsZ3ZtESNfu8vB5/vnEwSKac682mA1r8UsIzsJhAPTgBlceBeBLoib4/a78eL/FPYtuE1Rf4ZJU8SDn4Hvy/x0m/x5NEYTKwRNJEyR+ssc/kHKHpOchAPEHx/WuJxoR9t88eBlRxryupZzXDQK+5jNgkTq31QLp4g3I8YZsk9sGBJzDZvg88QZdzQmhmdrcTtxrz9aNENiTZWlfBn5v3gWuLr0mAbBjFvacZL82WjF88L8TqKvnKi+TRZ/rV/+XXR8NoiOnZIt75zodRr99BPlvB2bMESlX0sI0B9pGK2BWcRzQqIhXNIxOdQj7xVqRwhgW24NigrTLGoV/X0jYCmv0BXrp2SyN2H33LWSXszRp9K0k900uNZ4Vxxt9EEfFmrHvPexL6MV9odDjcgWK2IXrJIQZRCu3EEJ0oJYkDG8BJAhCAUWd36cU1XH3tGg6qB0jQwaFPho4aLWpnmVHRaMw6ky3wWQOZNhUPtshYWf/SJqYNEw+gdgd7tT00601Z7WRSWVkU8d5v727jp3/uZ1Gr7spn1hrC+qEDmpvXytAGAEcYUoskUG6SClJ0pp8KOsbBECuryzoUy1NTYnsph8jkMwK9Sdr8FG1gBUG3wG4ysqlt6YIYEx5gDrR9ApSyLmZ1wUItHSVQqezIsL7AzsiclS64sHh9voHJREeBSaNuaXu7agGbk2EEBk2Zw4r30aUFbTBn1Tzw+IEuu/hY1sx7wsDe73TEku9ub+GRb3kUTz31FJ588kkBQgZkBknek1NnTqp8w+YbHqIKfO0s/sO//20keynsbNzFu97/dnzb3/xWNW+ur1fxR7/3WYw6nOBVxc/9zA8B+QTyM0Us31jDsWNnkJsqYGNzR7ZfQyYIQ3q+drSmCZYIuH0DC9Ro2p9ltCxF8t+UgXK7qpPe7GLIjB1aOoxD8/NYX13GNt0WmhTft21KHcfTDkemE8+YE8L6+gaOHl2IHQxJdZp32n3dH/5cqVwSIDlotqzC0hnowCyUpnBw0NKzpHa2WMpgbn5G95tDEcgY89BxAEDgy2un1k3MD5n6wGgJ1IVnrkYjN5AP07Q8QDtTyHVjTJOtd7sfxpbIgoZMg0BiMF837y7psDnNjg4XrELQSov3X8GZ93Psb24ARYen9tOEmaGMhWtEGmVOoWOJf0APVztgNcIyZ2Cak36471gWJgNn7g120Dgj7VpI3/969hxTSrCYyipox/1TdZ809WvSqMPKhWQOAttmNbW/V5UUiZMUabHl1R1n9cVChvKoHzS8BmM+jFHVc0kbY2tVBmONXIrhiYaVdS2SqQQqhtXijw/nEfND66ow0jouSaA8JzFkWTGSZIvvwb3G6hL3ok+g4vtRR03dotm98cDlfvCpX6xIhElcgbnmWqlUqxpIw7hNVtClQFo3scNSUqw0x5cPlOhkmIDRQpENcUwqJBmxZkX+bpWvy8EjrjknCFKV6F6Gl4QBK1Pje8cdyWmeoQrhIIWfle/jTJj/vJKr2Fnh8ZK/p1I+LEmg5d3p06ekP/ek0plRfy8mPlwD584/gHarIY9tVU7abELO49Of/gu06But3gw6iFh/BHtA+Ezo/MBn6aCkF6736+UYE+tJB75+3aochbK8J0UOTkul8lieQCbYK1sG/m19OsNp1R0DNQ4sPZF0gMnf5/saCWTg1p+/3yONmx+znyYT42syGXXphFfZDLi5s4jvZavI8fxQIsC1FiRXdg6HgS8hjoh5DJ7Dzk7yOfF6Jgn9RI/sLK/i3+he5tzPTweWOif0WXivQtNbaH5krPKeGItBtsedfPLz2O+hJQ9mLekA2QpVoW9Gza6sGlt1g+eXwLuknkntC62h2JffZ/4c39dBrV+D3yv/vhKPwUhkDGO04kiQvpBh9rNiAvRtEqSfGWzcpLxLjcJhxH2vTz9yDsSw5+aVCDHNwiucLppF9Mu/9m9G+XIRD77lDHI52rRw0lMDo2EFJ07lcey+FFr920imKhgOq2bWPSwiMZhDCieRSb4F2cT9SGIGGDHjtik2TtPGQS8PCnohfOmly3jt1l2UUxE+8V3frp+uV/flNsDHabN97Oubgd64zEFVP3/ncEj0WXKiGDqUSPocNkHT7SiBDv9PyS4fMMsXHPmZSuLW7RpeeO5VVLYq5jY84IQ2NjS01WvNi/WAZGDMwK8/MAKYOOBVEODEEAIBDl5oN1Hfp1l5hDzH4XGj5LK4decm/v6P/AgW5qfw7KWLaO3XEWmjmV0YAyYDoHcjOwtM1lM6NjVPmD6Ni5oDCMj08vUJestTJTWYkNHN5EvIFsmWUHXRk6tDltZU5TkxUbIG0QHNRhFjd/3g02em8wSTBgI5dr/X9zWCiawyDxuWi3zjqRkhMRJYoc+pHe5AtbqvhgqVZ2Rg38XcTMkcJoLe0SUc8eAis/vgU8x760FWMpjRUA0dK7dv4z3vfQJ//Kk/wnueeLe0SSzNEBgSAfG6ea9mZmbxuc9ewquXbqHbbqK6s4z//p/+HJi/FbJF/P7vPoWt9Sp2tzbw8e//bpw6d1jAnfw6/XPPP/Qt2KlVsbO7K09Pbj42wFCLKiP3YKfHZhaCbAe7vpH132K/GQAIbDiIgBZ3PZw+cxr5Qh6Xr15Hs1pFi4dSIotmt66gzZGnU+VZFAVC02KB9qs11OtNVVw4hrnRoCOENdSQFaxXDrQO5hYXUK3sq0lxbnpOIHJ5dROl4gxmZgo6bBfm59UIR3cHL08xoRJrHhoqFFQYSILelWCQn4UB2A9PAdmMNVU44+AHhh9ofuBRS96Wvy39Jcl2MLAaA6XPEMascnx4q23DZRTk3Z5Hwd7eJzFi0hY0aSF4i+WRWbrZW1lAnkx04r/rsEjaGiZjqYlnknxZ2dcPEIJGPwhtXDjLfwYOHYAqSQ3uG9IdM/CGMrkdajbhyD4HJ5QZk6jATjstJhOplHyBCTj3dnZlFUcpklvC+b3T/Q2WYhq37clGGHBja47g0NhaAS/JKsyn1tk9HsSWeBgz589KnzswhM5W8XcFQobhcAyAxxiyye9WKxV9JiYuuueh8dDipF0r5Ti8F374OUMmMEMrxTD9y+zoiOpN38d7YcDJAA3ZQxtyM7m3WhYRm9cM2BuzyKZXypsGY3smEg3cu/lSEbW67TMCZsYtySn0gU0uwv/T1WbMSgVLLV6DA1KPmQ424qV4fs918doHIyZvvbFUgT9bb9Rw5MiRsbWeAzwHRIznlDvwa+nYEVVwWCXkeGXuS7JgL156FWsbe7aHfPw7ZTVhWIa7szhIU29NGC7hAMqBxmSNGKPIL16nAydvKPVk3ljVSSOagRMbYmF7yRhN//LKAX8/fl2enL75XPX1Z8/fmFKB13HD92QN8mffHH8sqbN97Z/RWUtPFI1sMgLOP0/8ufI8NrLJPitf03Xqca2qg3vTvxsg0z2g00iQTjmj6+vFwbxfkxENHRSCo0v8Pf014gkAr8ckWDYqnV8ORo0htnhjEjTTS/u9tPHY9pwox/N4onhBEB/7vE5aSG4V4pwnMB4z/V4QdBIfUt5vky+Z4A4F+LiXvTLMGKTGtZAUKhaGpmmP+2qF1fqxYTs84yw+27MQiRb2Ot+LyV/0H//z74ze9e734LXLr6t8P10uY0BwN2JzRwPJ3C4ufMssMskN9IbrSGBPjT0psr3IAsNFpIZvQT51PxJYBEBQYZPYDLp6IxZw+eYdlBYPA8U8rt9Zl03T286fxdFD0/jCV58V4PyuD34rCgQ8oUTyX7U+C6YzEi/H/j52e9KmHGEQyuZkmwh6ma/QUbjNG5NMoBsz2a4ddPHM117F7WsrGPY4ia2LQrovCQEPQRvfSXLVyrLUvxIEekAiehEAdwsRap9It/Nw6No861q1KhucfCZvnYjJBNY3NvD+D78PTzz5Lnzli1+UfpIA2jTE1LnKQGn8utL8UkwuYEo2mZZmNpZTDSeIsFfd1YYqlenRm0e+UFAn/NRMGZX9XZRngnfv7CIy9O/NsFGEYGGk0hcBnH8ObmaVI0LjXCZBIGNNVZ1WA91GE6WZElLM0ANjR9ZbAjqN802p7GAHpNmHMDgp05YhvzXfWICxIMMSuQdjH5mqnw+NB/EDWQF1NMTG2rrY8kcfexSf+syf4J0xg1K1AAAgAElEQVSPv928haOhmgAYBNqdBP7T//VJRMNZbK9ewbd99Ak8+s5H0Et20Ki38f/85qfR70R44MEjeP+H3410juxrFtev38UT73oXEqksbi2v6BDpt0xSwismI6eDgI1q1AgSMAq48XuT8qEOSjoxtDsocERyMkIml8Ds/Bzo0HXn1ir2KjVsr60hn86gM+igmOMwkSymy4WxET61h512U1ZNzNrJjK2urgmA8XPmCnnUNA2KVmRlXHvjNg4tzOKgdiBrMr4mD3jqCpeWFjEYcr2RHaUsJWvTwJiUJOg4YB6Rxs51kaTxv1y8HYAQh3jgt0Yp6k0FMoKG2ex0kmKDuS4IcslqJwKoJSDjGuP9EzvCCc0DSuvtvclMc03yNXmgE5jS5YPgwQGaAKf8bTnUhNN22LhGdiQtjTot3PgnPZDl2SmAEAz+M2R1rWnMD3zGJVrM8fMoqJPlDGBRvdOxA5eJDu+bH2jO8liXg7nR5LI5sRuUnyoxCGvGG880wCIkFTZa1hw7Gvs1iHUODYPO3HrjX5eAiclCIotGoxl0y0YdeEJuOYJZpflYd5dO8Tn7VEExZWLLLcZJEy2gbGvYmkQMaAgIhXHgBjotQXeWrs4BHlGEpaNLSgSNKAiHktg5lt2Dp6rWnY/5pqQiE0aAWyOT+gGoTw+SA68e2K4L16hG3MDwqRnP1m69vh8cSpgcGEBm3JbjGj+bvDppX5ZAIkOPaxuhzAEYZL0kM6GsIzaK3JMHAgRf42/2xXYQ4uvJQbeVdu35aNxwjDjZ29vDzNy0JGZknR2AGYFnwIpd73ztqflpHD96TINstCZarChlcPv2Xbz8yjXFBsYXB6IOIP0+ulxDSWUAX7y/rjWOs7leoneQ65/Nn7US7JCE+L8ZqLVrtkRhMiI3fk0iAAIj6smwx3cB9thQB2d0yeRaRYzHlgGfOIieALqJrZpfswM8/v6YGfYkLgBoJ24chMZBL9e5A+X4dTrw87Xhn8USJfPiFriNOUL5NcfZ0kmyMGFu7R4SgBIHuM85mc2Ju5QTKr7e+NrEGLzvzo6bJMamL05+bsIOK772QvUjML3xhF962EA4+L2Js8v+LD0RERDl0KkwZY33jWSPJhUy+QwJtu0Fl3lYbPDYxdfMZqyyJfJALlIWg7h/tF+DLIT7UXFEkgi736xYR5/8iz8bPf6u9+hQW767pdnjb1x5FXNzZYyiFlrdbRw0b+Phh2awdIQa0TVkc2FwwIji4yQSwyUkcQrZ5BmkE8cRRdPkK9gXLDTPIsFBb4ivvPAinrn8Ot72xLvx0ANn0TtoYYYlukQCz167jd3VNeyt3MQ/+Pj3oURT/eDLqDGTejRfJ5IIYW7yfVPs2pdc0/jfNp0RxviaqwL5UFqSd2kzwz91nSNN/eHNoZb6lZdu4ipdHHojdOoVpEZNDHot04qx9BRm0GsREkSHMZEKEGQcPKsOh6MfIFqcvS7YZEbRdj7NpqAMBtEQB+0DHL/vBL7/Bz6G5559FpWNLfQ4xUdOFhx/a9Oq+J6+6Q3sBr0vM2qNUrXpRwQOtOPgAUtGgGz+FEcP83WiAbKFDOaPHkO6PCVml40RbFxSSZHlUB4yAejyffgZJWDXIWEuDDw+02yOqteMSaX+k/IIHpRBbG8zlU0HLKszthIGbSMTLQ+OFjhsileoFEsqEjds90ya4F5AMrgZ0L9Xh206hZU7yyqVFqcLSFDOwvGqTKSSWTz9pau4+LXXxIr3W1X8o//xh9HsdZErl/Hv/t1vojg6jOWVW/hnv/SjSBft8L2zsooz978F8wuHcOv6TbTbYfgIn1uQtUjrGTRmXAO9rmnVVOKjBlSAoY8ky6ShzM/PUCzmcPLkfdjZ28bNW6uoVetqcEol+rIF3K9XdcBTmkK3hW6XY2zpCLGDQi4bOv9NW8n3bzbaqDcO8MD5BwUk6MfLZ09Wcq9Sxe5GBcdOLGFmnpIXeh+Xsbdf1SAV6jEZNNRGRO/XYRprd3dw8vSCAiY/C71KZSfDcbSxMp+zAObP7GCSWv2JzZB0uzzYBOQINk3GoPG9Wt8JtJoNrQGWz9W1zOQhsJJciwK3lCOlOczBdJB8PzL3DHy8D/y/tKTBfq/Vtr+z2sOKB5+LmHeuCTrOhHK5/bsFDmfypJ7QgW2JmLl9mBG7B2MP9s4E+wFoAdwsF7lvnF10IMz76VpO7ySnl7UfTHwO/Fy8FgJeTnAUkxWetVeX6P7gDG8cHMQP0Ak46ysBFEgTEOqi07MGFL4efyeXywicui2cfw7/XM5kOwCwcaGUH4TBCwEw8PV6zbYqSguHFrBT2Z2A+cBC694Fj2feJ7LDaiYKhxVjNhtV7HO5ds8b84Rw1DhIiz4x5JSb0NkmaP4dDJCwFbihXpjNq8OhQCNZIIJZMse9NhO5SJI4sdFk6Cm7a7dQLJTHo6DtNY2NZ+xutQzEkdDwe+WM6JvBCL/vQGAMIlSCtzHqBLj8OnnyJHb3dsZyFGdAGf+5pyrVXRkkPfjAg5Ir8bPLT1g+0Fk89ad/gWSSMkGrOLlfsZLtwMwaox6Y14H7SFsXvWleJ/pc/qz8hYO+14GtA5AJ0DIdcpw9dcDL1+B99VHGzso6GObn5ud0uyqPn/F/9zjHZNPAu+0xJeGB0fPP6GSJM9IO9r3kbZ/fzp94KZ7/5r0inth5jPA94Eyj/75/Bv++36c3P2uuFzo6xfcSr89fx/epxxR/f096eLb7tEr+jCchXNv8GSfe+HeN+Q1VJ3+Wtuas2dHPUscTPkTG7zt/1jXUlBn67+jctTnp46qMfx4lkqEK4mudJBoZVkt2J/GTNrAcge1sMz+LJVNuR2qSq8lnp3TN2HFKMvlnPm8e8nJuIWsdHGv4GXUvuaYIhvn/3/vTz8htvDQ1hccff5d8bGnFdOnScxhFfRTLZHFb6LTXMTfTwyMPz6M7WkdyVEeU2MIwonFxGonRLKLhEtKJM8ixoS06LG3vCFkMqPGK0tgfAF965TW8dvMNnDp2FB965zvwZ089hfmTZ/DW8w+itl/HjZdfxQff9Q6UqStleZ04KQgb/irAqwATEz+olBjDxgQiMtMhy6tBDqHLk/o0Oi8gqalsA7otUMsT6Hb6ON64vouvfu01VPeaSA36yIzaGHRrNAK17D8EDi0cDRMYmO2SkDftvOgCYJ9AC04aRQsIvKpGrY7KdgVT04f00KnJqbfq0oD+0j//p7j6+hVcfe0yMuzKFJPHkcRmI0Q5gyws3SKJcg2NuAyMhcoxQ7SbLWl12eTEsunUdFnBnaM+Zw/NIE1Hh+lpZAolZPNFG40qUB8yyz7h6QDtlulNGdRZxpUtWUg5OF2KZQoxvd2OJr+ZhZJpBn0T2AHJjM58nD2LnWxu64r2YMbgTYbNG5b8ADdt5kTwQo2RffHedtCXDCSNZGpkGs/RECeOnML/+b/9LmqbfVS27uKJDz6Cx9/7iFjI69c38bnPPYP9rTouPHQKH/mu98qmr9MbYfnuKr71Ax/G9Rtv6GCj3aiXXHQIU9soPXV8/nro7KZdG5u8gs5RSRhlJ4O+TNrPnD6KRq2J1y6/IX/YfK6IRMR0zDRbU6U8Ggc2Apmd2pQfGOOeUNl/efmuGMXSdBEzbGrbrqnsvb1bFQAi68/9N0/mOJmQgwADMdl+XgOrFqVCSSlgKpkTYOG0uMuv3MLla3fQa+fRaVXx+NvP4dF3PDD26qQOXdchk28y91Z58EPQOqXNAcBZkPCAxoDAphj2zSWj00c2Z9m6xg+HhjbuJTKx8n3WdK2seewG+QQXu+yH1Ig1aVzTgS0G2Q5YAhauVTpCzM8dMraLHsDdPnJZG4nKTSWA3Z800Tig47qPszB+yE8YHx9jaoMQrITnFS5jEv1w4f1i4ij3E8lCTAZlB6iNKFaiTkYrxcO/qf9mrJienrUDgeoql3SoA9w+O+Oevw9jgTNmAvKByfLEhJ+ZwJZ7zO3LPHkcH/6hO9/skqgxthjgB5oxRcEnNJlE/WBflQQ/5Ct7e+pZaPe6WDh0aLw+eP8ECKWftqTVklpjb/zAHX9GJaspWU66tthjh0k47OD1ca0ErT65a+JCQHkbGdw0Go39UAEwJw8mGUwKCZK5x01LzIfAce5k44w1IRnARNqtKculUpCHyCpf98gPaAd8cSnAm8Gw9NFhL3mfBvWJ9Nsly8vXyOQmyRuTP0op+D0mASdOHdO9rtUOBM41HrgLPPXZzymJIUPu6+DNSRj/2xNE17Yz1vrPGQCLV9gmjZlx5k4xWSPDzTvZ47BXOXwt870cvPFPxgUSMQ5gfa0aY2uJk/ZA0Ox6bJECZDxYwa/PEg3+TBw8+r5yoOXPJs4+e9wYA7swNdI1zOOkxDXwgVV0EM4/vRHLX5f/9o3YaslKNDHRvs/39ERmTNyMrQ5No+rfdxbaPoP7spvskM/J7AWNCX8zsOR1ueWZV0odjFpyMxn6YL7DBNIWU70CQLyhBtWQpOs6GHODd7rHBI8P42SGZCKnFMb0zh5LlRSM+tq3niT5c+f72z0JnuW+8X0ycJDDuKuOPocFRpN5jniPrRJF43fpDn7/Tz8zKpansbdfl+8qtYMXzt+PVrOF69evYnNjDdMzU2J7BsMqosQ2Hnp0DsV8Hb3+LUTJHWkntTFQxLA3iyROIJd+EKnoKBKgoT+HHFArG6GTTuLK+rb0gQvlAr52+QauXrsuCcPf/eiHMV/IUCiB1IjTpZo2LEIOAvb1zUCvwZ2w4ehNKGbGvqQHtReg5z56cjvoY0DwRQcHShyYCVMXFmzTunzAmSR2dhr4ytNXsbVRw5CZ8qCJBDroD9tiquRTG5o7LLNkkxszkaR0YvJgFfAIGkC+f9jUAqSttuyS+l2bEa3uy34bm1s7+NV/9cvY293Bq5cuSSdLGQO7/KVZ4UfVGWmBQYds6OgmMFaZLkgcuNEIVFlC2NurYHa6jNJUCUeOH8HUoRn0Uwlk8yXkp6Y5twvJjB3GLHtwASaHfH7Uog41mEF6yl5X/rmyZIoGyBOQUOHKANw4ULMUDwTfCAT+kkmETm8yJ64P9eCiYCsLGWN5zb7JDnECPGcm9Jpus6RmH2b3CTXI8P7x+6nkwJiZYhmtRh+/8b//NnJRETeuvIRf+dc/j3SZJfMCfu+Tn8fO3Yo8mH/sJz+OFHswR1AX/ANvvaB9cffuHVVBbFKNSRQMpJu20XXOWg+h7MtrpdyAh7rcGrQJ+yiWCjh24gia+01cfu0yDqr8mRGyuTTqtaoO9Lm5OUkX+Fr7dfo5VyRBUAasCVQ0zm+jlJ/Gxs42zj/yIKqVOhp7DWTynGNO+cUd5As5HD16WMMpSlOz6HSauo+yPJJVCzWkKRzsN/HGlZu4df0uGtU6Gv0hFhfn8fDbz2Jhdlb7f3oqj+GI43ONLfUKCve2Ou5hQdfG4bK6YMyJBzetW8pYpA0jxjLgr2Et3CfS0bOhk41HZp1GSyU7WKzxy7x6ee/Z8NgTMOYScTCXlpfrxNJNh24oldKCjdfNIJsKjKEH/1zamBAr5U9M8B1U+fP2xM0ZB2MjPDCHCWkxGyBP5N58AHnD3xg4yBkyrPfIDnmVTJO02KIuO9I4cU4UNPBP2VBkgy2Ca4YOonzO9KmhoSd+kPG9+PnipU2/vnG1iJKLPCUGBsLH0rBQjuazM+2zrX+XVRiIBrq91lh/yffj1EkmdocOL+CA4CaZkS6cn98BkdtiOrh1NwMHL3yvOFtKZseAtz0nO7jt2el5jCfcTaZNua6YC49DKPg5+Lz5ukwkeP0LSwtoNdvm1MFERKTEUBKUWr2mvd9TU5lZUjKhIslhVavQsKP1at3w3vijBqVQ/eHP+choi2H3Dkkg2GUCu7i4aEb9TEWV4HoDZoT9fY4JB+47fQL5UgZ3b69JhlGvN8RuX7z4IlbWNsVopSkTC84Ciomx5+9nkJqxYtZkPoiC95LJkANI3mfeJ/7fJT/8NwJ2d7fQkaQx1JO+D29mNOA6mermgDHOkMZBuc6dEPMlAZCe3kdcG7NrjKP5P3uDoK/5+Nr289nXLX9+nHTFLACdgXZixe/Rm9ei74E4++oJTpwJ5r+NmV5KGh30U/YRnocTBf6enpA6E8p/l80Z3SfUc3BvhYDXxmTN7pcltvbsgqVYSAIsLpiFmr+nM7YOvHUNQfvK12Vyx8/DvgwlHKxUheqyPQ87a214WejRCc/egLT5nDOeO6B3gO33S/rdHq1B6agzkZcYeDdGmGeUrwElaiHmOsJzhlp7hcy/9LyTs0BMN4m0T33hC6Op8jTaesMBKntVofgPPPleFAsZbGxu4rnnnxVAzRVzSEQtDAbrWDoywKlTBfT6K0C0imSCQYDBn1ZDZSSHR5FJnEI6eQ7JaBEjFDVlaJBIY7fdw7Xbd1A8vIjCTBn7tQNc+srX8N0fehKHchmDrIMh9jgMIZFAsUDDfJuu9NcFvQxCfB0+vvGEtgkW1vdYKpN2hGxp0PN2oqSmHhEIt8kMS6syknXT85eWcfPaHY2HHbQOkEmSneIQAzak9aWt06EjUNe1rE/lp8l0LT4YPbjYKFnq7Qa9AfY49WtA5pUMXA690Qira2v4sZ/4ISzMzeL5Z5/FQXXP/ATJJpAdI+tCR4Xg1aeyqOuH2cBDNlZMH0E3O90jWXOxw/g0A2a5gMJUQRIEeiEn6NebLwFpNrLlVd4mM0yrLvmLUowQxhozyCloSLOXFUuSZwNVKilv5YNWE3NzMyo5eBeo5J4xCzMNv3hThqmN3rdgpsETgTn1AGZaPQP54v9DubvVagST69CYE7VQKh7C009fwsUvvoRWrYV8doAf/KmPUeCA5dVt/OVTL2JjdQUf+7sfxdm3HEOUi7DfoGSjjwsX3orVjXVsrG5Zw12Y7KIESgcanTksAPvBr6Rr7DnLUrxpiLga89kUls4cxd5OFRefeQlJlmMEsAaa1jY7MyXgTs3pyRMnJFPpDEzYT1DFxCebySlgHT22hLWNLR1Gmxs7sqDrNK3rmocgibNiuYzpqRmxWn6oUGZi7AmQGCZx9fINvPb6Deys7SObGmHp+CzOP3wB0wtlJFMU+pgmcH2lgmiQwIXHzohh4pcYsdDUwGs0+QC3rkleGBjt2dngEfPYdGeDyQQ9BkIOZ1G3cIIlWK5V0wpbJ66tARvJaoyuOUNQW2vAjMDPvsyGykuoYjBlnjlEpUJpiNndkYW0A9wSMGo0nUni9TARsMSM6bclXXHmy9YAQUZdgI56Ye41B7buTUwWjr/H1x7bcWmGPBtDJ1MBZT4mMGA2QJMSnlU42IzFeMLn69UFB7CjQUKTyLKZtPzAuRb9/fzAtTVke8p9kvkefA3vmh+/XgCM1LwnGBuVwFlFxQ4ts3pzwBIH8zZ9M9hfJZICbbzXBLx7FdOcOhjiYWjAgxIsY3b55YwaPwuTHx+z6skGYwi9ZHVYq2HFYioHXbgNnBwUAxGhsmbM+kq2ZqwqdK1yYtPqinKsYFLOBFVARxfDdWce7Oy54Ps4UKZciH93XbE9A9NvM9GWtIZ68TTZ8TBogu4VbP6knrFjTZWeaFX3K0q2HnjgQdyRJItrz+4/Y4RXExvNNsoz0zhy/DDuLt9FgqOe5RXcx/rGLl569Yr1i0gTNkneeI9Nm2vPzwBNVs1C/uUAiHuRdoNimAPD6kDMPFlNw6lnH7TtznJyz3qi6CDHtb3ct/yel9/dr9bBLd9vYt9mz9UTjFw2b1MOteeNWHAZkO9PZzi96uDX4eDKQaR/Xt/TniQ6m+psaBz48rm6NMLXKX+fccoJG/67J5v8nq9pnoEEfopFbvPHSkZIIjzxjb9OHOzz17xSZvfEJCO+HjUiXVIFOzOd5fX9xv+2oRVWnfHP6Uz6GKwHv2IlOUEvTA08nxfjl/ZgQFR+bov2GfuZW0Oox2t/3YijwMO57xp3T55YnS3kS6EvpSes55Ivt1e017RzQMw5Hbfk+GF7hKSL9pKcc3hspGguP74PJtcaIPrcM8+N+EKaoJOglUlHHf4EYQ9feBAPnDujMuBzL1zExvY2FpcWUcyzbLKOKLGJhx46jHS6iiHuIor2EUUB+A7TiPqLSEVnkU09gES0pGEVg2EGrWESf3nxEm6sb2Pp+Ck89sh5zGcTmJKpGRexDZIg80rUv7m+oRt9333H/9pM73gHB9Abd43wligFk1ACYPbEpdjjuGD+Sbsmsr6akW4d9LlUAq9c2cTTz76OQXsAdJpAn9qonnk7BsCrxasAa3o4LhAF0GB87T8X+rLE0PJBckoWTfI7TdPwscGs3e9L4/LIo2/B937P9+CLX/4ittdX0W81dYhrDrXyDAMZBGFiQ+Jz7UehLCG3iIEO5nqtLsBSmM5rKk+BgCOXRpEMUjaDJG3G8lOSI7Tafbz28is4sriEk/efsjIH9Zy9HjrtlrSXBEUEU+mMBUgiVup692osHWYxx5K67E/MpYFf3s1uOeVEmG9ByMogvnmcgdKGDRNg2KzHJilmhS36dHJ4CcUXLO2hi9mZw/iP/8dvobE/xMbKOv7O934YZ84fQ6k8hT/8vc9j+eYWKpsr+NV/84voDg+ovcDl67fwvieflEn9jRtvaGKSa7km8815UBtwoqOCj8X00gv/ndO5+Dw8CTh17iTW2ah5+ZpY8WIui/29ihIFsqKlIiehlQSg+H/eY8/aGeS5kZv0B2518C2PPaKfqVT2kGOT4QB44/J1HDt5DIeOHMIcZSqZCLUmxTospwdfw8QQUS+pisozf/kMhm0bnPDgA+dwni4tMxF6SQacFKJBCteu3cL1V5fRqXVR2a+jlMviZ3/hh9HuVDHiiFx26JEZ6tlzIjOmhgMytZx41O4YCGs09YSZYXOX8blncgUdXrk8PRKJK6zsr+aKMO2LgdaGOXTFdPb4Mxy2EqapmRcMS6kWkBXUNC2RTAqDo3lWc333Wh1UqntyKeE9IUhVKVwadWt68zXoQIngQ+A3HOxehjXvZlvEnXYb+byVtZ1ZFBgcmk2RPncwVed/N5uMF4lxxzFfQ4dzwlwodIhTOx0OUnrhClR1LbnkZySjxn1p6zKjqg0rAl3awoVhNHxdLxXrAAgd2N6xPWbdQ2XIpoqZjaLiE6koeTZbidh0lwdjezYHkH5/xvduZA12XLsb6xvjSXlsxqzXrHxtB7654sSZcq/88LVJRFjDng3lYGXCPhOtDydjrONxXqAqVLu8e37MIoUf1Gej1pGl4mQKe9UtfV7q0rXutGYmfQECGhlzsYhCn4SuI5WVDtgAXxLN1oE+S71O/W1Mw6g+B2v64z4vlEqSsKjZODRqmjwrUkXv7P2ndZ8YSxyMEdyHiUao1mqSl731wnlUtvc1QlxAJ0qgXmvh00/9uazfmGC7K8MYmATHBMZHcwhJSgvuVmAOupx55/oiIPVkiZ+7mC+MZSM+dMNBkINNvV9oVHaA5YyjryVfk56I87+5Nh2AOUs7GTk8ATqGV5jgmiTOm8ccEMZBnu9TB49elXCG00G8J3u+9/kZ/BqdMeV/e0WSP+9VB76muyHEWVVf274XrRwLyXv4+5QCOEvqcgX+vjOlfF3TpJvdpyduwi2B/Tb2XxrGsfzBJiQaOJwwvQY4/Tz15NE/r71GkGCxwh1cT6RvDywr77Mnuqxk8u/uFuNNbP6ZJ9drVnCSXQRQzOu3+z9QFbjXnQwSURIeRpT7WvBJkJ4o8TkT0Gp/eMKYNPcgkhPGKhuBQQcuZ8h1rz7//AujTIr+h9SajtBX1mtBprpXweLCAh599BG1n99ZXcVrr72KQrGAUoFUfRudzioWFxM4fqyA/vAWEG0DiRYSEcv+9L2aR2p0GsnofqQTpxAlZjDANJpI4cbKFl6/eg1n7zuGx86dRpIjdUcROhoraVOyCI529/YwVSqrSWdx8bBN1wma3HjA+2Z/J6iyvv+JuHeiNgr2KgS91KwRaEeUOECgl7k+gS9fI5eKsL7bwxe++AIq2zUkpSnrAWwsGXFWt20EBSFFdvPWtLGdZHwNGKvMGpqttIjEgvXlncivne1tJEf0Qi3KS7jeaKAzGuIXf/EfY+X2Lbz28gvotxqIwvhEMsRRis/PNowWfAhsBrCthKfSWsju+bPK8gl0SwXpOtP5LNKFPHLlEruCMEpnUcgVUd3ZwysvvoLjJ+/DmftPMeKj2+NI4JYOEFKG0vXSNDpYrRSzGZXa7q6uYGFhAYVSUUHfDz3+qUUNa0TyAG9BwBY0vyTV8I5QpSWm9dNITSUU5p2K3gCtHieDJVGt9PE7v/UHyEQZbG0u4+f/2U8jyo6QTZbwG//+t7F65y4++p3vxbufeAdGWWBldQtLR0/g2LFjuHLlitwVWH/yDa5ro+ZYnf1BUzTu0L/XhJ4bjS6yA/Rx6swx7G7t4MrLV9DrDJDMREip+a8Flp+re1UcP3FMemrKWng/eFivrq6HiXMZHD5+GLtbFSSjDHa2dlEslZTdElTTl5Vlp/mlw5idLaNaq8ozkeNxZRFIuedohMpuHc8+8zru3lhGv9fG2x65gLPn70eqMJCv8jA9wn6ljVt3N3H98g30m8D+Hid7ZTEzl8N9Cws4cfoI5o/OoVBkQmNgSIGTh06nJ49TaDyvacj03JJJVWiSPITFbKXHbACzfko8rFxlZXr6sXLT63lr6mJCrIikIjGTeh2IBKT0WQ6emxYWjMHQ4SStOKW6LK2NzNeUwVvX28Hs7JySI649sVahTG0swoRRMMVdYHg1tcte39elH+om5bD398M7RWYjndZ7+7rnwWHSBGPCxvGCOlWi/8jkSfzyphOyiWbdlQyyJ7K+tJ2bDHzxA86vVUCf8SCEvPhh7syQV5z433wvJlJxBthZJKtg0PJrMhHK9yf/dBZQbHSnJbBKiywCcSYXGTXBdVRy52s6i4xHfzUAACAASURBVOfAxjXDHsNtbSVtuiNjFKcn0Y6u1Qq6Y2+sMjbLAS73qDPEzmDHgYfuTSirk9lt1g8wNUcN0yQucW2Mn3GXjZWW+PCZ0mmFAJQ6TCZfdnhbqddGYnN0ua19WS71GHeN9JD/MYEaq0XZjGwp1cw7Gum+k7XNFopo1ti0aZP7+KW1ROvOgwP0oj5OnT6paXC9NqVtPTndIJnBf/nDT2mUfI864vAZfR3x+g0wGbjWWghMrIMmB8Z+3/hcSSKM5QrBtk3AImFNXmMNrpqMSZpZEikGORAZ8VK2r03uBb8mgcDgv+sxxSU18WYzklKm7zZZkzOp/B1/PlzD/B16C8fBqeJBcIBw1tYwxMQ9wllvVZykWTdZgDsc+FnA+yS9fEyT6vvJGV1em8cIlzQwzrg8hH0lHqcclPN3+Xt+faq8dI3l9mfjlRB7fSbVPpTKiCD+nMB01kgA+wwGKB3k8rq84db2TQf9gSW2/LLXCENfAkgmfmHSxn4C37PsW3EmXb8n0Gw6KJPKmaTBLN3CdYaYRwJHw6BCNcXZX16n9g3nIAS/43hM8MRADK47/7CiCE5Ws8Eh2jchaeVCYX3V10j05xcvjpIq39E6iAb9bGQwSxkDFvxxYGp6GqfPnNQ0ptt3lnFneRmz0yUU8iy3VJBOVXHmzCwSmS0MsA6gikRUEwOTGJUR9Y8jifuRSZ1CIjqG/mgGLV40x74N+8imbNoOgaDNhzdPRkZrTknjD4qVzHHOPcspE3NlLdy/wsHBb5YdhRMHB//3SduTsb3y7SXwJztHjZzcHMy7VxIHluA5fW2YwsVLt3H9yk2NqkwRiHEcMdnGNsdoko2yAMgAYOWe4Fmo7vcwQCF0I2qRq3RmIm2yZRvr6yhmi3aIZgkUsrizuoyf/4V/hEwKeOniczioVtBvc+IataQJDEamzfSylUC1XBvMTHoyFtMyH47lNfNnbp4sXn31VTzxvidQnp1BaXZOTG970MPu5g6OLhzB7ZW7mD+yiKUTR9UJPaBJNX1/eSA3rTGI7AIfHV9ToCyTscNvfk5ey9w8vrFMY25NKg4WXN/oC37MAlBHHnRKXNRuMSZw32urOYtljBefuYLnvnIJB/tVPPzw/fjQ33ofhqkUvvTZZ3D1pWXUGzv4x//kJ4DUEFEmhRt37uLJJz6Ire0N+VqyG9UybWPeVXJMB51mlyCODiRBHzgyAERbO2P1bVwzJwdmksDTX/4yyClyQW3TaqhcRiY7wpGjS8hns7hy+br23PFjSwIBfG7yfwWHelTx8GPn0R0MsHpzBTMzc3r9mzdvY3pmBqdOHceR+46Ktd+tbGryVz6VlwyC931zo4IXL16VLnc06OLwiQU88Z4LyBULGEYtpBM5VCt7ePn517G13pAkghPF2Kgzf4gl00WcODmP8kwR05QzpdLGKtJaZzzmt2Nz10cDHX7cs2SFpJNNZXUA6mBNZMaHMAGYfEBDo4vp0On4YI1BdEHxBjNKBYxh8LGaxpwKfEh6QOcFzqq2hlB+kSHQoaSJZwbMdb2JBNbX1gTAnEGnG4lI4VAW1wvIw5HDHibelA6iTENthxnfn+CIv6uqRvDq9TK1AUE2AtrEO/6M3FjkYGAA0+Os/RtUwu8PLWmV40jw0eTnpbUW5QGFfB771f3xezqIuCdmh4BPxtdGFk/0rr7PfG1LhhUO8DiI9d8xxsk16J5QGKPkB7BY8NB5ThDGr0bdQP758+dx+/ZtGb/Hf8eBlr/n+CANe4sx0lk7MWfy/3R9Mqe6sSl1AhI8TsRlFffc33BP+H68n/Q15vMk+8w1RGBrDc1hpGwYFiLANrC1wMoWmTkjL2ziJZNCG0JBfWQOrSabiy3x53nC+yF2rNdXJYrrlOCd6g+CZwG/0QBve9s7cO2N61aaFSPMkqxJouj1TYeTEydOaHImq57WTERgmcCfPfV5+UvTe5pnua1HS8q0J4JrBj+bgx0Bthgodb2qgxgHbbwO/54DB1sTxqQ5m+eAStUW3ZOOPqezq3GG0oDrvXI1B5jy5+V+D+SGCKOgsZeVIbFBsDnjdfj/46wsXyu+p30dOMPpoNIrh34tb67ouPTCmWD/DA4O/ffizKavcb8vDpS5xxjPTAbTE4HmVRtPbP31DXdNHCTiwNxBs78u/9v0y331O/lnYNJO+Zm/n5+5Dvx1zQLhZv3H//bPYevGQLKGTYTGVF6vS5r4s3Q/8FjoMghz3jGERcBLUkFxNjRJ0o6Nv9vvmTY5fk+tmsPk3uRGKpypgdvijtZNGMmu96dtmbI488oeV5zCIBlVJ6hlD5rt6DPPPDeSRZDYPjN89kVhejIDoMwC+O4PPfwQZudmsbe/h1u3l8UCL8yzs7yOXq+CpaMZHFlif/sqMNoBoioi0IQ/B/QPITE6glT0IDKpkxhJxFDi/A6wQYyNZHSjcbbPF4wgFAFdyFAZ+P3A4mEbrPWtgeivAXwnA/jsoRjzGwBxMBlX2YRje8mSkhEi4GXjSADNg0FHAXx5uYZnnn0VzYOWpn0N2aQ0JNPZk4uCPWQby8kSr8qsyjlMg6tsWxrcIHvQg6MEwSat1Ws1NTnwnmRzRZWbb9y+he/829+JJ9/zbjz79Bext72FbpOMOvt+kprcomltaiQKehh1LRsD6wdDN5g+M+jW6gfYWN3A5uaWFtzhpUP4ro/9t5g/cgQ37txRE9uF8w+hxeawPMt5buo/kASG5VT687Ixjv/NRU/uluBWU9OSSWxtbsgSii4CzEA5ZIEgW4s5ZITxAzfeEMOMz4KWJSUs8apxSqRiV2zmzOwCfvM//L+orNWxtnwNP/kzP4jFM4cxTKbxW7/xB9jf2MfbH38rnvzAI+ShUantY+7wUcwfWsKdm7dwcFCzscCh/GsssmXOzo5bgLNA7WCE185yeyYRYem+RXTbI1y59DJ6rSay9JEd2cjV6n5Dz+PcuTNotmoaFMHGxoM6XVDoEwI1q2iUaquN/eqB5ESl/JRAbXk2r+9RVsTgwmzbxz7yXtBvs9sb4YXnXsbVV+5gZ3sHF86fxTve9gCiwgCJdNqSofoQzz/3Mm7fXkG1wmlzBa2JQ0cO49GHzmJxvojcDD18MzailGxuciS3CWXtBAxBf8gnsru9Y1ptuQRwkAhL9KFjlgxYKOt6kumHD+9pOmd2Uwx0ute0sqOeM/y3++vKciYkul6O92sgqLTnw7VB0D5SILY4FkqP+vsQtQAUmbhynxUKllA6q2Xeq9a1TDkKwTCDarxkyMrI2EosskPJGUo9h3AI65Dg2g+TzvgZeK18XzaBcFqaJ/bcm5RwWCnOqkHeiMNnTYaYcY/vy3VHDbC/D3+WgynIfur9w2hni6PsUeCkvMmAC2sGtf/7Qco/nXFzCY88Ysl2p21gBb8c4KgxV7aLEvdawuJDGSKbosT/l6emMVUuGfAKHs1W8bKmIb8GPzT531a1MV2glzsdYEjPSk9lgsmg+9XnDYBO8SOUd+1AtPHyWlMBHJOZ4v3k5+Q0Sg62IMlB8ChpSSAj/PAXeJJbQ6juhMRbAIse0aF8Sh9dn3ZJTa17/TJm6b2DbZTiL3X79QOrioWG1pT8iDsolaZCojhZO/v1A8zMzuLMubO4fvWammH52ciav/jSZVkPUibsz9FBrgNT33tGGNheMw2kAWN++R5wTbeDHAeOnvT5z3uc5Pf9WXpMFEBkpYfT7WIuC/xd3yv++kqWfPIk11Dwx9bZGKaQkQlscVS7W1AG0OvrOF4F5HUSxxg4M7bdAbavM/+s8c/kccWBZLz64Gs/ztxStuP3zdexg1G+rv+Of8+fDc88ThTz63IJiQFEsx2N+4o7a+t7T5glTC50YM97an0UNubbYyx/zr+nmBakl/y75EGhWq73DjIU/xlbK2ZPx2/58xYp07NEXwBTTdsmazMSwvqn7F6YfMn9dElmxPf/eA/LUWEywY3gfawJ57VxX8an6gUZnURtcq7imWOe2g6OuY/HazUA7ugLL7w6qlZ3BUpMA2koX4AldOHyl9Qt3GoJEC0cXsDDjzysbHtzZwubmxtIcs4Zm6LSbSC5heMn0yjl6xgNtxEldxFhX2AMg7Lsy5LRMaST9yGVOMa5TuiPsgJI1OvZpjB9i2d9zATMzzM0xYSyjBop5OcaOjb/GoBXwWB8K77+L2KC5ZVL4G7evENOFktA9mWu7ZUnJDdia4SvPvMy1la2MWj3EA06iFgT5v2glpFAWF0fNueUuj93IPLGHt53MVUqFRuDpEk+g6FYAbPb4QSojIDv7l4FR44u4kf+wd/Hyy9cxPrKMvo052eJiweVdMTWvcznqI0aGJgBPXoDo8X72+n9/5S9eZCd+XUddt6+9f56b+w7ZjALORxySJqkuEhMSEmW5WixZdmmRVmMS0kU2eVKKktZrlQqfyZ/pJKqxM7iUixHlihSpMghh8sMORxgBjMDDAbAYGlsjQZ6X16/fU2dc3/3vQ8QxVA9NQWg+/X3vvf7fsu55557bgs3ry/i4f1ltVCOddtqQ9zsNPH5X/oFDE8WVcGcyuRR67YxNMpAxcaImycnMEGAWIw6bbvs31xAbJ/MGiKm73gorywvi2FkEQsjPX7x8PbDxReob6JK53DaBMcJVh6Xy7umb223pG3lIq/XYvg//9UfoVuLYXP5Jv7gf/jnqHVbWLy3hh9+53U8uHMX/+2/+KfoJKhLy+P2vTt4/oWP4sHqJlaWmJFgxNkUc2ALy1JJnF/qJx8WdH9TCprTWC+BRq+Jg/sOifF58/W31FK1U63I6iubS0muMDGRR2FoApffvaJNYWSULKNZmlE6wZQmD4vTZ87g6pWbup/c0DDu372vlPzBw/M4eGIe3VYCq2vLGCqMmKUQmf8O08fL+NGPLuLhw4cojhXx0Y88hZnpUSSybH8dw265jgtnr+Dh0ibadW5YPaQyMcxPz+LAkSnsP7iAoTELIJgaYuFmupNSS1+PwLXh9iydR10WpRpcl3w+qWQKufyQMjrMjhjbYt7L8VA84AGsnrV0WJQPPWo5E01zKigMbJsHQlwiBP3UathryaBZoabb6FhBC4NNW+UMFvyQIMum7Eerjc2NTcwuzGuP6W/eBOvaNL25gjGI1FrrNSwIC21vjYVgwxBreuGHneZN3NZFXxsr8Og6PNuIKSXTn9kMakyjK6Azl5do0RnX79buljHE8bjkQTvbpX6xmTN2fsCKDZXtkxUIOfNGGY0fmlGNq4NeHbwhsKBcaXCIDzqxORky0LWHOgXzRwygsoXt1TU1SRkaHUYslUAvHFB8Up6e5ZznmeMHGf/s6zADYHA2x0CRy2h6alIjT54ge+LnMqbU9hQCJa1VrudIURa/x720Xq7od4tshBS+ZwDMDm8HLDr7lFEwa0MLSJhVMLsyt0TitRTARb2FaWwY5FgcTzYZ4nW9MIkqLAaLfJ6l0o5JbgKIoKadUhjObxX50m1lYb9cL0hOsbaFQGRnp4zXfvS6iqyVcdDZEorJQpTCufl4EZY1EzEvdP+5s8EOkh2Q+fr3vS+awXCGztl6P02jzKevaY6jxiiiG/bXa7/nOg5WU7ISDWMhU0yXOYVnxWsIr4SiXt9bnIl1YE8w5PfmgNbnsAe6Ph/9c/rr+sAp0kpYcyvMJ74Hs0WeTeXv+f+uK3Zg7b9HwMfMlgNwvt6zVbweCxwfkZ14gZt3DAvFon6mO1j2e7VzlO3ibR74+/Da/Fn0mRo4NaZd604F/LYfu6zJf0/j2rWiR5sH6LcMlxwsSCF8D7R1YwVl5udsLdJ9Hx6QmcFtKoD9gTSK++6gUI5rT9lyb/kdHJIYHPRxaui+yPfgfbt9nc9bZn9j528u9SZGhmU/ZtXX1tNdButJ84Xtti19IfARB0qliirqjp04ioMHDqBUK2N19T5q5bKi43Smi1rzPgpjVRxa4Ca9hR7I9JZC22JuFcNAdx/SsdNyckB8jMNsVHfYvOTlGSqJ+d48VKPthDkAZgFlLKZHXOSWolIFx/nR72lQQi+40Nnxkd/RCFDLG3ScYoTYXIIG92yfSuZUG6u1xWMDjmuLG3j11fPSnfVodN9rotuq6mDXA5A/p3VH4U2LQQzGyKqqJaCgv68q3EOfcH62Bk3TrG0uJ086wwIT6yBXqpTwe7//n2Fnaw3XrryLZqlk7SkpxaBBtRbrgMFi5b9Feqah4Vgv3VvGnVu30aw05C9JkK6UHHWllV38+m/8hmQM2eEs0iPDSFInlUzr8/CA4abJTZxsBSUqZJvJdpDtJZtN5wZpbFkdny9gY20NiUwKY8WiTN69R7lPXI9ODWRKHKQx87Su9bq36l2mI1/7wUW89vJFbG5u4ch8Ab/xxV9Fu9fDX3zzB1i+sobx6Sz+1q/8HEBt784u5hf2YWp6DhcvX0aLn5njS4aHelJFmsFTlTMksGE2/y16VCaChTyxLIaKw5gcG8ebr72NWrmCWIstEG28S6VdZHNJnDp1FK1WHTvqjBSXq4It3JhSlGtrG0gnUlh5uI6x4iRK5T2MTYxo0ynOFDE9VUR5d1drjowkM/XsctaqtvH66+/gxnv3xLx/7KPP4tjhCTTlNdpGeTeOd68u4uble6hJY85cShfT+yZw4tRBLCzMYWIsh1rTgimuSumgLOLT4emHBTd2dVxj9zs++1AMQIA9OTkZNklaYplFkwBvzw7T/oYTNjV5moYvZ4+cBY1WbfN97Hct9ec2MxxbFdNUjOVvtBvyQTb/SLLxoRe8fCK7oZ2wAT9ae6lRSjqFtZVNjE6MqlUnr20atFBsFtxD+LwZqHEN8pmr6UxIzfHw4Bjlh4whN4bDfu7AjaybpU2ZmzZ9Hcfa2Bg2DTGmlscM3V2MXWFHQKvyd8BKuypZkcViKE6Oq7mIAwIDVdQz0yJx0CXOM2V8nWvfBKrDePaBToMdGwfFefZo7CDxA4p/Pg4M+HMd1kFe5gQFsxmr95eRHx7GgSP7sbZq0gEe9G5L5ayVs7C8F38/f09KhTRezKAIKDHoIFM8KGb1+dkHWG5JxmA8sMDmtBDcYNjevtFAeY/WXj2Mjo7aPiagMJivDnrVuSm04RUz6w1jQiMdBzTRQM3dhGzum/SDOspUsOuycaJszbrLzc/PSr5k3QsTqJTLRh4wiGJDkVgPh44fU0DNeUAyo9uNYXengtdee1M+4x7IPAokBiy+p849UEln0qjWrA0zv5x19XH056PPJac34gEjTpwB9kCKr3Ww7IDTQbH/O/psPcDy7+k9QgdR3xe0xtPsGFixjoxBAuFznp+DVlbDBcvQaMYGnaqtIWMmLVixcXagKxY16H79d6Mg2O/B9yTPLvgcchDowNfBoQcK/jrP0PQ/k4JPO3N5TWfDPbCkJ7hpt/EIQ+37JzOxzJRGg4moLtnHVftP2juQDWoKeJ+SUjzmb8ygsq93jnRS9GCtv3ZYX5I2gMxr8PwljtCcC6DXAm0SEgxerDCTAT0dsVi8yb350TE3cOpzkK/nuNhzNiko70NrhudaYIEtscQ6D3NV8XPEJDqD84V7ruFWy5rFXnz7Wm+MnrjFcZR2d7C9tRXSV5amk9+2NgNu5FZFbJFaB+vrmxgaHsKJ06elH9nZXZO7A3+WzSbQ6q2jG1vBTDGNqXF+qF10ug+QiG+g260h0ZtEKnYc7eY+5DKHEY+zNTEnsNsQMRXHtJx1oWElLB8aGRY9dGk7mGbrqNMM08HcnPzrsY9um3f/p4/+xbQiIpH7X4p1FGlysGlhRqaX7JdpehsEsCzAkOzBzPA3d1v4/suvY2+rTrSM5t42Ugmm/kziYJHZoBUwcQEXQH/Dl46Ym3saTXY6StrhyGIWTq7trU0xqIkUU5t5NFtd3Lq7iN/5J7+j7llvv34WlY0taUbbZI3l2GBpdU9VEExLzB06DV186wLKO3voutVJMqFUH7Wa1LUS1H/+l34eM/vnEKObxmQRsUxeDIQxsKbT4f3xWXRbHd27rNoE6m2BM1XLBZFJJLG5uWFFGoW80s/RjVKbZbBE4fhokXKGh8yDFgx9a9MF/NEf/hl2Vmq4u3gNX/itX8Chk0fRTSTxh//qK7h38y5++0u/gYUjk6g2m7hxewmf/NSnsLa6irUH6/JH5qXqVQrxKY0wNtwOdota+dVnCFhURHaiWcfMzAJmZ+Zx8+Z13Lq0KP10q85udhkkUj1MFEdZv4UHDx8gl02DBWosMCjvVdFoN9Vs4okzz+gZXrr0LkZHh7G+toFarYkDR+Zw8PBhzfWt7U0ku3GNWTxjllDL99fw8nfeQLvWwty+STz3wRPy8ZXOrVPDneurePv8u9jZ6yCfyaETo0a4iFMnj+Lo6UNAt24TPWheeeATfpPFYmpXwVCMTSrM85Xr0bS0g8pxNhOgVpFMo5iEdEIpegN9TIGxoYFpaf0g4lua0MVS6X5I+bN3UOavt2txMzPtOWU03s3OO+8ZODLpkK8hpfAabMttrCvHvX8fgX0mKNchGGzMDMTa/37Y6zAJhRDG/g2KzKjjZJfElTXuO8XAKJhdmn224DwSt2JM3i8zGaa7DAVwibAemJqm1ZKDMgFJsxfjvXDdPLhzH+l8TqCDbcK9kMhBqI+le5MSEHgFtYMxvjeLf8tVk9YQs/FnLAbSZ1bLbxtHP+QeZ8P4e/49lwgkQ3c132+b1YpkUdlcHiPjYwG80f92YN/k4MDH3Pcm3Zd3v+pv5AZ8FXSqM5zNK78PT6dLvhDmAe+tw8KXoOvjv3lPzKYQNPJ3GGyWK2UxT/w9O0y9KRDJQ9IGoQFISMtbhtHccXSAOjsW0vq6RiBtoqDKASC7PfL7JJd290o4duSwCABK9rzgkvs16yJ2SnsagaHJCexbWMDi9RuayxZkZPDit78nB51oYOKfPxqc8Bq8L+4nApAhJc4gx/Y3c/EhYWTzc9DBkjuDp6A1x/rMuf2u6+Wd2YwGatG15CCNf3J9erCkgIGEGgFt6GBohIxlR2UTF1g9vl8UWIsYC44rnB9eA5HPBwlNmD8G0LyY2/CBzz9em9eJfmZbr7bX+br3IFbSwyCT6GcVQtGk/54ClVAA5uCap4nmZMTdwZ+L5gaLIyM+8x4I83cE+MJhpOupxmPQxMPXJCcrbfHcM5eg19fJAKRaBt0DJNvTuF+75MkaRTkmEXERGcc0z7Dynlpe257aVnZSnyVkGXx8KZ9jcSf3BR9nAlAfE7u2rQcH/T6P+D0L8KHP0ydO4pQnDVydlMVT069BwxEVToasIgeOtST98+Hb1x70krSBaDUxlE2jOD6GlQcPNPFZ7e7pQBu4QXcfezht2aRUa028730fFNpOZ+PY3FxXH29ZUcVLiMWrSCVrODDPCuR1dHEHMawiHu8g3ZtDHDNotUeQSRxCMnEQMRQ5fOo2RtcGpW7T5mXIFDbZDJqBE/DKZNgPl59KwfvjQa9HulrUYrgDuxGYXu+gI4DN1JYcHIzxrbPxgWWmBYgpKTj/1g1cf28JjXIDyV4DsVYZsWRcRWIePIhFkHbJ0lx+8Euj5nqzAFSldWH6qduS9qtES6t0DqkMUwxxVec/+4FnBExf/s53sLe2LgDLDYP6aDK7ZFNlN8LDPrwH21i+efa8QB87shnL1MTJ06ewtLSETqMlT0mO+yc+8wkcf/IEshPDSOXzSOeHkUxnJAiXFZj03lYkQb0amV6iPi5QBkpcLPRB5Vxi9L61takGANxoPXLTIRYAgzFjTVSqZT1//q5p3hgBF/C//s9/iGYphnu3LuG/+e//mVxV7t5ex7e+8UM8eHAb/+IP/mvkRhOy1EpnhnDw6GEs3l5US2u6S/C93HKH1dSyeAuLr4eWtQMOzTGU9egCk7NTmJqbweKV27h9/TY6jSby6Qxa3bos5fL5LE4/cRw722uo1zqo1lrY2liTxzGDlIUDc7Jr6tR72NjewcjouDacoaECpmcoHSmi3athfWULQzl2KvSuczG8e+Emzp87h1w2h499/IMoTuXVDTETS+H6lTs4+6O30WrSk9XkJvPz4zjyxH4cPjyP4aGsxn+XVfhkpxNW6ECpEg/oSq2OZDotkMR5qOYPwStUdQmh9SvXuLfzVdai1cHDlYfS9fPgHBsbNQ9FAVVjFhV9p8KfCiYMYETZJI/6B4DF2AACBGYb5N/M6m9V5BqI1oFLdkAaBGaWjBEVqxA8gbWhsphDrWptc+8/Y9fahiDZ76l/gIQDnoeqMX22J2heigmJ4cH9+5iemw1BkjFKDrwFRKgHpfUZq73TVrDCAIJjRG0zi9DcX5jXViqU4xM6pvEZceMnk57P5tQ0gVpOAhcH8ayvoEzHDy8/0DyD4wycGOoIG8dnLamUHARScu9gQMc1xvHqH8BcEyHNb2vS9iK3LXNwrL2TQfTqhpxfqGViZoBjxexAtHjO50b0IPY9QOMWns0g2LRn2wdRXUuN8zp+GJIJNkujgb9wt0VHBdN/K2PXbCoTw4Ce9+XzzhkiA2LUJw46fKmDGV0JAnvPMjEBNQXiVoBGCZezkLrnML8dOPjPGtT1Z3LyQp9fWAjeukF/HjTQAnyNhpwGJsYnMX9gHrdu3xa44+FO3e5bFy5je6dsOtXAkFlwZDZ1DnT8mfh54t/X2RNs0bwjoLO/muO0VQyetx7oOZDxeecghkGYA0JbW5Tj1U0/HXHw4O/xPXiPUXAn4MP9Rc4sA4KBbJ037PDPoWAMpkvlz7heOC4uHTJwbCxqlGXm83fLzugY8LrObju484Db56YyLSzaVGdTy1TyzOM4+5z06/i48j6ltQ+ANWC0vlaZr/dgKao19ayLSyLEyrLhVPA0FxAOaXx3stB+xfr+0DDH57TGIlgLOhjnWcv79n87mGUw7iBbnztkuHzcfd3x36y/cf9zfr69vV2Ni5huZouCD28ieORG91WRp8FCsvXmUAAAIABJREFUzOeP+KsIMeLzzFlw86avhkwYSQrLNLh8gsCe9Rz+b2vPYbUXlKXaM7K9O/a9u5s9xrXtehWNvRISvQ6eOHUC1b1drDxc7lP/ro/jRX0gZRsjHVUX29sljI3PYHZuDoWhFLa2t3DjxiLGJ4aQTjN6JohrYnR4D7k8vQofII5VxFhRDab1MkBvBKnYESRjp5BM7A/enAQlZlbPIjGbuNSamP8hmSX/cvug/jd+wl9+HNMr0BtaC4X+XrqCyxscFFNXJdBLf1u5OCTQkO6RYJitA4FuPI7bS7s499q7KJea6DXZmriiRhXcHDmG3Fj10BVVG9Vvep6U9LacBFq41JH2LBXHQ59tc1lcxa5c6uIlQ+cMKlz82RS+9LtfwvX3LuP+nUU0SrYpxpmGppyCbUsDwyTGXrZpTZz74VlUuRCoKw0ti2XmL4s/+t1xo63g2Q88hec/+mFkmHIv5BEn6CaYU+W+FeNpgpFfblj6hPerRRq3yNfTJwRb3NTJ2LCVppgaTU4D/F4Yo05WqVA4Jt1vCv/b//JHiNd4sFTxxf/k7yORzePLf/pt3Hp3ESeP7cMv/fovotppYmV9Ax94/gXslrax8uChjX2QdDi7VK1WzFkiRJts5JFlO2SyGWQZ+fo48Nxzz+H2nRu4cWkRvVpXHckmp4poo4XCsKW7b127iwP7ZsR+Mgqu1hqSURDoPPWBD2iDvre4hNn5GSzdeqg21k8+dRyHDu/H2saKrMAKQ2OIs1IfXWytVXDutYu4feM+Tp85iKeePILcCAFrT5Zmr71yHtsrDVmesQHc2PgITp08gpn9U5iYzUtGS7eBGJiKYotm88hlUZxYs1gS2Xyuz2bQ6aFZNweEPsgNLBBXgrOwfMZ+cDy4d19AiRum/U99JTvzmSk9JQFcEz7e/fUaAb989q4r1eaaCGuhG9wxBGTs75xjBMO0R0wmrZ2rHR7ehtI2Ob9HZwDFLltB7yNfsnDi2aCiqtAaVk6BpqVVZobnXMcYHwcKyUwOa6u0s5vrM0Ge8rXD0qqgCWy1QSdNssUMmPyLOyZ94Hrn+zpjyEDVAa8zRfeW72OkMASyqQS8BKocDwdqzoDy/pQRilTB+1hE2SEWEw0YJ5NE+CFsMqtQCBKYTAu2u7IurO3RNssYKxs386oWUO10sbG2rjk1vzCP7V07DAlGuyQookFlpLjPgYGDZwU0gWGzvdLYVPt+OFw75mf6OJtpXjzWNtefBz8bC4HX1tbUEZJ1KEzpe/DDaziYd62u5GOhRoGvs/Q4gwErDLJrNhUsOEiX6wIlYSqscyswe/5y/+j1UGJzp0xGcopKzYqNzTOajYRsncgeLpfFoUOH5NajDAdtK5tNrD7YxIXL1/oOFR4U+fryoMYDiCho0X0GhlOjFBhxB338GfdyBzgiMULRl59HUcDIzyUdb88KxBjU8Yvd9FyPKUAWAI0/K2c6qY2nw4UFsT0FxlzhOl8ZOASg6SyvgykHZCqM455OEiVn+5j9H1jikGI3Qsmwg7ObPudcOtTfJ0L2QAw9A0DPKJBhDmc3pQXu4a8AP7hK8f58Tkafh/Yu1poEjbVnvwwoE/sMstq+lvUsUiaRsgxFWGN6oEG/HmR2qWDr6a91gEytt+6NczLiduCBot8jJYpmH2aZLK0LBYqDDJ0HK7aeB001LGNhjXEUiBBihCLYRwMh36cZXHv7dHcjMcmRjx0/ojWLCMWmdDoJTYZEKETaVCuYoze6WtAHPXKQlTE4JGZyHXHsaqPX29mpol5mL+42WtUyGuUSZqcnMTk+gpvXr4lZc0TtaR8uZhZmyE80Y2bglWoTuzs1HDx4GNOzU/JXvX5zUa+ZmS6iC7bKZHS0jslxbla3EU/cAzp7pv1TscgQEr3jyMTPIM6Cttio0d7s89CwVH8ypdL3wPLQ8si8QP+6X3+lvCEUQxjTOLiuv17RGu1muMjpG0ygSj0s9b2qXO6JAeZxX6l28PKr7+Le0gZ6rE6ONdFrVcS42oZprgA6ZGQNMpBpEIR5FzHKAngn/rDpTED2gsUOjH640ZCRY1CwvLaKf/Zf/lPs7G3i2rvvoLZTUvcvygjZ/EJfof2qb2bcMF5/7Sw2V9fMAD8UzykSZERNAKoq4xYOHD2An/nsp5EZH0Z+bBTddMasurpxXHrnKvLpHM48fVLaSjLEiji7tvCop3LhOzc2zh32hScjMEfGQ62FTXdshxVZHOqtq8gXRnBjcRkvvfgqdpZW8LGPnsHzH38OjXgO/+//8zXcvXoL//l/+gVM7ZvExt4u0oVhnDp1BhfffkOsOMdL7GUmJTbbN/BO6IpnwUdgalgdnLauXfuOHEM2M4TvvfQyEux2RYuyWAwbmyvqRLZwcB7deB3NaheVvRp2NnYxTM/hdBwHjhzE6toqNlZ3sL3XQD6TwXAhj3wxj8PHjmFyYhSrD1cthc3Ke8o/Ygm889Y1vH3uOrK5DD71qRcwNp1Vc4x0Io2Lb13F2+ffQYv1oR2awadx9ORRHDk5h9HiiCQUdeqpmT5Mme8pQWGrTmabTG5KFmYsPOP/GvGgaeNGxO8xCJNvaGiBSQsZPj87+EMLV3madmQvc+/OEiYniwLY6sBGiy1qX8MmGGVcPBKPgh/f2CzgM22W5AvKRKSVyraOcXFpIa9dvY4nn35aLa352QwYSnzct5Xyg53v42wPpSc8YGqNiiQnvu+w6p8gw4AfK487Mi2nzS918OZVCSS6wF69hU4ijWq7i2w6j+NHimEPHOjzBMyCR658WgnaQqcuNdMg6xlYBysus/kuRpDV8/LHNJaM33u4vIzpmSkB3WKxqP2QzI8f2g7ufcydAfc90fWESrdST+/tepPmBGC2RhaQ6l5b9Pi1oMFBUp/JJYBnUSqDHsZF3O/USt0OrL0dKyqd378PKw/XBFpM8mqHtINQP9ijjLuDIwffFii45jltTXY8nfuYQb0/ZytW5PsMQD0/V7VSxdb6Fmb3zaq+oErZRd465PkXr8E9iUGwABj35mDzxft0xtl10Px5pVZDIYAt95A2cGJtdh1w8vezybQ81o+dPAG2umb6lWCW+6KDC5IALITct38/qOtkW3Huv7xfdrx85dU30FQFuu3NWmNcsyE1r+JGNQoxSZzfN59rH3gGOYPbkDoA6rOcAXj7WDtr6HPAX0c3Frk9cN4E/10WnGuc4sa+e3DEv/NeCWQGwa9JaKzAiNkQgHIpAW1mcwLbSGzAz8Kzzos0PVPp4E5yx8DC21gM0v7+fmrRHPYDscUho2eBvBuO2GuUju977dpccFJEa0JNd0wO4a/zrms8N8ypyAq2zLKQsdqg0NLZYF43m7EMTV+vGjyN/V59vYohDXUE3mRBDCrRQV+WY2y2BQfWRMLZVK5XzyT786BEwNe9BxTKkMklwz6bj7EF8mGfCBl/mwvcIxmEWybFWXIPVHytexCmdsPy0rWAmV8Odj2gcmaYGmAGhNJthzlOAC90FsbMOr1S6mNewryPPksdioVlN3il3KajPirVBhr1pir92+USGtUSus0q5mcmdQi4ZoxvyF7rqjjuedUc2bskYuyXDIjRjKeTOHBgQanc5QebuHL1XRw7dgTpJHWwDSRjZUyONpDO3UMPt4DeDpIJNjCoo4s84r0TSHRpX0bfXmp7zeaoXKZOkvoRs6iyxcyNzdJ10UPupwXAPxH4DtR4du1wUZUj8NCi/S4BLyNSpmwYWTLCicdQE1fP4C2OC5cf4PxbN6UrbFe3BHzdhNwqsx2Isle7GczzIBdYCZ1ZCIap79IE6fZQq9XRZbefeh17e6WQKrA0/NKDFfz27/42JqYncOGNc6hu7mhxKir1FBg3qFiwbZI5XBxXLr+LW9evG+CVwLwjJmKvWjY9W5NAvYPccAa/8Lf/FtLjw8gOF5AdHtEm3GvHcfnNS8hkE3jug+/XYdesV8UA0l/UpmJP7TC1yIhtYjGlWSivOHTksDkykPnnpkF3jHYN6dwYvvW9s7h56Roe3LiJL33xVzB2YALVZhxf//KPsHT9Ev7lH/wXqKU62CqV8OQzz0hPfvf23X6HJKVbOIAUzDA4Uerd5rY0Y4xuCU6YoosBc/vnsbD/EF767ito79RR2dxCPkcQGZPBOwPC964vKr01OlLQ4VWvNlRMVa418MEXPohWr4XF6/fU4vfqu1cwszCFj37sI4gXUlhZWZEjRjKWQo9NT1rA2R+8jnfOXcTJY6fwgY+cQW6UQssObt3ZwMU3LmF7hcU2bMTQwYGD+3H8xD4cOjyLZDop3TPXgRV7hqLHnllEkb3kocyD0TRVKTSktTdLL9/I+fu++dhUN3mPNjqu/Yy93jYwMyhPxpjWqiiIyGZSajDCAk/fPB2M+dp8HKT52HvnJNqBeTqU2QVnm9y9gEB0c20TlXJVTVAYhBEU833EpBkXrGyGAyzdi5hg69tO4IteO+j+6CXdRpUOEPEkNta2UKmwYK/D3BMaVRaTJpGMZ3FvbQnFg/uQSWZRyGYxPb2AkydHkIyn1WXQszcMAJttBrPc1K36X0VroesiJekqxMqkleL2NU5gw+DHK7fVCrbewO3btzE9M6nDntXpZC54USci+JmZUWBho4MaO3S4t4QUsI8Pu+EFIOtAhsyhs8nmHU4wS9/ZpopOOD7+/HQwMWeglqNsJsEmNC3pzFdXVsVM6v9g3u+HH7X+DsQHz3TgoKHnFtnD+Rpbo5bFczcX/l3XDC4vfF30ELd/DwpdVYvSg5hS+pSOjY9KatLkPOAc9kYygc3yg9e1qwq6gvuCMbUDbaezgtq/g5MA/+5z3DTHQdbV7ojxnts33z9PHcDY+LJTW0mt4hcO7Jd944OlZe2VvBcG/H/4b/8dUukh1ZNINhGK5wYAclBc6CCF4+VAXRmKoKF38GINDAbsY388u4+mjh2I8E9pdbNWhe/vzfNCWSRmbuirT0ab+vtIJofbCRlT3seATbQWyHRi8DGnHlR63aC17wOd8Bz42QQu2YCHkrLgbcu10f9dgU0jxhyoW8GdAScHk37W+ucWeVcPRaqRe/eOYwrE1cLX7pHv584bfg3tjWpyYzp9W4NZa6oQC90Mw17FMVTmM6T6dc1gUegMqXe88723n74PIFca+IhdpgNnez6DjokiMJQVCw2cRCRavYDPRQ+MtDcE0MufceycHXcwyvPT93kP2H29+5gPAlEvHORjdV/1UOD8WKc9lyuRdHFfd/fn5WfTewQw5vet+RbS8LYf0BIztB33duHXSrVem0JipqSJ5Jst1Ha20W3WUC9todNi17Qu3vfc8zIPZ+TPKHvgy6YwVh6frLTkhE8x6i1Xzcy4F5N3b7nSwIV3LuLg/gW0evS3rCPWraKQ3saBfVRMLiKODaC3iU5vHXHMItY5hlh3v6zLsqmjkj2YRyarAJW0AmJt/Z0sijcw8AcgcPVTMr8/CfRqgw1QLQp69b3gM8dogsBXzSq6UJc2wrtOaM1HS4wHG0384NwVrK1sIEvQ0q2h1azqMLGJZBPRPXQtArXN3RlhbbgCM2YpI6anSVPzBrbW11XIxQ2Nm8FupYpnnn8WP/u5z+Di+fN4eOuONKdaHDKwJQdvWkQxcEwjpHNYunMXly9dkGyCwJBV1+XKnnnvMrWp7i891NsN/Mrf+RXMHN4n25xULo/19S0kOjG1k2XXsyefPqNIl9EyU8OKMIP1FzGAihJ5wEpCAFy5cgXHThxHghpCbTYt5EeK+B//p/8bvWYbD66+i//qX/4eRiZHcf78DXzrOz/CZCaF3/zif4R6rIt6q4un3vccbt1clIWPHc5dMc18WDpQA4jiYuXfG7L4iSEdsxahEzNFnH7mDC68fgl37z7UOOUVKtewsbmm7lETY0NiXOhEsLm1rQK4ZCaDhX37sL22La3s5nYJsU4C4xOjGC2O4vkPMQAA7t69g1Qqh16Ln7+nAPHL//4vsL62jr/5uc9gZo5ODEnk8gV851uv48rVG5r3jb0qZvcV8cRTh3H4yD7kcoRjDGLYoSuOTM7YKs6XCt0IZAtnUgP5HTMgCQ4h8TjXq21ATEENmAzbwJz1c2DigEKbV2ByfIMxBqCH+7fvYmZmCpVqBVPT0zq4aSPnDI9YmxBYePrKDgPz6nQHE+4x0XQsn5saq8iqz9rpcmFcv76IqZlpAUAGIcaqkpWg7R5ZazZzoTdxE5VGHfVyHY0a2wG3UN3cQ73RQaVaUzvx3XoDk+MTKKSAkbEChgs5tX8u0I84UUA6H8fo6BBLHZAvDCnxk8lmcPHiVRw9tk9aaN6zs08cW94P0+h2OHnXOAPwTCESnBLUqOlVyCqRWRc7E7IfBBZk39fX11EYziu4InuqNLA8gAd2aHw/7wo1eIbm9sD17VXaXprP+/DXO3h20Kn0J2VIZNbC4essucsl1Jueh7e3OkUMaw9XkC8U5NxRaRpLLLAatNwKn4J3sTFVVmwUZbIs0DKQ1r+fUIHvRS9KCQd22a8tVi64+hDwuqyB36/tlRVUU3KnLlecH8HtQftsKM7up2XD4ekMZVTaQF7VwZqzhAIM1MsEACjgFgrM/BpkvtNDeXUeZGMhT1c7+KBkjMHp0MQQDh44hPv3lox0oLwklsJf/MX30LJIUhrfaKbE74Pf6wfvkYDIgLqx7B7sePDBINcBJBlUX9dWympn6AAcB0CdZGGxecX7Z1bARJ10i/U/Jt/h76USJnlhlb6kQSFA8XvW+8UGUhyfLyxmptOQt0j2vchBoMsC/N48iyQwzSxN0JI68PLnIAvKCNgkbvAgRZ+VeIJ1OU6ChDlswdigq5sHiMqIBssvv0djeklcuac2m8wkxPAKdAbgPpivbg+X13NyT20P7nw/jOqsPdCw9R2C2OBD6wGXM7vKNoRgUu8d6p/4PXcE4Xs5e+sSDT1/NZ0ZgHQPfEzKwTbpJlHgs2UzqCjw9LnhgFpgOjC7Prck/XL3hZAB0twOgRnfj/PJzoq21ogHpdECPidW+lkKPpM2nU4oOTIJWWyp2uzRHJ1AoVJvIpdIolopo1WjxKGBZmUPjRpNulvYd3C/dBT0kaUtFCN2GROzIk6C82C0rjZvCTE/THds7mzi2fc/q2j93tJ9sV9sT5qItVmahlh3HaOjVRQn6F26hG7nPtKMEHujiPWKiGEW6E0jETuCdLyIbo8WSkx7cCG6jVo3mIdzk7bD56/79dcFvS52YE2N2YR10In10CDrTLZXBXAJ1AkIqAdNJLDXiuH7r17FvbsrSo+zmC1BlpUpaG3yJgFgqtiKLwbm8GSBdOi02eTB7GFMuE5BfUvFJuWdXVkxEezk2Bay3Uaz18Tv/O6XsLO9ictvvoUqK+upu2MkSbkIwblM4GMCTOyMVt7dw+VLb2Nnc1OpcK+Ypak/WR/+PicWtVo/97nP4tiZU8jk87h57w5OHT0ur15pOJOUEGRs0ShvFSyCIgbRvonIUSJE/uzox9RePpfBV198BRfPvYsnDs7j7/3Wr2K0WMS//j/+HLdvXcPPf/aTOPXEQTToKkDAMjSKxcVbavJBX11lb9XYwnSfwrjSKDMFFCJ/Pj8mOlJJvP/978f69hrOv/YmdtZWyX1gYpQ+wU1MFkck2aEtX3FsxMat09Ta2CtXceDQYUzOT+LtH11AcXwKK6u0RJvEC594HiNDedy6cUPArduhdUsMd64s4fy5t9HqdvGxT3wAw8M0Au+x0Rle+e6PsP5gB+VaC+lMHE8+ewwHD09gdn5WzgLNFtnUggCPt22knRk3chY3EQRqA1CVLIEAx2DQ+pbOJ5729WIFpm4dNDiIiLK0UVaEc5TBkEf8Yn1291R5zq6M3CBz+aw02XwND1U/mPxPT73y3+5zS7DLL25qxhDaeiDT62kxXTubwoW3biKbziKXTyKVNos8stbbO9RN76DGZjDNOEr1XdRqSeQTHWQKOUyMjWB8dByTY6Po5ToYH81LZ8w5oo6DoUlMl1rGbhvVUl1BIa3AutTrN5pib5pNMmxpfOqTH0GzRTlEoi8DYbElpRMyRBElZPOPcih+Xqaq9Tmog4+HlrPUCArQJwSIvABpeGhIDO/YxKgyJWaD9ChLJBBKRxMWG9MXuB0azQQnBrEgKWOkqCUW2Oh33+J+YeyrP3dq4pQmZ5Fd2EijrLCxyGYZx8BRDYpqdZS2d5HMpHDkyBGsb23q2bnMgulGP8ScsfOmDArqH7OOclDiLdh14EUqtHVgst130BDz59LzhYYWzETJnqrbU6dHFtARiDtDpPek37RM+xvW4S8Cmnl9jjXBhwBuxKKQqMiLhpz5Mk9o+xwEAQbIbP6zCyVff+LECaxtbvTlVN6YoV5rYHNrHSPjI1g4MI+Nh6vmOw+oKPz8m+9gdW1Hz4nnqKevo6BPgIWuBiEVLzvH0HSD4NrXjwMNA1O2rvwzeMDmTKI3OPHAyMFq39M/tBJ2QOTMnwNo3ROfh+U5+kXnnoXwPwWMYvbZHDB5lieasfAA2bKfliVhZoN/cpwdpHL/S8W9A5m5uFjwNfBSdkcKJ8rY7Ebnk4rSUiI0/B4GmQnaZpnEsw/oqeHu9vR6+SgHQoDkEYMqA9Np6ZKj89OD/mjwL+KFGZ9QpOZ7bhTMWSBt+4O9bhB0ZIKDlWeInMgwNtp+R0FksHA0favtFc5S87UOyB3cRt2rHGhrPpEc4biF4j/uGy6Pcra1f++xZF//LvAZkUu5q4KtSfNj9sDG9xDeE++/UjHbvv7ZE2Sn/jz696xnzu6zTlfGEdust3o96k+7zqBwM++C1jLtZlUSh2a9pjdQGiMJTExOaxKzYpjUP6vPKWcgi6d2nsGDjaEKNY6UPpTK25iemcH42BjWNku4/N5VHDi0D912DbFeE/HeLrY2ruLDzx9CN3YfSWyj290lp4Nul61c5+TgkIofRALzQC+LeIwplSBjADWupmkS20vP0NCy9q8DfP8q0KsFqetru/DC8P6l1dk6sL3WqAKoy7s3gSajXoLJXluAuJtK49zFB3j11beQT6aR6FSR7Date46qOg388pP16fugVRETRHU0D6s+CEiJTaPjAxkB9odnGlTAAh31Z1/f2sCv/ebfwdzcNN4+dxbbKywYjEnXC+oGeS1eOwbrUsUot9nC2+fPYXtjQ56RPADJAPCDMpihvZZ9dXH05HE8/dz7sP/oAaQKWRmh84DRwnHfVUbyIVLUximm19J/BDiMigk6ytUyrl+/jmeffkaOH/r5Zh3Hn1zA2lYFX/2T7+Pa9Uv47/7g9xFLdLHbaOEjH/0Ebt1bxt2795Ds9UzXHBoC8GSWaL0dGgyo65x1reJc5SJd2LeAublD+OqXvyqdc5rtctFWC1e25T14eMZAQiuBre0d3S83sWOnj6Ncb2B3axdL95YQ66UwNzeHsekxPPfCB9CuVXH33m3kEmTey0j3RqVz/s6L38WzT53Bk08fRTxL3VpcAO7m1dvY224g0WtjeGYcp08dwfTsCPbtn0WtQVkJO+5xY2abUuvstLGxifHxogILghoyDpqvAvrWrIDdoBzQ8OjxDdwPQT5z38Q9neSpSDsYDWD57/FPZzi8epmvX7x5E+OjY1opQ8G6xkCUsesOYozRtXQnr2N1AEwDmk81N017r7C5J8KBTVEt0191dqKr4403zqPVSKFS5nxnMNhSxqk4M4KxwrAaaqSywNhIRs4g7H6ljlqUcbHtZr2BRqWLvXITDTZtqdFbt4Zaw3yo4x3646aZoEGnnUS+wOtQ+5wONnHA4SOTmJoq6tDwz0MZE59NrUqpgB0yXAvcL50N5BwiW+tBhTIvrLQmiIuw4QRP95buyglDr/VVFzwrPZXoz4tgwAP+QcDyaGc1BefhUPUDyQ8gYwODOb4q7q241n/OP51NY5pXexGlbHt7VkySTmnt+5cDGD5PNbZI2mHmB6LNJQM7ftBq/gabtigTqLkoJ6Jg89R1eY1d0+clNcUEH6l4TNpsetvuP3BAZ1ifuWNBp4P+CPizAMykOwoQAkPOgjw/TCkr4t+9YEmfTRZbkYLJwAyS6WOhGoMAWqJxfByUa2+r1lAnkw/gwJEFVb03KsxymOPKrVvLuPLeojG7gfRgZkqfIxQ1cQ3yYLciS2tR7/fnfq/OdHIMPQj1PUFp9B8D+PXsArp1ZpJ/qsCU55TqZxjEBweDqK1chBlV59BYz/S5sO6cboum5xYmi7Ot0YyEOzD4fOL53gfeYf5x3uhkDuCNfx8uDOve3CrNnFVMl6/zlZnocO5Q9s33pMTI5ysJm8eDPNsvuY/ZvHBw6OtJe5rQob2JWizTJ5xNDyKFtLwP3wudrfT3lSwtsO6WPbOAhL/j89LnrTPT2l9D5tRZXWdrfb2K9WV2w11yQldB/pyfhWPhQafvV/x8fc1wyED72LWbphOWXjlk6hSMd5p9ezu7f/dFJibjmFlhuruDiDwJbeu5H8p5I1In4mvdgS/fkxr7voxE4mjLIkWDI79PBQTy+48hVmq2e2ovx1SDFj1TEmQLaSrcQrNRRbNW1wco75VQK5fQJPjJ5/HkM89ifWNLPrRcjJREUCeoSDvBSJusq4mpM5m0KuVb1RrOPP0Udip1vPX2O5iam5JPLUFvMlbF6soFnD45g4nxHrrth4jHVhCLM2U8gSSOINZbQKdXQCoxi1R8XEwvLcy8u5KqrC1GEGNpvrxcTgM/uf5O/BP+4sZkjwNgt0AzRGHsqH/peFbvc3Nx4EdnPx4yvgaAE+pgxcYAyGSxttvCD89dwfqDMjrlbWRiNTDPTYlDf9GxqC2kGowFsY2cz0wHpPS8bOFondzI/EoiUW9ge5sNDoztTmay2Nzelk/tP/xHv4lzr/4Q92/cQrfBls48QcyNQZ2vQgEh5S0sgLryzju4f+cOGrWK9E/euYh+h7Iyy7EIgTqWrH46AAAgAElEQVSXGH7tN34deep6x4dVQJfImAUNfRa96roPdAL74YcnPwsPhPHxcS3Ka9few4EDB1At7yGTTQvI/Jt//RUUcin8zj/5B2jHGtir13Dy9FO4fOUGKuUaMjSPDw0kghReYMt6qYQe3pSEtG2DZ/r1/c89i7fffAe3rt5AubQjLWY6kcDwaF7FlhcvvCs/WzogsGVoqVpBvd5Caa+Kz33+8/jB669hIjuMldV1jE8W8cInPoROr4F7N2+jkM6LOcqmR3D2ldfx6g9+iE99/GfE1ta7e8im8vjG11/F2sM9BRmxeBNPPXUME7MFnDh53Nrb8nkHz1am6dWXvGN6P9qz0dqqERhD2/RNn4pYMORm4KkiFWpMCbjMK3aQ4rNn75unMw4OShw0+YHi4NfnqG+OtKphJuDhvWVMTE7IxcS8FI0x0PupC5kFPs4M8Pf1LNh1K9bT4W/yk8CGsntfAD9q0MIOhjzg2k28/BqfzQiKE2Mo5LLIFlLoJTsYzU+g3q7KbUbex/UOKvU2Hq5soNdLosViSrZST+URT9C/uCnJADXVhRHT1bJYN19IIkMWOVdAntZfEioZIOr0OsgP5aQNZnbL08lqT+z2Z10GF1ZcJkBM/+IAukjJam3QDUDdu6iHJoNM9sLAH8e4WqkoHU8mS8GIsyBhfHSgtQyEGOjmfmgtN1VbE/xNtWVF7LK8wIbPN/rVB8JxsrfuihGY9kiVv82LgQb34YMHaixTnJ7qB0+8rl9Pn4dp8hD46n1DU5k+kx+REvC9fa55ira/1wa3BjFXbbO68n3FDz2mTqkhvb90V8z4wsKCFXKlBg0mGAgOPr9Jfni/Pqej1xQw0YFgxcSe6nWQ7p/TTVMV4LVacoagRzwPel7PPz+JEeqeGbDye/MH9iOTz2B7bV0EA9niTiyFP//zb0oCxTnq4+Br0kGNA2gHL/y+g3EHWs4KWqAxKBTiNa0RioEqZ3s9AHFWUuMZfteddKht5Ou8YYy/1+MgzllOVvNzFpCI0birdbUxsWp+EirtPeDle/N+OMZk4f2+HcTZHmTXioJ33ifnN4t8NRahiEtAX7rnQfBCFyifAx6EMSjh9aLPv7+HKbtp81rMbdueiwVmwU0odIhUQBJZd+484O/jcy1KJgjghS5lduYPgkMPagfv5wEWW74PfIpd7uJ7ugC2soH2OgeD3jLbs8X+eX2/dcCr9RVkMXzemZSx3INMoAFKyzRRwlIL40GW1caRe2IyYV06KU3wfd/nsheJakwCQPX79HXP11pGstu3V9NYqvGQBXkefHgNgV3Dapti5Va7pwKF4P2oyjam4VUR11EKQmi63lSl8Nb6KqanJtU1p5dK4vSZpwSmVja3rRKQ1lfBmFtMqG/+gXenu8D68kM894Hn0I4lceXadVmRpFJdJOMdJFBDu7WMTmsLp4/PAzHKG9akx0snZoH2GHt3ScuUSCwgk5hDIkYrFAJftygLtjTW8E5dyuzrUdeFnwb42vb26JclRjyP8JdBrxh0PQNjTJvdDloEv3J0iKFO/iveRa2dQicDvP3uPVy//ACtUhW9+g5SiU6/VzoXPh8un1GdxV9JLmCyGpQ9GPtlejU/WIS4lRLlgU6/Xmmn+IyZ7ojHsba9jt/757+PnY0NXHr9TTSqBLLmD0rgo25S6InpJVM6OjKEa1ev4tbVq6iUSzpgeEjbBtBFcaoobfBepSx29gtf+i0MjY9geHwc6cIQeinqgK0YSgBduqAEOBfkcRk0XUzHZkPARJaCi/bWrTvIZJIYGTa7m9JODfMLc4irbjKNsckirl+7qcJANsqgxIIth1lIQHmAnJLEhlsET2aGTDUX5BPPPKniwu985UWkERdg4gu3ttjRLoapmQltZuxQtra2Lj3mvn3T2H/4CC5deg+7O3v6f252CtMHpnHmqWdQbzRx8+Z7mBqbAFo8cNv44Q8vqBHEf/DZD2H/vnHJI/b2WnjxW2fR2KL+uoOxmSG877nTmJodxlSxiHqLWijqo6j9Mq2t5C5d4OHyQ8xMFrWJ5woF6UEHG6alqPxrkFYyc3GCTE/FerrMNzVtNKGLnA7mwNbw75ZGD+1aA1iOMlx+6PMwu7l4EyMjo1ZglclqfetAYiCXNBBjG55tkLxHXp8dy7S5h4I7/wz0c2arTLGqXM100EhagdjFy4s4dOgoGuWy5urudgnbpSrurK5icrTIRae0LT1h5UyRBXKZFEZpaZZJoTg2hsJQFvmcBQecH9yzbEwHhTUcUzK9nnEh+NxjNX3wyWRBCgGN/W8V8mpN3iKTamMpCUeGDUjsvThXxBBx7op9oVTJpEzq+qfCSmZuOtjZpV1dRqBXaz6kaz2t6YexDirGAi3rGOisHN/fmc0BK2SpXr+Gg4g+eGC2IBy2Ap6h+trSvINWpQbaY1heXsLwyJiKXH3++IHF17jlFucR35NjxPXOZ+tyBLPYMi9gPwh97nimyNaCFQTxyzXf0cNd48BzLHQtow2gmi6E0565xyazYv0mCyaF8EPbwMsgK8H35P9u+Sae3d0pInIQAea27cupbBrNqpFF07PTfe9kfjZJDUiKNDvYoQxocgJHjh7FrWvXRGFLHtGL48+//m1Jkugm4evW79kDTgdrnuKNgsEoY86/+zUEPoLsz5+V5nik0DAKxpz5c+snnRUJO+P8/aPBiYMOv6Yz4KrOD8033C9ZgDoUFwnQsYlP6K7l+xoDUA/WogDQntmgWYzOuchz4jwzu0HTEffnenCAUEOY4GihfVNi1wh4k++xuV34tR3o9YNwESltEQ/U5Tu55mPAQN7nk4MyB2a8pmcRfIyM8Uwik81rTrpXPMEyXy/AGTJikreE4EXPM1ggKhAMezg/E7vm+ve0RwU2WGex4k7LkIjkDGvPzxF3cNBcUubFADg/k0skjLQa+JAz01ivNc0+UcXDFkR6LYkFZiyUC3UkEQKvL6cImaAo2HUm354HNN79zEXoqBi1M3NcxL2UgD1W73JZRWjKoANiCMPe1qyCZKRZr9VRKe9hdWUZY6PjaLCZAIFq6M4yf+AganUe5Duy35IhR0h30MHBBorsIbVQHextsVhtHwqjI7h5+5Y8ZPOFnOyr0COruYvy7jIO7h/F3DQPjR0qg00fo5wWmaNhIDaJRG8WqcQItwUVEekJ6ovaIfWmDc2GHbr+/7C9fdHao0D38W/rM2njs6r+KDC2z8tA0h40pyXVcJI3UObAqKcTR6MNtDJdlBpdfPeli9hZ3UO3uoVsogPaZfmmI7syplzbjMAzYve8MEALpW2pPd8EpfHrdVT9XaPVXLUitlesUjqN+ysr+LW/9+s4fOQgXv3ud7G3QRZd01/2YwphI16YXfrgVeo494OXBXqtIQIVjQnsP7Afd+7eserYbge725v44n/8RYxMFZEZG0Eim5VnLyerqlEVBfaws7WlFBfxCAEu2VZtSEGsnmBxS6eL8t4uHj68j5mZOQwN5bG2vqrOaVPT86gyNaaKT84R0y5Ld8hudQFMqSsSGQyCmFQP6VwGH/zgC/jeS9/H0uJtVDe3xd4SWFMuwLTKndvLiCe62sS4aFmoRPswFvAcPnIM95YeYmKyiN3dTfzsz31aNmB3Fu9gKDOksUnEO/ij/+srqJWq+Mznfgaj40l0Wz05AHz7xe+jVo3J6/fwwhQOnz6IyZkxjE0Mab2JkU+w6GPgtGDjZmbrBPYs7pufn5NUQZpdNuXoGnjxDdIDCVv0VjTlFe8GOh/zMA3V5XZwJnRADw8PaVPywyaaFnX2wQ4R01/ze9VGFbur2xgqFHSAqOd90EPyOnwN06Gcv35dBzEzczPQXKubllf33rT9hC4f1H55AxzqORdv3cbbF24CDQL6OFIjWXuGuTzGCmNAuiOQmBtKIJfNIqvOjdYm2mxtBp2FaK9G9woDfBx7BtBWYKI5Gxb4QDtnTQf4RQCggyEWx8Vz72B6dgETsyNYvH4LI6OTGBnPahzIHPmBXK6YNpTf49rh/qigLLiyOFtGqVOpvIvh4VE1TBBb0+oExsuCSAdkOqxYGEr9MVeSGSD3X8OPwENN84QStaDp42eIskY+9nw+TFE6MHewwfumLIi/w/up7JYUkBdG6LvuHfeCD20olvT50Q9wA6jxA07ewMEvVECdYxL8m/2w9veLMmT8u2stfQ/kvkSiYHnprrqBFoaG+oH14BA00GvjbMyQz2kfe16bhVO8LwcAYkHVycmaPjh48fET4OQcL1dUvHvs9EkVHWp3lU1U2Kc7PWxub8nt4OiJY3hwfxkpEiQMaJIZfOVrL6IZuuB5m9UBi2+Bra8TzaOge/QzwAEJ/+2aeH2eYA3mhU42f20MDUDZvx0Qc07yWg7W3C1DBXChoMkDKweovkb8/JJXb6QDnb2eAMnArgcb3rLcmFNj3zX3EgllWShPcSbXf4f3623fo6C7r70WuDJHCQ/aNQeD76zPB7HkAr0md4iCUnuPgcUc/x39zKbVtqwh90vq9T1w5Bhw7XvBmX8/+nPPAPkz8O5nzJ76M/G9l9ezYmSzLtS8ClZrmr/0Jg71MGTNud7l9qKCWHuOkhR48bjKOcy6kePC+3R2n9fm74rMDM/D/j7I7DgIdZcd/o5loqgUYJv0qvYiEnP2HmYzyzli2TDLrLiMxfcYrcGQQdD8pkQ1YoXGMd3ZoaWpy98M6T2u/ebYWqAXQ6ypSiL3n+ufMVaQY0oFdBptTUoOnNJtnQ5q1G/ksmLwWOG8sbGB6cmiWJC93V2BphjbECc5rXiAE4haNTffkGCE+sZWo4oTp05ibXMbyw9XZK9EVwgChnivjnptE6lUFccPFZFLkSbfUItiApt4bArdLiumaUUyh1R8FHGyvWxiwfAT5sdoDSL1KSPQ/ieA3h9H6YYr/DjQOzgc5HYz+LLmXH0bMKqMW9xwwmKpJdpodClmT6CVaMvR4fzrt3Hl2kN0qyWkOqFTGQtkxO5RrkC9nP3HBeadacTwBLcBj9A41mRRyTK26LpRIejlQWUFdCwefOK5Z/Hpz/4M3j3/Ju7SDUDuF8aKexSX8o1URWfA+VdfwdrKQ31OFr2RUeXmz6nEzbBQyOHMUydx/KmTiBeyKIyOI5UvGJOfSSOVjKG0s6uCMkodmBoeHSnaogq+fz5JpRNV+n5P3aYW5ueMEcznsLtXtZatqbj00WQfxH4womSLY4IZzj5Zu7WUMj5y+jDiyOClb3wbacSQ501029gt7Ul2U5wcU1ES5+HDB/QkBk6dPqnrbzws4e7yAxXOHH7yMD72N15As1mVJ+zY0CjQS6GQzuDPv/xNLL53Cb/8y7+MZK4pIP/qy2fx1hvXQHeEVLqH9z3/NGanx3D08D6za+vFkcoYi0C7OaVglJYzH106kwzSxzHEu3HcvHYDCwcXUK1VBYQcSDhTYJuvbcwCOdSLu7QgsLQ8dLg5a5MIOl/r5BPWR9w2Ji9uiTJGzvpw8/SDTodEu42t1Q2BTgIWFZWEDbjP0gRdt4MM1wPztQIEcWPXlArjfqFmGRWlPLWpB4BYKm/iwf1tjBaKKIyMIJYimMuoloAd1roObOkQSMaz3RHbYSwpU2MGcvj+qqIOjKd5XKYUSBIE63BLxuQqwoNUh9iQ6W/Nt9U04Zwv716+g3h6CMcPDWHp7jJy+VEMTxQe0bUqMKiZzl6+pCF1yftywOtjzWCXUp/i5ISCMd6j2nn2jKVzv15n9nhvrnsUSAvghddzhtIPLyW3FbDbgePggu/h1xVjzIwLddRy3iE4ssI6Xp/vt7u+qfccKbKAyLSSmhPMTgbw4EDKwQO///hhbkA3pkBO15blHAP1oBuOgA4HaQoSwjPk+4lBTsblX0uwfujQQRUxhk7aYT0FCzsdwknUQmFulD0MSKK/fzsI1GdjEBg6ujn4MXZyYMf3YOk+Dh87qsJtdQsMhboMDrnHqCNaIoFTZ05j+f6yZFYq8Eqk8Nrrb2J1ZasPRLnGHNg40Isy2n5vztI5+Pb17mPvIM0DTwcbPEiiILW/TiOWb/45tVeFLmrcYz0QGACf4CwUsrp+Lc5dZmFIULgMQOcGATUb/9B1KNit6b0itmLGCHL/Mpsvd/bwPY9j4S3G/XM4cCMwoqacxcUe0Dho9gyj7zUClcF/3IGbv99AsvRo5sTPSckFQvDkc9I/O++Pn9+Zawe7DiT5Xh7M+Bw2UJuWntV19L5GjeG093MmuQ/AQ2Es3Ycs/T/wvnbWV/NFGXnu/ZZl8+fHNcn3UQAQ9g6escyo8H2dnPAOaTb2FlTz3OQa8P2c2WDWMXAPS6bIZlP+kQp2bV5IGWlrHEgTl2uyeJB7FD3M+d7cg33/sOxgV/uU7yN9EB9IAAfR/B1dk4DXDi67ULTFLt9I1ZAEqkyTKxKzBgZdsmrJFPaaDbkRkEtt1BoSFlBPR0DToEk0Ow3RviIc4LZoCVCYcgK6rRq21tdw5sknle67dnNRHp5qbUnA2mkAvRq6nW0Ux+KYn+UGvsbaVcTjRRXFdcjYII9eZwKJGEH3CKdPkDhYv+ZByRmHxP79E3W9PwXoNQhtX/5yyUmiul43sw50u7ouMc0uJt1szBostunGUOq1kUslcXe5hBdfeQftahPJ+i6aTTZJMJN/GfJzvJttaznIRgmpQTpChRrUsQYdGlOipJrZNYyAuFmr9bs0JTJ5FdHEcyn8o3/8W3hw9w6uX7yIdo0m+2RwgwE30z9B+8O0NIOVa1cuY/HqFW1WcRVJaftHOp7A9Ny09Kfj0+PIDeeRYROGfB7Z4eGg76kKwDB1yU5jI6NFkziE9IZPTk93i6lIWOHP5cuXcPLEcYAp3VZTk70X5+wjKLMWxlxx9NPltcWcSWOexPs/8Bxee/kVrD1YRb28q7zvwtysUsWcjNfeuyEWIZtLolqvYm5uHtffu4mJqVlUtncxNjWNWreFD334BaSyMazcvq1UeTaRQ6cew5/88dex/vA+/ubnP4vscBvjY9P45jdfwvV3lhUUjBWH8fTzJzEzOawWw20FIi0FiXbw2CFsbWKtlbdtYoOiL34+bvzSvPXiuH/nHmYX5lXo4gBMDFTQ43HMeMjwc9kmxxDFFr8BaUuR8eCp7lU1xvVaVUwqNyuCGLY35c0YI+sFcXZvjP4ZeDlzoFQuu1NJArWmVsPlyq7s2qIHNA8VZyGcseD1vNjJLfrUNpKV216k0wfsdjhyk9YmHvT0GQZQMI9qPntPRWqzU6kCT2iOrUmDfPO0DZs+V/SfZchnWSmruud4NbFXq2M4k1Pnx53tEuaPzqlrF11NnEUhQF66vYHSdhNPvH8We7tl7JaaGJ8Zsza7zUFL3N1S2QpfuDkHb0/Ng+DUws/Hzy7LoyaBehzj42OSm/F+PbXJceQz5vX9gPLUNcdHu11g1tUCXDUeg2pz378cDDjb5GCJgL/dscYIvI4BAWvS4kzozsYm0rk0ZmdnUSqVLc3I7mrKDrikzNhNz0z5Pflh6wdzlEmjtINfJvkwEJ1Jm2TEWS0Ptvx13BPJPm9ubOj3JqdMU+zMKsfcC17C9t3PKjkQct95B5mSekXAtl8rqgfW1gNLC+/tleVSkh8eVnZJaWBvZNHrSdfLAGz//v0iRQjIWajIff3ugzVcfOey1n2U1XMGzZ+BPw9fe9GAxaU3np3w6zgQ8397gGOMnoFJBzsOHB0sO0hj1oB/97VFHS/H00EOf8+Ket2D1qznJFvK55WGllwoPrC0k4aUhXNhjlEWksnlLcBSJy+7Pn/P9cK8T5dbcUxMsmDgyeULUWmE7AzDfsh70/1y3YfDm2cc/aj55ePj81vzL9TM+L7pwZFLEhwIevDFseQ4OJD0+eN7Fv/tWlsRNaqtMq2/z1EFw2zGkTUPX5+P2qfrbOJkbjwOOn1O+L1FiQj/O/909pryPnP6sX2W90HSgevL/NsHHSuZlXWvYAPSA39nldKHz8B5yuvyiySSBR48I4x0IjHF3xVrq6yv6azt+ZrEw8dKeUnKEYKsTp9TbLFli+1zDkAv79/PU5/Lvl60FzY63Z59qEfBrm8EDufIwvGtzDEygVqriwYPRVrdsKd1p4UmqyepTarXZcqez+WwvbHO0wLx/kFJD0pLZbY7jdDlqYPq3g7mpqcxPTeHG4u3sLa5ibGJEXmoxhX1EYRtIp1sYv98FoU8Hw6r1jk4PC1oLj5koDc5jXRyGDFQ95kNRW2axuF/tyzr14Y++nGj/4oC30eVHwO7nvD6vwr0EtyKLwvpLHoT062BtS70++MUIG9bQhxV6pHYVraXxPfO3cWde/fR3NpEim2hYuaN2WrX9JDl/8dr0Fu33dSB5wcBWV0/MBmdkZUs5DKSI9B1o1auIs0mAp0emh1gfWcb/+AffwHTxXG89r3vorq1Y+kfRpG8FjcGMmR8z9CxbGtzE1fefhP1chWNZhW5TAZTxQmcOH0CLbQxXBiRU0KukEN2KId4LiOmms0JyGpOz84glR0W2GUVK8eP3qbuJauIUTqz0MGKDFWtjiuXr+CpM2c04ZkSZPOMHgsq6NDBwo7QIc/AbxzzM7NI50bxta9+DUNxHpiUOOypaQhtY4pTlMMwA5HEg+UVpdTf/6EXsBxaEd+8elMM6kd+9m9g7tACLrxxCflMHNkUiyK6+Df/+5fRbcfx+V/8JFqNLeSyI3jt7Nu4dP49yRiOHN2H06cOY3Qqi+xoRoAwHTIfXuVu4JE2Y0wlGni3A4StMw0k8MBnhMvnomCApuHlqpis4YkRK9LgYS6nApq+EyBYgCkHg7BhBwVXH+xynKlp5jxaWVnD1ORE0JVxE2ypgQfn1ZHDx7T5Wqc8ezZskmA6uaAxDjZEbEGzs2VNENiohhZ5/OKGxWBXQC8CuF2bznvhWHuBD9kwJ5t1oIc1xNcLtMQSChwYxHJDkwYXKTWF0d5hlW+WriUwbxHopdGsuwVbTFraBkFSvYW9El1IOthY20a5vKcmN0ylVVs1LeI4fz9J2cQQnvrQaaRSbc17A1sMvIGluytYWtrGM+8/gninhGs313Di1Anb0PncwwHFcSXI8I3eg1QyvA7QOMYc+26ngXQ2j9HREZR2ywIOfJ4OcjzI8YND4ywdvAUpGsfHdLwsyvP9QpaSfW02n5MZ1vszIsvrBzGvbQemgfca7fDIYsbiKBatG5yDWbqEeGbCmcAoUOO48bOQ7fTD1QGHA/BBAYsxx2TSeM54sOaBsXfRYsGuUt+9nope2clRzGE4vAkU+J7OYAlEBI1jnykKoImvswY8oT1wAN+8no+DM9hi4cLv8fMcOXoE2zvbVjRFQBkzIoLPjbUOC/v3y0eanuEEeurm14rj6996UU0KzMXRmbdBAwUHoEobe8OiyLPlzz2YdObNQZjPmWhBjzPGkryFLx8rfwYO2uwzW2Do9yF5TMtkL3wWvj852HS22Z97v1gyNI7ywKrP1tIiMjwryn34LD2Al89/2Ds8Q+DvZ6CP6XwranUw6aBTGYiRMc01fi7/bAxm/Pnzfd3VwUFon60MQMzB4mDe2Vh4AO7XdQDsnrp+njkYjc5J/7zU/ftzNSIyNGYIjS4c2A6evTnnOMj3YNLv0cfc9gLLVOm9BDrlyyTdrzpORmzC+HscdyNiBo1WKEugntrHT5IEkZm8jGEO3XOQgFh2potqhbIDc4bhl9+LA3hexwMoD6yaobtnNAB38OouMnw/c66gnHZvIMXpmkTHA1P/M1ZvdwLgfQzN/TgIGPrMk/9oUt/LyAvWUUyp+tDpQ76fbN1Y3sPMxDg6lbLYNLIh7F/eZFoxzi4Y3k/ZBLDVyq6qpI+fOKkijVv3bsuXkBXz7C8f77XQ6tQRwx6ymTKOHqb90S7QKyER42bDiK2IWG8YwCTiMbo5jCKGQmB8xasGXtYqmb2lxODj/pjCtp+C7f1xTG9U16vUYeh6Ig0LgSqF30EzLR/Lbg+VZAplATZ204rhyp0tnHvzBho7JcRqtA1hISEZAxPr80LcKLlhOivWTzGEoMKBhlo3qv0eG9rV5XMrVousXyKD7WoN7/vg+/Azn/wY3njlFWws3RcIIHPLZiJMt1HakiNQlnDemJKzL7+M3e0NzM/OidlNpElN0s6orslI0Jsv5NFNsKkf+z3GcPj4UfRSWSSSaevk1CPY5SZvC5jNLmxx2kHshxM/YyqexPde+g4+/elP49adRQyNDlvTD1bihlaexLpMhzzz9DP43ovfx507S8izXWyzhgMH55BOx/UZNta3tCjYEXCCtk+JJC5euoKh3JhsqvYvzKqZwskzT+Da9WvoJbtIdjIqjvvGn72kJhsvfOQpFGeH0Sw18b3vnMW195aQ7HVx7OghnH76EIpTwwo2YhmmxBmps/jQInmm3i39bGyr2ALp18jomck8mX3fpMTyxKHgkhs1GfUHD1dkucXzSgUSPJTdrqjvb2ppK9/ECc6syQGZkZqYeqaoS+UKmrUGKtXdvn8q24xnM2msr29jvDiDYnEcsYS1oPXchmeGlH3goRikFPfvL2Nqsoi19XUx0fzcPLz8kNWB3GXquis9LKfjcGHIvGjVkMWqe2XHFAIfMqLyTU0Y68yNzlP9ZNx0bcJdVm9zPe2VGXOre9rO5jZq1ZayURx/aiRjuRRSCZOODLGVNbMYTCVmssiK1TYmic9gfWMN48PDmJtdkPc4m4QMUZtLwN+lh3UGO1t7uHp1BU88ewij2S4uXlzDkWNTYk66kkoYw7KzuwtmfPj8oyCPrYUHcgaT82hNZFIYL06gUTXNmoMLl1wQ2zuD56lM3rdeF3x1/RDln3xfpdWVYuZhxeDCXDTINFHWRNbNyBDTcSvtrAYLfH9L7a4s31e77OGRUWXbNM96bWsVG/Z4B/V+YBn4NS9oe9aDLIEfimJoyMKzO16wSnOQQwbJDmNjEg5gMLwAACAASURBVAzYhcxFqyvGNDfEbI0dzg7O+KcfqPy+M0faX3gQZ6yYzuRAkaK1IFXw93cg4H9qXINtH9nbo8ePBiZzwL7ptR1jd4uTkzhy8hgWb9y0WgnOi0QWf/onX1NXJ+3tGh+zcOoHEBGWnZlEZjH8MPfX+NzwZ8Y/o6DN558DMZsTBsb5dy9Q9X2X//bAy8eO88P/LsBKj9ngPexspDPEPv4MNFgT4Zkey07a/Tsw8/mqroTBBaHVtcCO48HXqfgzAGu+3gAz5Qr+bI3Nd4aZr7diMgvWGSx7at9BKf/tMiCOgbJKgXDxYLJPGEQKzfzeo/PBgl+bP34tDzz4Ot//HHz6ONm9WKt2Zy89i8Mi+SjL7M/Yftf2FH55ZofXcgmGz2NfezbWJot04Mi9f1BMaPfP/z048ACKmR0G0fyZ7jcEDnxezRb3LTvHlIkMVmx+HwrcvYFMJLASmSP7v4F9owL+0Bra57XvXQairYLKMlgkVTIolXb7Mkx3shIJEp6DzlACXkfZjz+0KOb1wm8XAxhgA2o0XCbwVareTe7JYJqPa6JRQabXwf6pokz/a40Wdkp71lqRWhy6OmijsMIPnvHb25uYnZzC5Ow0bt29jb3yHoZHhsHeqxT1G+Aro9fdwehoD/sWyIyt6ntkd9KpAtqtGBLxacQwiXRyFHFMkEsIjg2WJnM7s78MerUt/mXI/1ewvY/rem0Ltq/HJQ7hu/qs8r4NRtch1gKtauqxFMpJNoaAdMysLv/333oXD+6uINasoddhs46u0oymtSULaAeygyNjFfhzKwhTmj80IqCOkZrebDKJ0u6uUrRsC8zOXns0vM9n8IUv/kM8vL2oRhWUQfQYvetEDcwYU41iI6nPjuHOzRuYoO9qmhFfzFgRuUgY6O0xWstQylLHzME5jE8XkS2MIZHOSm7AzZIpJQNRPHS5KKnljjJPZrWkTTmRxttvv4Vjxw5jj16KQwWBB3aEYwZhbmE/8tkMvv3VF1Hd3sPagyUcPTyLdL4g3e3I8LBADd+TtkAEQZ/++Z/D2R+9gdHRCVx4/QI+/pm/gSefPIqV1VXUVTiVQK8Tw5f/7VdQq9bxS7/0OXS6O/KUfOnFs7h78x5S6TF84H0ncfTYLEYmssgN5wasZMYWNBc+Uz1kVORnyWr1FCt5bePyTZSvpXZYG3fQQ3qkTocGykJk9RZP4Pq165iZmdahz2tHu9Q4gPCDjtd1c3Rej5sawS91+Ez5S8NFgBnuRfr7eBdTU1OmIU9kMDU92/cAtc3WGFZp97WeaZHXkf9pJaTbi8WiNmQ3YBdbSzcQenVbiZWyNQZwzQaLm5W32C5t7shSjdNwd3cPTz51WlmixZuL8jgV69DrYK9UQ2mX2vWU5BkJpuJoDZfNYmt7VyCo2mggPzwqNrzbrKsyXq2BueY4A7nZV6sCsOa8EMf21pbmejqVkzSEQcWxYwsYHmKmpCvJ0OjwMCq1Jt44ewOn33cU+UIMF8/fxPHjCyqM9LHi3K4xzacDwBgPFbkSKDJS7hiryHEoVcrSyg+NFCJpPNIKBIo8qEJBFddL8O+0oKCODNvAB5DHeUZLJgJkA0nBKk6A1uQhDnp87Kl3pv6abiECLqEi3Q5nzpEkNlYfYqSQw/DoBGqyVDTJBGUY/ap4L6oJhUHReR6VtjBtSqDMgNJBsjx66R8aPIjlAiTbNT/obZ544dnWOjt29nD8xAmsrq72x8xTnPyMDsL87OMcl+1SsHBzAOFAWcx5AIX8Xd5b/76Dewn/vbu7o8BGnSPDZ+acF8Pei2FlZRVDw8M4cuwYNjbX0ZA0o6d59+K3v8/tVV9digTp6BPY6CgYZdqdU4Tj4c0w+HMHDo8zkMbGWerX7tv2UA8UBsK8gd92VM7AOehOA7w37ScKbAZe3ErTh73ZGUEfu+h4OfCje4uuFTTaffeLYCslCUSacikDulyn/kx4DQdcSodTvqa29bZ3WNbDz18Lhhx48vf4fFjUzS8vzooyp/79KJiNzgfHSVGA4IBdqCJYlDlAtT3Mzk2fb9Fr+Gfxe+T55YSAxjpY93ng4ffsYJ/v7c2HfF1Fi9RsPx5owP293enF9Lkm9OTr+N6WtbOzyDW9HgCw/wLXqMgLNmah1EKNjKwRDH9HQJR4Ovjj8rXeIS362fx9jKkdMMcK+EPDpOh56IGb9rRQW2AkCudTV00pPDAh/uB1oiz3I4DXH2D04doDij5a+zu7wrMlMfWotU4PZfqAUrNFTSAPMjJs3MhpnYQWJofyVqHKDVPNBerY3tlFrdkQuOEhKAROA3x26yjXMJTN4dDhA9jc3sHqxpoVtJlQCu0WNwpu4LTtKeHQ/hGkMqS0N4FuRXeYiBeQjE2i05tAIjGBFB0dQPZXJV9m/0MWggCAh8ZjbhV/HdCrxR3R9Pq/bdFbBmiAlwd/s6Iis3chl8qHTBszBgy7SKnADb2mJtY3fngdN25vIF6vIN5mCpom6kzrcgO3Di9iKsKGbhudic9VTJEIm5XUzZQHVBVEcAPVIhKYSKDe7mJtewNf+K2/j6nimFwcqjslvU6bOFNAQV9KoF3IW0pB3owpahBZLNdW0RCN/Zu1Kna2t5FNp7BweB9yo1lkcilkh4eQLvC5FRBLUdNLNo3Cd9NqESlq4fS8J/rACYCfiZ67y0v3lC7nQTtZLGJ5Yw0f/shH8YOXz+LS98+jtLuJI4f3o9WpSK/LAjwGXI0Gi0NaOHHilIojLly4oBa9+fwIZvbP4OMf+whWVx6gXCELnpVO82t//A3cu3sXv/grP4dh2QTV8PU/+y4qW1WUtsv4+Gc+hNn5MczOF9WsgkGCF4ppHNpdMZEuS3Bfy1jMGDYumjQ/uw4C8uq2sZMpz6XNksYXsx+4dKRwNuHq5Svq5MSZRgmSf9//9I2ME5GeuXbtRp+J2trYUGpaQIkMWmBrfePmGmUgylTT/Px+MfMEfQzcNC8C28RCHG12LJqMWZer0cKwWDea/2udRzZ/PnM7pFvSqXKiemcnZzp57616S/IOzvkqWU50cfDQnICVszPcHGkF9sf/7usYGiroXjlGbCs8NJJDLJPB6ERR481WzZQ+EKRnhpLIJnPSVEuTqM5DLRXe8YDkdu7sSSE/hHgsq33swy88iXw2obHY2dnC2MgoRjMj+JM//Tae+/AzmJwp4Ozr7+HY0X0YHsn05Vz8XATUDA79+ehMCp6ibBfuLNPaw1XQvYJSi3TSWrbaeA3cM5ypZCtNFoV4MQbXIB9knyEMqXuGlXwt2WyuN2aOpNVVsYofjt7IIaPMHJ1A7PC2Nuh8nfrbV/aQy2UxNDQsT/aQ4A2aaN4nX59UkSr3CX5OyUo6tj/psKaMK7Tm5fcopWFHK84TjkM/K8DCj9D+tc/89LsnxlXTwAK/ialJy9zws4UumFGQy/F3XagzQJQj8NoEV84mOXgTSA6V91EgpL+HucxAlhXpbDxTo49upFkLpWC7G7tKnR85eVTZNVqmcd7Uqh1ceOcybi7eQj5vIM87W0UZctcdc86SLHKGlZ+Z4yPtIxlhMr9hbRvDNdAfOxgRgA8aSI4v/+2yAdeY+r/5J1/jrCHT7hZE25p1iyyNYwBnziZK8kI3kGBLKUAY9olRAU9mbQ3MOrPMz2FgLqmOhPxKZXIqzo2m6plhyKQpTeE8YjElswRWVyA7rODe4Gyo9pAQkE9NTlvXWMqigs2djwn/zS/VhwRw7fNAQUbEK9oBrO+tUeDsBAO/x/vx33XSwue0A3IDiSYhcPs33oM3YeDvO+h1ZwKe1x5QaJxCAwm+zt/T56F/Ln+enCMsBmOmTP0L1FhlEEj6/Tro9et4AZvdb1z+yfwZ92E9Z3W/tbNKZEmQZvB7/gxcOuQg2tl4WUhGZUN91n4QkPP+RRplTX9MQpDXMZDfMEvI8KydlNO9k0yptaxXo63ZRyOQAQD+y4BXzCWL2EDHhg56HHgWgqg3GlF+Vx2vsrE4xjKsizevBLUaDe9EVnhruySGjtGh2A4yFF0ugB4y8bSsq04fP4lGp41rN9/TIaZ0LPV4XYLlOuIxWvnUURyPYWqa1mVb6HZ3gh9wAeulFiaGDyAZn0KiN4FscpJTw9hRVdoGxjeWUHHdj4P3j3zvJ0gcHv/dx18aAniLhgJItrEMoJda6fDQCTDK8RTqtEmiyjcOLK7U8J0fXkFtexeQDpWpQ4JN72tvrX+14VDSoFQhI7aUGFkyro7r1WmN0TCLfKpl86lk2ogTOR5HudHCsdNH8PO/8Dm8de4cHizeUlqZz6tAMXqdE5oTu6Gue7y+Mcqm7auWKxrjNhnkVkPsG/Wco2PDyOUzyORTskjLj08glqa0Ia/fY0rfwZ6CCIKCUPTYZy+CsJMLf2tzXWwTf39qYR4/eOUsGjsttHa3UdraQC/ewcy+aTHVZMZHxsbM4H1nD6dOncHi7dsg+3h7+R7+7t/9dVQau1h9sI5MMq/2vd/95jdx8eI1/Orf/g+RG46j2QW+9dWXsLm8Iy/Wj33yeRzYP4UDxxawq/QzN+s8+WDbjMgu5gr9giU/KDyg8k3LgQzvUQUA2ngJakLXtF5Pi9rtbbwwQxtJwxoV3Lx5Uyb3PAy4ifDwc9DYZwQY2kUKHXj4qnPZ9o6Kn2TxJsBhhRLeqYnXy6RymKQd214Zhw8f1j0qYFRgEhpFMD1L9j9uoIJrtbK7J09eumvoEAnpT9dZ9aPwwBpFWQ8drqHf+tLSEthql0BrfWMXTzxxQp+TYJrpUl6H6cuzr72FcpmQuI0MO55VKqiz+LLLgK4lZpJAN86Uqj6AhavMeIxSS81CkXxWgVs+W0C1RF/VhDZ3yU3iBPsZ/MIvfhpTY2wukpBEoTg+odbEX//6D/HcB89gbDyDc2cv44knTyCb4+qxjZkODZXqnh0QwW3BWVNa09ET2g/t5dt3MVGkHVkHxdm5YHvUUkaDv8+sWK1OMJBSurHdbqhyltZ8MaUJg+8Kn2uP7bW5ZmkpSA/xnkgEPY82nxmHmpIGPtrk/8fbez5Lmp9Vgie9uXlt3bJdXa6dGkndjRwIGRBODDCIAYZdZmIIZnfmy/4tG/tlY/fDRKyLgVhggNUAwkkgA8ibVvuqrq4uX9eb9D43znl+J/OtQiBhhhtRUddkvvmanznPec5zHnS7rfBRLrJZCJkgZh0IlCk7KqupA1uPU/ZTqlQjQ5PmajDC0f+SbV4DDEwkHwnmiow8mxNFA4tI3S+oA7GYSSserF0ERvImFugPBsrjm0Hp3dt39ftLVy7h6Cg05ARNuk+ZwiOntHkcA7xgygrzJgUGtlpLk194gKhIF5v54qbOecJMyaXLl3BweBAsH51iUjvZbrOLTq+DcxfO614e7x6GET4b7Fy7i6tXr2qNZ8LVDKHT+9mA1YwV98sgUxY6T2ZU/FoHlMFmB+tmgGsAaNaR/5ut9v3wPuZ5qTRysr+K57qQIhik+TVcuw0sfRyep3WbSkKL3GJWkbZbLEhbeFwb+EnmMo5jCZylNSBY37h2Blp0W5EUgIEKq0ei2eK88MmNX/j5cjeZQPUucoZIKW8D1Xnwkwqq+Ex933z9PBf+TmA043rjv/uY/Nl/5zn72H4d/3fntGzGgMQbnZQMOPk+Zjh4LII9gll+eR5437A2OpvG9xgOyYBlQKFHj+cRbJzan/Mr6Xmzx3Cmif9LGiUrwxyKycLRLdWjpoJShyg0oxxJzW9S4b67qIWMatE4i5/lZx7AdzHWFPTnH26LHYmmGWp1Fx7HftZYWkaf8jza3rZace+1VmcaH3WHLDmLvTUG7oJ9yT6YRyUNor9TlR5hozYusgbUlKZUPSsfllnFzIiTiwYjcfm3hoZE+lUt1iPZQnX7fYzEbAXIYTnXbDxF6/BYXXJOnT6J115/QwsoI2F1/RJAJNM7pmGRZA2nT5extsKodU/uEWzdyAViuXYW5fwZFHO0ODsle6pYUgn5Is3DgjLeoH8s2/t3Ad/Ul+JhDJ1ADRe8UMjNpI/h933KPPJsHzxBnm6+pQr+yx+/hKPDLobspsYAQZ6QfRXqUDrC6NURlXx1FTWlNouyFwq7J+qFlO4icJ5EtTf1kQS8Kmzg5MMYv/Y//hp6rWN89S//GrnBQMVuYvfoG6tWvUOU2ArTlazCD6Fr63KREetIAD4IAChdb02tWst0clhuoFilDrWMSjXsnsiGGPh4kZ6DtlS8FJMP6LabuH13S1XijfoSvvjXX8KsQz1qD81OB3dv3cC7X3he3Yqef/97BcTu397F/Qe7OPXYGbzz3U/jXc+9E1ffeA2zQhEr1VV87YvfxGf+9M/xcz/3MaxuVlWs+bu/8V/R3KOkZoIPvO8FPPXux7F6oi5NKIEBNZ+s1CcbyTkRm3Gk+x1hm7EO0BkbrhkRp3v4XoN7dj7kPSOIjO5Zizk6B8l6liPMRlNsbT0Qw1UouQlFtG7kl6UvjvK1iLHKv93G/u4e+kO2+g7vW36OQHW6DuqiZrOoLOeCfPLUKRSTUb3PVUzTJGQYfD2ZLTI6r7/2mp4Nwei5c+c0rgXImfqmT2Q1qo1Z/OLNUUbrLIhlQZSKroJ5URTf7aHbGcoLuVqNdBkbHvAY3V4LR7tt7LenqJZzGNGnkQYnxZI+i89mWpjqmS2traLV7mjOUDbA9Nze/S1Ul5dQK1axsbaK7f0dMZM8N2p+67Ul6Z3XljfwwY+8gBMb9J4tz7uhLZWK+Myffx1nz23g/OWT+PZXruPik5dx8sTSHOQMyB4hh8PDozkQnD9LbhTylY7UIn9P3Twn7GDILmwxZqKLYgGDHpuU5MQEkd1mYYncHSZhH6aUeZiXzNksMVbFaKTQqDcU8Bo8MeMRm20UIpqFKTCIlZ+3K5x5xwimIw0a3S3ZuCaAKbv/UWsr68HxBJVqLdq/s8NYifNkiLwKZ6n3S0b5siJjBilAkbtIaqyoKQmvqaj1XJrjlErl6wQ6m8diWDlmHFBqvnDskMVKdcpZwMsxZYaUaz+lDc446j5wX0jtus1yCXAl/SLnKnW5lNUweGTAwjkjkF4soNvu6vfnL5zD6sY67t+/r7msYtxJHn/yp3+hAI5rgeZ9MtwPFnVh+xWgPzZvzdskZ9J1JfmPJA6yTFs0Y3C3TbO0DhJ4nCxoiz0iwIX/jwAjOonxPhq0yhVFQDqyUj6m7ktiCXm+fp+ZeoPi8A4B6kvMDDTmbKqBGI9nEErmMK4v9kXuznIsSBI4Pjum5+VIlEgGnT99YJMGXYWO8iJfdJhUAF+n60o/ybAWmu15YJHYZt4H33vhwhQozTW2qW22n5ekObbqSnpjHjNs2SJY4M++nw4a6rW4F17jI6MShY68dnuaez33MzWw5p7N762X5fk42PE9VVCarkHkQyG5BHG3ZzCcsn/qJpl03Xy9mNNJODnw3lHmxOA9ng0Xl9jPpK3NR4EcXy8f37SWOFDkfTAL7D3c68zcEjMhpGgaEWOSnzWZcBzGukYnoSi4C213NAvKyZ83xmfKbifte64zGD5UtBaRYbg2OEp8VNJgZtKIzVE5BxOjVnLGBL4lehxaKcsIXt64mhKpcYGMx1LrPaDV6uKw1VQxHFsSU6eoVBtm6Hf7ajl79swpXL12HYNRH0tL1D2O1UaV3asY1ZHxzOVoZdbElSsNVCqEa030Bl0cHDVRKa0ntncdpfwayrk1+adSn+mFg5t6VLZ/Jyr3u1g1PIp0Mz9njxagdvGVZXsFelXQttD4DilxyJUwpixh1EexXMWXXt/FK6/fQX9/H7lBl3YNoZ+b9AW6uLEQLGmApjQN76clDmSAPHg7vQEqZC36PekuXdCgNpjI4bjTwb/4uX+B5577Pvzln30GBzvbmLLgh37I02Bf1M9d5tup4Cx5VWqySvsb4IptM7lpcXKuLNflP1tdrqG2soRCrYZSdQlFeS4mX9RKWWDZUSCZDE9abQpJn8zPuf7GNVx68rIG4Z233sLu1i5G3T52t7cwno6xee4MckWmPkY4/dhjWF5fxY/86A/j9t03MelHavzOrT385//jt/FTH/8Qzp2vo1Kv4/d+74/x4OYO0CvgYz/6blz+vqdRqhKA9FAu5VVo1e30UcrTPaCnNLgXv+Ew2r4yQCPzZtZkDjBSYwcvWo7K9TpZ1YQmmj8T8Mb7Yx75M7hRK61Er+xuH4P+ACtrK5o/Xii8qDp692bGeXPn9j2xWN1OS59l4K2FPRf+hwTLPOdz5x9Tym1ldWPeRc3HdMek+dqR2l2yherdu3fDgaEQkgUvxk5l6lrS2OHn8ll4Y9Rm0etIr8cWtjwOF817dx/IJo7BHK/HqS7qfX//U59GsVJHfXUFy7W6Uve1Sl1M5vLSEvaOd1Gt1hUglabA3u4uNqgzHvZQzFM+lRcDynXnqHko32d6/CqlO6WmtIQnnnocp06szIGpUsOFAr714jXUG2t457vO4qWvXMUZVuRvUmceY5dSAoLAY2ZqACw1amg2D/Q9W7fzfvcS+OdCbk1er0s5Rw8rjSW0251FCpz+wcWSWM0lziX69VJXLGEwxwyBVGjBFWhR+yv7wtByFnld/V64sVCrmpwiCCrUej7tCVFpTW09i2V7WK43kCsWsbuzK8kFnUuc1taYHA/VnobBcZSXsJEDpRmhF16ka1lYx/NgI5poajPXAOfykiIRtFj3PqLNIi38qkuSEUzHAxwcHCnoPn3qLNrdjsZPj+vavOUydVjhy+4Ak4WAAhTDkEsZpExUGxFFcAJuiV02iWCATF0uxyHnGDMMDIyybB6/pxtHuVbFY+cfw9b2fcnJOL47vT4+8+kvKMMwD4YZ9LHZE+2VEnjh92JVM3ZZAgEJEOcLIYsRS5u0zZ6/AjT62yJQdgrdczTWFcsUFj7C2SDW9ysL0si+Goiura1ISmLpgmxHE4sXGvNFMwuvbzpXtueus7FBrGk8J6+PZp610mndDDcA32926AtpBwvBKklbHNcSwCgcXrzuidpKmS2yjGQc+U+uNiq6Wljv+d44fe612ust//d40b1LDULmMoVUW2MwF0FDEH0GtN7DzMxaxmBwbTKCrxOwzXQe4+8oIeK98Pjg7xxgCGwmKz5ru3UfU3Wx12s+L5FI+QjQiDrkt51IC77H44P3hM413G/5Wh7X2n7ZUzILkvYkjT8EIz0HyexgmbTtJFL4T4F3Ytl9TwOTBOEzH79J7uRroEe6wh85TUTLZGuACwU6w4zlzhLvj+yj8EO7P6LU0Fh6bmNkQWoKBmJjzehUaeNjvaG3XjaakHiZgXnChYRLAXO/kwsEJ/HCFUEM8XiGVreLw+MmhkTonChkNPL01uxq8Xj++XfjwYNtHDWPpPNSjoLaN0JIZYEJkgnsdrB+ooCTmyVMckzXE6BM8WBnD436GjaWz6NS3EAlt47ctK5NgecbNzWihqzy1nfp7/TvXbzob/0uC3yzEgdmFXzfWLwQUTw58fie2t5mvkQHYuRyY7kt7Pfz+Isvv4mtOzuYtI9RmA4xYdRDj14Wt2nhYZUz04dkKkLvK9ZCuYHQoGmRTo0ayF7RwYALGCcDI3Dei1anj/XT6/jV/+FXcePqG7j60sugBRABDMvgxbikQo1wkQgmiJ8ZadTw4tNAV2VuNCBhhXd9uYZitYhivYz66iqK1Zp0Wzy3Gh0eFEGTVXZHoWhxyMWeX5qslNCUKvj6V76K9z//Phy2dnDn7hbu3npbm//e9gHOP3EZrWYHJ8+ewY99/CfR6bdw3DxAo7qEYW+E//S//194+qln8d73P4V8ZYo//ORncf31u5jlhvjYR34A72YKvT5WCp0NJdiIoJib4rjdRqO+jDfffAuXLl5AnWBNG+jCL3a+aCZPZi5OanKRWBUvptYsel5xYydL6s2Wk5vzJhiUBBzUunVR7Uyv4RMb6wIfBNpcnLzwe8PzwurMzvaDewIx3WPqlqM7E9O1Ou9cUWCCbhBLaytq7LK6vvlQERX1iFk/TgY5ZsT4/4Nb9yQT4KJIttc6q/DyHQs8zzME6ngTerzYvKLtLzMS1B8TXLAg6eiwjXe8gzrsEXZ391S4V8jn5IP6pS9+E3uHhyoq7Ay7KHI8qUAyj8dOnRZgIIinDpDMPHXWS6sNMeVlMlsEHeWGitm4HpCdPrV5Op6r3FVyaCxXceXiyflGLVugyQTffuU6crMKnnl6A/ff3sbGiTNorEd1s+4nAii1khcvNa1S7klb2ketHulXFqEJHHVjg47PjmYJTkl73ISGmuwK9cb0HQ4WziDC4FebDDvOccvgZscxRElQ0mrKGYB1c5SlsEiPm5Z8NGmLOJGUgVQpAbekZ0tLmI4mYtx47eE8UQFZbKUdh/zdFBOlaSPQ73c5tuitO0Gv0wpGlWsW8Xkuj0o+7Iys5eZ4E0vEIk42mlHmIBcbWQqSKFXRepHS3GIDpR2OQJEaZd5zXjuXds4rZrLU0Y0Gl4kc4PiZA1+RzMnebg6kFgH3sB9e4Ox66Ir2uM8BNDlmuIc9+eST2N/fl3RI4HYK/O4n/0gZLQMWM4iqp2D2LGPob7DL55kFWgR8/CJwp7sK9yuzhj6ur0Vp5sQSZ0Gv1wV/Bn82aOQ5OaVvAGzNrvYMPvZ5561glbmP+J5FxsHaVDe0CYaQmUfWzjDg5nrA+2j9roGOAQ61pmZdSbSw2F2gLlH2tuMiUOIa4f2AgakKq7pdATkGYb6O8LGtoVpvzF1CCJ54bta/GpQ6IxCZj9hz4jkwnlwUavl8BVJHIXlwEEC8xAyJtfd+LmY2GUj7uNm12vuAaEKPRdn5hbc6x8mj7Y+5Z3OsW6rCdZnssLWzPI7BuIMjYrfwjXJRc2SYLIdQ1oh+x8PQRwfjX0YlWegJoKZnb1Y5Gs/kJG9QtiftXcH4M3gPptf31eDX95Zzm3IraZbTWPO+RaZXwnQfEgAAIABJREFU28SEbh+pcJqdW7n+VMrqDGxQzYys6rSa3cHMmgtzjvFAw+ZqAYYX+I0Mg8TTjMpSUVYhw4bSH1TvyxRqZSUCjgIeRYR+DW85teoHx8doddrSlJExZgMMMrmM5N//3hewd3CEW3duKZVJ4EYtWxRBhK3XlBrfXB/FQh+nzy6jXB5LJ0W7qf6wiYO9Q5w79QQqhVUUsYZqcYMxiRa/xfkuNg0P9Djv79Ke+LsA3yzozUocNJVSkZta7qrwhxZu7q8+Qz+XR7tQVEGbJA7FEr7y2j6++fo19Ha7KI3aGHbYyYwsO9PYIf3gq2WAk8ChvXrFtOj5RVRIfyuyfFyQWCjQ7fRQURtApiknaA96+A//03/AeNjDN774Jcw4GFn8oq5oATwFdJLPom6For9kr0MmmL7NnDhJ69lYqomZqjaqyJUL6ppVqFZQrtUlM5H+SE4RBcVUsWCOlUbxRiHmgN2yxhO88tLLeOf3PYntnV0MRgO88dqb2Nk+xJnTp/DRj30Yl56+jLdu3kYxX0a5kMdv/J//GcUp8OM//RMolsb46le+hW9843Uc73Xw4z/2YTz73GMo14B+Z4rllbLa+zrVxPFGqxu1pZ2wgcVVnH/8PHJFtg+m1VqADn1xg543YYlUkKNup3i8QahPPa1x5pXHC+N/L3xuXa33ZNJULJZ7/fXXcfbcOVQrYZGTZad8TrFgchOl9mqG3Z0dTAZ99DqUtvTB4ileG1/HFsZkVtmlr1pfVrGAMwSUMXgBNYMTPtGxQXP8cohdf+M6Hj9/Hrv7ezh79vR8ofNGof9TSlRd8pL9jfu98+/cvELfOkO3M0LzqIN3Pf8k7t3flZaU42E84jX0sLvXxIQb+Kwg2dRR+1ByBGaFWgfHGA/GaHZpyxbV0NV6JXT8E8ZwE4G5lZVlsTNMU1cLEThsnjyF7niMzY1NnD2/jBXawaU0LO0Xr1+9hc7RBO/5oWfw5qs3UK6v4MRmQxKecESIZ+KKebFEahATGyk3mWDnI+Dg5qB5lVLVBHLeJMzOaU5Qh5vsvGja7w17wRaFC/OcNUoAIMvo65kSVBJAsrGPXBEYXCYmkMUpxTx2dnZRq9dw8ckrSulLi8xjl6lvpJ8xawHi+UenpHJkevKpSQCPx0CO4BZ0dInsEOU0PL5sxsi+0eKQmy3HBQtspxMMegTMOfS7A/2vNYCfS2eaaR4lFc7kQRkGC5M1tzjOLbtItocEPGK8CS7JIHOs5GYoJo0qM1gMjNStMVXa815xrPNnskiXLlyUZEGM5oQFd1Hc26KXeR64cPmS6hk4nyQXQAFf+Ouv4PCIfrCL9t585gwaLTMweeD0t5qGZDpD+bwNUAOYBhtsUGDgF8BlUbRl9lXSo4w0w9sW38d74wDUx8yuGwFO6KufitoIXJKmlcEPxzYBqORuqUDO52pcwbXNa8j6xuq8u5/ZXWv8Dca9Toz67LYYZ9tN9pdkSnVdw2h0wXOlhE2AkuCUmYUkEeLf3DGR18n6D/lVa05G8wl/ee2ey+kS6JWTBDNVZIeT7MOSDF+n9L7lkBgEYxnyDAakBvACmCruWrS49h7Av8k9JF1rNgiKYKSsa/K1mDyxq0asHVFw6PXCjK3JCYNmShs0vtiplOs2509yLfE6ws/n+CRr6+dPGcZcn80xkTTceq7qUsmsUVio+rp8vFYryBXfL/7P64nziPHEL/5u0F840kTAFvIe1szIXk3AexHgU2FA0i7mTJAMArxJVKAFxh3XJERW9R5bfGkvELhlRM4HX69VpeHVezL+A0L+Ln5LI0ZQKnkJKrpNr4nk0oL5zf4sYMb0xXCg4iKm3Al65ROJiaj1yxcuaJF77bXXBHrF9knSEJ6MpLUjoiDbMUS9OsXqWgP5IgveOpjl+zg82EG7NcKlx78P5Sk9f9fl7jDXf/HTVCAQ3pQ697nGY8FOfxd8+x3//HcVtJntFZPEmh3JG8Jehl9MFLZzJXQVjYdKf6c3wee+dhX3b+6hzE19eCy5AbussZmCWq1qcXMhA6UOkWLhpCTDFWkXNqNgaTPfF7YkTNeT9VW0SvZvMMaHP/ZhvPv5Z/HiN76GvTv3UCuUJKFgEYwnkSb5NATyBFGVMrs2heenWKPRQAwcF47Gcl3V2/VGFcVaCcV6VTZi7DVPJ4N9tgodjXHusXNyeCBwV3TIRZORfqbgkDVIN69fx4kTq1oQkSvh/s4OfuZnfxq3br0ti6B8oYI/+v0/wd6tO/jFf/1xVOtl3Li1i9/+jT8Qk/X973kGzz3/DgGVVipeKJWpR5pqg+Oi4uhdm5NA8BjFWQGvvPQqnnjyMkqVktq2lpIVlHRkiUHh5h66s0gbGSh60qtKmNFqYt6CCQgtMDcTztVYPOP+RWpqwWDwWd+5dQdnTp5ScZZbSPpzYvOIY6hSP22o3X4nNJ10XmHqmwFWu4ONDTZ1oQdmWV2QHJlrM0wsm69F7E/SXYkh4MI5m+Fw70hMiwso6HvK+aoFU110Fpozb3JLS3RWYcMVdh2LVt337t3TnOe1X3v9Fn74Yx9Fb9Cee8PSl/Hw4BCf+uPP4fCwgysXL2Dj5GlU6mWBsmq5iHarq88lS7RzuMvuOTg6amJKRmI2xrjPboas+B1haYlZDr6vJuBbqyyhXK1FA4rnn8D6MteMSIGzE9jWvV3c2+niQx9+J269dROTaRnrG3WsLAdLyzlFdp/X481pwiKuUcxRgysBNbbnTN6wXnuYyjcQ8lzTpkuXj6TVldxHnsyhj+XnKvig7l5ZhWCHGHySBRumLorWVWsz0TgL2yJuvNo0pVsbC+Suba6hVK4+5ApAoKuNR1sHi92Sk0EKhDUeGETRH0WvhdgwZZySjpTXKc9xaTDZlYtBC0FxNDqhVIJe0Bwwe7vbejaXL1/B3t6ONjZmuXi+DIoFNGmjxftKWz0xU6FJzbKg7FCpAEN64rD54r1jOp3nUiY7Pw9UGDAdYfP0KT0b3itLNNw457jVxOaZ05LMcOPV+B5PcfXqW3iwdYAW2T5lJqkfDGcWrydmWD3HDHYduPI+ed7HehBEQwRLAQziWC4gyxTupOv29ZvZj/tSmncHMxg2IMsG5gYsmqMpTanr5/jgHq/nFTplr21+tgbRAaZY4BoFiLzfLGb2ePZeGwzyovsWMYkAazfqVDhsKEvgdRgssaA6AsSw/WPWRt3y0r0mOcN7Ji0woIwR7THFgJJYEwkQjlE8jgt4+ayZvSA4phVWfH5iqBLhEOvqQsMr2cA4vLUD3PFvUR/B55llNdVLINml8Vr4DHS/JPkIBt1MK/8WDHIARBMwPKbrR2IeBQHl63AXPMsSFgHVZO6dza001u/YbwKsB/aIzBylO7E2CNSLWY2MDG8xayF8HhK2JvcZnrt1yPw757PHg8+T91rEG7snZHy0dZ+IhVImM45fw4SkX7o3ZpZ5XjwOa3usm9ZqdNzp0TghjK+5aZMmTZFGgNNgejmo+Cdpo2p1LUBR1/x3c50GsQIk0iMG4H0U7OqXj/w+lL4a9thvMvXcRn84ESswm/SEBFfX1lVhf+Pm21H5SdZgHIN4PinZiYttb9ljIc80KVQ9PZ6yWnCAbu8IO1s7OHvyMuo1srxrKBXYqa0skOtzFdMh+7JH2d3/NmxvTJy4yWJ7UzEgAXgUDk8xKBTQzBUwmI1VgT4p5fGtm/v46ldfQ++gj/qkhZyAwlCMK8EvgQ0Zt5hYYc/G34UHqCuSYzBr802Dr3XQDIsZ+bxymBRQX6nhl/7NL+HWzbdw583rmHW6KiRRBWzSk2mTxHQx8FQJOg2mTVIFbvJkUcg85SWhqK5UUK5XUayWUKrW5PO8fX8b4064BjzJqvfGkjY9jank+cd7QkacQRiZultv35S8gJvfxpkTanpRKVRxtNXF//I//6/45V/5WTx+8hSOu3v4/d/7M+ztdXHpwil86CPvx6lzDWJ+5NRdhsUAAfwC+LDALpeKWdw0Yhy2WjOgjBLeeDUKtchaK4BM9zPYkohqHZGGRCHAr9PVXmDo/2kGbk4UpwXOzEnMkkU3LL2XYHY6xfWr13Dh8kWBQR47aoG4AKbuZGkxnM9BVfOnrla8nEH0eRcDxWrpMc3p3dbREqAIyObFLjybpOvmPOTGosVwAty9cRNrJzawu7eHK08+Ic1zlon0fWJ0z0Wf4HWemkqMha5vDDTbTbSOhzh/4XGUK9SYNcNGrBAShK997Rs42J+i0z7AmDZ/s47stepFtiIPxmd5dVU6XTGQ9JFNMhEG4+1OG2Qh+G/v6ACVUhX1pdVgXWiJU1rCJz7xk6hXufkEm1WrFtHc6+LLL9/DT37sMh7cvYVJfhObp1bkVOGF3RuGQc2sQEs/FvpFkGkgQsaJjCkbqVgXxxrEyThVuxOMksGwh/OcRiAjkdLMfMZJL8U1kPeTnf2s8+M5DMfR554SGDNrus8pCyGrQBWkCJ3h+OgIG5trGIwo/QhZCp8j080G18HUBWNWKTO1HPNXAREZtfFEUo1uLyq35xv6lEV4eXXrDPeYGFsCc+zKyPWCLHR/Iu31mXNndM+8GRLoSqsXfZQ1DyQFSTpRAX0wWCRbNUG71YqgILW8z1cqKFEiIscUPucAFQyOmBEqlCta5+rLDVmQcf00QOS9pbxhZW1VgHdvewdTdSGd4uCwha9//eWQcgw6yihwb9X9SOAnAF6sxT5mBEBxfwzSDZS8Thh8zFPUGeBlMCJyIzlM+NgRbJLMikDIAZlZXTNwZEINEP26CAZijNm2z8FaPjUS8HF8vj6eQQ3nO4Mw1XSsNkJPLYY/yDDfFwHXNMYE1socG+xWWEBvMBTAdtthHqvTjtQ7r0uBYz9AJ8cSMyQ+tmUejZVVgbjIrlifPJFcRMdJBWyxL3PtCMArIIt4Zv4yQFys7wtbUK+RvC4Hor5HYuKJcTLBTwQxUbTG93Js+f6HZjcKzPmakLkFSJ5nx9I+Y8nOXDOc7m9ovENza8kVyQVOHBbLUuZmdtiBHeeaP8tzjmsHz1+vFcOf8ASZdmVvIiulNWIw0D7PczLoJRHGQERWick3PeQ9oef185L0IoFv13z4uIt9MqfjUxXAdSpIhDFyzVZHTYNNjjHCoOjXUVREjZFeIivH2UkNl/uV/eOg3nx8PPSNAaalDy7uop/E4XELh8fHGOrBlpAbj9Shi1ZMN27cYJA2Z4x4M+fRCdP7CXgVS6wU7mFtpYpKhZWcLRTzI/T6bVQry8CM1eH08F1Vp7aIuqLyNVB5Yr4fOut/Orb30YI2f4xY70lU50onRpBEbSPKaBen6OS4uBfQHwKdUg5f+KtXcP2NB6jR47J/HJXQwy5DN1WlM/2m9sbD8CLUQFMqk8yefYoD+Ih8ISgehRhcbGOFEgk2yBjj5375EyjXCrj+4kvo7h+FeT6j0mGI22NgR5c3LWSq5mR0HwuM5BT0FJZtUxW1Rk2AkqB3aW0Z62dOKqK/9sobyI2mOHFuE5uPnUeRlfzUZiUjdjKivC9eMHnsfreH27fv4PxjZ6Xfe/O1a2gedvHOd15Rs43/9L/932g320rX/+TPfhgbm0vKaFTqwdoVcwUZyjMyzYJUVZFrA12ktGIxjHQQGYUb198WmFpq1IVIBRaUUl4sCNmNzQxOLLgh3RDFnxT0Xoizi2aA5EKwcO6sldhvpuw5bgnYCCy86HiT8gaqDSF1GzII4kJG5o9dE9XUL9lg8fP4vociczu1cGNOjiMqaMzn0Wm1o/lISjfxuMf7B/KUXVpZxkS2ekzFk3WMwJtBEM+XGYNKtSwGgeflTYVV8zffehunTp1Cu9XD1tYunn/fu9Uwo1SOLkEEWq1OD0e7Y7XUvru1hf2DHYFKLuJs9drqh31No74im7EL58/JM/ju3i6WylUBcwYrvV4fW7tbSqFzbCvlW6zh8KiDX/jvPo7NtVUBCTL/6yvL6LSO8OkvXMPHf+b7MTzu4cbbTTz9fWdQTY0hBChn0cmM58svag+5nmqz7lDrRyspan7ZTKOpJhLU5etZS9IQemCNuVxBDU5Y6KvNNrEzlhGZzctuOAwIzfy4kQEBTC4fG66fMV9nttig+nBvH7nCDBcuXpHkiRkYBi6aH6ng2c/bY1KbOOdqKlKxByrP3yCJqUneGwKrh0FDXKfbk3IsssHK8cGRNlmy/a5MJzCgMwTXNbHGyeeZ58OaATOO/BsLWT2euf6pmUZiwnkPe/24plbrWJkotaGlv3a1pufHJgFcgVWsmzpQHTebWFtfkxvJvQf3U9FgEd3eGJ/5zOdFXigkl8wswCIL1fxssoyoQcVi7ixazxr8eX/wPYzxkdbxBKKDyQ+Ji++rn8N0sijQduczM4ZZZi/YxAh0OVadZzcrzd8LEEuXG2ymgzYzb9wD7JmdTf9TxhLSsJKeq8beOEkG5oVTQdIY2IvpnASTzHWDY4PMPNcU7WGT1KEPkAWgA61oPR+uD/Fswx6QAJaFncpGqjlQNICIoihmCJjtTTUoAvlcn7k2BVvMAi4HBNo3SkWtX3yvpHjc4wjqUpre66zvMe+RQOAwAl4V1LFddaZbmCVN3gf4Hl4X10cB/+Q/rM9PchUDWmVW/PxStobvV4EY1480ZrzHuZ14rBPhd5uVOPDc+HmaVwmUuthM9ysXBIz2+4ycIRtIeawzqKS7idezNEni3qWssvbChIFkgJpsCT1v5oFWypa6MDo3CxkGzzd3eNSa0Q9RwbCq6mr46pdfFJP14z/xkfBl5OYLRuRMWcRCS2z1nfS9fxtz+yi0zZawPZra/84wONL6vNB2v6fWw4ySmXrPc6APBupdfvve7RRxxqA2e7K+viF6ng+oT5cD1lkxBVoaYWO1jmKeN5tG8KyqbWN/nwUqF1HOb6JWXUcOod0LCUay5Zm7TmTP+B8XAvxtBW0BpP4m2xtSEY6nHHoo4LhIe7IcBgRhhRxu3z7AV774BrrNHtA7VMMN9rUaDsjERgGbOtlwYtLmI5mXh91HPopaGPCoohaK1GajMdqtY+nlypVIuzDCfv9HP4j3vO8FvPz1r+Pe9bdQK5UVNZLxkUevHB+iQYaYNEXNTJmHZzBdI8jIcFPhJlKpsUFFGUtrDaycXEdleUng8v7tuwKRFVpZleLzlUZLoFdnm4TwwWTTk3SKl7/9Ep556ml0B22M+kNcv/oGPvPH30Sns4//+B//PVY3Z8jX6qogX1mOaP/wYF8LHxldxzuxcZBpCekM6e4smJOtV7L2yU9zeO2lV9U4gB2WKB1hpBlartAeGnQ+CmYFSjOMlJiEFJV7cfLnGojMGVZLh9Lr93f3tSgxHedoPbtA8HcuaMiCYt6DalrQmcoWcMq4Q/AYvLdk/bWpqtNWaG+9cPocvZiRaWEDj5MnNkPL+9jZ+YLJY/GLixOPF77AM9mPkbn1OauZRI/64pKKELe3mnjX9z8jBxO+3qxMq3mMv/rcyyjWCjh1dhM5yne5QY6n6I0nGHQ7aHVasq87bB6iQ3eLxirKTF2jiFJ1hrXVNZx//HHki1Ucsdsbcz/lMvYODtDqTfCRj34A5zaWxWp02h0VCzJF/6lPvYiP/eR7URwP8Oqb23jmqVPa0PglRnU4RD/JhOabU0odGsxIuzuJBg8MMB2YlMvUXjL7EGOClf8C4TW6PTTnTI3vPcedwZPZRKVak40gX0etK4/LOekgNOQDAZbk6jCiM0IVW/cf6OcTm6cCcGv+BjnCtYTPJZifVFA6CR2eG+H4PVm2L8iV0OxFE8GUFmZHufFAcifJfNK8YKCwtb2DU6dPY3d3V2uC9aLB6IR/sxlCM1GcK96ICcyGLOokieNuWLko8BWzloJ/uVeoAHekYOTyk09ge2tXrjZcB2ipqSA/ta994umncP/Bg/mcKhQq+O3f+qRYeq7X2sgT+OZ+Y0mQn5HXBAfAc+aNspPE0Br4+VoNZhzE+L3ZwIHfSw8pz1RKa/isGExGqpnj1vfdxzFw9bgVUM00QHE2QAGpZCeUvsU6Y5ASIJkDdqEvNqj2tQUJEvaZHMfEG+7mpsAlMZzzMZ3ugzsGkhkOJrum89A9TClwasG5R7A4U+c/93COccr7QdkS3R6Y8uYz5vv99VDwlQ9dLAF67DPRecxfIg7qdAKK4MmBBse+xi5ZzqQD5vkaJFN/z3vpcWHm2XuE7lfKvGXZbx6Dz84FjQoEmCFJBcckjrwWZxlQnds4HBf8GYtzTYFVsi/leilZZ8rCuncBr9XBcKz7wYarXXqSwfLYGm9pX/Y+oOBLQVRFAYnXHf6dINv7VIDnzJ6Sro1SRX6m9cNeP3ytcxacTX4YsBJ8Hx4eym1clW2lGg4P2vjDP/ysUk3dzh4+8tEP4oX3PIdyuYABq/6TVjGg38MaXBUYWIP1iCvDo0D4O3k2fC/AN1vgddTqqLDNkSYL0jhGHZ3FQ4yFc2VlDStLyxhNh9je21c6rVRkQwOm+QdKQ1bLDBr6KORHODzeVcHE2uo6ysUN5KZLKOaXQTsMadgSuydBx9+4mH8utpfuW1QpBRLmwJuyLTGmalbRZTU0/1bM4U//9BvYvtfGuHWE3KSHSiGPXr+JiJkiQlZgk6zKpOdMvnxsasCFXgsTwXGfUd0Yg3Y3ql+ToXWfJv0ry/g3v/or6lL21muvod/sCCzSODt62lHOE0wxv6ibo76H4JtgmmyiiphTIUWRXazqVSyvraBxak2LC9OM2jAqjK6rSnHyy4Awy0qogQUnFqH+cKzGDE9euYiDg10U8xW89K1X8MzT53Hy7Em0Bj1puVjtTEcQd0mTEoyLETWDSdBPqQs3YRVqsa12St9oAxcbGhstgROfy+237mBlfUXtZYNdCCaTY9MMmAGICttSetoLpoGBFoOUgvLmqONkqnez18+/aVyMJzjaP1RRDIMUBwROnfn8vfB5sWehi36ncwqdsdsWe+GSrImFdZKlBGAJUL+wBOJ1OJ1K5oyAtXV8jAYZ3qTdZYFcGNIvUl/zBbqQj4I5+nfr9TGW7t65J21xs8kxOsHjF04p5UdGned3tHeAz3/uS3jr3h2c2Tin2oOVjTUVjz126rxYSWaLeL4HR8fYP9gTO3hwuKdxy+e7tNxAKVfCmTOPSXfeWF0Rk9RorGJ39wjnLz6Oc2caqNJTdsB5QkHNAJ/8/76Mn/ipj2C5OsHnv3Id73nXBSxRK5ikJ9wUCE4Jgj0OuMX6+fo+MmBUEwNVIwfbYq0igQfHDeUbWc2fF39vYAaYBL4GSNQSRuC0sLzy36LIiVX/UUzBcyJbRUkLN/r9/UNdPwvZnMHReEgbPwNwm9kLOCXg6aIdszwOjBzA+fcxpQOYejwTMPh7SkOuXb2K5eUGNk6dyjDibnARgJXjVlKcTLU5axF4HLHIZHOLEeyFHRPtMwO481w4nvk3fq807mQogE3rRoIF31ex/tMJDvcP8NS7npEjg9ZQdm+sreB3fue/qvhaXeJScbDnoFrDp1S97n+S/3nO604kJx1ekxqfZKycsqydAyn/Tvt1Aj4GsD5esN+ppoZNl1KzGoIPs9xiwTNFenZNcaGWi/fItkkzPddXRiGsr1GBeLpfXEOzz8TgjSCQLLpkTNXQ41LmpcxSmVaGISuJ4Cz2AN9/dZPjmpw85yV7TEELP5ev5zwiZmEQyXGxsGyk1VnIqsTYUjs7B9OpZXrywtV1JJbXQQsLMgk4FWgnP24XU4sgSGs9tfL+mUGjr0OAm02cMoysX5fd0xwU8X3W9EcgEGtGrRbnwGPF2hGMODOmWTcjjXEVTy8yRH4GZp3NwksSlQo9vd9wnHC95BgjkHUQGscI+d9ci57IEd0D6fkzOv3UUCLu3RTN1rFAb4xxWgHG8/X4jbbyi4oxfu921t47s+DXgRjHLCMf1n3legf3Z5N8UV3SqpUV/Pr/89sYDnKq7kd+gsGoh9G4j3/7734FGyfWUzOEYE85QAVkVU2eR6fbUWTG711MuihOX4i4JRz/Hr6+GwBWR5fxBK12T6J1MgukxrmQZ6l3R5mOnMQaEcTkCihpQaDUjR3LWHW9LNArCUOug/HkGEdHu6jX1lApnkS1dDIVtRHYJFu1Gdu6fKcL+mdieyVziK5FigIZodLUPF9AZzYDr3ZcyIvtffEb17H/YB8YHsmzoVrMy7iekgBuKLHAEYwlEfxgGM0stGhSdsDOJ6E3pXKJbO+DBw80kdUogCnsbh8/84mP48KVi/jql7+M4519FGVUHmmnue0P0xzUsjK1l/qwa4MjeKfJP4trSnnpbutLyyjVisjXylimx20xj2qd3qphtB3FVItCFD8NbdRMN8oLktrvKd568xrOnGbr0TGqZHZmbC3bULc4yjXGivaXY1wnzRw9WcVSuHDH/cnJWPD550IXSdaE1yR2KKWz1HWsWMSb197EiRMbYlmzQFYtNJPnqiZ06g4jVkm6vUUVq6Neb17aAJIRuNmDWNAWFbEEuwEc89i6d1/m98x2OFDxJunNyxuJwa4Wr0yFuNlryzKCvWdR2qKJhlpLP1SQEUGJwMOwH5W+3EirJbDjHzcYp+Noa8X7xfFEmYNSdf2egC0Br7IQyY5ud+cgANdwgDev3sYL731WwNh6TnraEgBvbx1ie+dAjBx1v2UCR0xQb6wKwHCh3tg4iW7zGKVyDkeHLXS7fQHJFouSppSMAHluxMUKVlfWlf1abpzA2YuXsL5eUBtiZg7Y8pI2Ob/7u5/D+z/4PpzaLOEv/+p1vOeFp1Cvh1k7r5/33al73lMCX7GvqdmDxxDXNqZd6wrw2C2Jm9lCL83r5zXy+c2DJktrEgNs4GgwrTabScYy37gTEOS5cH6T7fKawDGkcZE2W46vUydPq0mN1oxUCEsvTPukejxqYx/HmCTI0BjOky2NzcyA0qCUoJ5z02D9ocBO2skymkfH6Ha6Bp4ZAAAgAElEQVQ60siT6cnOBw20pB9ni2xrMrNzji/JgkyNp9SRzJIMAhRJHFKxMuc3iwLFEKYgW7ZbpUiDbz/YwuapE1haXsHWzo7kW/lcSQFXs9MLfTfbn/YjkFiwttFGOTIsAZzjXAPgz5nn5B8sIJ8Au7/3nNSlJ2bSgIc/i/WzFWWmMJC/d+MBrvvU5jObQN281ztLnQyUDcII9LQ2pEp+g0/+H3LCmLsGMFwbXXRtMsXA3ddBIiTuUxVlnQPJkbAk5HpDay9LCAyEAhymDnUJ3GoPU1HwENVKfT7PZGfGFua8v8N4vuFGESwvx9Hy8ipKybtZAX62RTSbwLDb5bCncU7ZASUItkXjPdMcTAXiPkcH7kwHet2VrlyZ8iAD+BoeLxtgGOAT7PpeaY/POIYs1uOifKn5M/85qODruSbNg8fUYdXBUJbsUJCXgLfAZqbxSDZwYuMHO4LwuJ5jkUEIj/X5XuWOo2Sv5djCioNgZuP1QcD0B13t+Q4uVZuTCJ7YzxcWb8QZGmMkzDLtx5298PwyYNZcY8Axvv3iLF9fwSRfwzdevIZXXn0bpSL9KgdiMpjmOmweoFguih36uZ/7l6jSoSFl9WNuUZRMGj2q9KbU1aSOUDE5TIiGIYThrqOK74Z9HwW+j8oh+PfBeKJ0pCryk6E1FyxZRQm0RKrVi1yk8uJmMTUW5Xk52eEsNyhfYHTUVwOLwWgPne6uXtGoP4Za8YzYXj6AcGMLH0dOYk7qhynffy62V33pwmuXwJIbE1u7ciDN8ujmpuixSAR5fO6z38b9ex2URseY9DvIM3VEg3j5WMbmpNaGBVY7x8YjaYtsv7hRuIMNg53oykWml7q+WmMJDU7ayQj15So+8a9/ETfefhtbN29j2O3P2+3qmYxSkRcXeGqKB6Hl1SQn4zyKCk4uBgQ/XACXVpdQrBSl0wIbVhD0ppamZLt0gokRMbvpDUDVsWICcgJ+peIEK8vLcoLoDPoY9PqoV62FCv2Y+ounqnczmh6vcZ6hGc+CB22+2rQyFcopXbel4ADheJB8HIPxTezVNJhUFhAyUR2gYdGwxXPGYID/K6rNLMxmB6jvpqOACnhSBMqJTz0z5QE1ukyUw97NzNoc4KeUm1Ke0qBF8EagpYUssbfKL6RucUpvyYomWETONbW3TkyDFtaUQYiNNjb15SW2BIaeoyyzUsWvF37/z83BEXzMZY5Tbqw5NI+a2Ns9wmPnz6K2UkWn2dE1Etg3j4/w8ouv4dLlp9DpdjGUxGaM+4e7OG4eY9AdaNPi+sUuaifW13D61Dn5ApOpG/X68gZvddsoTOg7uwxa8VSqeayunsGJk2dx4cIqahovca95nv/vb30WP/Ch9+OpSxX8zu9+Dj/yoz+kJiV8BnQp4P2iFIvrB8dhpx8FOPIbZmCVtNDs8MbNtVoKbTL9Nwk05+taWoP1XtoYyge3Gl3yyiEDMHg2g6/jVcNWLlbwcC/g3wXsUvBIQKAxmFZtamC3trYE3E+fPit7JTmz5KPwxePHx81mG/Q3AedwPXBXT7Ny83mF0CXyGA4MeA5kgsJof4zdrW2tAcqwZFq4ZoM+nqukU5nOVt7cs4U7msfSJUUbZAMF7h8CO7PwNeZnnz4bGQTNp3kTGWBvbxfLqyu4ePEi7ty7N8+4Xb16G2+//XbM9bmmMQJvgX0645QJRgIEq7EJ54n3zKRjMxDxPTZ4NSAWo5uCUuuxeTwHAny2fKYOKvk9/2kfpFlbpv2q3jdbtLa17MUBg1PFTAx43fCYN9jS7UmOQgY2en9KoZv9zwJ6r1sxDkKjzSCwx06Imhfj1OY8xqcJLK+B0VyDGcgokuSoJWZR+97hRFkAPml2IZV5E4OelBZ3piM0s0WsrKzOG3sY+BtEeQyRjFGhXiry5+/l7MH7mtYBZd8SaDN4DZcG7kOcrwGALQ3QmpnAIsc7AboDPp6jwahY4TRPI6BI/rls6kP/zLmbQoB7EVK1Cvq90AT7c/j8zIQaoNqzV4RNRguebTEfvtax19Jjm9lZYgUTjRzHPl/uyVrv1X0z3ffU2tgBkc+RoJfkj/X9nHsOhHk8ZXQ5nzPAnIRAtkWzswwKTOVUEsEl98Lc4KU/mhWrDYxRxl984ZtoD4uYyeu0iPMXLohd2z88QrPdF5iksPiHf+SjeNdz70jm6zHoIyKPojZGjFEFmW2bmjpeJObBi9tDoDeLbL8XEtivp+ZKIDeHAdvjDobo0wGAMFRspFMtCyAendSczlHHBengyuwAVmZxQ0kgjCXq0xn7nh+j3XuA7e0dXL74HCo4hUKOoJcdmbjoMpyPRg4h7DRI8ZX+07G9WVmHJvZc2xsaH7o5yCmF6Q1OcBQxzOXQo10ImdtCHjdvHeJrX3kDrf0Opr296IqnVrADzFKDCA5URcopxabIcjSYSxPEJCaXBbUAHdITNYrjuAlWl+o4PN7HL//b/14erm+89hqa+/uaRBon8kwkyNYw0/u9iZuhoy6QhvWhKQYayw1UlmoolnPqzibbMhrNy0Uh0mA8YDaVx/NW+paMMhnt0RCd4yNUGKWS5ZoxkKkmSQebKSf7GHmDpiIWssNJpuCFeZ5Wm1cqL7S8brzBhW8ODhPwZAESx2SjsbRITStiZrDBhiIMxGJeacFMaWKPVwI8T2pF+pSGpIltoKlz5HXH7hUbBmdsqggnaDl95ozCNC5cAUziuM6ImCHS56ZUJcG3wLalEukczR54odJiyTa/KmKJQJJgkoBC5zrLo1zMq4EH7bF4P8jMZjcxuqF4M+NNZArOLGNcVngIv/XWmzh39izazQ7299t4xzufEDhZTlZhx80jfP4vvoRdyhVyRTSqDSyvrmH5xDoa9WhG0Wof4c7bN9AfjNFnsVKvJ/bw8uXLssYh8OocN5XKp9PAcNwXU3Hq5FmsbpzBD33wOWysrygbRlaPoPRTf/BlXLxyEU89VcVv/taf46Mf/QDW15ZCbzeOTYL/s+BE1xNO1QLwfr7aKJg16bTnzhgx54PR8uaYDcYMQvg33mvPJW++YnxITKRnZw2hAsNcjHkX+JDJsa6fr2cqlpZwa6sbcYzE3vA5OMD0BsrPMUjy9VgWow6aSd843wzTJqaLYpFI5ssBpUBwp60N8fzFCzg8Ooz2tqnQjecUDPUYZHfleMHCx/R7kx7Z/ce/E0jP+Mlrb0qgjRrhd3zfs9jf3xMDqk2XYcBkhv2dXVQbNTzx5JPS7UrDnM9jZ/cAX/7SN1WQFmnbYAs5z5QaV4FnbHQBhqIeI1zfAjw5++Kg3a81kJ2DUGWwFsfiPsD3m23XLU1+p5ZQ2U7L4yD+znUoWHh+ybWJ1E8Kmnwcygfcljfr52pgbdstH8dyG84ZF8QTwBroLECrZStBrJBN1XhKzB+lDQHO0/kltjvuZ3LySEVfAqb5glhT3l+6NvDeBsjnmjOSx7nHIm0CZRUoG7I6VlZXBY75swGpA0YB1kJ0fdOelTTqegbJLtJA1qB+QbxEtlPnnBwJtJemDKLmjepSsi4+wZj6efs58Bk6KPTaSfxlUBtM+wIoe81wEOOMj0kFkWVJHmdShYPSwJSfy/mq/bXIdWoxV0kYEQjH2I3GS3zusfdAgYif9xwVueVvLqQQDPa73ZjfHs8OtmN8UkIVzYjs+czMNp0ceF4uNPR8fzRIyw2+/l9mNAceU6NYW8Pd/TbeeOsO2izuKJSxsr4hR4ZKdQl7R10ctY61LDNN/Au/+K+weZJWT6EBjuopgtxFGpY3hH2NxbYkkXd2Yj60qD0qdfhuoNe+aGm7iE2DLr3hHEALNYK/1fU1ReVmEhi5e4H2ANYDpQ+jLG+iIxg1m9SdlIo0YqfFyQG6/UN0u8dYXz+Dcn4DszG7t7Cqv57YXW9dqsV/aNGOH/7hwDcbD/xNJ4e4Gd4mWK3NSRheCECPejhunOxDzsFHTieXw9e+/CauvX4fo24LlRlZ3j7yEqrTLoz3YQx21dOgZxLY1b5JZytgpXRlmrDdHnqdznzwKd0wG+P59z2PD7z/vXj1pZdxuL0jlnXY6yNPQMsxk1gY6qNcuBQif7ZapeUaQQgLmMj+VFBfbaBWq6DSKKNM4/ClBorSKoXoXy1Uk9dmgMaxusFxTDAyZ80sI9J8pS4fT1ZUB2igQ0Dofr0ouHZBG0PqkubFawEKaVy4qG4nU+7FxgtePP1wI3hw/4GkC/TxZDmmjiOngtSW2ayy0tfBXPC8AsgT6KROeWmEmeU1qJmfl8Zvln3z+3LYZ6HP2qqkHIwmQoIRKVsvFPO5Og4/Xm50XGDI/Hks8BS48Gvkp4CXCx31nmwVK8MOtoct8TxihDpdy0WKDQzWllcUjJD59CLp++/FnedkFsKLMl+jjmRKlQ1w784+3vX8MymbE77RDJb2dw9w8+YD7B8do7l3qI1sXKRFXQVnz53G6c0NWdCV63UcHTZxdLSPw1ZLgHxtfR2nNzdx/vw5nf/RfgutwwMxRkOa3E8L+Pmf/zjOnGHHtTz6vRGqtSK+/c1XMZ5V8J73PYZPf+qzuHzhCjZPr6vAj8UdIgpk8VZJgIzCuiiENKDRwq/q9540lrzntl4yg2EApQA3sbpmkXSfGdDkQu5jsJPdXMOirBZsby4xjykFLo/kpG0128NgYHllLTM/YiNmVsjjz+PG5zMHaomJWmyw4byhTTG5wVC/qXUg4x/K9/PcCV7efPNN+SpTv+cAK4LaCHT9WjbLYRAd5xaboQNCBwI8Zpbt1TFYaDeaqLESQdHu7g4ev3hJ44zjj9fPolaO+X4vpApPPPsMdra2Yv2dcayT1f9ksEpJB2y22+CGKffQ+QaDznVLDKPmSfIYT4DAz81BhRlVAnIz0g7EBeCVNQuZkX9vAKaf1Rxq0fTBAYkZcv+vNS+fOh0SCOUWLhdyWEmpcz9f31eDZ57bPCtDSinNYR5Xes1kP+ZzNInAeeGxxLoHBr903eBuJnBcLqglsd/n45Lp9LxycMG1bam2hHbq6tVVDQrxCtsa1zFgIxsGeWl9stvH2tqGXBt4HD6X7L0RY59AL8eF9hw5XBV0zw1OPT4dVDjQ8Vjg+bMDmSUnAtdJH2tQzHvrOeL1z9dtkM+/G9/wfvtcGJwFuRcgW3rWtE6b5TXzHAxqrP8eD0FORJGen6PWidRQhsw5WXgWO/JambHytZLl1X7FtuKJ3Xdg7merzEQm+0gMRh94Nr0KiQ935Ny88VXchygwpQzOALpNWWZmf8gGGTwfNyXJjV/85GzKCmBpDYqYsiVqfRU3bu/gzbfvozPMYTDNo7a0giGZmGlO/5dqZUXXmydP4mM/9jGsb2zI+WDRyjJ2YvpYcgNYXaU2dtErOwt6PZDm6PDv0jB8Bwj58K/Cb5H/CNS7vR6OW22cOrmJ7YPoVW/tlB5cxufPNyz9cu7yQL/FYoHpTi4Qx8jl+5hM+7h56ypObp7FUuM0ivkVlHONpOfMIvXvJGn4h4NeLSyZC36Y7V1EAALEE06e6EjDezGgnjdXQJ9yh1wUtM2KBexudfDFL76C/f0OKsMOxv22Ur6YsdMS/XL7svNi73KCXrImMQkjLc1Fl2CDkgguYNQx0uOUGjt+MosAyBwMpgP82r//d9jf3sG9u3dVREVg6oIWV1RzkyGzxHRPRIwBCCVzGI4wYgeqUgmra2RIS6jUi6gvr7ACDsVaBVVu3qmalMCahTXRLnemyecxMK9WzufnjSRm04VOiAuiN13uo7SzMZA0CHMUrDalKksNdiTLwHoz1u/c+nMyxcHWrhapjZMnMCvM5GohFlkWVVHgIAdjBgSp1agyJ6kozuN4zu6lgg6e23wzY0e+ubXNohhHYHU4Ukp1qVGTwwCLFkMzHIGaK+oJuKipjucQDK1ZQ4IwRtx8v7Rw/ZBH8N4SYDAw1t6SFrVgtaK4g6+jJIEbDMeMpR7eYAKgREqL45mbeJVV7pJTUU4S8gGCEwJTAvt2e4RpOY8LZ0+i3WyJNeZdbB038eqr11FhARob2nQ6Ct7ZtbF52MLa6jJOP/44lqt1lMt1tPo9jPMT3Ln7No52mlhbWQWqE5xYP4VapYZqvoh2twe2cG40NvHce57F+cfPaYyxecXGxgr2Hxzir75yDf/qFz6EL3/usxj1ZyjV6fu7ooJ0ugpQGrC+cULpUzKSM2pbk1WWN7luu5UAG102qjEXEuvC50z9oX/2xuYNioMl9LghoXCg4M1U4IiFPin1KgY9SRw8huiXzSCN8+hgb1+g+MKFCzhud5JHb4A1s/x8vwGmbZW8zvI8ucF7w4sOa0k2oVRlpNjN8GYZYr6H9oAkI06c2JyPwfk5p/FLecCckUpSoqzcwsGqQSTvp6UfD+1FsxmOj0MjrvsuBjYBarLznMOHh3jy2WfQ6TbR7wwidVsu4w/+4NOhrmKA7JawhcXmHqAhL4BgzSOdIgjGsgEAr9lFgQa73qeU0k4ZF685WcDp+0Kdo6/fawOzRgbVBh1e23gPLFtQQRJrPViQye6bdp9JbCMLh90e1tsSMxZmwX2/nDUzo+hz4/Mm+KbGVMehDEHacQLbaBrBr83NTQx6dMQICofEh7Sw+Vhr/Nz42cFql5SBsXUfAxA+F94zrkm8Lh2LAcM4fKdFNuhvUaTIY8k/PWlNnTnw/rEgO3LzIjIDXX5GVtfrAI/vdSBvqQfXfGZ73HzEQYL3GF6f55bkUGS8k4TNEjPPs4X8gcx2XZ8lpnsa+4jtIQ1KnV3xtfG5WDZhjBZShJA8MVuirmYpEHC2joE1ZYzcB7nfBJGYU40NX6sAKEn0eE7SQafg3AEbBZdktvlernkRAKeCzuRB7XWDBWzqysiCdwbyw4k0214vHJA488mfdd+nN786mx0+QH7UE/nIoq8p0wXlOnKVFdy5d4SrNx6gO8xhJKkDK9WL6KmtK1PCM7X/ffzx8/jhH/mIFnETtQS/cVHF1FEngJI28qQR5M+KiFKLQXmbJlSfvsnAu+/128TU0WOWKaQcN7guavUGDltNtY70Yu4H741C50FgIs0QfSMZHYVWV0UruQlqVT68Pqb5I/RHTdzf38bK0imcWDqDpcJatFxQoUMU9YVv78PpibgSAt+HaOrv9QIf6W0XgHbxlQG+vAcKVCZidEezKXoseJjlwXi5RXs2NZvI49vfvoFXX7uLCc28B22Kc1Ggllld0QKQ9Kg5o96ynJO2SgPZxu6sqE1pO7UlBNA8Zne02HC597Q6x/j4z3wcV65cwbe+9S30Dps6doDb6LrjgkelvHJ5Gbvzf0eeXjQ4SdfWGygUpmis1FGpNVCu11BgIVSpqH7aUUXaCc9m+q2mivh5yi7PIo2eNvNeNyxWXGVKlnYOeDkmM5YwHjexkUNWZoxyNX5T9zdetxf47HjjOKK3L+9b8/AI+4cHOHv2jJhngk7PEY5DLsLeHOaRN5uhJJ1oROfu8BULocdyaMn4DMmOUBsW2sk5GBhz7jZjsedcduvYVOk8ZFvOcTAqZgF4zNpSQ8d0cU8sjDw2mfrQzEv7nIC/sw7eLM1ycLPxa669eg3nz51Hocw06qLYxZ3g2FExGOVg+QxWWERJ2cvdu3dxYmND2YJrd7bw/LNPicXXwitXgV18/rNfQLM1wlK5LreESxcuSzd8/959ObccHh9gfWkZJ0+fwfLmMpZYYKQCOwZ+bIiyhtpyBcu1uoodxRrIJ5cLOxmnupqp7O3tyRd8f/8It++1USgMcGIpKpfFvtCKp15NHpY5sYD0GjYYtdeugwQySAEUg+EmIA4mhs8y+azYjzcVWho0GejEOAx3gmDyF8VEHi9ZsOfxqmdGNmvCrN4A7aNjVJYa0qC7YQhZ70ezGWaKnP7kmJ5v3AimWeyP5DRmNCnFYqDNDTJanGaPy3PmcybTbv/PLJDmOu15PU/L87yTXpxaXv7dANtrchZgOJDjM+Hv2+1DXLj0hDqlRUEXJVgF9HtdtFptnD1/TgE9JQ8xvkv4kz/9czBwFnjPNE+ImZ2a+SSJUAQqi9bfwYzG/uiCRr4rm3FxAC12OhUIia1Td7s4vj4ppaYskfDmLwCkKHSRIjeI8twUi5oBembJfWwz8pVqRWuWgykGv7G3h5acgFHs4zCkUllSyWvKAqTF2IzUPFn50Ory73TPEfvJ4ItdHWVvCTG9th9lsE4gxWyu2p7TZD7db2augn2NcyWL6o54zBj2+tSGT9Vci7eGrg1sqO3si+eix62DJM8lHTPtcx5XDHSy2QOtx0li4DEXwHDxzPjcsuPT5IGBn0G0nw2PEx7Esd56v+LrssemJZzHlmUNHkcOfPwz3+cxkiUm/b2Im2QbyM9dbqxE17VCMNEkF7gXBOBlMIK5BzyztQayPj+ftyzr0hgR6aE5Fuy5xlTypY9gPTW5oA2i6seAcqUaFqgZEpPfe9wP2WVx1rkxw+4WRrt3UBz1pRsZzYZCy6NZAaXGCYxRx7Ub9/H29iG6Q6BcXUaXm0CJg53zhh3OuKns4/nn340f/OAPqrAtFA5RhCS7oWRa6oXVN9DsQtjbRiFUdsJ+zyjQL5xre+MXmv9kOdOmQDN6tua1vpev8YC23lKDloB93FeHIKlyU1EIi7waDUZ/jDi7mOb62G/uYHN1AzPen1IDpfwqkGO1IkEtQWERs1wUIn3nr39YcdvfxvY+CqMFejkxVJ7C1sRAO5dDm8wv/YmTTrfTnuCzn/k6jo6GmDUPUZiS/Z8gl+QNXMhYMKPIakL2jsEKZQ0RSTLlr/sk5wUOgDF67Za63GghLxGETbG8sYyf/pc/jft37uLW9RvqgKTiKhYeqFondRTimKDLwISuDUMt8EyFBQsYg5spULYlZhFRvVHD0uqKNgv+qyxVBfpWVtdQqSwhn2yZtBkkSx5PdD4rnvv29rYYP4MxgYPk6ewFa8FQhYiaIRABMgOLeXCTmE0xtEmvKDe75OkZNi1R8Hnv1j1cvnQB0+IiNWugST2gGQJvCJGSpBE6N7po/crPcJrKmx2fg6ToaVGMwIORbk4WSrK8mkywsrYsTaw0yzRYV1OSCdZX13WPIy21ANReFPVMc6FHjIUrmgPQsUAsSkZHqvRhYpujQjmKu/i6Yq6I+3fvaYPYOLEmPb4XbwF+BZ6izB7WgaXGJfzsJjsr5ae4f+cQ733hHcpIKHig/GYywP2376DdnuLe9p6alayxqcnmhrS6bDJB9lVpNDFcwBKLpOhSkiuiQO2gNk+yQGMVGvn5xPoR6xv1c9youRGrQITp1CorrwN4+b4pEE/3WxKOYjw/24Hxe4I63rPjg0ON96VGdHby+snxHxtfygKk5z8PNNImyPkajHoy7mfRmMoWguVTy2CyI4mp4O/maWgxMwyo4hhsIrKytq73eawZ/GQ3SjMs3ky91guAS5sdMgb+bFAQazCfL+UeLqQMEMd7zf2FG/nSEjXVvXkzEo8768tjkyNgCuY45m84YpiZ8iabZX4NNJV5GAzk0PH000/jwfaDh4r4uJ+we9PK2hre8cwzuP7WDYEOgrEvfeUbODqm7M8tWAPAuZ0sGTKyjX6GBntuMe59z2uG1yYz8h5zWfBhxtxabDlBJCu12EiDRPI18728j2zko/mRCtr4/aOsdxboZoGZxyHPj1peXocI06QL92f5f+l8i5HidkOArEOJWeboMrlok+x1he9joMsb2yNBwW2VzgxsVlGKtYHn4GMT4EVQR5lIyFkoY9Q1IMgJ7f/DKEbknqOMVNLMD0fBLBpw8hk6KxWaWd25OfHAn3gcfqafDUkU+cOnscDP9v30fiCyIbGlWVCdzSTyfWb5s+NDDHe6bnFWSW4YmCfkCy7+1L6ViyyMCRR/doDmxJQm0O7x5vlrjDTHSZG+0Hgxyxs2ckM55nDtEqBVAjivZxegPAprPdfMbvE+EUvQHIFzh8fstttaS52tipbplD7FHsoAVGOXHSiZfWVBJGuYUsbmoT06STtzs53XZ93jbdSbDzAa9wKwiJck8ChiTK+2QgXlpVX0JhW8+tYD3No+QrM7Rq1Bc362oJ8IyDj6o7btIx/9EN75zncq9SxHh1Tt6pOQHRW1arTQ6vZUPBJk58LbkJtCma9T39i/hwzgbyFN1SxM1eX06h2iR1N3eRBHhOQCBS02SfcyEcsX0YpYK0Y2rBYvhjcpge9s0gXyA+TyA0xHe6CccblxGjnUUSqww5as6pXe5zlIQZoKqQL8Zq/t73GdAedj4mX0z1m217ciZdeC7eWgoC6QGy5y6LFlbm6GNvWymKGcL+KVl27h2hv30TlsodDZl6Y3PxtL3sDmHJog/K3aMCZwq4YBPTFWeZm0s+CN/4flG31XOdjJiAwnE7R6HfzSr/yCqttfe/kV9I5b4c+bKpjZGjQmMQu5aBrOlCwL5XjMsE7iROd444SqlPNYXllCf8iUVg6VWgXLGyuoLS+hWKpJ6xvuE4W5LdI8ukwFUv55d2dLCwYBB9P2HLfcNLNpv3h2wWzy+sTIpuKxWDiTiX5m0SM7wRlrdoOG3pSBzEYT3LlzC6dOnYyCITl+5FIAEXpPLxKOvsmmMh2n9FAvFrLYSOPM5Is9gzSY/D0XIf7jM+GX2Wz+7eDoCCc21/WZBKsaWap6TqblWuAXWjAt2IrqWcznSuQ4T2sRLbngMezVqGid2Q91mVp4ZXLNuXdnSxIVAm22C8+yC0ydRvot3jNPww4jPUmXkAdbe7h46Rz2H2yjNyrgqWcvinlQJyI6liQdXo6dhchoJxu1IlmqVIhUrzeiY1fq0kRfzhgTTNtHNbTYhGrILZiC5bFoUyRWky3YaYFD+zS1SC0T+cy71PXo9JAxo2cxWjRvyWteCOSnLAOfD8+ZrCo/Y21jSUCMn89rcstPNYSglpKbWdo8vc4GqxqFK1EUNcM0F16vpfQ8uR6Y2dPaJ4P55EOrXxYAACAASURBVE3LaxIrBTE3DJgvXrwsFi3M57k+LrxGOUoWcooAULxeAuYAA1HvweMHW7covItNN/Si84Aq6UcZ9NKz+Kmnn8b9rbBBdHtXe5Iy2FBxa/LIFkucwAaLk6jpJRvkOaxzSBt2NljkXrW9tYWLly7h8OhI89N7G8/3+PAI+XIJ569cwvade5rPvOY7t7fw0itvyGrPQJZjcy6X4HUzi6I5utDC8lpifgfb50DPLKvvoc/XINXzQ3MurTVyzUm6XR2HwRs7fqVCIz/n2H8YR4Yekl8GawbjsYosWvv6mjyPVNdhtwR9xqLpjN/nczXxxbWC18Hz4D+u3QZgXt/4f/Z8zapyfrEWiBk/duUUo67aAHbjir1CAT2LauXxmsZ7mpOcQ/on4A1pRRnA+T12xlHdGS09O505cDQ77aBC94yMZPL+NRMdLH+st1qPc5HZcBGWzu0RD2WDYK/HXpuzEiEej9dOxpNfBMA+Dv9GuYnf5zXYANtOJgqqUpdIvteeyvxcgvVoXpGwUCar4L4Gvi6DXhIn/OLvZdFWq6e1jc27OvNxXGP77FmAdo2zfEh7DLK53nndYuBPRBPBSgGdVnPeslrPLjX9kR2gmlakzoFJLstAh9r+AN/h4GOWn9mI3PCVz80mwyaqo1ZsQnl6Kg5QYBpe/iY5THOsdixhWqii2DiJ3qyGb1+7g1sP9jEr1DCZFDDlIK6U0UvVnLxxvFHvfuF5vOu5d6siXckH56vVdYONE2aqfD158mTSPBHbzsBbydcXiUPJ0IQJ2Pfo4BsTNUv0ficmlJEfo74hF1UKtdMGz/+l50lHsL+ojqnwgrZfdKRgmrEs2UOtxoW7JckDedOw6K0iB/5jmrZKLjI6tum4LBsLQBRX9SjQ/fsAX1sLLd7zN5wc0uIl4DuljdsYdMPjUseWzf18DkeFIroMBmjhRoZ1mMdf/NmXcPXqPZys5FCSV/EQs1FP2l5+RVTLIohoKRsR51ANLbx5yppqOhCDOx5OcMzWxBzQpSKa7Raef+/z+MEP/QCuvvI6jvcOMGL3Iup1pyEpULCUKpcZZOjep+NrUUBO59Fm+9xqFfU67cvI9NawtLaUPHarIS1hYWI5esd7sgZTtdhsONp47nRT4KJBnSUXVn7xZy5ewRjEXZZvcCZ9qU0rLbbeSAM4kmmM4jR/0ZGBMiL5fSKHWzfextnHaIlFO5WJgBqPERY0Ab7EyqVIXJvaOABELLILbR6vgffFzLgXZaW7yTYkPRhBLqUqLM45eeJE+N8mYMnjesFYzN2Yj6U8Wc4IBmPzjf+zzIgXNm4M1ALSwUBFiY9U4WtujWd4cHcHy2vhVWswRJkCQR2PxfMySOFnHe0faJ3Z3j/EcauPZ6+cx/XrNzArL+ED731WG5eClRQMONAggxyLRARgDKLc1UnXknyXp6NIFbLNNNeL6ZQWfENJueRTnGRbbF7BlHq7NcQ7X3gfSmWy7mQzZGjOixOhMOoNtNZwDPNagqmMdKvGFwt+matloJ0AbxT6TXDyxLo2PKUPFQwGS0pbHrEs6nhX0Tzz/PA4EwMyGYesIHmE+r4YZHqz41g3YNa9FogeY2dnD6urS1hubESb1GSh5HFhQMbjuFra0gIfO847VXKXqqFX5bguRMMgXXpisRXglOJ572/vYm0znCHmKXmRlwvz/HicJCViDEbr3vSYk5sMC7SzekfeD51TuhY22eGcofabNo/zIEla0aoci+jZfuWpJ3H/3pZ8yFnfcH97G9/8xssqfJzlo+bAqVSDHTFUKTjhNbu6nmcYQVAEtQaWBokLQBxaaf7eYIHn7veQ6XWw4Ptt0DVnHuXEwrWVzDPHXEH6Uc8Pjwkzezz+PCWcQLM/3+BN45f+xIqvFxku21jx+sSk50KeYGbSa5bmZGJk+H4GLsEGxlgxAOd72UKav2fxMTNqCqb6PbVAz0v/Tr1xfX5/FpmxAEGcixwDbEzBNZeZaboL+HqDAWUAsgByfE6UwlHLy/uvxhUpO8K1m9s5r5Vjk1kIA03d0xA16n0cx54rfh4OQBy8ZK+Zn/voveLrOU8sGZL3fZL7+b08thlWfu8iYOu2hTky0hk/R457XkOwxQsHDZ6z57prATxmvY6LcWWwMQ5JINc1gl7NSTrzlKtzC0EFAP1FPYF2DtXaRMaHRdR0OpE2m8Xq3e58T6GRQAQGcd0u5GUhsILSWV7rGwmwyOjEfq220ZJF3PzcbNBtygy+PBiiwEViNsI0F418xUbSbkvVmkVMc2XkqivILZ3ApLyGr754DQ8OOuiPpihX6/LDte8mN0BGY7wZzz77DD7wgfdHy7mUHqZGttvtoFxZUnrBEJX9po/7fZxm5TaBDaN+brDepL6be8N8mYsjhpInbH+ykFnFQfIJZY9rm6dHtMxNln6dZBWoH3LlZLgJRIVntOxLTmRTtvUEKmVuzEPkVHwRXamO29vq9FbAJkr59XhPqirWAvEQjM8C3b+PzMFXGhDMX4+yvRrsycqMlzGUafwUbILTyxXQKpDxBdr63RSlXAGvfvsmrr52B/3WAIXuPvK0gRv12WdYKSWyKlpgozpJbgga6Fy0UiEVGVCBxdEQ/e4A7eZxbPIc6MUC2oMWPvHzn8Dqygq+9uWvaiNR151UNcrxmJssNm0yRtq4DLAmAQLv3bmDx8+ew8bmCsq1EoqVguzRSg1amZWiAEELatbWaVHIFmxCpFx4LZz4+3u7KlpS+9FUgesNTYs/F86ku3MaWoxNkvTwugkKnT7VhqZNlvcsugMGsGQ/jQJe+vbLeOLJJ1Sg5apks4KxeURjkGAmqDSzLjDsAc0q8bVOc5Glq1XjHsjr9lEAOJ2Ktet3+uoG5+g/OchF+pnFgrlYlCIKD5DlBTT+j7SdWRn/TW1FeX0J2JnVyKbOOVEPdw+SPdoAJ06eis2cnsRaoBetZ824cIwxG9MZDmWB1mC3IQZiww7W68tKKc4X/3wlhXiR9+A955gdcGPJFdQ4R0VGLCIZUy4TvqFiUgpRZyDvlQIZomDpyDnwHlfrDQW5h8dNnHv8adTr66jU19BPtmOzMQs6hui2DzEZdjEbD4BJD6NppFIZVKmNsEBvrCucW7zXLKJh5mRtbWUO1nR/07gJe7aJgCnvk+1/KBPSNSYtM8eG5ml2/UkyAq8XGreUImlzcGtfwWccHh7g9OlTGI8XazXzHma7oot3gLYABpF14FzNgmKDNQYIutdiWYOpsTWh5koxgpXjIwbBA7BdL7WyBoIKqBNbZvC0ACwL1lrzgKAuZWpY5GhQHd720U3KASJrClbX17WPMUAVmz6gpGqE9qCNS5cuoHmwj+Eoxs5wMMFnP/+XQC6KOdl0hHsEAWUEE8kbXS4HUdeh+ZwkAA6KQ0e7yP7o2SU9bna+zkF8JnDWvQhh5TxtztbsZkr13JMzg4M+61/pm++1iZ+T1Zp6XTOY8jlZs6sag2JkJspsOqJq+QV5EHKbyOZonKR6Fq0FYnmjSUOAkbhPDPoInAxW+TsFRon1I5iR/SbXum5fRbdi+anpTRKpWi0aONAZhrfJz1vBa6WGxvIq2p0uhnSbGdHPO+RPPFddK9nLJHlrtZqak42lVUnW0uamQEHae0slUhaOQM+sqsZnet4OXDxus/c8+6ydIYsAPwBuyGIWGca4jrD+4uucQcsGqrHvEBSW5H7zaDDkQMaEShw/PtOFswbGxisOQDyG2CSGQaaPXasQ38X9pqsS92j9TFcHFZql7ns0SMiMbTkmpb0hXF3Z/Cws5XZ2tueBD5+lfOqVSYxxxwCF95uF0/y/edxWAOZgMDrcMcAhhvjab85ytPdYXsKk18Gk00FpMFQUKx5HPnyRGpmbXpGlKdYwLTVQWD2DdmEF3375Gt66vYXJlP6aFeRSG9oxgU6Oqe6B0n7vee978P3vea9Sl67ejgiOG2qAttdu38Szl69A0JigIR8QLq8qmQya/R6/zSocHHEpHR/6gjkopvsE9WzVClOzENjlYPViHefpyUPdch5Fslv56COvTmSDDuq1Esol6vk4gXs4aN7G7t4Bnnnifcijrpa2XGhzIKApsY76kct6FOj+49jeUMZlv1JhFCE5TdVp5SJdLx0cpujkZujmC2pN3FO75jxyoxx+/09eRHtnH4XOEfL046Vt2LiHInuLpzakKtRiYSO1rLx7XGhdJMFxxGKBxFBys2i32hq4hVIe7X4HH/3YR/Dkk0/izavXsHP/QWyASeqiDZHm44WK0lFmUWUXz2YYrJzW503k8UrbGm4+pWW2Jm5gxklUr0nLyy95HSYQ42fsdqt8Ao58yRTRcoiAUZF+mpgCB6oYjkI7LiDSgKYJHx3IiP9j4VXL0NT4IoIOtxiO50HpgbRupQrefO0NVcIXKwHMvLB5kZgDSj4/VlKnjc4AgpObVcYEU4qU00bqBcyLr0cFz7tcKOFg/wBlFmTV2IK4EkxjCs6UtMgVtEGF5CePclpwgwFY6Et1b2y6Ll1r0pumAMVAN9KpdKGg1AMgo/rg3hZWGkvYOLU5t51i+O1zd5MOg3ezI3KE4KYu6zRqxrkghtUa5/LRQV+AjOCSftK+/wS7PAbPqVQN71b+jc8hjh0sWi755RJQ1hvssMT25CXkimWN8Uq1DkxK6I8q2HjsceTKHGdRwDpmNToL8znnescYtrcx6B1g2A1JAwt7F068MZakVU8BDJkKvsabvxfzAE7Bmjn1zUBKLEhy9tBYn2cJqMhfyAYcnERAFRIFAx5dM8cwi0+bR2JLLl26ggcPtufjUfrxlF0IIKtIdw60+dlk0viV3dQ97ryBavynVqUkFdSqmhXf/R4ODvZx5jFawi3amRoMeKMNYNCZz1mPP2YvsrZPHM+yuFL9QVoHVYMQ45VuH1eevIKdbTYaSlK8NGZZuHblmSuYDGdoHh8rKOoPp/j0n/25nrF0u5JfRRDAfcHj3Ayi54TOvxSaUc/FAHgp7ZtkL86Q+P450Dbr5rVBYIVscwJYZokVMKYshUGmfseM5nSEcolsXFTV88upcq5DBpl8vfX3uifpvlmDS9BLMoxzYjBgtX7UWHheUmtpr22zjDzP0HVGdorEmFpm066P3fTSvfHn+R7x+pnaL5UrkrgJDJZCfiMnDXkeNxaNC5RPXTznCMbKWuPYa4DvCxlCPlkrLgrwIsPEva0nMqBWXQ5HlTEts2gXGMy1n6mzD16DPS8kv2IAm8CrgajXdLO1fpYOFP2ceLyQc4WOOOpIFoEJPzc7hnjPzCY7I7CyHDaC2h8zQNNzjsF77D2hh43PDg28f+c1nEQg56cBM8eRA6KwdfXaH1l+tZxP0iXuSXbVmGfRUvMLuQml1/GZOrCtVipyBDPI1l5bYLYgikQjqKF1LJ1kSFJM0R+OUF8Kpn8B3lko/sVfZzYPU0a/yxUUSA1zoW2156n7ArVuBAAptcxFREOIjFehhlF5BeUT59EbV/DGm3dw4+17MvOfcSLMcjh9il6jU7TaxyHoz+fwAz/wITz19BMpmliAsf5ohA6mWGc0wOHG1OFsjEo+IoN/KOCN1Ssxd4+wvW4p7kTzaDQVLc7B7EnPhxYbSgIgNkymXQ8Hc7JBI5XPtFyxOMPaMm1BOsjn1QQZswkXwgFy5RHK+cdkc8XFF9L38uthWPrfWuZgRp2BBDW9vfEUAwYntCybItwc8jl089D9IJtz43YPX/2rF1FoHyPfO8Zs2FXXGoJfGcGxqwoNqEdkFLgApwAhFQDoKlUAF2k/TqLD/SOU+HyZRs9PBbZ+4qc+Li3na6+8IraXvnxmnAKIRqU3Bz6tffizTMCVVg8JAEEwG0rUl5dQqORRX67JtqzEPuaZloacZNQhKhpOrFpW6xZtFGe48eZ1aUu5+GsjSy4SHr1eoLSxS9+aBN8ZcCtgmumv7ueujZuLcwromFZ+5aVX8dSTT6K+VMVgGN2yDFwUOSeWmp/Le2FAwHP3IsjfSzWeAITP1cyYN6WI7qnFnuKt6zewsbaB9Q222Ay3EW7kyo+ok2AAAd57MdzzZhUBeINtLEWmJxVzaZPMNCLgvVEAo8Wb7wm7M75uf29Pz5oLGt0A2Oqz3e/p/Qb2BnGSlsitgH6RY9y7s42rb7yND3zoXahWGsooUJ7DCt3XXrmFy0+cRqkYYJaAspLuKWU9PDabkYg9kBSigHyBLFQ0M5kkraqK9Kh1L1dVFMDf50vVKMpBFW/cbuK5974gSU6ME86MQng4qzvjGOPuATA6QHPrJkr03rWHJOU0ah4TqUGyowxClpcbqNeDpXETAK9NTuFzfRZLSA9Zmtqnwi/KYrh+ZWVdBlAuwlwweGlEpk2L45Da4L29HWW6Go1gmfk52rgTU+MNVoGD+jWkJjgc16l5gc83C2JcMEN5E4MyA3fVU+RnaB8e6fmeeuy0wCifszc+Zwn4mQoApiEjsN2RQJ26Q6Zx6Y04SZY89vk6jbv9fVx+4gm5bJBdYnwaErCpAPCZi+fQqC/pPPieamUJv/mbvzdPWXvsG4xbkuG0KseRi8LEZIpJjGJdkicOLC3D8bPx7xe75CJY9jzOrkG+v5Z7GAz5erPZIp6HNayex6F/DFlMkDwRfGSzMXzfnL1LjD6fTZkd/ggGE6g2yI7Uc2pXP6RVJQPLYOEJ8oOxjUZGkvWkqnyn9Q0s5VJAYM4UteQI4YMcTRAm0RWTBbZJXpVl1HkuEYiQlaZsK+Qw3ofI8obeNlmW0ZNarlTMflHeVsRyY1VZQu9f2peSZIrH930iy8trkNwjaXkdKBjIOcjwXDRw5rENbHm91sPy9bznBPYBlhe6a4Nmj2UeK+vywYwdO7ApO5dArzMtHJcGxl5bYn3l50WTFY8FBiPsgEei25lEAk4Gf8EmF+duCox++XuSDTEnSNxEI4rYn8Jb3veSga7XKJIAfB58Ldedw8NDySRiDEc9VVisRTYpXEFY9BbrAyUT5VpIpiLQTlmE0dd/fVakRkwsWg6UnM3YXrVWwZQ+nb02kxHS0uZJDSs/QDE2JQ7cC1nYVsIkVwWqGyitnMF4VsdbN+/h2q276A5p7F3DY2cfw1K9ips3b+Koz3Q0GZ8ynnvheTzzzDtS+ofAiotWQQ0JNEApC0ipcW4+Zteyk//v+v7RRd7Al9eaCN7527NMqHSubGubKXKQntmWLym9Oo+AVG0fXdao5+MEVJveURcb68vRqpipGRziuPsWKuVlVAsXUSluaFGNojYrbx+lsf9pZQ7fybuXn8ANejidoUd5AG1hmJaQZ28eh1xQCFhUvV/CF/7qTWxfv4/ciMC3CQZFw0EXpUIUqo1T8VkwoDEYtYgm9szAlwO42+7IS5QTu1auYjCOgsIPfOTDeOE9z+Plb34VzYND6eyoa9QATpFb1v5KgDjZEPH4YlunMzWoqNZo/VRBtVFErlKQ+X+pUlP1vy1rCAwYjHlD5bmRVdPGkwbSgwcPJG2gl2pZ4IhsYLBXAuJB3UumIs3uI17PBryhyQ3ASLCuYpPECpULUeRANuTGjbexuXkCtfrCFUA6zH60XeZCpxRfqrI14zVnuJIERwskO1IlhsDgI3ut8wLI4RT/P2tv4iT5fVx3Zt1XX9NzYgZzACAxACRSoilxxaVkhSjJYW+sI/Y/3I2wLWu1stayLYUsBSWbsi7zFEmTIAACmKt7pqfPuu/a+LzMrPrNEBS5CnfExMx0V1f9ju8vvy9fvnz54MFDu3r1mtVbDp7lcEJmFw1qulYBQJPJoCOaa5YaSc/gs7lo0xyT7DaAGHN/fW6a4KsLd2mPPn4ksMs1EpuqRhS/xglwEgiQgCSzzn13jZs7pABKz84v7NLly/bNr//Qrl/dtStXvGNY5dvQq2bTS6XsDBvwULKJsrPksGDTmWtgBZbVIe5sSK3eDoBQE8vw9HRqe3tXBXKRMcBEzRdjsVaVOabqIyuXcMqYyteSc+J+aBPAPUaksseABGKUCjtbNMo5o8TvJMtP2RiQkOARTXICGViTBDrJsuRGnw04GcN8g/SGHZJgMbNh48T0IywnKV/rOQ4g5CCFTce13gK+7BehnRagWKJf3kx8AnwngMlG4QQD8p2W0fRK9oePH31s99+6b8doZ5UoOnvF57LusTlS8xAACS4vriVSKMWddRVl4/qhxC5kS5mcAnJvvnpLshgGpggY0E1uZs8On9vulT175dYrdvz8uU3RBtYb9u//8I8NOUCCV8W0aEjl3wk0czK4jmfhVloiTwBTcYwCbTBUWuPRk5GNTwHKknnn72T4iwAnPz9/pudz6fKlZBV5NtYMW8E9IH8nExcAkgNdB6I8o+kBnbFcTg/orsWqzcVY698BWxIo+XUgqWCAgPuvukbUpWTJasuZZa0BRqq1uWf5vKoSVW/oWrWaHRuL1Z+7hVkQExlX2/IOpuJYUUKhdRMJOMks0xDzGJ3p9XWVJXodNw2ADLKaUp4HELcMtpQEWvIdJcq+tyVDm3tPsvcqtwtveAL88j1LoMvvJUucIDivNceeutRkhrNngtcSA2Ghc21ktYdnOt8TCUSz4dff16nHGJcGeBNYgnZ+310pNpPviEu6PmGCSoLPOes8Y4PcJG1peedSQ9aJE1UuKUk/4HrN75Ffd0+uMpFttjzWyN99NrNu92JdOaBqSvJJhYB1lMYC2RRKsipNcDyPVBm0J67e/8pqMTi1EkwkQk5X2NoCmxpsH3Z2bDnq2Ww0ot6oInwZ1qiMv62LsmVUX6rYAqlDpWOl+o5Vdq7bZF6zr/7N1+y8P1IDQKu1JcXqMCZHeQbu3amf+ewv2js/97ZAiXexlmzFw0Zzh+5LlBUjmy+C3GJz2svg9xMBb7wo+dSigEDVGvb10LrOAYCjiU2jw1kXFv+F6N4nkGeGQsZahk0iUVj5RKQmZcj5xBr1kjdk2MwWpaENJ0/s7OKh3bj2trVKt6xUaq0ty7imbl9WZHz/Z8gcXnyPF717vY+IRT1Z0em4svFiaWP8aSmbV8y6IXOgfIvY/+x4YX/359+zi6dPrbbsW2NJsxnNayzemTxclU1G+TCbNORzHJuDN3B5cxVgsXvR0/WdUoKvVOzq9euSOZyeHtrTx09s2O3pGHnIcHcQANJN9s8i41bwiVIATCuNPrIzatWttVWzRqtqra2WlVtNt5fCvxE91NpNAWDo2b/+ACjCA5D/Mz6Z46WBAoF9BgoBEdia8N5MrXY+yBmEVtIUeamcQKN/xwhTdQqH/ZZyS6vaoHexnq41Ho7WMoVkUZKR8ZJoiPcLD0KW0vO4MsNP4JMbdnGz3mIU9A/ek58sDDP+zWJ45OeYz2KRAfKAlZtpslxsuGkHlYBVoF/B1Ut1YiXDFo/NieMY9b2MyOtoIEKOoqtRMEFPUJfWOx5Q/fcBQrXW1hp0SMvbm9r56YVdv+GNL7nJOwPgGzpm9cnK+CYW4EdsX0Wm9SCx2QSA6tPJ9LqKB/9k5cTSNBqSmwhEovb1fyhI11WyI8sJC6bqRveamx3XrdWo2/n5xdrWh3Kxb9IO8tD2QhygoxeARztLL0bIGeQcEgApk6EE2M7Y+Xrjd4ss2mSIrRDNqM6S8jPM/zkWGDJPqPweZnqeG7eAXTYAZyIW1ZBku3KTU79E+Fvzb86MvQKy4OFHH9qlS3vWarXXjXZ+P3wCZL3WCvOeBGUihdcJdlZEdPwLb8yi4pCA14GcN95yPFs7O/7UpKfpYmVPaZa7vGuvf+o1e/jxo/VI7b/4yn+z52ddvTzXUoL2IvBMBpEtEkKkCFQ3ekaaXt0yUiyVEmHfuTJx5VhTMlVcuxmjEgzn+6+PAUu9kEfk95LRzRBRTJbTIs6fAZdo6brJX8qHKWSilGtms67Y43HDwUHEZVasm00522U3KYOlFA5jCigB/DuYgvGjKuXXAnIhk1mOO/cQjZhtNTWuvNe78MbfmTcT52fC8vIeKr2HfCHBFH8DXr1Ja0PIwBQ6UPVrD/nGMlksp2J5wSuX96/JeUkuONw1MdWV9XFmXM3egUzIlairUdDXaOKGrJYUsUsSEhmzs4KX753HnXZkvIee/bVu3veYZOrzGc+GPtYXFTS+fNCHx858jwSu0vuv3Xp8TSpmy//YpUdJcLBEcv2JCAiJH+9NLPfzJh65ltenvmEn5qRYrvHcj7S+FiQ43ljqDdhe2cznQ6REEA/s2Yph4SdP8yPEmZ+jg/fS7ME3VlX8Qwdnthw8tSqjZQk7UQYzWNVO20roIQYXNsfbkpJWGXAH6MXJgYK+t4ahtl1W6laubpnVdwR6f/DBYzs4ubBVtamBBywT+h4gwzhYso7DwyNtEF/84pfsrbc+vUb7nBhNa54L+ldmZfn/F0BtWLK4VddP/3K4FT6qhZerAsvNDuALazuaLRyMU7iEBVeZ08FaLmJfKFV7fnxsr966KR0dTMFkPBLb0+7UrFKFtSbL6tlocmS9s5LdefUdWy1hjNxTtag7flHH8T/XzeFlfW9+rnrPGCtMgkLzIWwv4L+8tD4PO9enMre6Ve3bXzuwH7770Ganz22/OrNJ/1w2XfxhWANAh9IspdEMLp5tuTuG/i2ttAcP/PdGw7Gm+mH/1B307F/8y39uN1+9Zu9/7wc+7SkaDJLVdTaCz3PmS/8POybsj1Taxz+507Y2QwDaFauitW7C9MIYMGnHM3Hue2biClIIT6TNcNe8DFSwvZf32ZB90hgP4kYT9eO+uAQKbVaRyCQzmr7TziiQEcPe5ubIPuNVDgLopd29tcaquCHmM1FkQAEkyaRkIJSGNDbP3PDzdzLI5c/HPQednZ22n6O8qX0TSdDqm+mmaaHIcricwoM78gdsi1SSXLNgntAlOMtyIPcNlptqEEkFXy08OEumaWSAAxhQkkveuwEbJamRl7bVyIcut+alPwfCVbG5f/+t79j9yNuw6wAAIABJREFUtz7l68F5eAUiN+x3CzzfaL0cxmaFdrPfH9qVy9cc1K4WCtKwnQRR2e1kw1J0Yye4z3uc4IbPEKBR0xkSGtcPA1iTEcwAzXE363VjnclaLWQ0en2wIjAXDrScsU7WfxKaes6FLxra+GI1CySJSXbmLTdDf258Q2s3nXlhvdAohm4S/1t+tlx6sgBDr1JyNCTyWchEeL9mnYlwAIGS1pBYrnLJajRvRvlaDYHYEEVDVbPdUizVOOSS64Zv37llF+c9NRB7nPB77Ow2LJ03ZhGp5ZoRWvpc0/KhjgS0uPkrIaHaMZnas+Pndv3GDQcHxPTZXNf9+dFz9ZW8/unX7ez0zCYDjm1m7//oob33w499OFFhGlRqHRMA+ucSB7hWMP3RAFnQt8cDonifz4WDIn9Oiz6qmczlPU0gmQAvn7d8ne53TLgqAplMgPLZTFCdcpIE3Q5eYuqiMjXv6+H3E5Dx2pQ2VLDfVMXMfbPXYD/kf5vjcaY+WVEfClQW6NX1DBceSY5CN5/rOpNa/S7SrVZHewwxU/cvEgUYR61rYqB6KTwe85WSHF6/tbX7QsLnQN2BICBWbPRyLmCNdy9rEpyzt3tZzgM8t3J48Y5NxRDtGUGe8H4Juj3h9cSWf6fkIAFeJi+ZkCi2hTdwJqPJqCZDqh6nlB9FQ1i+NlnTXC8cl9wNIgakb7KDf+QBvs/o9fSeRLIqWVPYC3IKus6laK4sVBByAlt+bl4HzhdzgmSWeY82DcWlkuQKkBOZ1CRI5vrTLzMYuv0h16SDnOjsdJ2A+/X2hCaHzvDejCdO4wRZZmrqKvsACoUn31it6tvSkNnpI1uePzZbDL0jGVAjXSGjtapW3moJCNPYtmKixWpmVWhB9+DSZkjEcdUDWVVNs+Rr7ct2MVjYdz94YEcXQ2t0LllvNLYVs6vLZXv77bcV1A4OntlgMLL9y1fslz//yxrV6TKLslheaXoLnakZyBLYuqtETDTzuvLPBHoFHHw+msefTwS+IbEA8CzZoOYaa5gP9WYT5w28sWfQ69nrt29Jp3Vy1rXBeGLbux2rlmfWaVTc7YAC0KJrldKOAK8AQIUb5P/2TcrZwBeP7B8rc/Cz9fP8cRszUha2FbeQw8ViIaA7xOKqXLUxEoSVOzmMF2ZTGPjK0ipDsz/7ix/Y00fPrD05F9uLpk7TnQBKGkzh/2ZxZwDj36vU97KWlp7pwXw9PTqyWhXQQsPXwu6+dtN+8Zc+JwBy+OjApuiLNNTDh5VkEFFmOMUc3DcvgSBG4wIS6NaulW1ru2XNTsOqTez0fBwxDwZSBxqN0Jgpm1bpOkZzVjisMM8GFNWr9sMf/lAMJOXeBDce2DdrVYEOPWWoAnINazMiC596GTjXUNoYyZqLru7QnmOfQ5AEBGZQS5DDZ4gpjdIQP4eBzECV753TajjGBAC5eWWioPOQjMjs/KwrR4n2zo6um5K8KGO7PMK1fsUyaRE4J8sAe8/7chzF0pkSgAI7wuu47uj9OFf0X0w14/0J/lnyXms55WrgU86SUarU6mrUkYZSPQnug6v3jfUg0ChghY7SgYjrvzM4+n3m2ngJ1sGHRo3KbojXlsVOOahIf1Vnv0lqlPyMfYym1rnK174hsqZIADn3DROyGaqRzwcJIOudzZfNgcbf3CBZZCkPAfi6ETyVpYadXZw7yMyBP2JR2Zi9alGr+7AQLzXHM8e6VVUDdppjH6sJSF49YkdDQ43/MwmDdJlUWALUScdX1RCZtBXSOqOsLOcJf/ZpCmavmMHlqrnSNywxZtLiruzjjz+yu/du23g2XssGuP6AIOKB7q10yg5OJBWocb/Q9YdkIJKdojY+n7cEgE+fPlVl8fjk1EEKGn7p/xc2Gvft02/ftycHx2IP+YyjZ2f2ta9/OwBpDseIJKKgUc97lM9YEazm+ue4E5hnrOdn46kzldnUrVgdciTkIPksJyBKBt6fmxwAA0vuVaoEPFn9ySSwuJfyGRm/eD3vw/vRMDTBu1wgF0cUfw6GQ59+iT6bc8z7AbnTwNaw4XplxeCISSk10LWQwm8zSY+JXK0mz7BLVgC93AM9l+Fwk0m2jk+uUWXb2tnTpSPe6zmNBuFixSITg7wOvN6fLx9578+1r3H1gTBxNsrv+dxyXDyDg+GF5Jg4NjSbbcV02agyoCYcYUhw8j2pLmZypbhBLC+4WCToF5mQzk1RKct7kPI3jtklHS4Pg3Rzi0J/Hop9G4mN8hrnmuNabHWYjMY9Y0/2XoEkObRe1GjtTZ0ZD8FGvpZSE8v197HuOQra48pmjHXxupMIIFnUdXV7mTVzq+e/MHa4mNDp8yMp9gErbibg5NFmCimAnWNOAoC4ig+6dMKFvbg0+cbvrlbbN6xx6Zot+he2Onti1YWPhpNxNxkE5WXAUXhElrZ2fJYt3Zh061O+XgCAiQN0qzoV5talaFeYEd+28vYlOzof2/d+8IGNF4CYqlm1ZmfTmXW296ST8/YvWIGhtTvb9itf/ILdvXtH3Zu87Rw7IAVmf2fpiQPCzXhAQPMwPYF21aEZGX4Bx/7YP19Wzb7MDjsnsvlC9ozWNG/OOqsJLpobdXB4YG9+6nWr0BAxmNrBc7f1qVPeW4ytUnONqErp6uBPzSebrZeipP1dA9NPciJ+eWjFi9zwTz5nXuevLQ6tcDmFd7ayka1KqKjLsi8bzhc2xgKq5A4OQ4PxxcOXCDG3vUrVvvvtH9k3v/XAZhfn1l6OrT73jBknCrS6rTqdyWMBKh6Q1DkpM1b08O8TQAgaWBL1uljXeacvIPXXfu1Ltnd537777b9Xw9oitLoEAlhQvtD/ZbaqIRWMoKWEw2eO3eal1mTUcFud+ZTh+AOoK9PBuyrp+85MelNEgjZ/8FlWHhAQ1BNApHHU+EpcDHK4iAd8XCNgmKVTg4EMkAcY4Hqnj6/Ywth8nAncBBg+g/ND1kDzXG6qztRtLJq0QcakMmc8N+OGFSwFAINdjSDM//lsgqsGXkgi4qD48OGBXbl81bYu7WwkAsEyEuxyU8tNJjdeP45oFA3mJZmPBOo5njhfq5HFhUa342dHbk3HGOm9vdBrbUatshHzGT5IIpKMkIskg41XdoKLLAnq/yGjSA/m9NZMBxnOneuVTSMwUak7RK+YbItvls56weLlhqTyL7r20O0l40FgztekxY7Gl0vnF/6tlIMDYC4mU8PtJjefcMxz+cbcmz/pqXALKDSzzqznOTuA8YlfmmYYjZPs1uPFVM8k+kRiPsfr1qILWafBDG/t7rgGb8pzhIY/5EOLhZIvQEKygiIoZiS6C2s0azYdTQWASE6RcfT6PU2uzM8QW0sJW7xJyZro4lmv9ZrBUnNNScC5J4BxB7krJYIcU2dryzWRYX+l59TTdclAGKmtdcDPA0BxX/BvJsbcuHXdTi7O1w2TmaD1exd27949mywndnHeVSKxXNTsj/7Tn+nz1bgTbJjiVQEgpMSomNgl2MvnoVj9yPuazyQJnBLtwihagXriVwzByESmCJ4zYQVwqdoaE6ly3eW55TPIe2aSnM8FFUxic+5nvD/rnvs5i6Z13gcNvzctucY/PVdZx9wLvseflIsk+KGknsl6XjOuCdcM0MvxOMvvOvBM/NLKNAGa4jwEBeVx+jEYYtHrexwtADWBsCACdA3VpIf2eONMoZHg0Q+x+fy5LMs8HoWlohpxJ5I2YHvWqLfXTVK8N4SEx+QNeOVacz55fVXhUjekJ4AJapPdLe7XSSLwu8Rlfhew5wNVYJE9WVYiWwDLeX/zPbMalGuFz0VKwrEyKjvvNdXOas3lA7ym6NTBdVCCrljnFSaSWAHY8IfXcxaDuhLce2zGMamt5xWLt/Tr5357Y+5MTYg5OTKfA8UU2WiCJd1thfdlWE+OFk/v6kya/Rx5dhjKtGm0HM88USgtv/Z/rRZWk7a2XG1aaU4DkgcgZfQArvCaBUgSkLEggb0t4bmG8B7gu5ipK74iDaK2bK/EUx6geYsxu5SMG9tmzY5dXIztg48PrTteWG+ysnGJY3BJBGABnQdNImRuu+0tefhev3fbltISObOhcY0cGzdjtbRur69S5h76TOlLfPkkmP2HJA4vA95ceC//jmzKQucsBhT3hnB00GIvJUtbUSlvb2/XGkwym6/s4cmF7bSbtl1ZWZXyvYz4YccqVqeMpQaPydr/j0YXcH6tAgCr+xCLEuU72f4Xno2X9b35o5/FzuzH2d5PAsmcNbpeGtqGODhUqtZDzM+DQTc1ultE99I4l+0r//nb1j08tUX3zOrTc/k7w76om5Ixt7JIcQDqTJNv3FxDgK/kEBEQCCSzcV9T4hgcQWb65v037Oc+8xk7615oWEM1RueKtVBZaVMipOSlTZEJbmKZPDCx+bNxyb0B26dW3ertugIo8hqmANKBSlJFNpvTjHSMBacFHjIeQLq3NUClEoboNGZY1SqcM8AkSrnSIEm6QNCgQ5ZJQQ6Q+UoGRnc1Slb5fbHYg6GC6Nb2trONaRuWDZXrEqKzkHmsudG8MD47ApJAPDCHxqwojTmTwgGYPX10YDuXdgUiZMcXDXcOVDeWU55lu2xBrwmdWDIIzpx4aTE9jXPjo6GlOJRDUWRl9vDBQ9vZ3XGGt1zVNUvD8xmT+6TR8zHNPE9eSt80yRETxC5rIp5vrultmYmCl0jjdTHYIUu8XD9v9gnzcuzY6t7Ihp5V0QhWc+JT75LJJOhmAwx3FiDiG5/HJJwvsPHhGPDa5WeD4dCZkPnEGWjcC6Zzu/vGG0qs9vf21mxUMnGbzSWtoJzN1ajdZXjghtSDITmeCHglThZiAEkJ8NxCzBvDJhqn/OzgwPZ2d9ZMIdc12spi6IizLGMSJbRzEqtyXi4xgkGHzfbnkirHUvZ3SqZk1YZiF0jr7D/P/unJsV2+fsNHoMsfNbXuhcgU40m51jQWA040gVFSKSbUUeGh0uPgf82kLv2aazLivGyVphMmHLssxSplOz4/tdu3b0uz/OTxE6sxxWtes//3D/5EPSZZgeGzikAl13yur2R1P4nF075UGIjCazwxKgzLSKYvkhQlh6FPTLbTnz+PG5loShKixl6vVuQ6UZIfkyCLEgF+X89iaDi5B0o0Is4xUEAePBGfef1OxycSppsGw294T2QpMGqcW1FbTyKYTGdetzx2rzD55DV5pQdDLzIkYovHc7+/Xlny+yopRK2h8ne/e+73WcvaJXIZp7K6REkfaVXet3xWiWvrXohsjBaLvJIThINmqjY8o10b9Adil7e3d9aMO7EuwRqVCD4zJQlrOVvZ2V9s2ACBKXnI9eDH6x7OeX2KrL1rjDfHn0xyUdqQayG1tRyT9r9YJ9LElpAx+FommSNHdILNbdv4zPz9TM5JcuQzj7Qpql5MnGWPwaea31dsjybSrBiwbyM5o/JCbMNtgXiTgDf3BqQNnL+ShIkP3dD9pPG87QQD09zYZ8ELXDvuSR43jD2RNe9jJhXanxn3DpM8/u//ZuV6XICWd7WqfDEcyQ5n7+qV6NyNBwtjZnlSetDCZqeK/2SzZQuYO7wwZxN50FLSdn1AyZbMlZYnpduVLVYVq3Yu2dnF2D56fGxPz8c2tro0o5JDrMp2aWfXdtHOjMb2+V/5X6yxt2clOsFX+LFC5fN+ZvOy2WAys5PTU3vl+jWroNXALkx6Sf9SlpDM5Se43n4SyCt+rwh8Xx7moA2CEszUA4UergBcjNO9c+uGwTs+Pe3Kimy/yaKWs6huPBkTfr6wKhW8e9WlC9gY2MnZge3sbFmnyaji8AVd4d2b4NpLynmWn3wePx34/hiwJwB+wjhnjhq2dzxf2cDKNqgwV85kXTZZleTjWysTdGp28OjC/v5vf2CT41Or4uYwHdlMUgM3+NZEqCjRsfHmDHU8UpONIKBCWHBdmaQGS4vnMeUsGPbf+O0v2/7VK/b+e+/auD+w+XgmgJnsnkAz+r9gwtaawZkDTmXO9ZrYwyqNhc2qSkUKvPwhAMV4yATg2TXqQdQZudHI7VuOnj213b0deasmE8Kxc96wuw5gF9Zqo5mK8ZMRiIrMS2bG6GFcnuCZsILIwvW8BJ3dvf0oY24ayJL5VaAMJmFGOTIYwSIDyzG+sM4lD/GsPM+Xv/nso8PnAgEOPEPHGSXlDE5YSHGDk9UUgM4u5QDk/kA6C8KXgD/gUNLcGGVcGHrASFsxgbOZBrhIax1dwVRaOL58L701DbdYhwW4lu+qJEh+plyf9fEG+02wlJWa7tVEumKNWVewRIrjeuhMLgDetnIAwRpqt9o2jI513j810/x9cXEhOQLHk8fEGuKz0MbyRXlUjFl4as5sKUu1Vq1hB4+fKJFi4lCj3Vo3l/i5hKQkEpAcH6ySr8Dthk3WZhwbRIIgrjfTIT1OA1rcPcdZ6Io9fvLQdhkAxJ6g86fJJMaqRvUAt4r1hitPcmeA15O24jpyLWDguGasCZVnqaDMWMvOQPeGfTIB27p0eV0F8iYmX99ZEdAxyBseH3Rfw7xfykeIp7LEI6oirQKszYPlns4FWvYvXbVx+DGnldnp+YltX9q166/essNHj8VWkxT/7u/+xxfG8ObzkZKFZFGLyXAxEc31mc8451pkOhPwJTDJJEb3WMORHAxkzEi5QD6H+QxIsxje6eyhmTznus9kcw2EAYYxppn3ythAGieQpoa1khhNVX8imRYriyUkbkpxbCP6VHieqj7di9fSn0NimNcpmd6MO/n9ZOpwZOGL90mSgsTFq0chY4lnVucERVapaVoi1Ybu2bnhKMJoYVUWSbBiQE9+dk6O5F7lH1lNhlQg452YTwi+eDacVSfZrdnR86dypZBjRIzpVewIaYMn104m8flIGzLuJBDOIRYb8O3JaIJkH1ziaztjccaQXE88q7wfn12UEHBM+f28Z8n0ZjKCXz5rK5MHtPUcKy40/E5WX/OzVVHpdFwmF77oLmd1565MKnGqkesDg8roa2l6IyE4B4cTNT1mb0HDk5V10h/3IImI9XtqEhuMPhVxtNXjdeWNoWHEMU/mwhotCKkcZqE1xTFPvvZ7KwJedTUV66SMedBXCYpFMKR8NR4ro6OxR6bCZB9Y1oSbASTQig1ja9es1bYlDMV0ZCXKaJSoA2CuN9dggBc8kOWmLetbdt6b2rsPntvezXt23B3ZeXdojHm8urNn915/3V557Z4tQf/BoEoiHub3ZD2z0tIG85V1BHYou7llmoBhpWot6YCjVP+PALwJCnjbjaPlBiwEWSIWMh9ibtqwf2HXrl6zadnstNu3+Wxll7e3zFYOkLxtpiwgN2b87hwz8KqaMRhasVpdcHHd5qs8s2Zj2yqGbgndJwAKYBXWTj82nvhl+PuzA99PYsV9KpyXjrm+Q8b+Lc0G5ZL1Sivr4d+7qtgUrSv6bmxYlnX7+t9+aB99/0dWHo9s2j+0lsamhgaIxjLORt6N7u/KNaAJYM1MqFvcm9GYuLTQQzNRsxlawRu3b9ovfeHzdnZ6bAePHiM8FoPjmZ9bHAG8AIgak4p2Gv3Y1IdjSGMo71qY3aqYXlxIWsgcmlQmGPdaEfObwckDioMzd63wBx4HBnSBBF8aLuRJiV4pyjG+aVEG2jC6LwerLGUJsMZkmeKENwFaGglHEzG9gFCqAX5sznSuN8fQzTqrWPBTLIA+PZe69iEXKpTb1iynL3w7eHJoV65fE9ORG2SCDWnT4jOS7Soyurnp6nzrrgPFvSDBT3EzLAZ4Nl+uKZsuAFFJMzNxamhoHQhRls/SHIFbAxOy+TPkBhn4m2LpYDK96pBToHAmcKDhSYyDC87TE3WIANnFaZNYKNNGjpSjLHXNSfXwGI3m2VbDga2aGjVAyJvHCNhssNKYRUxNMJSbmV/DmnxhseABUG/vbK01twmaHTh5kpLlZTS6nkhUBVbZ+BnMwu+Mx0NnF7PikJpGQNhyqml6DtpHNhz1bW93P5igmdYJWlk1VUb1IK+7Azwf7QOzWkxEOA6s9PDYTtZbYADQpCZNT+Yuzs/t05/+tJ2cnq+b2ySwwAec5DWmVgHci2AgWay8b5Ak5fBUhlnShsp0yMXSjo6O7Off+Tl190+QK4XpPrpnkty33rlvHz94EFMBV/b7v/fHhl2dS2Y8cfQN3P8usrwJMBNs5DHymqK0JTf0Dfu7cSFag2jiRsOrEamzzGQ2mclcM9xXxcu57z/JeuXr83uZSBOTcCByEJfd/H5uklWp2uiJtZjXYP14HyWwAhZeZRRb7BZE1h/G2grAhXVYVnAS4BfjRrK99AKwjuQX26LhcWHT8WagAcedY2T930hbcBNyrbEszzhusVExehmMoMmCmwRez2CFKuHm/mUyxXOSx1aUnEiWJAs1fx9AHFp6rwjURZbkedA7wPHx/KPj5/uZhGVjlvb9aO7zY6E2ugG2HowBeFTOoqkz3ofr4symDxbKBCjjbFbYMmFKVj7XYyYTrEUSVYYpEVd0j6Lp15laj39ZCdA5FUdasx2E1SAsr34/nLT4rFx/yd7y3KpaGswsbguQUIrdakj2Rn36TlgnCXT5W/c3kmyupctMVtYf9LW/6hqIgNjE63zWeM8kXLDWLC2//m+pt8pnEwN4ylsPH/xIU56kXaHb0pbWP71Qxs4vQ/kqrOmmKrxpnc0JlOWqtfYuW6netOVoqOY2LgzTuLzU7CNCI21RRYSu30ptyxaljp0N5rb36qdsWtmyRwfHtr/VsXqnbRVKDkzIWqJdkcgxZBMwDnNrNn0yEZsTIntKMCM+e7XSxK16ZCIN7FY+gbl8GRoW/5/sp0ol8YONpncDevlXSBVtGp3LaEc5rq2dLZvOl3Zx3rer+ztayC4RIUghi1jYeLbwh1hNXQO7vL9lDcyaZRPWtWfH7ynDurR700rLPSuXmtH4RukbucPLVmafdFY/HfR+0m/lJlxkBFVyXCBzWEjT26tUJG0YVMytzAguq6lVVxWbj8r211/9jj398MBai5EtJ2dW1vB1KDrkBVOj3CpAQde/yniU1VyKsGYDaVbBlmw0tkG3r6Y22PVqq2qf/8Iv2ZWr+/aj99+3SW/g2ljpAwP0hg2RQCqMT8gpeO/JiDNwbR4ZZ7mytHq7aq12W/Z8KknHpBttcAK7nF+wDGK7eFA3HacC9aWS7hkPbW7qUuVEhltkfhKgaBMLNxBl01ES5vsZ2Jzp9fcBENFBryAW3fjamKIkpNdCUxc0tVkmywDIyUhLXphhn+VAfT4JyHxlvd5AkhK8gZNdSjbdg+JGM8f3s1FG1zx0xvl6B6B+XByvwMrSN182LwCtjNDNrc1omoEpge0UU1UYU6rRlQI2+GFnSd1ZIs4tbZLkJUlZVDKIlbSxzRoaUwcuOadeQVRe2i5Z4OeXrl6Nkp838DDYQnpTGB6mPK1WNuiPxESInVGZ3svKlOaTXfMtmXPGgH+TRCVLuNmU3fHgRIMntgXSt7e9EZFr57q1cGxQ8yiVMd/s+dkUWQKVNRrzkJzp3sJ8O+tbDu0fz5ivT7SuC32f63ZycmQ725R6mzYKm6lMpHJd5t8JZviMdsu9PtWkGoxgMpop5xEApoGNZpMFPtdL6RPZ0Pj9MQlqWAxyrJwHoAitcq7jdBxZs5XRaMT/8xrpOYvSPMd4dHJk9z91346eHq6v32Q2j1LrxD77uc/Yk4cPNH2y3mjZf/wPf6bEWO9DnIqJbAkUE0jw3p5M+H0usmu5eWfsdNC0mXiVDV8kV7pvOGHEhM/imsj3LJ5vMrJrwEsVgYQ/ADbXKq+9jkNNouns8aIcgkQoKx8pS0pGkb8ZOsI9yC5/jg1SjBJzyrJESiBt4HkIr2QqMpxTakLXJXJViWMAh2KzxwIYWzXtSeozfkk+FaN/wyYUHJDgj72f45lPaDSlT8RjpxJKORS4pVoCZAd0sNY51GrTtFpMFJIIxLnDe0SQazSs2ztXQzp+vru7l2w0HK3BmicCXj3MuM1xApRb7a31M7oBpgGUkWmrmuLWbOxHCTZ5z1x3At3BuPO9JCYS6PG+6z6BaMbbJDau3eb/rYZ7mFMBUSyJgTfZ15DJbMauzfWjyd8rqc5kL+VakURFHmeuT/ZLP56ZgcFIOtU9xH1pta0aUhvOS4RGVP9yvxM7TszTREpvVMb5Ctmo3ytvOuZau+NEEB6aaBgevGDP6ff/dFVd9KHYnLWVVdTEqk0yWjzz8DQVKtWNlsFzDoAIgbA4zxhLAwSes6NX61bb3rMy1j1jQMzcVjOmkDnwzQOSgFvlUdgR/jRtDpDbvmG1a/dsWW7YkIEOsvCpO+CVsIeHA+H8wn7nd/5vu//Wp+2ffO5t72CHZTWzAZ3RVrZWvWpjmiUaDWWiUOJs7msG6B9Cuy95I7wIhB3+SkIu02y3MssvWFDu28nzY7t69Yq+fXp2ZttbDoCU6cGKjsc2mkxsjE8j3oezsa1KMJJ+X25euWTtVtlmpTNblfr28PGHdv3abWvVblutvF9IIuh2JOv+h9TK/zjAq/Pk6Q6myk/Tmxk5RyzbequFRhIPKhXrlhhLvLJhgkP8QysNe/TBiX3nb75vs7OBrYan1rCB2dI9RAkQy4mDYD1IkdXliENYbrR2bgOztNJ8YRfnFxpvi46P0eeXru/bP/n8L9ig37XuSc9G+PbG5sGDLZE/YDdANA4EIi9nS1kHDQY9sXq7u9sa9lBhKhdlZHS2NEcE84cPMeuH0imPhrJuQEeyBGG8/+zZMzWzbbRWyDFi3YSdlEYrhw44A3QOREjmIANIbp566ANMwJIeHByokY1kknUu5ijKYQoeYeGluxb62gykvI9K2AUfxyLIltSJMnUMBDh6dqLP2NlxDXGC1TzGtOfJZ9zfa2Ofszkn16nlhpDPjW/QPj5T7xlM1MHBoV26tK91xzAb3tMZNQersP6ntUTBAAAgAElEQVQJ5DfJAQDaE6gEDO6LSYXAGVZph7MpV9cUVgDw7a4UgH1vknHghS+sAruABV7hvoFQAXOtL6DUmTBJG4KlyQRC1x/2XxuWM2rIFQgG2zvbCuLJklSWFXvy5IntXPJNkgQsmVTeJz8jmT4xrDk9SoAXuYcPkeDz2Qy0eZAMjd05AnLErdx8XQJ8uP4wKJ2mNx8lQBMoDhDla4mNMnXBaVXkf+dIYV6XQErT1BpVG0dzqTfeVGV32Rv07ZWbN1WWxhI+hzTkRp0gRH0k4V2tGE6lUdrXTdxLhk7PUzCeVAkgctARKhGbe0LU6w8ke7j35huyPGSADlaAf/W337KTY/fa9SbuzcCPBAwJCDKZ0/GEHCcBR/EZzmeC+5WyF97DGVwHwdwnTQiMCWbJAuteFSQF+ezxOgGcGu4JzrD63uLJYz4Ler8YxpCsVzKCqdfMZzntx9blbq5hubG+j3m+qUPlcxkUwGe404GzfGKM6z7EguueoD8BWSZMyURmU1o2QhGrX2RGN70Zuc5JOP261RVnU4Ms9h3bwGZD3tTF5CvvG/eWZuj8Gc8g76EYtDIdM1Z6ctFR06Pvn7DbgOr+qKuGq05nR/gk2fn0C67ItWrz/rxfEwY7kv+8D0qUyjRCUv1zicLmudtYnSUpkoCX4ywmX7n2uL4kQdnEnZKdrEgkeObzm/WWkku9NwnX3PswcvZB3qOMz1mRhGikP0bERow2F1MbUr1MjvP41iRRyb2vuX6wNppmWW+uh1FINhU66kxctZYMS8MgRoLl756frZNb9m1NOJU0x/dUfcXzoKR8efKjlc1Gtrw4Nhud2/NHH9q1q76pQBjKeosScwDaJGfpFCfLkbxhbZDthghLCCqxvcyZb1m5A2NWs+V45O+F16/KjnE82NvoPzFqd1m3ebllq+Yla1y5Zdbet1W1LTuw8pJSzMK7mett+6M/+nOr1bfs+tV9++F737H9/T37xV/8rMq8C+w1xDKubDwair4HnciTks+XpKDwJeRa/MbPZmuWs7p1bd074kVrMwBaXPjhYBAlIl+o3ASa8+iAVcap0j3MNJYhExt1L4xBpraa2t3Xb1qrSSPK0KbzrpXKdE1XrVO/aeXyltP68dllTW77h8Dtzw58ZadFGbY/sEa7LeseBe60cWPiDInOcmm9xcIGy5X1qlVjRt8AyxYYNtXUVX+26qpqX/vr9+zhB4e2Oju39qpns+mZPH3JAKXT1fVYSsIAQFRAjBKImquQy8TUJVgjNrOtZkc2aZPVxH79N35VzOrBo4c2H5FwleTokLooBfI4BwUpgTqSPc/CeWg6nabVWjWNdCWHQ1+JW4Sm9ImVnilwkW0SOCjFZWaqrtYoKZPNirmCLa5uNKq5OQJKuMWUfbRRZZkglmJxk1tv+sEQOeiuqVyMVnRnz/0NlfFHV62AliSPUR0Jjdw6EIe+HfCfTF2WpPT/wBHr18s26qGeMdjwNZALljGbS/L1ecyZLHgW70FNfweYYP1mmSw3fiiU3AxZhWK/1r6T7oPLVwbGfHrRoSW40ESgGHEtdBfaVxmWKwbQYMuz6Il4lm8FKGsNq4Wjxmg4U0keJpX7DSjh2Npb2Py4NMI3B2d1uHbagNdNb66NTQDC+2epOkMPCWQygDqvyUys9uUr+/bxxw/s1q0b0XTncSSvowd5WFr3pNU5rih/YmNmkucAQLPxT4xl6MOxMZNeM7Tv3HtA73gyWk85gs3RgIDwZRUoK0xxIwmdzZw9y2qGa4KRNnjTWV53Bxmb5kWa2o4OD+zm7Vf1el+DXjouMjW5JqYQMjGwgvdRuV7yCgdDmTRq42UDZvri3BluMYfJ/lBNA/D2enbrzi0lMP1uVw04Dx4e2ne/+57rDpUob8bQJoOeoCl13AlAE+xxLryG6+GJmV8DQL4/E77ZqBy81vNvms+UYEZCmEAxr1sRzOq6ihNyq6d8Poqse27+SlzC+q8IzhOU5LPKmkjf1BwJzHsA6jyZcUkAn4nM6PzidA3sUvuZ16PT3vakbuQMqG+FmwlwfCZgP8E1sTLL46K1IAPGY7fBKgDBBOfI2hzgczxVSQwYyELFAIJNySDJMcw6pXVsLuNecCy8D4+DyBA1CrqtmpJoRrgz6CScT4j5DlLLajTudk+1hjqdXcWNGk2dUVHS+eNelfKqcDeZLVhPnkTmWvHnyUF5Jkj82+/pxm4y7y3HTaWNY8xkMu99Xl/+zopffhb3xp9JT4o4Rpri+Rtpg16H9EDX3eNcPmO5zv1nXkWhT4v30jEvl3JNyQa9jMUcI3EQsiyTPIjHiwvGhju2rDCaPVw6ZPdI1Xvt/evHmUm3T3X0LyroJM9+P91JyZNRT7bWhEyQD6Xl0++vrLXrhv3nx9Z78qFdapesNB/ZbEmpaeo2YPoMMlAfM0ipj50Q+7DO9rYzwOF767Yczv6VMIqHuQVxb+9Is7cYDTR9rAKoVpNM8oW8x8rKEt5XbFFu2KLSFuBt7N80a10yK9VtxbSdxcJOz/r2J//5q7Za1u3O7VdtZ6djP3zv+wrUjJL9pV/+nN27c1sAl2wt+3ME0bGUCsiWi8F9h1MbFiXg9aX9yf/4SS4QLwNf3j91UbmQtFhWJZvIpxYLHn+oB6NzbUgw0816zUbjns2nzNEu2zvv3DcroZmZ22R2Zv3+iW1vXbdG5ZaVS7tyCXDozZHl4hD//Akg+KcDXwBJZb600yeHNh0O7dKr1622BbDy33Xz/pBzAFJtZRcLb2brl1c2pOsSxleG4q634jyHw4V9/c+/bRcPn1ltPjIbX1h50hcIEdsrUOebhLRYC7fl8iw2bJjYUNBXovN8dqANzighz2d25dq+/eo//V/t6eETOzs+9XWlbmHXCK03RgJSNL3AKJB1cg/IQPcv0xVv1sC9oeZeyDTJiKUtexatAB3JiwvnPSAIVISMgAw+m2ooy6hEO/VsnnNEy5ib4xrsxTEV2dZi8MnAJkCspjyzw6ewoJfkdcpXMjhs5pr3Fcy0fE+jOZAgj9/mXFoy3zgTrGtTiVKrpuGlbhHXkYcP7ebtm9Zpb3ljavQApIF8HncGKi/XetNSglhJpAIA+YbnE4DI5vFl5drwfTrO1+w5bgaDgcr8WSbzYM+mxUbiXc78HmCXwA0zkOArdXF8n3NHC5flQd9k3F0hWXGeUTR/p8endu3atbXWkCqTEtb5UslVWsGtNzJpQ51ZTfCfUSQ3LnU4APoDAHmzzWbyE9cQdwY2cbk0XPKucJ8AtVRfQn75KE1fu5zH+fmpjcYwlFWNac6pflwj3lc615gzn5tWjgI/fPJIDjOdne2CHMQnDua65h6K3SHGy5JoM5Aky9e54Xrp2KUVRUAPCOl3L9RoSIWC+5rXJuUu2nmC+fR1s2nUZesQGxQm9P68OVOqpEOyiYY9e34kKYyubTZFLebWveja9atXZUHYP++renn47My+8hdfXYMyP56NC0eyZMkwKuGTjeNL3ttxY/za8Hys1tdK1z+mYm1sr6hsvOhiktc6n5MiWEnQuWaAl57o5u9k0pXxKFkzQkGC1QT/+QwmEOL7mRwUXSlgkRMoZ/KmihJOTXHNk+Xlb9hd/R12XOjI8/cVt2BOdXmQ5vh9dfCKhtWnvVG1kNSovpEn5BrSvQnwBTCXi0wJz+qOnhdfO3N5ieeXQHTMe06PW1VBQgrEv3HAIaHlHuGc0qQRFs9huX6404vG2lbNLnrnYtep7ADukwFF/y4CJBI3x0d+LvToUHlyhnwi4sBlW55IeOK9kcG5q0rYt8X3i0lCkenN2C0yJJpZc40Uk6sE1rymzZjmcF5Q/0Gwo8QK1lRWDnJ95IAa/T8IEfXHhD+yW9Y5+M9j41rXmpBCS+u0mnZycqwEHY9ryKRqfSPL414WmWVfHzle2asYXDPdn17X47AS07r2q4y37tVbdWKDauH467+/ql+9baXtG9KblbCDGnXNBie2GJ2YTbsoIf3FAlIwYa6trNSbYsbIimWSD/LOAIwvZjBHethhAPG+IAsCLCF4ZyOT/+PcShrLK7m5g17vOrNVqW6Lat2Gs7LVtq5ZKxhfq7Y0q/7Z85F9+KMH9uTJgU1k7VOTkJmhDjRglG1hb79z3z7zmbesLQZuc4i5VawZAu5i0s4u5PiZv4rE8Mu/l8A3CHYbTrxc5cFZEMr6NPoRqH3Uh00GPRuN+raA4RSIo2zH/HWTV+bVy9t277W7zojayEbzrk1GS9vbvmvlUtut4wRF07bqxaNKr1M/QY7lJWr7pTPvn19Ye1XRPeofH2oQxbU37tpSASmvKU+0XzfOebhY2sBW1luZGtpG1Yr1YQcIc1EKblaq9tEPDux/fO1dW553rTru22ruPtAyvY9pbAK8MYGH8rTOO3Q+OoMFnoIjlZ/ZNFO+gEThl7/4Bbt67bIdPH6sxrXKEpuhyAilDQyNHseGDlyMict0WBIAVD67WgOETa2zvSUnBxra1GDG7UmpQ6Gkk2A3/yYYMLUKZpTfFcDFniWyeg/2Gz1rblz5+8kMJjuijZcbQud9uaoNYjQY2vHRc9vd2/ZjXHe9buzOsvTmm4YzINLiB9DKgMvn8vtcz81ACC8Z8UUAQj8Mw8MfNmulWdGIpftScF1I5i5LlMgKZO2nhkVK0wRHZ0cZNpGMcGru8r1gbvSaOD+Ow88THW9NsQb/YnmvBgOiqXMMDVFJMkqMkJxilzdVKhL51CHLo1prACa1bHgCtzsda3XcUYEynDPhzt5xTO7YQALg4IeyH19ZnkygUwoz9bxGnKMzIzVVDJKBgjWBgSS4j4YTazSRJTBYw+UbYt0Kk69gmxIMPH5wan/1X79i/+L/+DUbj+cClMkkaq3Fc6r3m/hmSxQATB8+eah7CtuTAC+TOIa38JWJC/8WW58DbaKE68yZJ32yI4wqlpqM03FkubSLizO7c++upBySTQXrVrwvyebxHrDpOQpVNl2yg+J59ePY2urEGFL33jw9PrY7d+/a+cXFWgLCsbN2969cVoJ49PSZ1sxsUbE//A9/vNbSkpjm9cyYnfeaYxFzGxUKbfbr9hSvgiGbGQ7dGzyfK4GEGHLiz8RGZyv/0GC2tIaCtU7gkPdCSVK6kKRFolyQnDnNBGadWEVVZA2Cw8UowWfeW4HQiAOZYBYHH/AzQB3vy3qV1j7szkZjj7u5lrPCwRLguRFTC8sboDcTwfzsrLB4fIFBpScBmQBuOqHlxeM8bQ3TrSGqKf68ci29D4NKACPA2SvQf1LxyK/Ue2rdMkxHU/w8CUGrrOckGmv1rKzYX2CZfTiLxyJA1MqGo54qs/jy0qQH6OLccww4YJH1Jt182SUf7ovt1YZkWvlbEoogTVKuVMduKxdWnADrJGUTWWnguoDDMtl0dthdHDgvVaUYqhL3Ltckf+/ExDlYXr40Q0wJqoPsNdERx+trwtlo9p+854BewGWRvMn9Qu5GQWKJ9a1Xrdu9EMvLXtBodqzZbkei5ZWVJHjWSVDsPfnZ0mXLsWjsxIiqULkOXKecI+DVJDz7m/9zVW12zJrb9vHhud373Jfs+eGRdWoV6z8/tnH3uV3bYdQn1HwAX7Fbm8xFjNyUAOz6Ci0GmjZguQCY4TupC4lVBb+Op2WT8cNN6XsXo6FVeH/KB+oOI3h4N7qGS+DTW6rZvNw0a16y+qVXrNzZN4DvrFy3yXhuH3742B4/ObST4wuVXtAiM9xhZ3fLDp8+svtvvGZf+uIXdENW0b2/zjbXLKUHZjbGZDDXT8nP8I/kqhWsfoKkICUQMLvEdx42HgK85zx4LgVupzRSzSjv01Tomkz3FDUbj3qa7339+hV75ZVb+jQmtQGAlgu3gNNCA8xoOAeMlZfTXxRcvDy44sdPUoyqvHPnNu6dW7tak9b24uTYKtsd27lx01YCKgQCWB5n6AVmALqLufWW3tR2XirZoOxSE5e6+zjh2rxq3/jL79mTDx7aon9utUnPqqWpTWGEFg7GtDnIixGDf2cUsgwmdlGOBm4AzoOSGTMZK9rHf/bbv2mPn3xsk8FIjJ1K0BMAgjegebkNCY9bHnlHPtefsiT6yrY1Wu6by3XGuoo/qd/MUmduRgIFka3T0JTA58MPP7QbN254lkqTBdnpZG7tTnM9FAMP1o0EwNmqZGMymCQbwHk7qxBm+POFbHNg9VyLtfkqlv610YRVGkECxkE1gZCs5G8p8IY+NjcbmocI7BdnF9rEsM7DWktgIDZ9lc8AI+vjA9R5IwkldrGDEZAdQHnJH3a3qP/yYO2v5577qNqaysy+KQNSiU2sOeQmOTPRm8f4PHxuKTcm6FI+7aHd9V5lZyn5fqvhJuheimazgGF2VwgB3YqDcXyp3S8zjpf0ujDpiu9nExLrKVk6gd7QaObx5KagBKRYHVi6qwDrhQEsxDJno70aJQAz81J9VhD6w4HA6t/9zTdsNh3am2/ek+aZKl7GhGRM5ZHOJsG7aboe7Cgyiq5Y5d5w4GCNGC9w5hEO0JufmWwhEhqa89Jk3u9vDOSIDnwHSc4Y8dXv9fT6qtg7T5W1yU290sY147VFlwKP2VH5KeHt2ZO8zis/2Unv1wZQm6x8btocA98H6KIZfvb0qTZ2Hvt//4d/5MNNIGD0zPlxZHLNe2SlY11Ojkmj2vwLIDjvvSckvncmc6dnucCWayUGKM3jFNCORDSTmk8CvgLQJdg1n9KZjUsCc4WEc/3sUqoPTXuC42J8EcALkJTsHMfGHypF/Ix7xt88+3n/ea08Vmv+zCGx0u/jnR1SFyo1JGuZdOrz8TivpLduOkZ40ZjGQb+O4UwQLK+qpbINY3LZptxNDPDnDMcSnmMqa+Owv3Nv13zWkpFXBTOmv2WMwRGGL4YR8czrudTgoLnbaa5Z3qV6bgDXFavLNrEife8knFpCXrSu9vl6yjXk0978mUqZkJ63OCfikv+f54/hEz7yPM/Bx7rHcJW4b8Vx1InHMonJ5K0Yd3gepFtmgmK8N9U1SByv0GxkFr5H+vrwHme/djmJLSulYBqSjnS1yXUkX/GQ1qHoQWo6AvtB9CyW1mixj7jjSB5j8dhzvaZjR7Lg2J2RSHEtYOLlOKThXaw9zsOvY2n2d/8apKTZND1seTr7dj4p2623Pust6LO5dR9/aFvVsa0mZwKiaCFp5smTyI0j9SEyX+cMkDboZno2JLu23GfQ6wEImXeP+wJ2ZpSxhwOrspilM3FPUMdoML9saBVbVhq2RNNb37Xa3nWrbF+1ZaWjARRMJ+r1xvb9//G+HT5+bKPJ3FpbLfm/Xbu8Z93zY/uX//v/ZrWWv5f8eTUe0Adl5EUGCORC8yu10azmKXzS38lqRwubXvKTgG/+/mxFo8hUm4syeGlilzak1KcbF+cvL4yylVe+AOs1zNvpMO7bzZs37cqVqwKRpSWsgx+/rjtBT3/F9z6R0f3JwFcbSdw4ZAHDszNZ1TEVyaYTOz87ts7VG9a8cs0WKkXpEfEHhfoA082wMaPLn02otLJBpSxv4oCYVmKqzapuvYupffUrX7fF0bG1Rn2zac9mmMTzTgvXH6XdC8wOpVJNMCNrnQNqqpoCRCDGExE2kP/DtMEYvHH/jt29e88OD57q52ys3mQFg4yOkTLoTD9DY4SchEbIas3LV4B6wK5kDGigaGaLTlxtYqFrcxbHA1eyemLEYpLR+dmZnh/K8iBCGivEMkT3cYJbbbRMFIpSZRFQJbMJS5ysqTY42JFK1QDW165feUFDmAxPbn4ZsJTDRjkd0OHMEzovBme47MI9XsNdQCwEIGkhF4FOsJ7+6c6Kccwqi5aRDTS0WcoczRf0ugSapTpKmnxuHZ/d2KhJRnyc7IvM18nJiQB9Bl95Jdeaen/Aas5WX/88xuqu2TrZDIWWsFwzJvF4CTf0aJGgcD6UxLXuSsyEH2qkdKXRDtkFTDLnyxPvgDhLeRwDunAeO30u4Ekd3rgeuDxkw4BupjNlQ4sYPKQJZ+e2f/mSnZ9TSWsK6LNJcIhuX7gZcZ4sIuc2nc/twYeP7fbtqy/o/FIOpLVUcQeLRhVvy4mG5Dx6/MD2933ICOVWlW7DJcGDIpMVk7n165VNMfxIpctYr4ANHwnsTTHOQHrizTXhPr5657ZdnJ07swigEFBu2HTsSW2CPT66ONrUAadrieV8Eq4luSny7MNqJ+OVa11ArIY07C370QcPdH71Wsd+59/+P2q+WZJMi/X33oFkTRMEboC1e9Q6ExbuAdFAuQZVwTblWktQG1uKy6MKcgw+KwEN50Him0A5j4PfzQrAeg1FU2oCgAQ9+RxnPMnnir+n4cmcgDXPK8mFTLgzwaASxvvBYuY5cyzYm+GEpHsxGsvKjrWTYIdzRloEWEO6wpqi2TddOdLRwQGfx3gvxTszzHPkg0R8x4Q5VVwt4e7kCVWOspZdXuj02+0t7Z0+3heLVN8Hqe6JiQw2PK0jlfCVvNLiOl6SaZ8kx/c0cjoGayGV4Rpo7P1ibv0BVUnY7x358yawRvurREHraFNly+dB5faC124miwDdYlVDz7XkllEpWG56IDim1E1z3Thern2uXQetm6+8v5nE5Zq5sn/VryXnCkONpz6VS2JWw/tTiH/8nRKMdHxBHpWxNsmKTD5F0DSc9fa1xnX1Ndxu1hUDUA2oHl3zNUIMzQSguH9m3PBqGJUzJDZl3ZtBv6dqQNGHOn2KdT+55/O/+1erSrNtdLu1QVCUXU/PbP/ep23V2vKJIo2a1WcYgnfNJhd2et613V2f+KOThFbL8jJlvcFAnpUYDivIxyAGB7zc4Bg3qgwa0UHVFpxouyNv1SULC+BLxo98gg1DAlv+bIDvgq5GmlNqO2J8S+3LZvVtucWWtHCX9uDxgX3wwUc2xC7IVvbZn7tvldrK7rx2z77z3Q9sd2vL7t65rgBI4JNYOiySMsh7NuOb2k8DvmsZR6wvV6v+dJ0sUGA4Y/zu0OYr96btXpw7k4MDAd2bKvmiTRxb2Tz7YuMDdIghsZVdvnLF9vfp1pcZrpd38Vhesglh2M/oZt7UgXCqfTePQx7rRuaQbAQDPspkZ8GOdWnGAowt5zbpX9j5YGDX3rhvq0bbVmxqGmiC1tv9HADh+Kaezed2Wi7ZadlsiO5QQXPp40E1LKFqP/z2I3vw7Q9sdX5qlcmp2QymiQ3IkzONC15MlW0DegG0XCvuGcGIh0uAsFrTyEkSHiV21aoNx0P7zX/2m7I16+LigD5IDQN+FTjWaW8s+QEbOA0c2zsdq9XdC1Jru+5/k9hxfWhYS5bEmRlndxPQ5AaRGbfYRI59MrWd3V0xFQ6OfaRjBo08Hv7OEnIGKvcPxpljM+nMf8a0Qi9nffjRB2K4clPLIJggCcZ8s749kUpQnBttcVqa29IkG7Px7RwP0IO6u0UGugzYXESBHd05L/UXmSo+zzdiBw7YhCXTInzFGsnxnmFZw2ao8l+lqmtPSdEDruvesilEDDATtxRs3Y5J90IMoTNj0opiLR6v4RrsbO86mxtlQRIoANXp6andvXvXuoOhzkebecPdGNL2CKstsU+hL+U+cO/0fgEE8zjcOxLG12UCVHFShiGwsirrM7HbQ5OoakIF9opz4c472OU8i9dMDPRiKtaGmKkNMTrM1RAajZH4RjtI9rHsMLxPDtDvugMH78n1VNPRwMvKjHcvuogk6yOGuelNLgkAfZ1tGlukv417wEZ345VX3Etz3dizaWiUm0pBB8/7bMCla/ryGIvrOplVfpYVBIFyxnKHlv6tn/u0PT08ltyA6/gH/+4/WZvhCowgj5I+azKrEPlvNcbEc637E9f0BUQRyZwDciqeUfoNqUY+b+u1OHMgoKQ9dL2xGNZ7bALlTCSSAUsAq+eE5lX5y24qJEqaQne/SSJdMoAFVT5fDjB9LSWoyDgkkAmZUHPgBxvLOeh31DhEXC25dR7lZRpLVzGWu7+Rc7CGdi9h3zWx4aDn/RAB9nB4wJLQgYwn8P4ZeP5WBKBPzo79GZv4qF4fUlNW0gDZ5YluVjGdhQYQUa1g3ak6qLHvQRhF/4ASGU0BLcnSUJ7bxKQ18HI7MvaeleYPLNdjjz12kf/NVHni2mxv77kmVYz3WK/Xe6uh1OOf793eJLa15Tp5XgORIvZXfQROCiSxWHzOHQC7dp3vkxhlosBnZEWE+59rJvenXGP8PyUOuT80ak3hH1xLIG9yb8OSshhjNjHepRJJvlAJJL7kZ3INc01J/gf5JUaZaqD77YNCkDaoqsI1lyzEmfhck5xTruVMzFxH7XuQroHYYu4Tbk5OZqhhOXS8Il5X3/y91XI2tuOzc7ty7YZK6TRKzUZj277xipVbWFbMrff0ibVKCzt++tDuvPkpB0uAMI063DQRCARr/OnAu9cbdTNO2ndun3YmDU4MBdASYMHWbM6GR9dgq2OA8BWBUPqnmZWUAVQkf4D1JYivWBQCF0gUGrasbdm41LZlfdf2rt6yUmPLwlTNehcjG48m1j19Zq+9+YaNpmZ/+Zdfs06TB2psv/Irn/eMr1q38WRm3/nOdzRe8tatV3Qzc+HkApdd0YtRLjTL+d0XRfI/sx5YFl8zlQx5sCkRjfq0f7nGWZOQlMW1xB6x6IdDbHZq1t5yuyR8JS9fvmLbnS2ZbttybP3xuU0nbOSX1kGYSVF++Z3NePErfI7jAc2fadKRZCoujcB1o/vsme3UKjY9P9U0vF5/aNuv3BLwNfl1h5+DzAhWaiDsLs3O53M7rlU0uGKsLnAXsTLOFs3ubFyxb/2379jRj57Y4vzEdsqUlqYaaoKBP2OnAfsCv3Mvp6o0Anh1727p+7TZL1c27J1rrcEkEuDuv/2W3bt3RyVjMaQavEB2VbLu+YXsjAClDHhotWrWagOufE3zQJIkIb/JICv5QDA+GRxyszFwixIAACAASURBVFGAjgc42VV+bzmdq/RH+RjgJG08+s7wY+RB1toLUOXd6CUFOJjdBATJgnE9ZOcVCu5quWoff/yxXboCY+fTvta/E++VADc31QyErHus4GQBF8FYE8gIJOrWzoZC184eHj7TZotGmeQlA7UYv6prlhOgJGjnWHmdNtIAbdWSg9aUAJDwFoM/zwEJHc4c7a2t9aQeLWWNJQ9P2WBweU4SDAvANGo+MjlYMTE1dS+Jz8UQeRIjYLIe2cqAkoXYop1L+yq1ZpNNbkRJQZGIKA5GCTtBWq4TXp9Bmtdqs4mgrY1eXdLYn7XkUkLitb3lchHWHXZwuChQhucesO4yRvl7+eZA4iaT9mBjc4hAbm4C+KUYg43EQnKeWWgPHUzzvgnmc7PK9Zsbj65blEL1WwWtrgNNZ72pXMmrNrr1+T26ulkfxQrFOtbgwZ1MuxoHKYU7oBHIiLVcZJTEQLZaAh+AJDFVkhOE/eN4YPfu3VMSoabRStn+4N/9iT5SQD0Svlxv0jdruMSm471Y1tUzHLHTZUWeJCRrxvs6w7axK/N16nSl9pMoz6d8QSPQNaLVp8jlc5O/p2QmEqRcSwAmnrEEFwlgdXxxP4rxh7WjOBADEDagyvsx8n4kW65npOIWjMNIfLJxS5ROiR4CJgY2lMQnYOVY5ZYQlS6u4+6lPRtJVuYgb53cK/Q6yMlni+dA4KdUVdzt9i5cp8oeAL6ouo0WP9cU0ADK3qBbsd2dPRtPx+rd4JnBS9eb2HKMrsca707yOOGVKNNzyLVH05sJz1LPg+tgcTXhuvgamdlg6NPUtjq7Yoi5kErEkBnGeN9kaAWHojLiNojevCsMEglKykfyHuY9pQGXcc9UfxSrcFtZggNc+pOkRREwJoDMdZ3PrvBCVGT43E5rS4CXRj2SuXWShOY79ots8M01Xm/WQk7gewu7jxI4zieHMwUw1bpnb1BD71iJ+3anY48ePXI8yX5A1b9eiwqTM8cZY3L/4Dzz2DbkzcImGsoxl/xDz0YZgsBdUjQGfv7dP1+V5yO7OH5k7U5dY30rS4jcM2tubdmcEcFoIGp1e/re+3b97i0rlWAc09AbgfOmvOXwVU+5QC+ZDqjdtVABsEAl0pV6m0Nuzz5bFMlCRbrccgNbqG1bAQAHXauuGELg2kuYCe98zRJpyCYqDZuVGjaY1+xksLTLr9yznSs3rNzAxxK2meylbF/9q2/Z0bNze/1Td+UWMR5Mrds/t899/udVPvzqf/mq/fqv/6qA5MUF7KJ3Yuvihv9l+PQXRpY6S4RuzRWq4pBewJH/EPB9uW0MsIUej4AxnYyUPSPw1ni92CT1wAXrI6ZosdCI5bfeesdxLO7GSEAWfVsBFmHUl+5Hi+9fuYzGExP/Qjffj0ke/Bxy8/ETcm5Y50iD2Whog2dHVsOGZTSwIUzF3nXbu33TlpTy5aTAJ7l0hMa18dKsvyzZ0+XUunVszMiUfSwzhzPFvaBcse5R3/7qK9+w5dnAqsOurUanVisDYks+GjRKJZPx0JaMlWay2pxs30vnao6SiwEZ5dLOT09kAzZZzOzaKzfs/v37Nlm4vQmvG/WQQzA/vSLAS9DiIbfSQuVZ/HlhJJjkxNr2QQObsZ8JCHIufF67DFwZ/Evh/8iaOT4+0UjinEQFG59BMgGKstgoC+cGxc/y4V4HxuhATocONoHT02OXZgTzSzkzy9I6t7i/CYYJKDRLYBmVWbQzo+ElmCqbWAowobAxH3/8oaQGrS1/VvDvTXmBWM9gLbiOzqhGZ2823pClAC6QoSh33qw9mE/ek2DPZsD58mxsgp97ujqjFvoy6bjSBso/S1PephzLxqZNbjKqLuRrYwKajssbuTgPGDSaK3TsAdCTEcvmNYK4gNYsHRqS1abaAlNSU9JOVzjSE47ZN7+pLdflfi/Vbzeb3hi4u+cWRzFSPS2tcrjDC5slr4uGJ7kXyMpp40TBeaLXVuwIix9NnZuN7NnTA7tE8hXjQcXaxkCFZKxEcmhsK8+Z2w0mIIDhSSYnWci6HCV8M0w2n8QBQoFzyyaXvNfDMdW4kiZObsYKp32Ur7+0CXPQ7tI5Ac7Q7b7++uua+sWxdS/60pVCDFy/ft3G+KcOx0o2/+t/+Rvrdun69qjG/Ukwms+CAweP3PwsQWYGdsBGrjGvCmZJ3m0YpSeMEnomBpkE5Qae75XXMT8n11YeC3ERLboSssrG0gx2NMFpsut5rRPUZCLnyZYnDjk1VMb9rMUosQMo87MdyHuvgtbpeGOHxb3GQx45EXFIpWgxtD5OmD0TQiHt+Xx4lUuHmOTn1ZjQ1UpUmx6sLkvjc2XzV6oqse0N3BfZvbeRMfG80+oyF2GSa4zXUO3h9+nf6HW7WktOGPDCDZPt252vH+2hExyTPJEkIeA6AGA9yfBeFgFTelHiXvviWIi84FpQAY8NOBIpZ5ABeUVmst8PjXw0GhYTDJjzrDAI8K08doGBuJfZH5J2ncTmXJuZdOWaTSC9IRp8nabsJOM/1zjZZXqKEnxrMlxpE0sd5zhIh4kjyUnShWsM+651GLEN4Ktni76GeBb4VY6h3WoYdq08n6wdTTcN7TLrhWSuSMrIFaTQT5CNeqyjyaAfmmuSV7ASa6tm5ai0lFbP3l89+P73bK9Rtu0GKHhi88lITQwqdwHeykyiGsnoX2NXAXPKepmbzc/TXSACuxhbsGtVzWzKDHRDA/xpEXkGK9cOFrRE/A5mrVTT94yAx/fLdatifYS8YdCzMrqYFayvByFJBiLrBzSLKKy0bF5u2Mza9tHj51bbumK333rHmjv7ev+DJ8d2dta1V1+9aScXz2x//7p973s/skePDu3K1cv2C794X00id1+9Zt/5znftF37hM8pw4wMFnnMqk8pWZR5gGmp6AvdY+vD6NP/PgJa/nxZuxe//JJ8ENh0YRybawMCXZfuwtNlqM5ceDSiWL0w+YxQzAYwrg17qR++/Z6+9ccuaTZqUlrZYDuzo+LFY4Hp1Gy7JymXuK8CXBGYzIvaF4y6Mps0LsZmKQrlgaTO89foXsnHB5mRF13ylZp1rV2wedg5eZvUha4SQoa3seLm0s9XSerWyjWD6pf11WE1zUNNK9ujdA/v+139gw6fH1ikvbNY9tXrZJ7LBlImh0YQxtGRUBggY7vNHhq+AHzrZi+cnXgaZzezVN+5Zc7tt+1cv2ag7tN7xmWQRaaotkBYb/BCJz86WNRpV62w1jHK6SnNM5VIzpIO0zMYFbgsenshq6k10l4xZ2TSi8Trur4BmgwEsLmHgKzecBJ5i3OpVTRRUQ9lsM8VLm7McKHgGyiqVM+KY9+D92w3XfPIH3TifSylSAbTwecmeJFO4ZqIC8MLwJohJqQXHjszg9PmxXbpy2VnwigMtscJrO7LwxgyWQ0xqsKowTyrzo8+rO3BMUJAsOewPIJTzY1AAx+/vD4vsfrjZ5Cb7cMUGl/xoE8/mvmAUYBX4WF3ftY7Zf4/PnEyy7M9nNOWoQvKA1o2vlEqwTjwY+/czAXGphl9z7lduYpyXD6rw7+kahNVZmuFDBgDqX71z1w4Pn8h1hgR3owfcgI+8VmkRpXHUKuO5S0J+riQKTZdh5FAPMew1s+dHh7bVohTsQzQShCb772wKsrJNk012f3sy5v0XOZBAyVpYCnFN+H1AAU14qs4EmwfoXX8eMinGQYeHabJRKZERI4c8KUfiAj4i+T4+wZHhttguAEKyXMgnrl+/agzAhDQg4fnGf/+uPXly+IKEQYA0XACSuefaZOd9guEikIAVJq46kHRdu2JA2a3xtH5l27mJ8PksZyVhzd6JkXZAk4CVTZ9jkD5ctmDeUE1z4Zp0CICRVZIEq/nMJUDIz3NAvdGNg56rdLEH26wqU2hP81h5L2fMibd+vnrGqzW3w2Osrq10nY+PjjwGRSzs9Wg09YbfdZMnpMY0J59txqEnuPGGLNfk6n0qda3bwdCt6/J6k1ARd2n8zWoQUztncg+oW5MqNTILVUgqNtIAjJUSZ+JjPn+8H7FKIG/m1Q20pwB0TfSce7OoLBPDEUCzUqOEz+2FgWY/aLfcexheQTFk6uDdJWFulZWERpENz/dK32ISGa3/6OPQ9QBpRxyGsZZsgh4FgH9Ul4rrJ+M99zz19JlYJQGhwSExcAMXDt5H7hLhJsS9xOXAexI2yQG/r/U5n2zGzHIF0ElLVsUU3pWAJ3tzkj0JsD2ZqIoAIC6wT7NHw/LSMCjv+rDw03COqBTkefL5Cby19rEp66PZnmsSW6fd8b4ZYkStYaXV8eMVTOz586fWLq9sZ6tui3HXVvORlZZTNQr5wfHgepkLw8+1tID1W2bakHuZOpDNSWgrK9Xq1j87s3Zne70JrHKCUmTmAKwKDxfMXL1jlboL1Y0HmgtJEJUtWsOqbZp8FjanoWlBwJ5KV8rdds7RTcCgx+WnGX6+y9q2nQ+m9vHBsbWu3LXX3viMbW237ODw1LrDsb359msaR3x03LW///YP7fj0ub32Gq973YYXJ/b6nVfVqY/Gh4VAWRH950cffaQF8Pbb71i/27fmzrZOfzQc2O5OO8pZG93iGvAqYm6EBD8J7K4Bp95zaASOYb+nyTEI/yXvqJbt4OjQ7ty5Z7cZCS2NLmXGpT16eGAXF8+sXJlJJ/OlX/2iLZYjwzCs23tiF90Le+XGa1a2jtVr21axrYLEIZKbF1GvM+yFUiM/liJS5h0gh6lNnp06+BuOzYYnNpyPrXrzU9bBD7QKMIT79m2KIDVeruyiVLLT+dy6ZZraKprS5npsgBsa35XVZmX75l++aw/ffd9K/XPbIVsfww17QFvM2HAAvzMFKDa3OrpndNCpl0QKMZ1Zv9uznc6WXbt9wy5dvaKM8PzwxDvI0UWHBEGl1GhopJyeGzMSh3qLZoyaldXgANB1sJvANzNrNaasKHWmOZ13vq+ZmZjIQ9n87PxULKlKRoxixNFETU/OLKhEHwFPYC4aohIc56YlBi6YNQd9+BC7nhJ5Q3HzVkCLsaYZLPO2ZzbvgTOAICO8A8jy+mS4kolKmYbs8YJNyffLwRTJZhTZgmSe8thygy6y3UgREgTzfe4XWb7bh3l1APAr4BCWY/wsS8YMn3Bw6Jt+bqjJqs1nrr0k8FK9IhmE7eZ54nieH53andu3bRiDTNIvlvfzQOxnytp1IO9gn/cDyKskWPP1knq6PN8E/nnebLwCemK1kXNRviVh2FS2FhGjHayRrHpJPZl7XyMAmJhQFmNPBdBjzKxPeDI7PTm2Szs7bonIzQ45ErGVDWgyGqxBsAabRBMNOlzAg9a7GpRJEkOOA0APsMsxco22ttzaDYkW/qW8vzrdNQjElEzomgSzmoB7k0R4LwGEikuZF0oMmKRGiVtNTkysmsylfd661LFL+1dVSYGFfvzwqX3vu+95Q6TaYL2gLdCz9scNvbeeIZd+5HOU4Jv/C7CElCETBB163O8EMTQRJrOb58N9csmDywh4v2QN8znk72xCUrVu6ZUmjoHnO4FlsnHc10wwM/4kQONzN9UVB7CKLVQCq43oOHEXAU0klH/yZlhOJjKkGCm1EAunJNyBJW4zyFi8usa93rKzs9M1Y8zn7ezsysOf3AL9vfYOQF0dhjXdQLyhUpKBhQOrPEeOO5MOd1qJpKLodoHrwBLgRQ/GjhxBkDVIrBfVo9zHskKXQEpyQR0TCBc98Jbbls0YnjFTdUxrIQDvJiFcqGkPeck2cwcg7kIuI6nRfKWGVaQfCfq41pmoZILCNdM+RK+NbrAzpKrs0TcSLK+fC30r6Mm5J/4MpvwpAa2Y+BHDwiBoNnKgXDtc54w5vJZ7KUKv6eOYue7ooTVaOqpxySJr3yAZCNmO4ihIPy3Xwt4twWoCfK5ZXnd845EjIOGkaZxnGscGVaJD4pHyIjXXxgCZ3Lf4m9fxNej23BeatS1ZhROujNQuHX3zr1fN7T3bvnLVFuOBzbonVisvNAYYsLtg4MGga+1mw+bLobOss6lYQ5o3mkyhQssYHYS+CD0wcK/UEVyt2eHjJyonKXtmE1IDGIhISjP5qHKW81rHqjfumdW3zIYTmw9OrDIb2opGLfRM0kxVrQbwZcOaj20+6lpFtl3u7QuY8pun1e8Lq1SzVaVpq0rHznpje/T0xJ73p7Z/63W7fOWePT44skqjbr/yq18QS0rz/tOnzxQG79x6xeaDkdFZjyergxFKZF6Sqbdb1mnU7eDJkZ32u9ZpVu3WletWouS91i5tSmJF/LiWOLwEIIuveeHfuB0MfIoMZXcyoov+0O7f/7S1O4BVH8pwfnpuR8/P5cva7R1bucpoSLSLbExD+/KXf9UW854tyz2bLC7s+OjCrl296+WbynWrlHecbRcVi16Ge5lWQAnPf4JcQ+buKyvNlzZ6dGD1+dCW85EtK2Xrjmd2+fYbVt3e1v+XmjbEoBOzEXZrkjqs7ITu9OXchtWSUXBfrioC1Ut0d3TiD5b2jT/7pg2ePbXyuG+1ac9Wc/eB5B2rFWdvvfHI7YpSp0tQ0JS0mN726mu33ctvNLQS42QJZOkJrcUTo45jAxeQlAXKwi2VWnQTu8F6rcE44hhbHQFK033EnoZvZ4xizPuapcJ8aAkE6Db39nbWrKtAZWjKfMSls0l8JRPD8aT2zpmXqrtIkGBG8OYYAaOAPI7dnxPAkL9XBqCUHySw9GCy0XQlEIHZSfa3CKD5DDal7S0qHW6Rl01dJDAJkPPv3OhzQloGxWS3sgyoc85NIGQYXqJ3WzYH3wAsZ8gIjoBh6fzKVW8KGXtDTLLBxWY2740tSzPNe+Lt3KgzVCKaASslxY/t7Su0Jiip4sogGWBzTV1bAhu/ns6WJUOWAVxghHJboTkjWeg1EFku9awzNGHcP7MazNuKRp1sskN24xIlmGg1Vcoa0KVXk5mfP19pHu+JX1hk4ZeOJGFJQtyTCwmbfS2sJ925gzHKzsYSfX0DdGAmFrSONq5sY8XossZ0azNswARBlGDz5Un/uhGKQUeTqcCEs7wA+ZIkRFrbZbckY9MVqETK5Z0o6/KmwAjrj6OixM30zVpTlMd2p21d1iBgqlGzt965bx9/+MCGw7GIiT/906+KuXO/bY8PvHfev1zLORUwwWdqZzMx4XW6V9hwxrFxrR28Rr9DJJtiZcP5IcFzfnYCngROCVpzHaVOm+8nu5rPRia2GRNS45tgN9njTEaV6ARg8LHT7peMrzRginuQx+OMooOqfI7phUkLQc5VcUQJvWvgIQBqdbS7Fy7/w26Q3qCxg2gkETRq+TPvTeJ8huJusJAex9ySNBu6UvrwAhOrSrP3svCVoIjzIdnluzRIwfLKuUf3ZSUwpL6YaJjNRIW/E/RSBVAyLmcUkl4SMxLQyTr+C1zG2O5cEzg2kEjB8qr6hCNVxOZMblKGlvewqJlOuVquQUCy4i8N2dFQD3nijdouJUOqJhYb2WesZ65Bxk1+xmfxs9xvUh7HexAbikw3lQSOQw10akpzbTxyDyR8nE8ee4Jm7gHVskxUebZ4zzGWtSFnyliX1cQE/TDv3H+qkCIa+N0m7OzSpXhxLAnmc60r/oREQrac7POSfw5Upc01pao/r5u8+63V8+cntn/thpgDSuNon3BtuHnzqs0mfRufPbcq44CXPbeEWtC89tRu3rlt437X6u2GlSpumZFdwwl6ZU3FGFYYXJXSAAbe2KYJM5WVLUvYEFXFdq2YzLJz2cqXblip0jEbjGw+OLPSpGvl2UAgnEWHbcyyBPDtSHIh4DscWIXIKg9FRsASZD0TFIOhz+Q5ati8VLPhuGRPj7v2/tNjG5XaNhpXbDhZ2Vs//47909/4NTGPE5Dvis7xio2HAzs5PXMWVUT3wt7/4ANrdZq2296RnnjU77Gz2LTXtRtvvekl/aXPqBYAYeGWnQVJsJvwcaOK/Ylwd/0DNqU+7gOzqV2+ctm/vzJ7ftK1o4MjeVOq7Fclw4HtHClQ8qCgYSIDmi4G9s9/6zdttmI8RN/GkzOr1kY2nDHd7bY1yvesYrsxgoNt3XWlhaE1cTwvuVBQFmPMCBZy8M3zmQ2fH4tpxRpmcPTUhouZXXn9PtHIFjzIq4r1ma0N4K41ZFk2WM4FfAcVs4mVbKj3JbBC6g7s1d2OPfjeA/vGf39gg2cH1pj2rDqn3KXWOEly2PBrIoo8eAEOVGYMZkaarPnCLl++pI54rZUYpwsQyFIzG6pKl2K9fIPkDw4Q7a3WWorQ7ADuNqL9zFAVFPAHzAc0rlxuSlmi83nhziSylgjUaXuWGTXnkWA3QT2MAMEkg5YYG4EZli8TuXzD2rBI3n2fJaMEzhmQMnhn80cyrNr4lf040wsQyY3whcy/XBFox2KMBBEXDr6yqUIMazRoTIN1dvDrwCg3/AQReR88/wh/29lY/+Y1lKwvX76qf9PQyZCJBA9zGl2z41sMebDZYflEoiw5TJjQq/Et2G60ovw8Ae9svrTL165bt8smS9ONWyem52Lq2BxUelKSFkMAPxgMAd8Ax5oCF4Ajta8OrkIzXy7Z8cmJmm/+9b/6fbuxz3jqhRKs/Ss37datm9ZAUrZyqzzWM+wsNmPqWGZTJ1FirHuU/nV9qyVrtzuyU6JnA9CInFfTj+iTWMBEOTgAuNAoMxkMbTjoQzfYxWhgVlvY8GwsF5h6qWGlujeEAmSTXW5oRO3U7t59xT7z2c+sO+Q90Sp7eTZA43r9sAjQ3IdzSa5NVQoq/mzR9OQbra8F1trO1lb4hfOsA7BGVmnV7P4779gP331Xa4Px0H/8x3/uhEysswQhWfbPDdzZ09C6FjxtPQZ6lSuBYex8a9mOziXWtWQeACdK3JE083qttwDJ+XfxOeP9M1EqAvFc8/xOfr6AcMEjNRNVjrPVaotpzc+DuEjAwqV24IPrTHi+4i2OpCTBZEhYHEDh8uOsG+uLL2epa9rXdAyrsnW2AJjDSGS87EwSLFJA0w8rAr00BFMZSPcEcWDaIl3OSMJBVZXPJnZIPliwbksgyedxHhkjOS4/L7zSkWs1RAjhOjUc9lU5oGLLVwLLvKeS/CBNiuqK/o1+turM53xBkyXPSIyELnuCk7EesAvLC2jk2mNTltcpbb2UKMfQGM4tQX2yoEVAlwm+qgiROKdel6Y9MZ41XC7ckxd8lMloJhDrpCZ6TXKf2Nzj4mAYd4sQUFcy6gSLPkfVGE8uMkbzHrxerknT+Vqjy3llIkkilUl87l1JdmTSwbRPZg7QUKoRzs2GbMqyRyNj9DquhotMTsws7kODPoO4GJgE20zjYMhqj77zzVWDZhzsZpZ0tsFStTVFjQP2jsaFLScDs2HfauWZTXvPrX9+Ypcu71u339V0NEptGPO75VgBsLHpRokF8fpVgDVsV7BT6qTXdKSqGvqhLhZYSdR2rbx3zVbtHbczYib84Nxs1rfyFIs0NjucGrC1wkIE8NtmbJPNRz0rq3nJnQRoXPAJZtHGI7rBG+OqtQ68gOzLHjzv2+mkavdee9MOn51arb5je1ev22ufumd7u3vqyoec/vbfvys7sxvXr9l41rdHDx5at9u3d955x/brDTt+7wMbnJ/ae+fHOpcvf/m3rLHdEttKswZCfumZ6v7w6rRFIPm///8AX194TAha2sOPn9vpSc8wzShXllatcNZkV2ObjIbaQGigUFC1uYY6TKdMgVnZl3/9S1ZpUh7ERPupHR49sP3L122rdsfqdtOq5X1Xya0aIRvbNC9t7vZLwBebN1kdMTlPAiMbnD63Nln2Ym7nw64tahW7/Kmft7EGVPj9rK9wblh4mXBldjqf2km5akO8e4N5BfjWmJs9X1rDyvbXX3nXDj/40OZnz6zG+iAxWlJmce9ONN+yL8M0PAdWqKHEu1sJgO1mU0yamF/ZnrlVlLMFmzJQJioe3GGtPPDz0DMUp9NpWbXhrKZYCYJMBIk1sxNm/kWmFiBJ4OI4eW8edJp6GHMJu5uZeAax3JjzPRIwJJjQhsyzEeXv3CikZw3nBcq9DCkoBtgie7VJXDcBrjjGNctS2ameQU6AYm52+OSJXdm/bI1Oe3MtUy8cx4ClUBHkerxQMWodO3QfAI/otGCgYHGj+1l5c8VtftLDN5sexHwyPU+adgcvzgYT73KMKQDT9ZZKFNhUV9EtLY9RZ6XEHC/cXu9itLIrl/co7Npw7Fp6ThhGnYYXHTsPopIDb/jJzSXLkgIgwX7nM1QnKdaxwiTpAG00GatS1OQ9KNUvptbvDuyid2JHz55psMvB4YEaXGFim3Trj4Z2+UpHne3Sgzcb1tluW6O+Ze26bySwuWjRdzotm0+ICe4Cg9b/9OTcWs2qjUdjw6poMBloA0HeM+hNbFFa2vHJM6taXVUjNadMPIkaA4bLKzs56QsM0wz927/1Za0xni/WdIJFgAKbqpinmBiXDBsxkn8n2+9VJhrl/PnMasTh4aG9+eabel8aeQQmZws7712on+H4+fNwmmjb7/yb35Me023pNhPOkkllfSQYTmCb0wh5fbEiUayC6N6ia5ZdVLgR5YavuOsaXk3x454UnC2yjL3eC6JzPp9jkSRpzxegFtCbMSfBUrKUyeTmOXm1x72tuZYJeJMBlNwHOSGJMY1IZfeeLkomdE1g8MI6keFGCXoclLOXorsmMnsjrXvKDtW8maPUU67BMVEi5wtAhYxEBH4wkF6xcCu9bN7KhB5m0aeVbSan6RoVmif5fwJgJBO7u5es1XaZAMkHewJAKBPLJAM4l5RtaP2puXUllteTbq8SacS9qh5OPtSQ6cU9ZV12e2eK10xdBPSmr//mHnjTIa/JuJAsaybLCQT182hKhOVNsCpLPFmp+pAiSA1VX5BehosH50N8z+vFsee65dqn/t6xnj+HxB2aaRkrntfQq4Y9MAAAIABJREFUh/pshrpkslV8VjzmuyZahA1NbzluOHo4eE0mJb534DjivSisSxyWcLuQjlesds0aTRh2b5jMY/frRgzw7/M5+Rwpts8mdnz01Iin2kn4XPaVxXi8kpl+98zm/TN54NLIACNTqjatubtns/HYnp88s1t3bpitJjY/PrYqusbZhV2cPbdOu6EyeXunLesnsm6sf1wE4w9ruV63xx89tFu3bvmcZpCjQN7SltQGy965zB88XP8/yt77SbL0uhI776W3Zbu7qs3M9HgDDDBwhCGxIEASdFgGY6mQyBClUEgr/Tv6aX+QIqTgBoO7BCSClEiA5JIgSFhhBsB409Pd0758VmWlz3xGcc79bmZ2z4Agaxes6e6sypfvfd/9zj333HOzqII4amigRMyxd2tsNqMIZoZ8PEDa6wCDExQxlaaYI1/TqIACnR0aLeS0pZgOKPIyhRbZwTA1R9qSIASXzRbZYGqj8hJGkwg/ees2+lMyD/ST5SS3Ek76Y3We11srOOmeYH2ljUatjKeeeRJ3bt3ExplNdRue3ryDhxDj1sk+HvnEx2S1VmmtYWd/H/VSjN3jYzx9+TGxICNOpanW0WhZyTTY/NohKe9aCx4/V98r0AscdIbonQxM48upR7MBJtO+DkiN8wyskv4N1NKZdRHfe5YQ6J7gV774Wayss6zVwzjvontyF+urayjmZ8X4VktkkxvBx5eAcKFJNbBuGjxPcsSGWltX8H7IkPUHGHc6qEec0DdGv3uC0kobzctPYZJkmEQ5DmYD1Mt1bORF9Eo5eojQnQD7lRxT2ZuRCWWjAimKBK1aAWlnhJ/+1ffR3bmJbEbHhkQm8mJxc/P8Y7CzQMcxjj3p+QT2wiHqzMf66oqCrZeapNsSu2hemQ5g2KDkAWoy4ljZKgqlAio1BnSOiaVY3kZQqvxUsbL7MrtEJkhuD6FxSklm0GB6GU/Ts1ZWjGEOelsGOCYxOpiDZIF/9kYklZfIumh6FqTXJFh071D+bgZCBkmW3jzz9kPfDhSTIngw1HsFbaoHVQEP1zgvW3qxhJumOD7saHoOWWifOMfhNV5W5UQfZ9O8pLhgXcKAiFBqJHDjs9K1BhbVx2fv7e1hY3UjlMTNnkyHPifIBb9kY8FCeTYyizXuC2NVTR/HpjQ2tBB0qznPvYmpI0+pLavh9sEYlx9+BBNqXRM2npENCUyCmiUztFc20R8NUIwKqNLukE3AMyaBBezvd1Qa7Q5HGLEhqdeT7n8yOBVI3FitSeO+0lpHa6WFldVVxeRSpYYmXSJUJqTnZI6b793AJAX2Dw7RPTpC9/gIpapVlqqNEhq1Omr1NuqNosZi5+MZ2q22pgYSmJw9u4lGfQVJNlZ1jAw5WTDqDDUgI8ox4cTHiHF2gCir6WCLSJUzjyV7yJpOxlKv6XbjQo7pjF3rfayttVEpW4XLD3gHGAKnSw4OfI1XIZYTN2d3fPKZKmR5LgeAy5cvWylU1zJFOS7hYH8Pzz7/PG7fvaNYS1by63/2l3NHHcak5aqBJ7YOlJY7wRcHvX02Z+acMeXP+sHv61YxJc1UznW/WfnGqkFyMYrVY4eXeL0j3SstDixcmuNNVcFC976KiQPQZcDE/zZ2tDaPOeZwYMNEDEjTv9eGtRABCozSQ592Vz55S9Zd9tnVAJmwkmJWg1zrvF41RIWqCa+vVq+EJm6TFvL1rMTw9/N/BIL2/M2xhD0U5qKwaBhVXw/9b2XJaWDK7wnf0++XnT3Bc5j7dF5BgGxV2UDP6WnUwlPLK62rDiYjxPi5XC88/1n+/tFUxBRZaA0JEkg0xwb20fB80bPn9E+V8MmSm4XecNhDpVJXJYV2p8vrXOAtM70t348gm/dGZ0TQdHtF2AGvnlnYR3x/rxKR5RWgY+UyxHzKR/ys8PPCYzivw4HvckXKRytLxlEuh+FKRhCQCOV7ym0DhfnYZE8K5yzvZKyEjg9R1xjAONctP6MzzeZ843HfnjeraawC89lYg77pkis1IwgX9ovELK7htkqEzqClQU98LQdiTccjNbIxmVYimmUaLrpoEBsNMOt1MRsPhbaZhd26chOPPfUMUALScqQpZRgPORcSOYFn3kWvcyAB+v7+PVx+7BFbflxUtDlhFqdysgnmI7Ih3uVEFpLTlMjwFmuI2blLDRp9buUTW0Ihqmq6Wk5f2VIFxSqHS8QocnPNBkg6OyhmA6T09aOtGXVnhRJKbepQyQyPkE8pyQhZNhdO0GwRBDEFYJctSzppXEWxuobROMaPX7uGve4Mw1mMtNxGo72K4XSGr/zWb+Pdd97B3sGONL3PPvkkSjGwvb2J6z95BfXRDNufeh5Xb13H5uYW2ptnxO56OXi4c4CD925jxkanqISnPv68LK5M8+xErw3eJYDk/37+6ArtRX0dnwzUTDfoU8bA8iK7UkNWG1kjgZpYInZe1jCg13GFVktjzKZdxPkpfuULH0djPUYxGmIy20eSHKFVeQZRxoEjGygXVslpSuZgw0DMYI7XSn0rkxZm1sywWFr3L2evaSU26XYxPj3FalTC0dEOSmtsaCuhvXUJwzxDwibJOMY/vfkmPv7cM6hkKTpxEcecQpfHGHDqFyZIUMJsHAMnQzxRrOHWG6/hpVdfxXFnH9WYGSsHb1CSQADMQMcymcknyKhyyhM31zLrxLr32vqaAqQbhqvkGT6IM6T83QJN1CAqOJuXJ5svqtUyyrWSkj+CYOor+Vpl7rJ2Cq4BspVm46cFTQbWZVZHrBaB4/GxxqGS7eXPcuSy64Od3bWgaxm2QAFlOZIdlPRc+CyYDfPvWerXyOhQUiMg9URF38PENh2abO4K/q4a4RzK9X7A+zQ4NVMyuKtxkNWholhXglH+fgY9Z1np8cv4wnVvmbvdXC/HOvBWwlz0qWXm8KKDOPg98rmqOS1dHIpkQhZsgI0z9/KvXXOYBkcfz+BT68FbjE2JIJ+rmWwVmfxUpck8M9eaaVoK3cERphM+mz6Ou8cCjOwip84+K1b0s1ubdRRJ1pYrWFtZx4xl+BDYOeY6oyUebXnGCW7udpDM+ihGCepNgtKW1mGt2ZSFHgXj589fwLmVFo47hwqjkwnv3RSzSQ+lmIBxjCmbc/IpRsMT6W1rVSsHU9rTaDY0RMKGLMxQK5ENYynS9Lw2/IXJqBnB062E0qhZxvOADigEtgb+xZpEqdx8ZmSfg+0QD36u1+FoqqrWSrOO5hLT5ADWDzEHnA6AuQaWS6CSwGgUNqtzEIil1y49n6VdnFcLOIr5EI889Ig0yZPpDGyI+eqf/vkcdPh7O3Die/J3eDmZ/+6H6PKakL91aNhxbeQyyzgH6ByV7l65Lk1RXx3vPVnGkYK8M7CMHcbCmrWhs6Belnam25NfMVphEpf/jINd/k6/Hz7BzNezTQWzc8WAlo87Jh41L20mVbwPfC78Pf77PQaRPZRLRNDz81rcM1dg1BPLmXku8/V8Toy5ztD5s+R7EIjyusjmKr5yzHAA3ZZcsHHXnCHcH5c/t6wx9jhhtoA22czXFcvsBGjFCmUU9PKtadABLbD0+ULVgPHaq1XOQjKRo+RmxnHKgVk11tWmZ+o5ihSQMjtMhTXnKT6rwfBU70FfXoJegncRHbBeC0uyjeH1mLfsietrbU6QZGHNBKmP1k9wYuHzV5LGPRi8mx1c8jvPDa4nr544u+/PxEZTW4JjjL31FhBgG7FBZtbIFkmnSCBmVtFZrizYmjOg64SGPh+divTzQTYYnhE/IxONhXuEOrrE8tJpifeFJKNJOcx714C8ucVk7LkJFRCt6VC1MaKDlbATI7jCuS3AOx8mYK3oYlExGSIdnuLejfdQznOs1VqagpayY7NaBHP6arMO7F1B0jtEsZxj9+Z1bJ0/b353bIpQChVAWOfEvOn4Je1eGRKPkX+l52i5jqhcRzKcoSJjvYmGFpBVEBDkKD29toZCbRWF5ibicl0WY/lkgKS7i3h0gkI61DQUNa7xwCfgalSRs4xLM+UZu0cZNFnaZnOSD0XI7Hq5YRlMaIRVWkGpvoms/TBOegmu37qH4+4JHn74Iay2V3HcO8W1a+9pTjeTms995mPSlt29fgMXnnxMIPZwZx/lWl0avFIpxs2fvoKL1QZ2b9/Bvd5QYDxtr6DSbKHYrOL8o49gc3MDxbJboBHwBm/If6XWYWeni1ffelvetNTwxrkzntTCARxpHBcJ8KuYlRs46bLxiw2LA5SiE4xHu/jd3/0SGjUGo2MUqbVGBVlCHWcNxdI5FKIGIrTE+GoxcsklwCCZYsTZ34UC2pxLHnwf58CXuYdv/oMjxNkYg519tMslnKQJSue2UNu+gNE0w1GaoVEuoUx7MR7EALoZsB9lGBTtz1xzpSFQ6iaY7O7i9Vfew+HBDWB2jNmEgIhBc2bARRPduPkJmizgUGLBph9tYApBaI8SLMYuXrwwZxI0pcob4MTkLUaP8md0eNGHkmbetBfLE9RbDTU1FcvWbCSJosaX0keyJL0cmWFuP9+8yyyDH+b8N+rg+L3JqYTs/GcJaskHVIfhkq2Sl2DJiFe5z6iNZBMeG+nC4ApngWgpRlDqhwl9Fx0UeHMaGWLr4B2qOc/AsJWU/HD0AK71QHaVd5nNcicnWFHnMrVobLAq64B1UOGsucq+oYTFyKrPJD9H2wdyVgjsMf/shwWD3OFBZ97kYJ+d+kFWoNwWjBPPzJTcwpP8tbQsqctbTLkzNww1TxTNj3N1dd06l4sVFCsNDAdTtFZXcG//CMf3TpHXMg1FicYzjdEesgm4UEaj1FAdJG7WFbwrlRZW2i1U600UZZmUoFKvmWZxMtPPSZpRyNFqr2BzY0UJ+zSfYTKcoF6lRjlBlo7U/S77Q0VHuucwgWewn6EcpxoWJAumKnW8POAjhkyxapKHkAWOKHvgukjDfTbLLwM+VcjiaUoZAUA/fZauY9bW2PxXLKNeoyTNmlo7xyd45KGLGE6meOPNl1V2vHvnhnTcTHp8jWhQQli/ZBJdfyjWzh0aAnPqSSL3Gl1LCrmZ5dMLW4x9cO0giOB7bD9yAVFaNI/mUhX/8Y/+ZN7hz+fuTJ4SqQA4/D2ckRIwWZo65jpXgjqTBZgu1fcOf5cDdP+dCw/RIFULFQmX6ghghKqbr2P+Pq6xZfDtMdNL+g5MXNvpbLR/Hq+8eFKq+BZRM9vUeUtts42X9uPYEkDFtcQanXg93pS0DGic4eZrzPbR+xlCQpmzSc2ao/iMVH5X8mugg9duLjdsSqyg0WgKJHOYhRJUAUfzWfY4wMTM2EnuSQPSzkwaYLNr4N+R2OD9WHYoUUzmwqVUg9ZbJfq+9kzCFBo+nR121l/samRyIt5nr47ynqrZMUgJuLdIDJLwsYZLu6lMjnifJack212r6xrcboyaZZNtmF2mM72MwfyzkoGwNudJTThj3W7PiQBVulg5YIIQKometPG7M8b8b18rHmt9jfAabZ0sBpX4GmdVzQC6sak6EwpsEEtEYHgz7OLeLSakibKTRZ/ZHPL+++daBvu8DqtiVFStpAaaiZLZEzI+NtV86PfMzsTgyxUSCf6btLrq47D7d3x0oF4eVhQpkRDgVXb4QN1cVl9pIs1luZhh2utKF1ZmeY9vgAj9YRdx/zZWWlVM+kd6XUThMfN8TSIzMGAZa0X0JS+IXdAm0WOZrIBZoYby+iWgvalFnQy6iHtDxGTPclpCTaxyLu1hChTKmKKErNhEsbmBstwJGMVnSE/3kPYOUEpHataiUC/nMAPO8aYQuxwjG46ttJvSb3iGPAn2QZqJYAV4WWfFVcyyAuLGeRTaq4ib55EkFevCFwwtons6xFtvvYOnn3oMqyvsyKSpNXDM8kSlhIaMk2foHB9hq9nE6MpVrGRT7O7uIM1LmBVLOPPCJ/HGj9/G6WigUlJczNFcbeLx559HbYVTXhZm6O/rdJunFB/8H/SwvbVzgmvXrmHMOdhkOhOWKVMxWxVKKh5+Eo8/vIVitYYbt/t446c/RXl2iCTrohBPMJ508N/83pdQiCiOjzS4gozxeHKEYmkL5cJllOMVRDkTED5/4N7+LtaocaQml/qfwMCobLb8pXGPLMknSPZPMNnfQ42OGzFwY5Tg4ic+wWWoiXGzQoTX37uOpy8/iiyKJHM4BNDLgS5d7FgmSRKsRkX86X/4O5TGN5ENDmUQHkfGQhNcMCiWmJAFdpNrgRtIzMiMHpPGtEoOEKx/6Ktsdj7W8GHuFaYhszK5HZ78N+oeywJblI1MdajVamV9hvZK3cpFjbp5pMYRKmVmrnYQq7QZppRpXy6N4fWgzsDQ63K894relyU3B8WLDNjKRMYO+HeruhBosoJC6YOBQrNd4rXTZ5gHik2pMtbVDmMLhMZKGBPlhz2ZazKZqq6QbV3y1bWJfKaLnAxp6WNBcn44p3ZQLQMPez8G1wV7MI9P1LzKjmqmZME+90LjyBIkr4HB0UpxZMzSwCJwOqF9HmcyNBJaTTTm7qD7qa5fY5QN/BuTziBvX9ZotX/Yw/mLj2LnqIvpiL6eJTRWtpBTJ4eCJCQZWbuiTeCiF6UKSox56Qy1RlNWPGTB+fwZpziFksNhKuUYk+kAZeqcJgOV+lg/qcjejFZ1RSXvbNKNIgO3jRqBBkEUZ92XUchmaLKBL51h+9J5NGtkfwnq7Xq4NjnlaDgaztk8Z5OKlWAyn+RyMNH9iYtyieD94gfh806UQJrsip34fNbs1Cc3ztLx33zjr3Ay2NH0R1/f3uxkwG1mDTKFGHu7e+h3TjHJrHzsTUrG6NjB6c+NzaIrq615gkL2j80uK6srkg1NTsdygPnaV/9ck7L4WZ3N8n3FZ+sMlSdNnjB6oujr3Pee+ylbad/WtTNiLsVwkOGHs86ToEv3n1nsHWrJTaIjRi1oT/ndP68nkH4NSnJVbbJ174CGv5tfdr8WQ1vsz6b99OEoRkoVMJ5N5bvsjOOIXfhxHMAxEyOTX2h6VfAU5vsby2qVAWcAuUf4HmSfl3XYjLvesMbEfzoZaE+RVVTFlzGI2ngmPrL5SqVNdccFXiebY/kliV8A4578ulTAjxUmXnx/Y3mn+r0qn3OYSbmMZmtFkh3uPd1z2qct2a95ss3zQfiFDLOmmtqXMZx0wCG2MQmonB/EttpEPxuuwcZP6thzNBpta+wLxA+xka8Bj5f83fxZ7g/GXwfBzvDLuz3EKJElYQqgqoWJOQaNRgNNk3M5wZzBpZ5Y/77w1ub78t/df5cjn42xN5bcE1Lql3ktvI88E+x6bciPJ2hOjMwBNBNwDaCw5+XSEydj/Kz0teqJpoF/stUlWSQymeBU26hcRrXa0ApY/CzPacpczG1I1xiu24ZxkYXvi+UlOGDlYA5454tlGfjyoGTXEINxOkaeDDHrHSPrd1GgNQmDXjbE8e4N1Ms5KnVaAqTS0mqQRMwGj2B5QsYibEiR1gUuH0oXikjjCuLWWcSrW0DFJpRk0xEw6SMe9q1ZrcgFReGD0dmi1GU1VsEkqqDYWEOluSowLJ/g7i3M+juI0xGKYvbYbMVBFLTLKSKq18A63ZSzvtMxyOnOA4ZYuyAxJnAvFZBUWsirF1FobKPAG6/PwgOM4J0m1zM1TLD8p4EamjGeiBHe3NhAPMvwk7/+Bj62uYn0dF96vWSUIb38GHamZYxOx4jbVQx7Izy5ti6h+fdeexn9IvDZf/OLOLN11lxawoOyLMW2oF+3P8MHv6vgkgE37nXw3vXbGE9OkU7MT5DNAu2NDfzyFz6DPCriJ2/ew/UrV5GMDlEojoJOMka/v4PZpIP/6X/4r5DHZBmPkeR3ECXUrDaQTcuoFC+jVLyEPCcQowZbbXLzwMzFvQya3ne9DHSTBFN6ZdLV4dwmcGFbLPyE3eYJMImBYpqpLMwGNn72fhThOI9wHJvm+bWf3MK1f3oL1fE1xONTJBE9iw2Mmo+06GUBTi9lyofQpg/oufGLHcQEerI2Cw01HAEsexZq8wLg9c/lh58mvYWRkvz9zNppMUZgyPflCGiW0HzSl8qZnKDDg086TdsrHvCcAfBnrY09S6wzvd1GvclAYAHQA4uXWg3IG+vLa+Z0PWrrbHKYebMSzDgIpGaVTUBsLlI5LsgclkG9MvYAFhSEgyWTwKcmh/HAY7K66DIXcKAHpWadm6UN56zzc+te6fDO5JTB1/qB7WtbgJmTywIrrcAbvJzpAZvHtLDq6xmub1B2E5h7uX6wATcMiAg+wrz3fG812Qhw2mHIYRw68HggB49aBVMwwLPL3kq4Bbq8TKG41Tp7SQfgye4R0saqmFZKZdIoQV6IUQlOBLR2UROZvKpnqDGIl2NQIcYDvlUHVpoljCc5ts/VsNKIwEJPaCYXu0XLMYJNllk52IXPwdg2jwM2AtYnselzW85xXzOxKjGhumUuE/aVKelfHAK2f0NjrSdg4eWM7b5OvVTprLmsztIIf/+338L62Tr+9h++JWbdy/VuqSTAUY5RbZZx7cpNGnJjltuELpfnGIC0qYdchx06CG1ty2GCoIYVpeOjE8mHzpw7i93DQ8R5Gd/8xt9iNKKTxsKQ3/fJcoMQ/86ZS2ewHADzWfkhbvc4VLICqPR/873viSd/znW5nng5wDAm0kCp7ZmFFZaX4v1Q94Pcn68DBo+jGvYQ3ksMeAB6fj1+/QZWTTfLNUzWbH6tYaqY3wPqtQnO+HoD3m6BZzHU2NbFoAiuv8FgaKx31eQGalwLjVNiAal1D70T7Bni5DMb+1oQy0tAmyWEuwaouB/4PhZrWbG15J+ODT4qdtFbYDrYRcyjbzXvsRFuAvMs2RMsFQr6nSR6yPJqwiCnahK8hya4ZUbUnEEI3IrwyWMG9ilvYv9PGJ7CqpEqLOZWZbHbbFnHGoNckisFf4+ALquV08UkM2f0+ZydMXWZC++jPxv+vJ7tEk7j86xVaRlGuzhOYrNJfyJfAqj3PzvD64kd7zXjoxq3w5dLafzcoayPFTYDwkuDlZSXGIHBM85ZY4/dvt59/fMs8XNkWae/nGTOEpJDVcnn+NrTzpESCg3eqNANydh9P3NZQSWBQ5mmX6+veZcdUctL32KOhY7SNM0/CDBJ5hC6TQPpaX/BKWf05u0fozxJ0dm5gSomqBenGPY4vYrMRd2GVpTL6HU7yta1Qcl2aEGQcuOHMNaWDWNibDlYorGGUmMdqNBnl0zCFOnpDqJhx8YJZ8xsU9PjyiaWtmeULpSRFupIClXU184hP7qHyc5NVJvsPp6wdq8gqOtXN20FGZkJsgu1BrLJFLPxAIUZWd9g7iCPFCBnKbq6iryyiVmhgqhCX7hVREX6DzKzMA8IOxgtC/VgQv68t3uEo7dex1oywVo5xrTbQSFL0cuKqHz0F/C9H76JL/zb39D9mJ30ULxzG52du7g2mqG4fQYHR/usfeOFj38MW+e3VZZUvrlkhxHY/Z+FefX3PKd4UN7e6+DWnbsY9AbonxziV7/8JU2wub3bwQ9fvgJMThGlA5QKM4ymY1SqtLzKsHmmifWNGo6PbuETn3wMheIR8tk+EN1TVTjP2sjT8yiXHkWJrXvxKnPq0NgWRkLPA5OxePO1tzhzJTnJpzMiODWokXcTp8qxyGICUo0hPslSbNJbOEowpKUSykiiFH/6tSuY3n4HrdlNayrg6MMwW1vei8QbAqsMgbaG5gGTATAxtpcWKyqzhfKcb2j++fz22blWzlkZy4KthKRmNjKmmoITZAYyQS8pgFYbHLFpOlDTxYVyvbs3lIzt4ab3ktY8ew5MK9cYWS1nw/j+zhZYZp9jMBgpGNmgiVxlolZrBa0W9dd8vd14DxLiO/LczPqbZvzth66zf/zuiYIfvLxGZ2GsGcHbF5ckFhpnW8CdW7dxduucmDg/PNVUGQYXZNSqMekt5MinHLk7EVBmUJ70x5LKFHPq8aqSV3DxkW00LSElHjM889Qjpiclew7T3OW5jQ1VIMzJTrJxJLUpQHxuGlbhJUCfgsdfX5IZPoOt7XRjzcnEjorrGCVVPProRezu91Aq11GvVEBf+QsX2lipssEHOLsS4aAzQatRsg52agZnM7TbVVQLljSQvJHkIBzuDnKWQedigy8YJ71uoS6/LwboWi3Ne18fwPzvxI6EdfAv6BaYJ91LQHk+RYfrWIREAXff28WV26/hpZdeUmLBaYh+ePuhpWlk6QxPPPEkvv3tbwvoai2x+YwuNsHDmEkZ193ezg7WNjaCrU0uEDwc0GUlwvaF8zg4OtIEwv/yd9/GZGT6eme5lqUvfpOUiLkPb2BFl0ErX+dgwV63kB05UHaA5IewxwNPRJYTfd9L/hqds0sWadxzXo7n73eA4HGS65QAg/tY7xvK3C61mJM2wdTf97Y+U5GNtMY88sv3G8vGbOoRoJlrLO01rJRYXCOgsPjm5Wd+r1TJWpqPq6pBjG2hscnjhPxfEcaz57SiyzEcdFV5cb9XAnH+mQMMVAWibCcAZH+/uYtR0LLy+syBgEmNVZK5TshGc1qls8wOknkPihVjK+nYYPZ5AxtQQIaWzatL3f4C0KpA8oNxMMrCt1cNcBzUQYckuv/wvFIFcSriy2KlnboE+yxp814ylpClVUJOG6/E2Hper68nfufzXW4s80RHIDqATh97zOfJ2FtjP4TWqOmJ50mRDxcJDhS8RsVvGgVEtCeszyfMLTO8/F1ObjBWm5THoo1VIyhjC+42Yb3xXsmRJPRiPHhOLO8tX4d6n9B0TS9oq3hYRXbY4xA0xmiOmmdDJWUhi+EZCx26D+JZNKN6wkmWV83rmrJKJXUAUMvZpAfb9yEofhZVcjNgNMDo9BCVfAyMu3JtmPT4vw6KHIFZpoE7DyMOoQg2Vnq7WN6rdkCzUYLNCObSTf0seVxU2ig3N1ForRs90dtD2t0BMo4pJWjtdIgwAAAgAElEQVQJglY1S1kIVjd2pY73bu2oiexMq4Zbb7+Ox594DHGtgmmUg2o1k1WYbmlK8MBMtlZH3GgiTzIkNDufsexPhqYoyUVl83HkcYtmXtIGRwVOfWkgjk3fZ8ePitSh3E0Z8gyFUg3Tww5uv/gTNMenqIHjIVPMhhn2yw1sfugzmoZWPtvC4088gcLBIbIb1/DWrdt4+su/gZvdQ1x+5DJee+VNPPL4ZXWLsnTJpIJBhGUDm6xmHdNq5pMB8dKTczmwN6UGqfZJf4K9/RMBxlazpoVfrVfFkJeL3FkzXL16Azfu3kb39Bjd7qlpv9ilC+rjpvivf+9zQHQFWXyAQkyzM/oTsvlpG5X4MdQKjyLCmrqk7UuzYe47ZHytKViH62b5X69OIqRFa96z8GEELd0GvVmCYu9Xu/vYXjuHk2mOP/rjn6B++gYw2VdyxCTMRiBbZYCyDmMoF+MQ/dBjAGN5SJZQuQ0u4EYhu8Ys0jfpcHCqhhmfWuTZLPeFB1qBaLIp4ef4CRjcquzkpZ5M5fQYKy0ryTCLpYbJ2Z/JbIzucQ/jyRiXHrpwXwOJMvMwkpaBmY1BZJ91z4LsgECXX9z4Kl8GyYTJE3iQW0e2MzFMRp1h4u++c+cuNjfP2DjN5caAUJbzkpoaXcrx3GXC4khB+ivqohmUPLaImUUqTShBMe8vr4tTl8iqjqXXqko+QB0ryVFKYmzIS4LhdIqJupEJpGsK8rStoeUWL7FWa2ki3/pqQyCIB6qtN3pqE+zaEAZ5UoflJoszyhxS6hc5YCeTDVm7Zcw5n4dKmmSFxV7Z6GJKgoazEgqNC3jm6UsYnhyjWa7giUfrWF+tMV+bN7IU6BATfJ7VKyBgaIeHvYn1NixbspDvuv/LWy8WMU/l8qXN7mVu+zkPAgs6KHRNvC+sk2PnFwtvAmAPvGIZdNsho+Hz2l/8OPxMEeO2qCfulRx/8n/8EQrNHLt7hwZ2qc1VyZ6NnaajdibTpQoOklj6loVjuSYpEMHB4HSAs2fPojckM2djw8cDjhDO8cSjj+Pm7bu6hh+9+KqqFNwXC0eChZRKoCQ0iTno8/3v5eNlVtfXgOQaIQH1io8zkPYMmQQtPLJ93zngXiR3CymEDxrxfctr5u/0srInvfx3/p1NFFwwwlzbPhTEtbcOKhwEmu0YAa/dA9c3uhaZr3OG0RljXgeBBde5A17eS77OP4+BnuWknI4IU2nDBWADYcDrYvmbY3cJkmxKYKRmYSX8tNyr2r7U2gjNu+4jbr4/BqalsS9YyV7kAcGr/KfdUYeEiA2ycPcWTzi0I7JIGnSW6Qn4KAEQGKLWlsAzjHH2dalqD/2U+d5jI8v8HlarTdl8sqpNeYRcptgkPeW1mU0i74Ma5NjPUqmZlrdolm++5nR20NJwqfeCCYTfX0/a5oMefPBOGNrCz0dmnZuWOlV+flaBaC3HqphP6eNn8WZEnm1+/3yr+/r0++UyF0sQ6noPkyMtLOl4j+kv7/dLScrSAJa5TC+8iSePzuoSzFIORwZ5jgd5S2M21Juud9g9sXekb7F00DbkSa44xJLBCUIVgKXRyst9IHTTYT9GlM6S3AOASgkB/Oq/f96XwC//zwyY9pCdHmHWPwY4+SwZYjLoolEls8JAZ0Ex50gtWkRFbFqjdpGZjQUAMQN8jViJooZDZNT31pvIZxPklDhk9KQkRZcg4+hgsar8CQMzPNmGLMmwxFspYnp6rDLoyfEp2pur6iZelPCsMYXlNzLAZHyL1QaiOsX9RTkWZLMR4to6Smc/AhRX1FFNmy9lMtSnEDzL1N86CI3pCE0KWYYf/OhH+PDjT2P/nasY3r2D7XoFK40CBqMZ7p4MEK0/hFmpiI2LWxifdPBwNEVytItbGfDUb/wOjo6PpCtlw9/16zdx6ZHLuHnrBh595GH0O/RC3hTIF0PI5yBxND+9Abb7vnTAW6KwTM70hxO88c4VvPChZ1U/1Wja2UR64q9+/evoDnr6ncYVsRROx4MppqMR/vAPfhNxiU2LtHrZRxbtoxATRI+RpGXkyTZqhWdQKTyJYrQRgK8f5Fwb1iHNrI4b1FnKoKRWAhHEL4vEJpzG1CpSXzWjby+1ZoUY/89Ld/HmS++iNXobGcdVpJPQKBZ8N1WeW3QqS8vtWrzQ4SvdLsFxGGrAzTkZmL5J1xqM0N3jmeV/bmQbtWslUD+wFMRNhGwMBFkSOkUE03iCz/aK6bXIaMWlRabKZ7i7s48rb93Ehz/6LNbONKSj9LKUsy06sKJ4LnGgLpWAhIcHmWYrS9rh5NemsdTyJjSNng6UAHaWS8kcOkBWgg1bTBAcpLhhvVmuacCmEjyyqLKGKhXR751iMmHpfYj+gJN87PnWuceI7TKS+CUcdI405IAlTdmzZdS8NdFcqaHSqKBRaSixKFGWUshR5RQg+dMyULKBgkNr2HRq/tOT4Rj1SksNmWaazhnw1kvtbC/XgADvvJHIrPP4Z03skaOL3S/XrjmAEWOkz8IyO9C++AK++Lkz2GJfDFOxoFtz1Kgdp5BAiY/utJhL1yjZWp8FC0LbG9ZJbEn5/V+80+baYqm187f6qfBSi4j2i4wx9i+LrpbwuF2W/5hB1TBUgW5/E3rk8plwdOkEfbLs/TFo6s4vNrmOh4mAzXTGxIWeq2Tju2pCeu7Dj+P1197CYDKeM5VcWwK3Qermh74f6vy9y81fZNg4Png07M9tsJjQ8PVkwehGQa/dTsdK5G+8/i5efe0tXZ/pAm1tLzcH+WHr94Trf9n43wCeldYFIEL/AZM1B3x+wHMN0BbK1gsPYdM/8uvBpNTf138319OQTZBBg2/P3bSrSsBCxzzfc7kE7Em2A1uubX4GT15tDS9kE1xLOifpwhEGlOgac45sp2zLtJyKEUF/a9diU9TME9uGfFAGt3xt2hPUsnIqmXoBQtKYJGg22no/XjuZe3bey+40xByOdndGmlUqm96Wgom+J8hq/BuNtMc1+CdMvXTAJv9febkuPHGtT8GeuxMUfB+TNvBEKSAuF9FaWdN4+Syd6O/p3EPJEWUP/nP8HbK10+AEzZOdS20ocaKnsxypssm8eY3JnQFPc5ng/SVhxL3IShstynx9uC5a/QphqArvKckK/zd+Fi/XW5JCGzSzMiNJorVBAqRSxng4Qk1NumOtS37N9c8BiJqEjHFh0fugJDfEQv4+lzX432usc5gbQKmfVckMYMqGjLEj7A/9XXAc8b3k3/2ZqGGafwiN2g5UtUdoE8s+Fg0MKaCzv6dKjmRabI6mAxdt8zSj1yQifH787nvPz1e/z5SP0Ec8Gg1HOZsLVIYI3W3cYAJyHp7vmySxCJ7+X2p7y1PEOYHvCBh2kfaPkdISZzoUSBUYI/uXs3MxQUpNTWUVMaUC44FKzMaCBA2PSs5khoOVirRs5pln09tMSmAjYHmABNYjSzEZ9DFJaIfTxdYZjsktY39nB5trTZz0T1XWaFFPQ68dli0IxuVFy7JNhZQYUjovtNpApYms0MQMbZRXzql0aqaj/PQGonhIcHCGb14tsukUpwe7uHLlKj796c+J3clGE9x49RVkp6eoFkoYJRH6GbWo1BNGuLzWwFbWR6e7j40vfBl3egkunN/GD3/wA/zCJz+NF1/8KT75mU/ge9/7Dn7ps5/HP/7ZX+BDTzyF2soq6mc3AXofk9q+74vsL2+lg8zFv7st1hz8elkzjAE9PDnCn//132GSJNJ/NqolATYGgHIxwvbWGXz+Fz9m4nTVJIaIijSV30MW3UUaczTzEOOUWvALqBU+hEbhGcTYtOxb1iJ007BmJ5Z3vCSvDf6AltDudQADwQyGGfuICt+0glEhx//6J2+gdHQN2eC6NN+lopWMvHuWQN70jdal74eBDiEngTSekM0OFsDJ7jHH4r6g3RQ1vt7MZnotO9zYie62OH6oLW9CK0/GSmDs93K92ZhXNqBlcYaGBjSY/IeS3/FgLLuqtfWm6DeW+jncgGy1l8Z0mNM/IwyqYCbOA0YlvADeeB1zeYL7UT+wUopsSEzs8PRSFLVwlE1YeagoyxixOFGMPse0jgZqoJtRn5mlsuBptpsKUKvtNrr9Po47xzjp2/x4OpqQGa83qqjXa6i3mFzCKkERJQdDaVvV4MrDhfotAXqgUqBkJUcFBZUkjS2iBpTevDOsbWxja+ssDugGUKjjkcvP4tv/8B2MeZBFKUah5MnyuprsmAAEpwl5iobOa03u0eFq95RrhPdDIEKNbGUFXILmZq2BWXQGFy+V8W8+um3z5IPOc3575/tvsffMAZutbTaoIGZy6pWYUAr1eGJAfcG6hrYKWa3ROiybAj1Oxzzti10iE358fBiSsCn4XKlNpgtEgTKMCbv0Z7LtkeE/m3BnmXyCB7TxUeMb59pPkcyY4GZynxny7wZ9yZvGQc+nig+T1vFUtdZKMcbTzz2reGFsDhnyCKNx0Pil9MUOAyQIfmmVF/Tx5mMcLP7kbUqXjEwJIp9/scyk0nSPXB/7Bwe4/MQjONjvKJG+dfseXvzRK/r9VtGxVGKeRC8xQH6QO5BwdsuBLBMvVjzUbBtssozxsr/XNfhQJZteoDVDdpNnoTPHbrdkbLOdbQ5UpW2VY8Ki/OwHNV9nCfT9E+GWQZAf7mqEDLp6Z18dmC8+e2Q+zgQtoNOAjW0WOC4FtxWB1ar1MNCbNpS8DbT5aPR43vi0zFAKRImptHOY76+Sf3CisEmH5pvLka8rK201yBLY6bWlEhrBC5xMKt/fAZgqUEqCG/I1tregVMhiGuUFDtDs/gTCKTQy6aQO914gNCraIJdWUy4yk6mNlfcEhzpiZ67JHusaVdW1IRhs9GNVqVatz+MlSTja8qkRLmjybeKmAd5Br2tyh1JV9qbeA8H3MclZQ8SAy1TIbmpSpdjxD5CVRcYgE4QuVyU86anJO9h6HghXnDHmPaUMhGvLG3i5RpwNdZaU310T7YDbZhYYSaV1GeQ+fOaMqXxGfq2cauuVQ1+LnkQsyCGTG3mcM2KAEx/ph249HUymuGao5a0Q+BOXyeu+IqDNqqv6LUKCOK9UBBmHsKySnTEiymGTJMm9fEMTfmeC5HsZsr73Q9z3/808k1I0oyEmm856yDjMYngiv9woGSJOB9LlUrqQs1Ft8yEgLwHjHvLhEZLpQF68MQ9lyiDC9A5pzESKECaZkF62KLJXMVZS5YWEujwyP+4EwQOlgBuvvI6t7TOobayi1znSBKhLFy6hUm8grlUxHQ5x784tXLh0CSVqYZjlUapQqCFunUHUuoA8aqoDusgym+syGVhDl60AujrvwzzpPMVkNMbJ4bF8+NiVXUoTDA9PcPvqe/LeJLM1LdVQwwwf2awh6u/j9uAIj3zlv8fdg2O0GjU1y7ApY3NrG4eH+wIM+9dvo3K0j42iaQx3TydoPfUUKhcv2GSzoM20JyVDmAce2hLL69Peljgivvg7P3wJJ8McV27cEHNT1YzeHmrlKtLJEH/43/0+6UsUWSLPrdNczhjRCGl8iAR3kBduI8luIo86un9Reh61+KOoxc8hzs8E/WyYgsVehdCUoyxv6es+xSJ1fWLnVLnBpJggHWX48d4If/GXL6M9uIa4wIk6FOIHrli+tKGZTHotAhqTNlgfm2n5tKqChY4ZntvPKLizGhCaKRgwGPy41h38MqDR77DVsgDspcdltsDLRfo91ArPTH/GwQXc3ASBHMTA/65S48oSKvVdAsbBqFvJXi67rMVBTShqAYSMMtkvm0HuzaLcD9SqFXXguBzBDwMDHWyOsHXCRgF67ZHZpr3T/iGZ+7ICfzs07hHUnvQ6YkmocWVw50SjcqOIs5tnNNyArIWsZuKiGluYGvJEIFvChg9qPTlAg81vHKNs0+bYVEcmsoRqpSlN3ObGNrbPn0O1WlKy2u+ZdRMT3WSaYzDioIcmqjXKDvhz7P6mLRrwjW+8jZPOLURlSihYDifYldjFtHSMNwKp5mspaZIAV5AwBCbE2AfrdLckmY4FvK9tXLz0FL74qRqKuR0wy8mvDUtYjBK3GguT/6KGp5glEHA6ZJI+Ru+0ZwNBWD6McnR7tFBKBEgZKxkPBqOupCERQUxUwM7uPXS6h5j2h4H5tApNf9hDtUlnGTaeUIiYo9luIZkM0W5UVdWqr7alja7TJi6fBAaLa42JXYaoFGM24j4n22rAnwzM8iEqjaeqTNRC17C2to6TY95rskD2O+3emiUfYzTTJ98Peg4JJ0YayNMBNpmKsSKvoEHDYZKWa/POnz+P/aNDVQm5Hr71rR9aOTtUL5aBju9BB4YECw4GFSGXgKgYVTY6k90Og1Tmh7ayDSuLc8w0vwhqte9CdzslU5a4M64ZCPBmuPn36UzNpiw5ewLgVVVPTnnP+Dtdw+/ggNc9vx5do01n5N+RKZWl4hJgcfZcazq2ak+j3hKQ0H0J4JJrlBUkZ2W9MsTKjCWB1szLOOHSDv7ZPx+/874ZgLdKlzemTdNE13Z8zD4fkg1mf8bYwROdWntZ4FFixelmlD0tlafFHpKtJyvNNSjbMlrz2SAIA2y8F5EkYKwma1z2A+y47rEYwSIqzbruw0m3o7XGzyWtaJAXLCdF6j1ik3tw7eFa5kAXJlq8P7QgY3WJFW8CaPMqD56zumlT3W/GltbqWpCUGUnG/zlg50slK0smeo7uXuDAzeM9yQ4f+MH7waFYTlJozdJhh8A9jJRnYsXfwXU/91sPUi8lPYFFtudLl5uq4gj/WxUXNhhXyjpz/H1IGrjOWJVCVhJDsm8a4YULBD+frxlPPuasbkhM7rPXY4Blg3rAof2TjlVG81Q2r8RtBMVMgCrFqlnghcTAEyWHD54AZZw/oMETIYv079I5SiN5f+ebB5oH4e7ygT5nJYRV2ak7AaYDZIMOssGxuubz2UiLs9haA6pt5E0yY7S3YWv8QA1TSb+jaWmFOMgVROWaTlVAnFmcGwjL7SH4utIvkkc/25s1QYmHHo3dpgK2s8kIUbkQyqAzjPeP0On3sHHpIspib3PEZEnNy0oa3rzcQF7bQF7cQLGxLkZSJG/wvIsS0yD7Z9dM8iDe1uYO9jE85OX9mgPlFOgeHmDvzm0cH58KuD7RrKJ3uov40Ycx3HwYm+e28erLr+CjH/kY3n7rCp587jm89urL+MiHPorv/MVf4jOXziiJoDXR7sEJtn79t5BX6njjjbeVTT9BL2Axpcvg0QDgfWAySDDuO6QpnJ8Br751He/e2BPooX6a3p90Yd5oF/GVX/9VG7fqFQB1tJo9GAop0niEnaOfYHWzgwxXEUVctKfIowbi7GE0Sh9CPfoY4pwaX3MtoFWbKWsYXJnhGO06B7xkhJ3plWaZbCnlLxn+92/ewN23X0U73cGUiRUrDj4OlFZngaWlboubgIwSyz52OFiAtnKqzd92yYD5vxo7IdAjLZ/NP/dDyZCyle8YyNfXVxdAOTTFuJzAmRG9l6XZmgbEoRhkOhmQqjU6mbDBI9J3m1wYBpPw7xTQ7fByYM1FqRI8S4u5Naj52GB7TtzTuZIXshE8QJhNd447cgnZPzyQdIb+sGRj83JB4Pho/wiD7kB2UVtnt9Bc57jMqibwke2jjlZ+1tqbpLvpxsFgZ17DZHrIkLPbN8ptr1C/DFRx7swZTAZTbJ/bQqNMqUMBK2sNlGtFmwxHPVy9inLFBidway0Dg+U1+2Bcsj/nuHOjjx9/r4/O9GUl0Uk6woyjp8Mob+7zbGZevwS/BJTS2AVJi3UBm+6Te9vAGQ/pql4zpfl5dRuffmENlWSGwTjGcJRjnMj3UVPKRkmM4ThDPJ6IDRmPZhhlE0w5CnQ2UmI8mp1iODjB7t4dVGpFDNXdXRAr3myyczlGY2UFrbU1JJM+WqstztWRd/naGU5iG8u5QQfNLMGgT1ZpjMGwK/BLrWer1VSVQJPhphMlKGTa+GxlqTSlF6Z1xhPEEgxxVDHHLff7rATavfH7zjXF17r2ezziqHJWgmykMatmznbyULLXcUpcglJklQTXpmqKWMkOZYZfPvvuUQdnt7bEVlE7zKSIXrvnzp1Dj9pIMXoV/N9f+ytz0Qg603mS+r7y/sJOj6vDdPDmp21sryUr3PMETdShO1NloDg08lCHryZacwJwYKwVp2Q6TGWjBl02UaGhMgwZECMcqi6ylQqm/w5OvXnNq0zOPDsbzHWhqgTPNpWnjcV0n1MDGOZu4fdfSW0YwEId7Dwht/aZOdDxayETwLWvBFL2mvYMCOT43BTygq0Vr1tylTACTgOUGJskWeSt8uTRdPuMdUwIOB2MiRMdU7juSAzRWcNY5oUVnXfcKzmJzIGAwLIqOR/vP5MwDpgxf1ufNMa9489oDvx5JnDy4WyKzY2zAquc1Mo9w7VZ5X0Nk7z0XDMjEnRfcidB6CBBT9mSxTcNqGDzmiV3ghJhbWjAUbmM05OOST6qDVRr7P9ZMOv8e68iKb7pec7mfRd87k5S8PNLJlKvS+bB/Ugf72Vds2IUWU0CalZg6IKx5NHO56nKYHCNcNKT9873jhLQkMSpKTJPsdJanct/xMaGZM6lcVY1teZOb/CkVMSTJ7+P/Fk+b061XN4/HlskPClS220+v8Rto34XJQ3pLWtiZLXRsmpV6pJYW4+8Ztepk2xgMyKvfzIYLgCvZw6e7TrS93KTH6z8+wcPmQ8CvH74MCEWNU1GYzIQk5udHsugndYoUT4Ty5DXWqivbiIqUXydIaHv76CDOOkbcOFrxVIyc6FmJUMUDiTNFef/Fzayw172MdIpWVnKyiC2cDl3nixRIZ3h9OgIFx+/jIyjANnkwxGEa+sGKNglTnBRqgHVBrLimhwaUG4hKliXOwGZj3nU4tKA7DA2OTx4NrnoLsy1dBEmA5YHT1Fi+avbQbSzg+a4h0HSx8qXfhvf+cGP8cLHP4X9A2bEMc5fuCi/TGkZkwiT6++iOT1Fmk9Q6I9xvL6G9Y99FifdMV7+6Yv4xKc+rg3JxdKsrxgrtaTls+cjgUDQHbsLeYAJGgphekFO73359Zu4emNPo1An3V38L3/426hX3Y/VDgwvJ3ipjcHvP3/tj9HpvYcXPnUOz7+wgQzvIooOkWVsqOJM+0fQiD6KevxRFMn4mkFz0CEHDRYTp6BaFKsb2F0tLTUMRLg6nOA/fvUnqPauohL3keQjaYokX6ApOA8aVQjC73JXhMBoelDUuuei5UGpaX+WHPD7cve0ptVxCAadBbJICQGzaW9G8BnrPJjJ1srumh7TQWAv3VUofaoMF36XAXQeMGysKKFcJcgzPZ4lAgZqmXFTXrKorNh7O1OlclRson/qoPi6nZ19HOwfy4/5wsXzqHLIRFTA6UnPRjlSAoEcG2c20FpvK5NuNhtiCooxS/vWvMGKBm15MurWaCNDBiji8IwVsXxsAqV2khKPM5uXkCURzqyvY2NjFYM+2Rde1wzVUk2+xBx5S2YljIa36s0HthDYYXN//Pnneg1sJGaeFfDS9/bw9rV3kOBELCIPRvl/sqGO95y6W5Ys1QgRPFBnxkLxWvlVlOH8wotYUhdWgrIi8mobk94p9m7dE2jsjIemJWYzDt0h6Ilbr6NO55lyrDHka3U2xdEoMUO5UCWnJcZY4azAaUNDseb1VhtrzbaSf5YPGZPrlSpGjFkcAT6cIKf/8GykJIesGff90fEhOp0jFKOp4tvV63fwpS99ER//1PMYjMZaG002u4jN1pDxuZ2ZaVotni6GC1gHuJWFrUqySN4MALlrCAEIdZUaQxuSR77e/5vxO5XG3Jp33EbNqyW874cHe9ja2tLBT2DE8iw/0+a5Tcym3I/GeH/9698M+zxYrS3JAGw/2fr39/I45aDNJ6gJAGpSoIGkvAAlhM6yOgvtY7R5jTp7QmnXAYsxpEwKFDnmDXJiXgn0A0ggFVGt18TyLu9d/pSTS0oCwvW71MjPYGl5WWUKwNPuo0+eYmy2bncnsuYVrOAYwEYkltONcTUpk/8OAW1Wr+ikoLI6AbK5z7jd16K6tGiA8v4He9aUaHEwkelZucH55z4lUPNRxSz393VkMoGcN69NWX0LDbWRNdNyTSoZUzWJ422tEZI+rCzt6xxmDxAH4YjZHWu4jt83Z3d5v0gw8JwhUCRglYtPYs49rPCRHXHJhDPrzmzykc9ZzwB4NYwiT2SNSLaYMhFLIszvWENepmPtSzLSzfaqjZkOiZb74yoGh+fAs8ptxZz19/WmZx4SHDKtYjWDxtaJFVbONIRDzDLdawzA8j7weVIKMAfRQRLDf+v1e2KM6SfPSp/r26kBb620Fev5OXitIjEC4UXQq3M6gN45Abg0R8D3oeNM9UItec27jEIEqHTYNqCECcxs3EdKmUaxpCFoHHojUpIcS2730llkfk5ZG0pGaOtHMrk87ALf1A5WLNtdOlBDBudo3AHt8vf3H0YOq0KPr+wnSPuPgOkQs2EPeb+HaGqgNuFmbXCK2goKnKImioAOEKfAqGNMMUsmRYquCTgM0KoBJOjeDDAZkFPnMDd9+CuVUXPzEDXrjBSdvT2sra9aGYa6M5ZbWWKhvoe/i1R/qcw6A1BqAKU28tIqooiA18TVaQDeRNzUBhnNGVhUbxzT5De7H6Yvs//unh6id3cH9dMuysMjRPQyfvITKJRr+Id/+CdcungZz374eb1+584dXLp0Ad/5y7/BL5zfRDRlQ16GfneI1i9/ASit4wc/+AE6Bzv4zd/5d9JKf//730O/N8SvffnXzU5JvThzsaobfhmTutTkZjlEsBhiqsFSEoDX39rB1atv4/d++5dUvlwOtnOpdygpXrt6BTfeu4bbd++hN+pgnB3jk595CC98vI1p9i7yaEem+XFOT8NHUcyfQbP4HMp4WBPdXCNtxmRW1tTCtl4cs15Jgafd0QcAACAASURBVGE6wdd+cIirr76Oenobs4xVAloSybfOBqCI7Y/nTSViDDh4QgHHAK2BGfo12gGgdcUBHWrCqoplsoAa5BRsYlBmTo+/MIFtHMq34ZDnz25urkteQB0jNZtcIxpXGwIap1rxWnjY2qFsmjZ+4nqL7IFpSUtVOwBoyq1AWWRQJ3C2zJZAmcz+vAwbOl+57Fgm52e8dWsXt67fxtkL53Dp0kXUGw1JKCKWZws052YgsXvFz0nGw5ozair/TWdDVIottOotnNu6gGrZpuyROazXm3putToPtgpWVxpg/mqTsGx8KTWa82apefBwD4AHdeYmL/hZX5aquXbfmOUHX29V9BwH+wm+8c3vIi+cYjzpzQ8HZxQ0lVFVGU4goz+vTadSUC+aRRIPEgcblDZRR8bSO9fnmA17SehEL0doNG0qYZEVKrnQAJV6BSknqU0TlEuxGq6iUlnT0/hnXQNdKjgViqx+jRP6qpiM++gNx7j27hu4+vYVrJ05g3qUYbVcRmu9ifd27+Hg4FCe6WQxCOF7/VOx6Dy0uf6ff+4ZXH7yUezudHD50UsYjwYCvFubG2KcGQ81iXB5wAMF3RqaoF0+92xW4hdlkqJQ1kIJDRM8DhdggjeQLpV68FSSHAPIsYCdMzxcV7x3Dib8fb0cyd915syGWTqF8vju7i7ObKyrAjcYTlEp1vDVP/0LK3XLpccAn554YFgdAJqO34CvJ7f+TO2cC5XD8PNiLIMEg2cCGTL/3b4elxlM/i4dqkEv6iypA0g3/WdSZ8ya2oYEeNX8EwYr8Of9Wh3QUvbkhJOzbw7aDVxYEiwHg+DLnLJvgjaX8sK1JI2/l2eas7vz+0aAp5H2i4Tcz3Jn5ZkU2P2zngX6bC/fa2fwVJ5P2fPBioixyBqDzEQpy9DgiF2OlR+N55IyTsFSN3/FgHWFFdU8FdMvVjZIz5bfj8BPmIWd+2T2g3+53FcCy+syD/qqKE4G+YDAqvZyrEY+ssQEz9Sdc/8T/JZLZUmpTLdtMdUTNrK8zqbyc1crTFyJKwjCJ2rm5v7Q9QZmmDGWBErn8EDX0VpZF8D352mstElMHHtJpxzGKruERa4WoVnfHCsYW4wE4GcRgxzce/je/Dwa95sk8gMm7OGgI7HCIYngz/LP7KdwAK51zPWvwV32edVgVilreqGvNd53qyzU7XwNo+09meR3VoUm49HcFcKrFlaNXGi1lxloxVmRTwS+9C7PMB0NMB72JeUqVeookfyj5R3dUXj+SntN1GJOFarIhRHankDOAa9vYkfJfMGibLUAvh7wHwwqDwYD/31zBmqp8U2624jMGL2CIPeFZGBa3yJnwtPapVRDaWUDhRpHDxalgcn7x8hHpxp2kSW0x0hQ4JB6jQpOkbPUplNwqYdZf2HMhEy7THYp0MdRmlHIZNldwfVJ/etpr4d6u6WHS/a5UGsz1QdqbblGxKUVIOa4XEobqM0raPIXr1NsgQC4d0mHssXS2NjlQ9my6xzpSRc33ngJl556FO/cPsRTz34I+/tHuPjQY1rENL1OJ2Mc3t3Bw9tbiHZuA4NdRL0+duMitr/wa5iNMhzv70ib1Fw/i8HJAV586Uf4xC98Dq16Q/pjWk0ReDz22OPWtBe+TDJgKDzKQxkqsNIGGwmsCJjJAVKHmdls7KD/8o2qRcuNl2f4p7//a0xHqTKtuzu3sTvqCNiNZx186COb+OznNzFOXkNUOAh950UU8oso559Eo/BhxPk5jTC2tkReG0eYknkIz5fM1aSM01KO//DVtzDbexPl/AhpRi9lbiQ7pG2qmA0TIWvhgJAHqTFUS2XJUN4TIytjcW96swxSzytsbAYRDXVlSZS6syCNIHClXtVm15tpOAHB9oUtGWhQWpHo9War4jIX/jwDC0chG3tizVpsOqpWy0gKVkqW8bl006a9cm9NP6QUnEPA1R4OTS1kce1gNCaYpt3s96/WKohili7rqFRo5dWUlKJZ30SluI7WSguXL14UwMiyMVZW19SYttIuIyoaO6cOf+np/znG9WcB2AXQdcsrjy8PVpMC9AqrltCOrFSEdJqjP4hw0h3h6PAI+7tHOD7uYTCI9WwOD+/hzPkchYqtC2n8NP4zTFsqGVNBbZzpi/mZwvAKBO10AN9ilyh9qLCCQiaUEqky+kOW4q2RTrrOwIKaif/9EwadqZ+zjpzZI7P+ZN6lrwlPLCtOqYuN8Nabr+PMSgMnQary/33vJbz7zmvYvrgpVwwlK1FRWrZVlvxW67iwtWV2PtUyqoUaer0+zpxt4bR7onXDARkG0szmSQnc2NgbubUwcRN15g1XdpBY+dZYV7M+GgkcUKcphonDMWZMUDnAZaQkkvGCa5taXEmKgjTC1qIdnFzPlBzx2nQQpwY4CIB5kDfrLQx4BsRlfP2r3wiOPmb2rwM3ud+hwM8rP0yX3WkM4HOPUzq08E530O26SreDmjNZIfnR4R7G6LorgAN4Pjd+uZyA0iLF8SGdLMhSGSnCpFWMr/y/fUiT6TPdx5f3YHkfODnF3/9BFlfm2GB+u55ssBztQN/tutjc6jZVim1hIhl/jp+Z18rxzZzAxfcn+2oDXIgH7LP4vfESst6Dbg7yXTZdv+QGtCGVPMAYTLK89H4XMCkW0DnqoNHkuPoKyiVLMAlc+TxFsrFwGhqhBOiYyJG1Z3VMIN8G2XCpcm3qK9hJMlbytctaaCW6ao6KlfTznnCQiTHt9uNkhx3we6LGaxHTS0edeNHcS9Br65WAxizONDyBe4TewFmwfJyYLzqttZjQEuB7DLBLthiqRJuaVBqAsnrIPRycN1zGIRBKZjc0fbKpU4GYpIKXk8OkPDWRMdEISRF/P5+ZRqVzuuvydMyQGLBSpRgQGkv5uXmW8n4xKXcNPytdfqa6w4gTSJ5UUkbnCYefU7xuxl8B36URyI4ZHfgLpFNmwor88YE1n5FZJwlUYeOgPVsmLQqzkcn3/Jnxs/uk0PcB3jkCesDSw4CBAaLlTMs1HvwwQtQPHHg/i/U1cEWgGg7BNEZONnfUQzo4Epub0J6E3bLVJirtdcQFdmOzS7iIvN9FMjxEMadAnzZnDF5T9Tyz5CpqXejebX5YnLf3VPetW62E6Sr0yeNXQbO+h+qSr7ZbArJckNWVNeTNVWTlNqIiJ6ZUBawJdgl86S4aKaMg4CVlaHSuNI2hDG8P3JsZlHfPVQZmkGDjaqlXee211/GxT34uyA0yXHv7bXBiyFNPPI56vYr8znUU9ncwGfVQ+YXPAK1tvPbjl3Dn5lX8+r/7fb33u2++gp39ffzi57+kz8Cj7er1K/pM7900z8pf+/KX5/Yki2cfZA76C/tvs4oL7W+0cQkjDs3sycpXXuIiEDs5Ocb3//HbYJ9MjVlhrYzbh4c4OO1jSt9DFnDTPi48HOMr//Y5TNI3kReuIsUIcXQJSM+gnD2NdulZlPAwkNdVdrYlSOUuV3YCVqZ+uj/GX/3tW6gNrmAyPUKc0UWAz95A6Lxrl2B5yTLIZp+bQ4RXLlSWCSUZbhTfuL7uGbj8EBMLxKYyMgFjBrrA3Gfm0sGhD3ytb3oGdwL2S49cBAX0/LIAZEGP5Tk2INlBG6HX7etAGQx6KJZZTmrI6J36S1ruaUOHIOnNA554JLlpiXVwzBbjR6lV47Ux8SBQazRWUMwbKNbO4NyZizi/eVYAd/PsKi5tn0G5Yg4iZllGZs9YrPu/ggUexzdbxP2A1/hfEQg4+DMjLDlXMMFQZhW8ORhoqYKaUIuaYHfvBJ29Do46GcZZD8O+jSnuTwYYT6bIp6cYZ1PpUekskeYDFGgDVKGzAz8/AzVBPct5ZM3puJBJl+bAhQGc60aNe2QvU9vD3izIbnBnsrgMR5OpldZisxFaWV1XbPJATSbIqkl24BJgeMl+WdNmz4yd1GM123Ect9YWdYqTCWZMEkdjXH/vCi5vb+Da9Wthcl+ELu3yxgk2z1Swt9vDnbu7ePjiBTz99KO4vbuDRx5/HCcnfRzt7uHChQsYTUeol2l6zyaixtwlwbSvgQUk4ZBm6Bwcmn6Osp2YNkg1NJs2GpsHuoM6PkMOKqFu3VkwAhxKIfilgxI2DY1NdYPJABfOb+nfHMgRfPJeEdgqvi0BlMOjfZWy6TN93Omq0/0//cn/hZoG4gTXAw4yUuklyMcCYBA4YaUjTL40mzEDUUwonAH2c0rsqgYjWdxXcvMBw19UGo7Ygc+Ey0roNoXNPq9fl0sV+GcfGKEzkrFJVaciavUaRiQ0xLS6BZixikoe5kNzLAHhvVC8mM1Qr9mgCt/3fk6vrK1hOrRqk6qQwa3CQRWBoRIeNmwzHoQEx0vqivyh6qW1S/lGTp9rur8Ya3/f6O954xMrnozLdh5we4vFDj6582SQntrsI2DzbbkkT16Nry5Rr95GsUAWkSOvTXtK8OugzNYNz84g46LMK4xLZ9MUkwc+Z4I5anh5hrEB2LGKsd4h0SHoLRZ0H5lYOMuqJnlWFpaAoINwSgEK1LSysqcGuBz1WlvglWuBI8ElBRiZM0nJbd80BS3RlFXGu0ZrRSwvP5e/r6qRaoQ3nEW3BiVJYQ060+vaaF4fB+0ooQ7zBXROh+oJE05nN3lWydotaMz57LVnCFEC+aPrZfNhWBN6hhopbPudz4cDf/hZfd3x3rsMyFUB/LNPKDVJiVXPORXTm/ope6PrCv/d95mfz/6d2mcCY6u2JXK74GQ8ndflisYNc/iQdOGczFevoD/o6/VcT2rGk164ohj9cwGvfwAuELFPQRvhx5dvMM8ePdP1DfNBDM3yz2rhWZHawAxF7jzpWO6j3nfA5jU2mcwwox6nXpNdWFytawpTOh4hGnUQJZymMRITyYERkcZemp5H9cTQeOSluVjaPjbVsbQcIY2sRCzWOc9w2h+gtb6O49DIs989xfazH0ZaJbtr3ZnsjmUkZ6OVPDvlrxfY0WAyZ9Jhb2hjcLY/k12yOV92qHLzLtu9S1MncYrEOhgcHuCAE9iO9vDRF17A8PUX0crG2J2OsP2FryDJK7j77utorW+gvXVB9/C7//iP+OSnPoFyrabD/XB3H6VypElEr7/9LlrNVXz6s79oWhklAB9gaaarCx7Hwu4OfAW1QjNZAMUhQDKT/+53f4SdO3fJWaFSyNBuVtFeW8PbN25hv9vDjDQ72dKCRkggwx5+/w9eQFy7JXYxi8wyJ09bKEXbaBU+jSq2EaEp3R7Z6jgrYFSc4I//7i7uXr2C2vSGBoNAo6QZSKk540adyH7KgwXvJ0GPbWpzanCAIY0qwWDwnbSGNSu92uFjLIyXbxz0qitXDFMqmQQPe/6sbMySRGBGe0JrMUO9XcbGxsY8C+VnpSaxFOQgKnvSQmrEoD9FfziTlRfBe7NF820atjPJZDkvUULh5XkdcgFTLh8SlFNot6UZBmoOTfHI+Q/jD/7wf0SjyYlftgQsFwxSAR9iYkqEB3TgtgboNkD5jH3nXl74WCp+qIkuRlZIUcpiTFLaXGXonYxxeNTD4cEx9vdOMZr0kKcc032iQDjk7F5kkiCMkaJBc/h8hFq9Ac5P5HXyPpDNJmMr1oK+nLR0GvMeUARDOQvXAbWQ1PmZiwO1rrIMCsHapgbZ3mVDGhlb8cdMRmbWMe5Tp6S5pt1bSAHJkIhlKFsJl6BFSbk8lzlO2KQo+pmlEp6zGmLXgtyJSZ1XEnhA0LR+MuEM4wg333kdpXKM8agnUMhkqHt6oiZHSr34uu3tbRBn1htNdcSze4Len6P+QIfO+tqKbNoqZerEy4o6XmL0BJEdhndv3TXghwy93qlYY75+ZaVlZ0DNDxmWnocCT5pUFaZxsYTNe+CJMJlIejEf7x9ifaM11+za3rL7uyh1WhMYwY5srNIx1tc3pN1kTPzzP/vmPFZ5ckH/W36JaQpAiE2PkmuE6ho1/QRCHF8agq5YRwfezojyrFBMCAkA/911oNJEBl2tSSjIvAWJkYbB2OEsVju4GniZ1ydaKQHgv/H+0mavsuh8ly98kExxw8leULHBRvd67HHgaoNV7MtAgkkRxdpJkmT3hcmXSzqWz18CLgcbvE7zaDZ20UGLTS9j8mZgiDGHZyubvZQ4UFqgpIInWJg0mVq1ijptShUI0GI2hXK4TbkiAH1y0kG5GFwX4hiHh4fqWWi3V9WISOyfheEVwhGhmjh3mAlT5kbDobSk3KscKGFSrKDFnhoY1P0OyZdPA1OVhWc2x39rwAZ9ic0z2kkQNihzH2udBYceXkepzIYrI9+45uUHTH2+PHnp8GHTzkhWMEHxpkLeP7co43s3WqvSqLKyw/eUc8XgFLVqY874k+RgQik5Q2B6NWHWyRsWCxjuOJ7ee054Vgf7PH0GEj8E1sH5gbGLDWfaLywCzsyZwRMergV33eC/Ud9sCbxdg+vQlSjKjSQ0joUGTmfCnQC138czynyc+TtMG2yJqqpGM5uC6VhSSSP3byAd2NjI3X2wcxfVUgEZdcdlDkdhn0RoLJTDBnupzLnEk8Ys5TlPMtLv0HzbvP8/eBMc4btG6J95+fyffja7uzCEvv/3+JhegiA+RSBic9C4j3xwjJSlNuqD+K+tNqprq1S6C7RmozHibAIMD5EnA+QpZ1szsDCLNH/fuTlBykBjQJj+nQK+siALzmcB4HSOTtBeXUGpVlFT3TgroLZ2zkYKq8mF+hGj0GmzJtYzM7cBgZv7/DgN3FoCwEPRWCQziLfmNxvJGcS9FoXn7gTJtI/xyQFGnWNU6IPb2UEpGyC9eBHFRz+Cw/duonNwD8987FNISjW89uMf4ea1G/it3/5Vs9svl3D9vZv6zARjb7z9Dn7zd37XWHn+PzXaxdjfP8DmmXMBpLtDQhjBa59qCfV4KdpZYPMLpR7tj//zPyCOZ6izK37WR71C/VZNpfCd/QO8t7eHiM4B3ITTCUBrsdkQX/zSZ/DsM49hkt5FEv8USXRH92mW1VGYPoa1ysdRxWXZn8wmZZxUSvjf/tOriDvvIBvvoFKLpaEyXa6xvGwgsNGY1kigwL6k9ZuzI/PpV0G/qyTMGpMMKNrmU/AKmmAxpUF3Z48uVyMYGV+pimgtNE010pbevjzsZPUUxnVeuLhlG1TWXGzk4Zq1/cHX6T0zgj52XRPUjMWyFUuFYAq/0A4mwU5H7CH1ZCqrLZXzkmAVFLSMcVTGpz/6ZfzKr36aXVvBJ9sSH1unlogqsclLpomnXp2NAvTVZqInrTzBrmmOs6yAQS9B93iKGzduYH+vj+5pH6ejBBEZ1eEpsriI0fQQ06RLjtvub0TNnwFmygpkVaRD11JBrk2WC3mwUQ8mr8b5BCk7kMjYsaveg6aY8rBk3azfp7tRG8v7zMObgZdgVgedgm9ZBzOZQAZ4/oy6lwNrJXY46Mj9oGHQpactQQ3vHwEetazUNZuesSR3iuVE6T6gEhoQabDPNWXJXiZ2b0DWulLCnWtvoNVuSAdIGYpAWU6N+USa6unMksTpNMWZc+fU+X58womA53QNR50Ozm2s6zqrFRtUQDkCkwTT3AV5ShTh8GBf95mEQakYy27Pm8cErjR9yj4BG9U2NtbnwJV/R0kDr8+rIZQ30GKjLPaPazyUpEMCyZ+RtZA8mA0A87N0jrvSHJ/2u0iTAv6CDWqwbnxVyyJf58ZkiXkNPsp69GnQr/J6AvtujYl2QM4Z4kBK8M8sk3PhEKgtQLi9jx/W2qtySCAYttfx2S8OcjLE5uWtRHk2m9tBuf+tXUMirbUfw3o/2rCpmdakBQRk7LjnlyftrklVE3OY3KVYQUKX1lrI9X4C16Hh1kv6Dlb4+wh43ZVD9zzIGuz4sXtEEDse2dp2WYNYXt6DcC+dWPLKk693SYboJ1MqBr917muTUtAnXwAr2E+R5eUxVKk2UKL+nOA/AF7tv8zWxJxUU2IZYzoxCy/KIVqrK4q3dGFhkiaGX4DPngM/k7OBTH54/jDOEigzeSDLK7JB+zHYnoZzm81oamKdjvRaMtSaKFlmUjxTBcLBmp75eKR1avu/KFCp/plkqkoG2fJKrY6yNMCM+VaR5J5nkq0xxPKetVHD/JLVmhjRoqzc7DwJU9rUoG0jf515VjIzZTOslfn5+zmd0GVHlNrIfShMIXWAuFhrxuSTLOD64L3ia3RdQWKi84bTaoM0YXmPOGGqCkJo6ubRwtfaGg6xNThaOIj32Gg+8nS94Bjrqsii/b17iCVrYJ8DK061uX7fGGvDVrZf7bxmg7fkFv8SwOssrh/+Dhj+Ofb25wHin4+zKbQ1jaQ0mxoL10fO7kCOkxwnaiYrteuY5CMUWAqkSJ4SgskQaW8PBfJCU7oBcI7y0Hwr1XVsQw0EMAlYgtUIy3bW9WcLR68oFxDzEIvLmEYVlBubmp+Ric0lyLXXIm4K+BoxxgOcGsvAOAgJLZiEULu1WxRGHPvBbJlsoHu8Q8B2A1SbTk6xc/U6mqcHGA2OcPaTn0FeP4sXv/W3OLd9Fuef/JAA58sv/hiXLm1h++yaAuZgPMP/+zf/iLPsll9pYTiZ4nO/+HnkZNSZwUaxXCr+/lvfxfltjrEt47nnnlMW6NOcHHgshlgsuTyEB67Xsrs3reLH797C9390HRuVQxSSHkolNjAA7WYdR6dd7B4eUxMv+QiZGGNQp1hbX8Pjj13CM8/VkFdeQVLYQxb3MctGKMXrKKRPYDX+FKLZo/ina1P84PtvoDG+hiTtacCARt0WCLw515xZLyenmZ0O9dW+9h4EvQq+pVDCDH6VHsB87RMnU/ZgHeihSiBg60ywTdexci8t8Yzx5c/zoKPMYTzkgUr5g5WsyZxdemhb0itj9qlNY8nSSoc6WAS2oOBE1k8aQGRYZUJWLqBQNg2igd3F6FKxGwE8UsvqpXRaXJWKJdSKm2gU1/Hv/+f/FjGt/MKAEisusAmDn4NloRQZk7wMONgf4cbNPdzZOcKNq3tYaVQwHA1oyYzJrKN1RInRNBmgVJjo2viMjTEks2UMm0qz3OZxaocBG2pYmgRLwmyuaJhlUSk0mvKwC89PwGJKQMaikDH0BIrSC8r20kAmk04HNsYGGvvGAMqD11kxB6LMei2glzXC2BrJfFyzlRoJiLmelFSwl6NY0OG1u7en0bd87vz5EZu7wE7pMM44rPFlgL2soXTmyhlDfgbNkx/2tebee/unWFtbwYSTjiphep6YbXo6c6KeJSpJSGxkm1WAmnIIWHnIcpohDxCrEIQxpIEJYPpNZsxK66bpt0PDvM518MC6tsVOFyK5e5w5e/a+crEOwpAQ8lBrt9bx8suv4vR4glHvDj73ueeR5DbalTSkPIfHY+l/+Z1AhWOFecCePbeN7umRnuvXvvoN3WcfF6zqRaiQiZEL1ldMLOYsUQArBjptP83Z9HBA++HO76YZNWmCywkc/IkNCw1CvD3ck76m/JBfPtcImJxp5H3kejSLMiauJqFTr0y88OolWBPo5uvZ2c8ybbMhmRu/HBDY76WEzhI8AyOUVxEYGhHRoCQvlLAdIC+Xjr2UTIss2YCFHoLls9vBDa+Xn5FsJDcn748l5ZYE6HOH2MV4pGsNz4F+4ySUKpU6pnLOoaWaJVlMoihr0L2eTFR2JqimB3692bJpf1Nj//l7lyUXVl0zEMdyPUvt7Evhe6kZKtwHuSbI+cDi37yCQtAlBtya1yil4FQ/s8DjvrLGLk8YpCtXUxv/3aazCqDKK7msBMOTCn42MozTyRh12qEGv2V+dkZBWpTx+muNNiqsVgeGUucLtfupTV40kM7mbGvi4x6R9Ip2hRWrsvD3+PhoZ3mNzbfGRT8XjLjIg+dwIlwwx3T0RQ69Bnzmy1pfq4rzjDMCRtMFy2WTNoV7HMyO9NwJTP3Mkxw0jGtmBcoY6oVVnsmBlkdlc3nZXlX81n5jIm44hUkKpz72jg+l/Y7Zz8IzI2N1xaov3rymHpf54AlLVv5FgPdB8LpMOSs4hlLSvwYA/3zA6ywwKXOWJU1XxelZGivMKTGDMXJabqRjZEQLrTrKzYa5KhBtsrY36AKTQ+STEzGIMTiVKgwSCEMr5E4vE3Ei1NCGSjpdfr4lRJUa8nJdLC+K5r2XkSXObQpRHtcQF9cFzLWANIgtMIIhI/Uxfvb9gdqwTISNAdZ9cZZX4Fe8cNA6hyfB6x0f42jnKtYeekayi5ODu3j06Wcwzit4941XsHtvF7/8xc+xI1AA/MevvoXrd09Q4VulM3zh87+E1fUN27RhzOC7774rJvjWjTs4e/a8RkO++JOX8Wtf/hXUqywV+zjCRYPbfBrffVPReH8reG1nhr/8q++hhTto1yfqUOdh0yplKNUaGM9y7B51OIzVsH/43MViFWutGtrtCIPBXTz7kTYeehIY53eQFgZA1MRm9u+RRY/h//zmOzi59S5q6R5mKW1UrCtZhwkDJJmowKRYHrHwzFxer1rTtF8OJWULIiHx0MFEUBUOnFC2VcCVvY2VPJ3NsmBp5R9jzqgL54Q2K7mPhrSPGmI4pB+lBSEGx421VZw9tybhPTNpgmr9LpXi2EVs7DDLS/TE5ISzdrsJarHKdQuOxn6Y1IQyDmdpLADmArlsGvJSe4UWWaVN9E5m+K3f/HVwPvzNmzvo9Qbo9mLsH01RLUdKJLu9U4zplqKMe4pRPkKraVZQhUKGcsns19i4Re9Fuj7EEb1rqak1ppABuFyqKygJNLkFT0j+JGdhc3BiAYqHjkAQPW+Dy4sDWAvWJdDUXoCD0F6PPnxu7n+u2aCFZDOaP/8Ru8LpsiCLHgO+xqYbayT9HlmlUDrk75eOjA0aSjZCpSCUefk6HmqlqISiminsevnMWcrVtQeGUYdU8FB2oOTMk5cYKcvgoTcadCXHIGO3f+s2h0Cq2YdaQAO3doiw8sVmKAEUHuSUQfBoAXD4UAAAIABJREFUDSCQr1GzY5iix6lWvjbUNKsGTGPs7L5aI5nrHuV2M7fos/+eTkb3yYG0VsPaV+sC9165iJ++dA3FUobR6QjJZIynn9pEPUyb4vQ3Sia0f6bMfrwzPUW7sYpJMlATpVmP+bjcReXFHUrsEDJtp7FJFn8pCxHoAyVOBl7mjHsAg2IPwzlGEH6fbCCMQOZ9MNmGNZOJDc0slhiItCqoRrBSP8qqlQAquw2s7M/3cVDvDLbuaZTNB0ZQtuGsswPtRrOpiWw8mhxgqDmKqyg2Zs3s80yzq7gmBrAqfamDdGerPT4ZWOf+KCr5ZKwUIxoaLJ0Q4HXw/Zno8X0o9yFIF9AM981iH2TD5yB77j4hRZztM2reGdeYxIrlPTm2mCDZA7C3uycJEMFckeNjuZ9ndl2KyYqNJkOztR60pGKiTWOs5jW5hJg2mcDXSvbGxPv9FfgNzhW8eP49zzyOQDaWN/QrsaInoB6jUa0JcDILJmtNwO3JHWMR788y88lYzIZO+pD7HqfVI8fcMqljBahcI1D2cdIGzsnyshfIr5cEDl/vINCApVmjGoA37MBYw2vQ/QqAmbHWEnqTtzC2kZHWmObcKgEknKRaW+rV4lo1qZElUybTM+KFv49rhtfjzWtcR/IyD+YBDrT9d9rapfzDCSF/lvY5RbHQwm0pKbG9xesmA2PevQS8lIVktJ3jftOgooo+LyugPEOoa2Zs8L3qyd2/CvD6xvHvHvQNHPgoR7unPw/8+qZzsOyA54N+zjNIc2AwsJVFfMgZCskE2ZDgd4SMmZlU8mXE7RoizbsvIyaYHZ0ApzvIhzfJW5hHryTDSyO7/GEL2JlZNpgV0CaIlmTVJjK5V3Bx0kqLZz0fBCdKNYWxl+8NH7BKbOGgs+BoZeC5GHJuW7akn126Dg9wEj4IsQXdpEVTaRS7+7fR2b+Nh5/+sLrWv//tb/3/7L15sO35Vd23z3zOPffed+8betaslpAQYjICDMIqiLEBxxE4WLhky0HGrjCkHJdTqfj/pEhSlWCSKuIAsSG2pUrJAWQJG4GQ5NigeUAD6nl4r1+/fsOdzzymPmt99zmnn7pRI4MUV+WqWu8OZ/id3+/729+11157bdlg3f/Kl4kJIvC949d+KxaNZuzU27G33Yzv+XNv9DhTNpEagw+m8YlPfjLuuvMuifGrzU6cDgfxwOceUMfn2clh/NRP/qSO3VqtTdCbOuQCENFMVufxrg9cjcceeyw6s0eiVUNaQjBwgkSJgZcYjKcyvV8BiJx8tVzGS++5GN02rgGVmC4O49KLFnH/11+IwbwWe7U3x/XJTrzj1z4djdOHYzk7VmKEywbnyOV865/zmhhMPdtJgAqCWVDK8Z7Os7nOM+hlsM1gqfUuRqgMyCBDVxNmYdxKw44+l/Rj9nW0PszgajKcxOlxT1OiVp6+1bkaevb298Ta8apoXsUqT+YCqmJQCejjpTScAHMm6+3sUh6rWzNXRoMLxK8GaniN5c3v793AxYS82YgydSuuXT5UklRvLRWM8WpVCalGacusGo690xhFXQABENuJarjZjs/H5zTAKvaGRZucJV6AmpspzGZxwzGqE3CbNkoZU3gOCQOMFgmmrleZesf7ZbOsNVt2bdBzV3p5GB8YWbO/SDlgkjJoi1EjmMtH0okL443ZDPg9ZUgbtbukp4EgBSxQUtdGA/CtN2I0mESn2zUzrDyuok1AiQ8bQinlAeD5XHx2dJpsGludjjTi3qCpAjB6dxBDplBWKnF0/aa8wWnAwMmAYM4mmKx9u+jfzu/v6vdzRptyLmjAWzjB4L1Sh8pxa4NItxIiY7EOI1ny5L0cyLAezJJruNOmypW60rVum/Uov1HkZs1GPPjIU/GFzz4QW41mdFqduLhfj1e97qVijEj+mDjG9XBIW+j7F7/4pXF8ehTj0TJ+93f+bQzH+GKvu9iTOU0ZA58ltfgJuDb3Icfech0KQZPgzomD1ytfJCkGIGXKYhhwUdI3m+cNOx0EFM9ImjRtqrmSCMhlALuroRtzOEZAhJqdFm4CSmAuIFmS5mQgcy8UkIIlHLkfgN+j6xRLrLVe02CD1BZLt1zmpO+e21fzFF/ei9ZJsJMw1kZYbsGUsMI8m1k0mBKAm9vr1VrVpuJMPtZ7VElCiowvQUs2/xECYZJJTrOJSteOoQ8kA01YvYmAKYkebDAMJJ6vjrFFYlEsxwzgnPgriU+mlUqvEgC8dWFJS2JakoV05Mk1kp7bgFbAFANu8K1VZU0gDHTnpl3HDn+/mFu3LCa52BfamszJQ0pJcAfimikZrjvpxOKO2VbHR0dKonfO7akh3+vf59mRw19Otp2o5fVPTLTV9WQ9joOmWD+3JO3EaeJXmbrKOTODTCNzGW9ftN0ZQ5zsrv2BMyl2r0vTA6hUwbL+N3W/JDfZ3IuUSpPxivPJOoZwnyXLXhxJio2mkgglRdaJex8wnvJ9zdprKXFl0BFDdfonR2KL55WqhiBN5z5HSXBxAolBCby1pjclDZtgrZzrL/vPJoDgg2Umm1ni5gvc/vqZcebN9WXfLBfACvhaqwHQWAKa0PGinRwNFeDhLOadenS6W9jpxujG5WiPrhhw0uCmRU0Hcpp1y3zVgAeGV55QdTG8ge1Ic1s6tKVsL2xkPFvWo968FAssylblrrUONxeMdb2ere0FXHS+Kw/fL+1sX00XK0yEQJeEzTlyyw12FuTDky7VKPbww5+L7/6uNyrQUbq9cvVqfOGRm9Ebj+PO7m583Svujfte8aKoVkgIahKjP/jww/H7n/p07La34t577pMWajxfxuH1g7hx9Xp8wze+Ll792ldFs8xXd/a/tpkqvfX+3aIVJ9WIX37HZ6I+eiJqyxuSjsg7o8LNvi4zD7Alabq5JDN3i+hF88V9d10UK9/t1DXaeNEax/k774/XvOZN8ZGHTuNjH38gGj2cJyZRJasr2it19ZbOZAIoN02CLQdyC+STpchrR1mH+M3jucn5nHQRT6bWF/I77GrUkCQ2xaHJpXR7mUpDOpnFpOgHeS9eM9kyJULYkmmEdjWODo+j1xtGfzAUoAXwAHJe85rXCHhRRZwCkFHmLOcxGLojlc2BgD8ZUgrE0LwZ1foidve2tcYVxOhUReBfEjyOFrBFeTpL4LnxEbCkb5tWZffHmuU81JUUeJwqzAwJkLRvsn2zToq/sznxGZN1IjgCEjjfjEdONkgMXCm/E5DRrabnKbKHTCpW16QwFjZtX49KVjHGO0KZzJQSIictDWQJadxfGk/8WX2cXAN1qqtpKDv2maBVErhyj2I3KLujnCJVxnWKLR2nkbs3LK6NGo0WS5Uq+excV4CCNn/Ks2U6FceARyWvQSMVDhGyx8IxQWt3oSlpmK6btRlHq7Bv6IOt3bNNkpj9ImmBydJGNPPkLc6bbdjcGMRAEFJWN2SilHInvBs1c+qXB0mwpkmG6X52tcKyG66tpvEV0MR5TvaJtUVZVm411Uocjabxod/+aNx3z4W4df1GtKIZ3/GmV2sErDxCy/SyLPUjC6HJczhZxLvf/dtaVySrXO+8XzcJlgRxm+wdnycbr5jcJTawANV8boKG3He0D8HHFp2nQTKuDgWwFCbYMcF2XfnVaNOY5HHUavZh4xXQKO416H0BF0X+AqhPcJNrEpICuVLapeW14Bja3e0YDfruNyF+Fas4Sr9ilcsodkup+KoWC6kdMZ2AeJL6BBEJaqSZJvEVQ1YaGPE8ZXqeXAfWiQ73aDZ3kugBtHk/gRLGT5MsFUCTAB5mWLFnEWqWFkPHkAvZj/n5TCfj2BQ3p1OtLZJTziPe3yIHihZZhIs0v24yZc1kA9eqYpRytAUxwOXzbNyyPalBpMFhmapX/MHrsNhoootjAwm7XpfkvGih20iaxIg6jklWoeebtc71ofuyWpGUiIYxkoQ8X9zrw/6ZE61ON7Z2zq36S5yIer9J1tWA1Fpe3kP3vhJ4368iAUqMy98JL1Qcs81Ye8/m8eieiTV5L2TlJ6sdm/eLWVL3WmSczCoJ8hNNESxe1hoWIqu5umKyyIQNRp7jAPQSOziHeMrzWhpI0htsJNjGSLkHAHjZt9Df637Ba/zwlocxIc9rNGNra0eONnyJzdaUXVc8Msn6EsCbJ++Fgs/bQSw/53/J/OZr3c6u3f5z3owv5L1XTLCIRgPMeQkwVcpvcnmYxLTnEbOMqq0vj6IyOYkbV5+IS3dRzkfkP7d2shw3i8Dc5dzSCGzRKKc2t6Pa2IqFHA2AADgzVGMWlCP2xAZtfq1eb2XTllmXR+/q+DWOdUPbW74vUakwwX5Vnedys3JnsKmICVPqSSmQhWz7ICa6qDMeXdNWK774xQcits7FbFmN06eux3f92TfErMwTVx2w3oj3/NZvxRHTmkZsapiuz2N//3zccfHOGJ4N4k3f+z2SQqRlz6qcl81fOkZzv7B/n35yFP/2w1+MO6tPxenp0zFjPCObbimTuoloGqMyClSlp6JZTjswGLoWNjWdTtRZ8I1ljKbzeMtffXv0Kq341X/5qVicXo/a5Bnpvefy7CxTcJBRC5D5P8pkeQMlUMifcx1S/syMUhsm2tPCJAjQlQDBuU+WdMXAl0EdgHetxYkDuLR16L42utApDSkIVJcxHMAmMAUn4uDgOG7dOlTQnw7n8fjjB5q09+M//h9Hp8no26qssLDLGo+sA5RtFUFkihaS6Vn92N6xfZbsnRh8wMZdWEb7lRZ5Q9EU8hkI7B4/bPuXzUAhLVu92JEVf18B7iI8z2CS7BcLPAMoJVqxmLv2qTTLwJjdYeletiWZAnZp1MrkhPMHWMsAn0CEx8I20IWPxs/FTN8j/I3gN8ATF3BYRn6LpSoz4VdgaVnX5op2L5va/N5rC0Zb4rixhcXl9WSQre51+ZLSBW6bJ4J2lvoYSMMxqSYDKCjWTCR3q246bbieDsl7KwmjcahOLwGTlga6o5J9RJ+t6gXtB4WByjWqio+SsLToWk+mg1F3CdWNVd78vC65T9h08hwYgK0TNOvFsXs0c29Au57gxeuxIQo0b/QfUPHix9Es4umbJzEd9ePak9eiWWnFN/2ZF2sCIe+bvQ6AQDf+WEf77z7ymbh1HUapTHIskqIkEZJU2VxXCfgyuWVdSONckgxt9gU85eaecUCMlIo0Xk/JYLmpx4wuyaM9Ptc2aLwX13yqEp/BsM8JyY2TCS0UjSterBoZ06M7QQHsL99TzRBI0/o1+dLpbivxQBKS95ZiffEg1WcpCb6AFhWGCoxiZ3VvcSyZFCS7rfeQDGQZly7dIXlJxipAi9yoS3OS+lukErL3t8cNm4kjlqdMicbRxAU8Fy08JXRAMkNd6i2G+FDJcMUBwDuS1ZTXC5MCAWm1ekuj0d3EZ0vJBNe51nStipQwYwBQlHXOKcf/dRNnpAtO+m/zHE3sgzXv2KUAVxOujaeJeTyzvW0LiVAan5H0yEeZqZMVyz7wic51kyCTe0O9CAWoJ07AT7bf62liWHd3Vz0T+RlTHytWvhBkgPUVcwz7TRxUj0qRS5ThKPb9tvwnp9wBtnmukorCXvMZlTAgjyi+13n/JimXDY6WN5UhMoX959yzZofDsWKr9OhIAosfe7Li3m+dSCZDraZGxVK/Zl67rM7xu9xXFEPlrASYxv0iolWrx9nZsYlO9rRaTc4WDFZxomh5FKDbMr+il38hTWsvBIDe/pgMGnkC80JmkOLn3CBzs1sFy/Ji+RrP9f7P9VhPxlIOU1wY5jE4OYnBrZvRmE2Q+MbxjStxYX9LwytiyWSTicqFlKNoqFotRiGDCp0ziGWk4Y1aR4C3Vmm7nM3UtsalWFQ6qyC5+fz1MT6bvfXv+Q/maK2BXiUP7gj4UgCN24QWse3WCMKwu2oqUWw04CNCGFQvYjjuxYc/+v/E0WwSezsXYnkyiTd+z/eohIKtGpYit45P4oMf/kRMpvO4sH9B4H3//Pm4cvmxODw8jbsvnI8f+gvfr+TADPUapDvwwJ7Agk6j2diJcWUWv/vRm3F863K8eK+v7vpPf/HRqMprc6P8xKIvU87yWqu7tJTd2KRZyG3sZrCQqizi4GgWf/fv/kw8M6nEP/21T0ar93BUF2cC++o0LfpdSvxp8yZAUEZ6ZvBOYJw3otlzZ5Xa+JbWfK2/1sblmmZWGEqyfa6BgmKZ7JZ5iyYMUYKsMcoStwbr9cYja3FhwZI180bNiGJsuk7i6PpJ/P6nLsfJwSC+4XV3xP0v34tXfd2riycnDDHBn4wfI3ua37BwmsQEhmiKF+QwWhjLt1vajIMBESoROiDwfkgf+DJTYtsu2E82dE2XKsCAYAhDkucG4I1nMM2BBstr71leD/ZCLFQBRQL9U2bPd2QhpvJuGRSQAW5132zoFDMuKGEpgZqgB0jVpoSDC/8rbPuK4UlJQwGRJBUJbjIJMXtXuriLZAGgxebjspinAHktGhDA9AocZSNhsQ40U+EYYC1j6aSWvrdZ3B7Qk296mK+/5z2weMrPq+S1jCSlGdAA34xW6hKzMSntk3jPiXSWBhveTNagFHmEAa9LvtpklPS62rG6/9J+rwxHID4BZgQaSpGVkiyvobVd7jfdM7iJjNa+mna0c3z4zGefjBvXb0W9No777rkv7rlv1/If3e81HRvrDPkV98YXP/9w0Nv5zNO3Yi69ailpl/dO6ZHAedFU537Ctc6mG2/uZntzE80NP3XDmTDkxphgl9dOyUQyc2pi0kSnmioEua9J34t0RM4NFY/UBexTHmdTLswT9xZAER1r2palNIDfsz5TbpMJHJUUjlHggwSvrEv+rvu4DJlodz0IJQVzus4ze+gKJE99bQz6aZZ1k0+9DHrA+k0kRAGxAg6FIdOayutVAG+CIs6nwF2tyFvEdOJ0Mi2a92IPiUUYUpF6Q9faFY6m3o/40xSrW5eXNkw3OnikFnJPKEMTTIqsnQLMOsLyuiqjNalhPHafYF1lvMuYBOjlaw20nJhSweG4rLNGD+1kPZO/jHMCiFje0bymkb2uhjn/Z0AHtpFmMHUuiz2qnIWmYzFeaJkpIJ8dHerc7exfkCyGdZJa8VzPsLG+/91kqvt4myqSmV1Z/vXwnqWS5mRL5NOqkryeR5D3rasQlm5kwkeSkA1xea54vNerY0AC5Fz3nOP0kSeRt6SMWFnVHsL3mWRlfM4YkYmrHZXKgJEyzCPv983KrPdsyICGBx3hdnEMy4tXfMOTPmuuSnCccr0og6Ry7/pjaXi/EuCbz7kd8GZQTnDzQl57EwD/UeB4VV5nGAIgEYKCCzudxY3Lj8U2GHY5jOXkOGqY6dPs1KzEkgUsltjTz1Rab+D9ux3R2IpKcyvmalSjBBtRbzIP+0LMk9UoHyJZvwRT2USzArR63KZm1zeKGK7yGmZgNuBWudFzPnqamQH0ZjMYCDahSjTqdNvWNF1pNmUTVd6tRf2JT306XvWS+6Ozjc+hDfEbza34rQ+8P24O5tFk41guo3faize96XvjoUcfjStPXo43/8W/GLtdWFYmeK3Zad3fBaByU//Gu/9VDHvL+Kbv/q748Mcfi3svLeK1L78Yv/eJT8dwMI87L+3HwbWDGFGiKox1+kOKdUtPvrqZPbrAtcBx3wjGsTbjrrteEd/3/f+R5Ayf/NiDUR8+JG1pZWHzdRp8OIt0enODedPCBWKiAAgwtA3YWs+bMpyV/2bVmTybE49zIwLAyr8H8HI5FIQAyAJF+Rw3u2UnOIpXtcyoTDXRBjRCp1ZGrop1xK14nJZSdCVHnA2G8X/889/TsIUf+5HviMXoNHrDYbz4JffEvS++q3Rls9FQrjRTPJ0uYlSGXeBNyTlUeT0WsbWDrMcaUoP+STCZJ6+f2d1UjXn4RjZSaBpPw80EBjb2i8yyVgZWseIq849X3c0CwLVa9HsubW6fQ25RdMVFIiBrn+LRmE1G3sjMSGze9xlAGeWs5LmUwwFV0txqg7LX8GYinffTZgLORWKNpD6Y8tx8WXxFsZqSptd6NXn2lnPnLn5075Q6XdbPc8X9SQlT4K3hJrFMbtjseT9tymUgjnyUyzrldfi8aihhEUhO4HJ8njMvLLTFNEHZ+UIsKRIujfg1uMuAzyWVzKaUf1m7qy9V2Rdy9UhAJ0ZpQ+epc4gHZ2UR7bpN8DXGtXRQA4g3N9HcGBXLiL2F1cl4z/mRXllMs8vFJHnIzvgcsDR/+IWHZUE2WcziypWnNYhDLDjHWtisFQDeAH9KWktFxgCh2JSVrnOOkxggiQfxR37RrHMn4Y7bZby4Ennf/wmQeW1eN99nU8PKRk91h9dEP8pzkEJZXzl1clbOBa8BqOr1zlYa6Ly+2fSUQE1rvzAx3MvogZPtNGjhevlza/hMcYxxvBlL6qCmpDKowpnDuvFOn1nyBJeFXU1hT+F82z1F7HWxictKJjrebNDLaw6QUaOs9gR78mpAQpV7CttJZHdmwNW8rVI091ZFmnQSScXrWk33kEFMN7Y6aKd932S8yulzeU+yl/F3YiuPgRnm82d1KM+ZgE/RnRvolQFVhY50AtGISxfvjOs3ruk18VbW+kAmBrlDkx2Slv7ApJgIM78/0gdkWlwrjk0WdOp7Sa27d35XIKrR753q/sJPtoPVar0VQ9kBGihCvCDpUawr1mWegIfDjXXnfKI8N5xTEQoFT3DtHL/X90KuYfyz876yDCsrOL5vV4l7SWZXa6okzCvArWmNnq6XfQuspzz3iRMyTmQ8T7DN3pLaW8Xxjdjtz5LSE7O8eh3WPR7hp0dK2FkrxG/iB1JCnw8PXZGvfvoD/2kxvC8EwOZjng0E/zjP/NLH5snMrMU9btBJthlBV8ZQipiONMo4xrBpj0dMz+LCuY78QHkswRpNjBjdLTo/O7GstqTfFSvVJoPfV8MagDIv6upfwFvpZkxh/LNB+pdqdv1cGzJsAl59Jo5JWt2cGJcyDAo4eCJO5MNZWZqpYxGl1CHbyzTBRU1F3ICweototLvxL9/3vuiNKvHN3/Kt8fhjj7p8wCYxX+jnn/lbPxEVjQZ0sC9uxdJwZhnqypWr8dCDj8Tp2Tim00qcTaYxG57F1736nrhy6zCqs2Xcc+lcbDe24w+fuhzDiW238sZKwJs3tkutnAtYdI/B3epciLf9tR+LfqUe//jXvhCLk6eiOrka1do8atWUL6CdW5d71ZRWSrKZYXKek+0RQ1m8at3k5Ok2yVyupQyVaOmcOtixPtCewiQDujZLQpYNPNvQng1E88CnU/03UuMKNyYOJHmDFg0dZbjmVvz8P/pgHF65Ev/N3/9LMRz04splvFEZGtGLV73mZXHnpfOyvhqN0KNSGoLxHWrIgIYVLEOG5db4eaOpd9iUrSfLRhSfe793AiM+D3pm9MroS0czM5Do+hLsaII2OuTCaGbiYADoCTdZBte8egZwYNOz5bnr6JHFAhZGVmtL2uIyAWO1Maw1yBmEk+nivQyMAZ6OB7lZCLw1Sjd36d7nXIiFsPx/Bab7PUDYdhkZWpU+kyCazWXrqsNMm7jYF3nrlrq9XBoYtRulm7oZ9WZnBcBgMflU3gRh2my8znliszlmuEPRJ9NQglSJ62GpgDdHDPs559w3/KyytE6ZwYkHcZi144vXRhIh0CpPX1iaue6HBAo8zoyfmwiz4pBsp8rrA3c+N9vemAzinfQQa1JGQCMqchyV+4uEZHWvNc325PH49zMBG8BJCyDaH8aDX3xkNaqZuHn12q3oM2mKXgsaG2XSX7rNi50RAEkjmQXCzfIlGEu2MtdFsr+qGFh6uAIDeawCrxuOJ3ITOLPechMIJInjJKuuxkU3LpE8rl2GRtjglcEoWalw8xqTvWjW8WOVEBZwmgBNgLQA3pymiLML42q57ngqbx6TAE7RiXPvkaixaFhjKzs5yfIWAma6VrIidFMfLgVi6scDx3YVDNeDdogTAqVqdrU7hBOuMlkNlhUP3AJUeIxief4LYFTjthue2ENgeTm/uBnwPJhnWF5ed2t722wwDh5lrSrxkfOnQZnAXLFcHGF1VpJgeRiXZr1kZ3P6GuCevgeSRiWLuMioJG8iBHIlGz2J247pheBJogcYqzafeoyUeNSiPxxIA8x5WUnaAMLNmhvyqFBApOHbvL0d0/EgBqdnKgB0trc18c2Vp5EZXDXVcw2K80/T447zPkwNNomN4gXgrmjP+fxKPEuMJIZtEox8Vk3xLMmwZCBsIpA8BSDfThrkteZ1sqfCiTqDOwqRVHo/fL9YUpR7b8rU1sQLMhvHs8Rsvs4QSAl2LcPzPeXKJscHAYesYTzqK6apGtzaWjVscv4gqZIA1fF9rQHvJkBN+JoM6e0s5x8XCm8yQzzXJx+AKGWSuqDn40GMzw6iNhtEfdGLyvQ0qsgdGGKBlwhm+JQasFupwNDUotZuRaWxHVG9GHO0vA5ZZoazjFDYSg8RyAuWzKI3vuf6Wp8PXs48rgGvNU+gQDsRFN1i8RZWAwRteksbyONY0OudKmvnRmYxcCAaq5llh0olTk7P4qlbB3Hj4Ci22rtxeDyIb/nGb41PfeazcXh0FC++5854wze8drVBpoaL8OMFbXDz/vf/rkaY7uxcEECiJHXh4vl48sknotppx2tf9fLY3+7Gpz7+6ZCFNrpWRjQWJk9jGRNM0vyFxZI6dJdx9z13xMnRrTg+XsR/8ZN/O54a1+OX//lHY3fyVLQax1GrFn9NaZwJhmUy2qrNtQjZS/mdjTSTDzUerBoYHNQ2mXknDmaJGRGZG2G6NwAkYc0SIDuorJsSb2e4ki2igYObWqBMk3KQOFirRMy5enAjfvH/+mK8qDWJt/7V14ldwOnr1o1BXLl20xOMqtV4zWtfbhkPjW5jm6bL77fn0iRrZ4jsARDQaQvE8RkwS5d1Gdk6/ytkrnv1AAAgAElEQVT2PZPRSJujACm6x2bLo1FqBsQEPHV0eyH4MRqZaxCS+r0MlCkdyFK/g2y/gN5180iWnPPc0xyR1wU5hcDIyhfWPrfa+KpldCZru3g3qhFTUhJYBzdObLW2dG6sSXOZe1XCXsIwmYHO8cEwvRxLNo+IhS2JzKJ4f2b5TpObCuPPunVjxkwT4QwMvRkgN8mYxuvzO9gjzg0a6zxHGnmtj4wu289hXDIlUWQpHkBiUCtGuDQqsVa5LsnS8ncD2VqRgZjFyU3HFY/xKmHhdagGaLMuAzmUpJyexRgt9TbWhHYEkI2R3Cp83JtMmpigAoyTvYbl5Fi8CdsRpd/36GyBkVojPv+5BxWjWJtbO52oB8c9iUcefiIW1aLxL2wNbGqeL0VDpuypzGxglKA8k681801DzbqZMUFJnjevPycEuq/maDppqOkp+eCapdY5ARJrh3sX+zBcPZxMN2N395ykA1xDOa6UOMNxo1XmPeSmIXs+J0xKNIvjQgJqJVLyg7V3tWQIIi/Meq/2nExyysj01OkiJ3IjIIzemu3idc00MkTJ0h3GtCopG7HuSkNkcXzQOmWal6wHve9JprSwu0OCGqoSJMYiGspnzooWr802tqqIyGqKJI37Bp91g3GY1KOjw9jd29Oa5riSSRYzqDidzeYljiwqinn03myyk5nMpaaW+ymdMzLZSP1zAjHLICAiytAY+hpU2UCv70pWNqAiqZJ7mmQqdvhgbSRbz+8gKXKoh5KfIouCIB4PcNFAcgZr3tW9kMwynsDaX+aO8a5WTrUe8/V57Pb2ToyGlj6gJedz5GdJJjXBfLKdShwtWhe5l5iEPYLeiGTTMybnesw9jOfnMaRDg/aApu/pfFy+bj5fe86GJtvr11LGZKqdQK3HIif49fVwbwxyQsiqg1vPCAjjUqGx8fWWTQfU02Ar1NRff00BLwekm6hcnAQhmZX8+wLeBJTPxyAbNyJfAJWisxrHvH8c096tqE370ahOIupz5kvEFGa0Uo3m1nbMa52oNvejUjmPmdUqQ1+zenZ7WNW19TbFvqhMAMtFdzvoXYP0nGLm7FvBjf/YwNVVmwwxx+5GEhq3lAFh7q/pGGVU5NLjP7cEZCzgVnfqSlbhEumtw4O4ddqP+bwez9w8iWtP34q3vPmHoyFLKk/gAoRrgTIsAM2OtLvj+M33/k6MxrMY9CexvdtVwGOG+pUrVwRUOC4GTqBfnS8p/+GVB2AxO6NJdzmamOy/xU3vbO7OOy/GycFxvPzl3xDf+Z3fGh95pBcf+jd/EOfr12NZOYtQlyiPBfRnKRvPW9wf7E2a55tLbkamlDOLvMGB38AqwZ5GEcIgwPIXT8Ys1QCs8Tv15rqee2/HgmwKciDONc57JDjhs2/e9Hx2JxCTqCw78a8+/Ll43/uvxX/+V74zXvrSUYxnE007YtLZaX8ubeOtG0cx6A1if383Xv+Nr43DE5uZ93ujwP0C0DibYP1kDevx8ZGABoBVk48IEjBdlB6L6ficRoyi34V1k5l80R/qPmVjLmwgwdcNHcXrFFeLovXNpoQs6W+uczYgNjc2980SsQFnp1yfUsaDLS7d4LC1eZ008CUihgNb9aRnpAOtNamsWAVHAC6uH/ry/eTy9HqMpV/LjKtYK+RQBRzm+kF+IsZqnJY61rMbeGU3clM6S6yNOjsYypuZ0aZB42ZpvKE7WQlJ1ZOflJSWdQrjPZkMo91srOy6EpxnjDTYd/lS5v1lTr0SjY2Rtl7LyB0MGFMikiwp78s6TjcLrh/nc2t7N65eP4pPfvTjcXGvES++7z5NfYfB4j1YQ1QIAD6Z1KU8I+27vOEB+BkrfCyQhzYSIDUejOJ00It77rlPOvSHHnxUoLHWqMX2ua1otWvRbG+pqvP+3/zd1cRA+/SuJyXy3gLV6CpLo04y/ZybPN/JXivJaNgSLpPUBLv8y8adjblYaPG7BJlQwkpkiu1UsrW8jio1ihNuxul0cOhwZz36bHnHr1jQRXTau6okAYYdH1JKUxfjnQmYgKKIFMciHDYArlN0q1ibAVqKFInPuLWzree6+bQ0+1Up91oHm9WPBNVZEQDk2EWoJmcE9gOOO6dcsaap2NAiyiRJrcOly9abxNJkNjH7vNHAmPdAAi+eZ8a1rhHoDJjh+I5PbtmzeDZWUnVw65aAy+65c5YQDOzmwFantV/2QIFozm2ZGA3gEzucDjG1ZmnqdiVD9w6NT2rUctxV7C1WW5Im1Ouxu7MXp2fH+p545b3BLC9VBeGKZchmzFUy/w4ngUaRfCSg9hrxe3PvD/u2FWStDYb2/WVd0pvQbNn+jgSLzwDbromOpfGLvQ7SAMBvX1ssEYll1hIjO8z3Ta10YpMElSkVmM+manpWXFu40Vo9Ecgsyv2TI7EzOcp4tpIGVWgS7BZ5TbG9K4RBroPcD3KtZCK8IjUKSaUIXeJlTnXLmEflJO3vdA2jEjvdTjz99BX3MhW3BlUpSkVPAz/U11TIyK81w3t7hno7APyT+Pn5AG++tjcPg1/ZvgAg+ycxHZzGaHAY88lJ1LfbsXuuG4vqMmbVbjRaWJFRMlnrblesYdEDudqZY1q/1Kc4wQ/HsWYVk7bPjueyUWusa7oxWCujyTFQ9mog9cAFsbx6f0sfVmXehYOqwHMx5ncgMhjFj1j/ViNuntyKp68fxrVrh/GmN3y3MAJlqGq1LSmEy9/rmdhf/OIX4xOf/EIslm5GINNiTjo31+4+m9woVobq8qacxWTq98wF7824pTITwRc7F260zBR7/Vm89cfeFo12I971gcfj+uNPRH3+ZDTqlNQJcJ7LTQkoZRZ4tfJzrjGX0ddaW93ACmBm4PlMydooay+DEWjC2gS1Ka/OKS7pNWvwVrpBNzTCCaBzc+Z4xB4VnVbOPOc4JvOByor/7S9+KB78/FPxs//1fxLN9nFMxy5H4z5QmVMOn8ZoOI1HH74Wpyd9TQfau3AuXnn/S8ScMYqYBhbYSA29gL2bh54PsGD0Zp5frHtooCTIssldvGNfzFSCMP4dnFkHVms60aL7lSAjEFxkAyoXNp1QdVpbK0AhhqqUOBPUudPdUo6UOOT9aCYi/YNhLRpqzGNV+z5hw8xZ7AYKPCedDNYA01O8XI5mYpnBGo/jv73d/VX5W6W8iDjr9+TFSTf5GoBassLnS7bC71mcJTSnPjVybmo7uHUYd99z94plz/tbTK/sigpowKqsAJGVpEBjk2XDoI0NcMk9xDGk1i1ZdpgeOtH5jFRuVLbGhkpl/Y6iU7s04qjRljVNQxHADX9xjRP2NVXiWX5GKvOpzz4eo7NpXNqvx4vuO6+JXwkO5umHWrFeUJKdsmmxmXc7XYEyuu9ljVZ0iRwDOvPxcBAvv//lkjY9+MATGmxDPODcN7cAjbPo7uxq8//t3/iAmLUEuvKBKbIKjlsxJPOZdVBfPSYbiPI+BFhw/QAmyFI4p2oUkv5zre/H+1Y60AIW58hLyrhymmgzdhEnkCnVml5X3GfEMpIMmLez0+NYzjfL/sS6TnS3unHWOyrjWu2KwRrY2dmPMb0IM7PiC90PrqQlCPF6pYm5eAWXuNbu+r6jVyHvOcrhAPktCAcY/Y0hQbn2TGhYz7x37nyc9nvlsY5VVHoY2c4ENGKlhsE03ACZE7uS8YPN5stMtxOiPPdip0lg50tZrflerUer2RarTD8KiaF8ecvkte7OtkrVYlzneJMbUKfNWn7OdCRAnuA91fsRP9K0vAm2AO+SA5UYpN4DjfOtK8Hg384WBM1Iaz5ZeM2kEdhydYVzOZrY8gs3CvZXpEMcL6+Rn18MOISMEulCRlG5gc2dT5T4MLAHWVWjicUdjazIStw7ws9yuSgN1ayLrJTxuXg/3pvfU31hD837mueg9U6ZTZ6vZFpZZzoPhQDhefIt32hOT+ImNfB5L2bczJ4FzpWrln7/XK95nybmUWJe9r+8l8EnXrvux7GEx02eTlSMddy854RfAH46itPjg2hShW02o9PelvVdJrXS4hff/68pw8uHQvgtO5r9/WgUS6c/CZD7lbxGMssauLYarMAUtmEsGRM4PY16C6l0LRrt3Zgt2NxtVyK9Ig0ihSnMjNy62bVf7eZxJfuQi2HNaGf0LtKFIo9AyoDzAuwtbK86tQWCbUXkCwuAw54M2W9phNN8btgrRvui6VofhcqxaqqypyzfM9QD9wRKUyz8rcp2VKpbsVzUNDlrscDUn+ye2eOL+O3f/mDcuHkUc34PkKlGdPnbbB6HJ8di39ot+/Vl4BtOBp4rDqMEI1JMvLMUkefmta99bVy/dj0uP3Ur/t5P/3SMoha/8K7PRuXosahVbwTTcHH4pTnP7uAeg0qUW03KKUy2A956s8xAnCXBde+h5uoalJSMgfOT5ZtsUDPD6waNZHWzzMbn3ExiNoE9GTo3foKnzGo5tzC5e3fsx9v//rviyUeeih/+cy+JH/3RN8ZiBqgdSCPp2fGzGI/4bx5np5O4+tR1jS0ejAdx74vvFBNEo9gE5wYZliNHQOvrTnqOR00msNHLSnyOcjIatN4wvvuN3xoVpuFlY1LJuDNIJfhg6IRYm9q69LRaw3hgarCE/ybbolL2z+uQayHZmHw/nzdr/7BfY6PL9bDVtS7PwY7Ey2sqy2eA57QcBsAQTHF1YB3yBaAhMO50d6XTo+yqcc7lpqApZzQex+6OtYysZ0qXYlrETlYFMvQZSlXCbEUZdjGxtjUlB8/FsMhKrkzRG09LMyUJDN3qAJ3CWrY7TYFSwAZBXu/JcIvRSJ7Ubr/Bk5UNa92EmXpJMYf1Soz6HmrBZyMZRW7Avcg9lwnxaDpVc9Dp2VFZHxGzSlMTKNEZMv4V5k7JTpnuZlOc1PWHyt3IXDheNW5JV+4KHp+TBj9iPaAWsJIbnkY9192tr1hYJcFoxs7OrsD5v/61D7lPoTQ1pVe6WLXS3Q3DxecVs6+Rw2oVVuNhAkV0nioVY2wP8EOuVvSYXLPbAS8bbm80FNvIa/L61k4CPuzqYn3pROeUTRZTfOzoMgmUj+xsGoPhqV5/s7y8u7Mf/UGv+PHaw1vDCdo7UalXY3TW88zEIh0yiMNucCsGsLh8xmLzmPFFVZNWU1ZRNJbxmukywsj2Xr/nwQkF6GV1lThP7KXSw7RFKjk0vqpJWud9EU3iYZkih9QjGd7UySejTGKQREVWJlJWIPaUCtJ0Hs12Wy5B3MftVldDUEbjnuKR4lJlqdHVnS6SIGynmA7o0da8F3EIcKlrp+bLknwt5qUkz0CNHa+pMi56U29MIih5k7zDPQpZjy3JNOt0Z5shLidlXfm8eQiDfa/ZA0xgeB9L0NlotuQmkJ9fa5s+HDVk+V7FclOxfzYX2JdcrLsbjUZbk+Z0X3DtS5WwWSQcinll8prPk6thOMWwvogtjHN3Ipi+0Nwb1gSbUCgSIWUmZrhhhlnnkkmVhsV2GyBdGPW6dbu6n4uvb97D/I7H8q+dKSyRSdIg1y7PS+KHY02dse9tJxx5fCaq/Dkc7z3qnj4JPhf3GO9HPDo+uF6kd1VPr2t1ZH3nai6OWmaEvyaAd5NxRQ+EqJ8TeeHCBS/cop/KYJTM6VcCYv84z9kszWjhe9imFvYaAJfJXVhk4LtYyvWrUiMasqKJcfOCN4nbX3vzuPJvmwxxggJlJmxrWa/JBjY1/OBJ54U7XxIECKjYzLiZijYZALKzWwI/AMUuDlWs1IIRp15oGhUJ3KU7nIiIxyM3D1ZiRXKyBOBXOjEd22+PcjGA5AMf+GgcHvdQusZ4OorZch6vuPeOeOrgWDdvq0mQ7sS1a9elkSTTFbMg+4zUJnFsaf1lmxvWAjdAt7MbuzsX4i/9wA/E5eNJ/LN3fyI64ydjq96zTlOLGg0UAN92PxyzTKk3HDQ0mpRyaNlEEnCub0oDGd6X5gnrqOhATcbAx8vrsmny2gl0HVQ5fssZ8ibNDSXXfG5MmbmvjdCrzv6XtXjs5kH83P/9SAxnlTh76snoX34w/sZf+d74we//hphNe2JhGVaAlATmHNAL2O2djeLJJ6/GZGxQ+5KXvijaW/bK5FryGPv3mm3iCysz7r3HH306Rr2+1CFv+vPfFu3uepPncdmUlxtlNkvwORzEeIztjxSwSknM55/zobvgWWx7ApbNMpvZB0tdeC4bd++Mjdd3DJ/j/PlzSo45t8gqkOs48DLuNhuW3HGTSSy/B4zZ4znEPm4CejYXWFOAC13SlBo1AW00EICTxryAKyzDdOxFxpDJDRtWs7aeL59a2rQp8jQh6x5h33ke9kQ0bp3bcxMTZdsar6GxxPNYipmfrljGZd2d7WxSgEex8hpbvYxGuyltH1IiGDsx1ep4sesMo5L5PTpBjbwtExYbLTeAcDwcQ7I3WsOy38JdZCYNu4cPuCySY4RTDw1g0LUsY0rFWBc9s5rFcnhAUVVxPsW0wgrRiJWDIQKmt67P3N07F+97z+/H6AT7IctG0vYvj1PXonib85pilTD0bzYFbPmZ9YokSICYuIgWWp9lw7FFVTOTBFniBQTy+UkguU65MfN50AyzLmhC5DkZLyBEkjEF8JJQ9fonYmy1q4gEWWp0LsQAjUNmvhj5PYlavR3n9i9Er3+6kkTlfpEVigS8WGxxzTJ5BKwBPHRPMr66xlLxzdPtYttU8fACuaJYZqHhCWKMKwLajXo7utu7Gh0Ny8iY6yl7CNeoWE3xHMXnmp0dQIwZs9myAPkGPGvvbYA6TbTEBlsnRbRoCJemtRokeJocGK6oIN87OLil2IENF6BY15zxwozsFnB0wsvepthUuKJM5jXOWLIddOcTNffipawKTWA9iMOPG9pheTWSWGvbCf+53f04OUUKVqrAxSlBSXnKlZA1zV2pohlZzKLqqHYF4Ytr5Phh0sUbnwEePyJrUKUB5r+7rUmncngo61nJa+kR0p5Ts+Udj5H/rKQSaY9aiUlJNFcSxGw214Rax+GUo7AnDvs93zcaLlumb+odPUyMLxIMHpPHxe+yx8F/Jya7YiKSY77UOeHn/NqUsHKedPxFxpY6XoPYnK7nxshskOO80uStwSdieqki1NTU3T89Vszn+GG80XIb2LMu6IuQg0huJZsQ7E//+3zb1IUoKCtwlZG/hU3YBMd/2ke1eSo2gZJLJzlQl6hocGPfV2/kRFz7XjooK3tplM2/BLg8/me99m2n3zdEeVWxrhQZcSzwUAlwLqyT2u7E6NpKB0mDtE01urGH2ijni1F0tz2VRXoyjUOmROLJX1o8ZVSiZfe0rMAe0/xmqUPUnN0TNAkGLOQpZufVblQrW/GFzz8SDz/2TCApI2sny720sxVbrUY8eevMHoQwF41avORlr4iHHnpY/ooKsiUzlrVR0QKy2Mng+JcNnbCBM8Fff8vfiO3dnXjvR5+MRx+9ErXeo7FcnkoP5Q3QDV8+twttdim74K9Z/vAmyY6LV6DUnAW4msFZAdg0OV9NXOOYyCi9WcmUfWOQglnJtVxCoFn+l2s9bx5DHo9LVQbpBmyzaFba8S8+9On44IPVOB7z92kMT0/j9Mrl6F19OH7ybT8Q3/em18dwdA39Q4ynmJcPVMKEwUIPeXQ8iFu3TuL46FTr8P5XvVySj2HZ8JFC5AadY04/+5mHYzyifNuJb/v218WySgNNQ9edIKYNQE1BZqadZNiOzQlWcQ3QRuDrlxrHZGDT8cL3tDc8kh++xIoO7Q2a048EaOsu4+drcLu4q7c0ptlVyE190tYaRFFVyHI9DK3WG3Z1pfPXGwkWQsXftVyvFUtVYZ1U4vDmgVg7rlMGb1g4ACCmZdkJnp6dJHh5jgAWyXLreKfuWeC/1LkOGI3aaMTZ4FRBGt383u62RoMvZ/XYP9eNdqcRw1I2ZSBM76wXFy9ddCK7mAtUAm7RreV1SWY1fXo5x1mW9Fpdj4NPYJ6A0/GisFCFBUNeAZPC0ADiQ7NSi97AzYfZHMX6yzUOoyvrpNL8IqBY/M4BGckAoouW/nWlhfZxIY3p4BncbsWVx07jsx/9/TWbL+/xdZkcdjfP+Qqsl+TkWTG3DCjg85J452ZI3LCVmDWeq/sUEIcTRtXJD3/jubyHEr60T8J2a+QyLK/Z6e7qbdmQ2ZjbTRjZ05iXsc15vhlqRJI1OD0ph+n1AUg7t3s+qIKNJ24GEzNacxIqMEiFj2l27A6FbRN4rdekA1XiMvO9kIk98Yv7gufxmvlZYfOcfLJIIA5asX/+kkAEgygaTLkrQycAvHzxHL120Qejd+Z9kgEkgeILRlHxsthEct09hIGGNqZ8usmJvSwTYAHxqWUm45HtFTvdjsAguvvhqFfcONzkZwmbE8HT3sClfDmGEFuqupdg+3C3EDs5sR5XUikIHbGRljOSeOn5BdA7hnuMMq9PAkCSjTaUUd6KZcuQrIHHwTIr8Wbd1BpaN4lhlOAhbSkSgtKGoOOianB8BLivRXd3Tw4vltqtpZBa23KMYOql463OTQG8aS2ppE7TK9f7qtemJQHIRVKKkPc5a5NrmuN9RTwsSHiRjOU94SE5yeKunls09a6kGGQK9C9pSPSYZeGMwlSnJj4JoySB/D72MCfJZL07bmy4HhV3kg7HBylS5FgkZ4e3nlFyhsWhvJtLpYDjxfYOcuGrDnidKfkisoj4L7WEAiuJ97LD/k8b5d72+gl616B07YhQYJVYXwElD/7bUPH6sbYJWnf/CxgwEk82JusPlhf62YeQz/N8coYtYDk2Gp9Fo26NLYtZNjJl0IElE+WLiWOLiXxrozKKg8Prsb9/Lm4d3FAQbdTRFs1jNm0rS/SXJwFpYEcB0HpNyScIgga9ZrNpOqOsNIvt7oV45PFrcfnyjeifUSKvxXA8ile96O64+szNOB1X4u5LF2W3cv36tZiMyXyr0e7aWkiBYTqNbpn+JLCL3mjk4HJ4eBhb7U4MZ434ib/+thgvq/Er//qRGB8+GtXhZVnIYWnDxp+aUMs21iBGwauUApXpzYowPzvuVVGoKuhZyC3KeXU6vVbd0JY3KGsEQJ1MUAIIHpPvl0yn2Idi28WBEZgFmuWuwZAGB1snGWhHp/E//NOPxINHO3EKkwgbvqjEdDiKyngatx57NKY3H46/91M/HN/+LS+Ps951NVH1R4OYDlkn8+gNejEaLmLYm8bVq8+I1YAxO79/sXRTOyBZ6gBTOIgH/vCJePn9r4yHH3gkXvPa+6NSZ8NpSsdF2Z/PnkBoszuY36fWlzVPdy+Biw51g3hvpjlWMxOKlRwBj8vim6hZ6WXssqUJHp8s9qpMBUOXyvVic4KNyHPfWg2M8HHKu7mUgvVenHH56pqdNPNUE+PNppTaM4MDnAK8qR3cuBVjjaYt5cfs/EVj1vXoYL7YjDevfSY8ihlLMx2AxXTOqNMBVsqnCWakBQRM6zOjm19P/styPu8hprisKQGgYg1lOVVhztqWm2hSmwAHG1F2QhtMKBEowFbeuozQholCslESvk0PVq33nOJWPpc213LfwG6p6aW8Zja15DWfzyiz1zWVCUZMm27RJRIPcqN0iZo124j2DpKO++Jf/Mr/adlSYfkzvmYixO+z6qC/FfNEvuf99dlLeZT3ZboeCYn/5j0JwLBpm8Y5pnLP5+G1kZvk+23+qzgu31o0pvPY3tkzg4hVWWmS47lUz9gbBHz4O1MkqSoMRxEL34scG6938cLdYlUpdeueQK6hMfQAO086O+2dqUudvYX3gXEHeALekZtpHHZh55RwLRaxv7cn/b2b4swwiomfEY+LHKzaUCMZJeN+70RuRrxPrh81akku48EWjFWW326RapFswX6rilT2kHTx0DmaWqIkCQJJY6er9yB55LgkGynxmVh+cHAQrQ6jiDtyPIEAohKSIBr5RTrjMImLODLEraFU4NL7l7HtNHcKjPIGWkv8jgEbTh44R5barZN2ku7BsFe09j5n6d6Aq0275UEiNOAZWHr7IL5wLby2/L5OUlNCqBK7ZIM0ad+8fl1WkF3GDDe4hm7gTaykRKwAXsUOBlec9dxAWhpn03uahG5Cw7burzL4Y8ZgDdx51g2b7Hu69xiIpMTJ6yGTGWGXMq3TsdzVPu7tTK45d5w3PiPVBZ7jfoeG4FwmkIl3ch/h9z5uJ0XsNVSkk9VmbfEYae0LwUQi7WST6+X+EcebWfRPD3UdifNiyavNqBeduWz2NH31a8DwrjKeEpRW6OL/k9/c3g2xARKf1bKmrU1/NLByqY7StxdnmQudQy1uA79rJnujm3zJAvPNAYMLM+tRo9wgZCu+2J7ZTnbmJjVKN4t5LxZLmogALc2I2lkcHNyIdtcsxn7361eNb9LFlI3eY4vp/LX3oL+gtN0kIXGrADDZM+9HaaEdZ4NpPPLwk3HzZj+asR0PXTmOSq0dW41K3HX3PfHUU0+LYeYmzIyczZQsF2YRdgq9FR+FxU35kPPXam5FrbETb3nzm+NkVo1fefcfRHP4eMTspmQXkidEsYspjDhsQd4gXt5mUrOMr1I2m22RHmjmXQEXAm8CR24UUJeybMZoNAEE+ebLYJqZKwz2Zsaa5XJtKGVKUp5NgRKmBWnWuVpIpZtezitR63TiH/zSR+KJAzSUzNSkGcLjcyezccwm85ifnMXg2hMxufFQ/NTf/KH4zje8KoZnh9rs+sOz6A8BvSO9Xu+4F9evH8agPyoNUDsqzybAANSRBHzm0w9IErG11Yr7XnRHVMuAgq2OKwQqC27Mr+fv/M6Mqr1ZdV7Q087muqacDzYxNmiCKdebtapZ64XxYXPJ7ykn83jZi5UmNzYAMVwV3seAKtlp26GZ7dv0bBRokD2OwVeCTpdDC8BRg0a7VC68PliMAvB1Sp44SYyif9pTApZARBKbHcaJwzCszdlzU+O9WGe2XrKrRNq7Fx8AACAASURBVDJc2XWc4Ir3gkFU+Q+fUdkb2dwe0JAbRcpIfJ68CSA10hj0wjBpfWOSWKaMNeouU5OEuYhUxhyvwF0Oc7DbSgLldOTIe8UlQ4OXzQ1LOrqUDxT3gbGSSUDzWEkMG8/mY1ZrrqwnM6w+h3YW8LXSvcOgC6YE7rRjr3tP/NL/8o+VqOe1fNY13Uhq+RwC0qWrPZPSTLxyu2NjzuTDHrROdNKI32xcTkUzk2hXhcFqk9b1oDSsNUlctV0c2lytg8Iw0RxJU9J4gj3ZLCalOsJ7AFa4nv0zDPSL1+x8Hru7WF5i7zYQuYLTiJiu4qQgWQzuD5T8sGpTlc9jrFkXtkRD788ESkBWRckUAIxMUSV8ARsD7bR6klE/rHRrK3b39uP46MBxv+hWOWeq9OBgoWygFs2O3UhUni/SLu4ZFh7AUqwqTW5IH5ZO2FbVhGWsrOkyXihR4vWRSdVd6eO6IHHZ6jBQYqjPhAwiJWG67gtfJ65bJtuSGbU6xT4tFFuUWKmJG08IPCHXFSMxkyWRzkR+q9OV1trrN6sLgGXfiztb6I/HMYO0EItpQCkCp26GOAGvkpfZODrtjmxDcRLS/U8z93gcvZPjaG/txtb2jljevCc4Lg2QQMdbmrV4rXTzyGqagG6REDTaJpY8YMXHSryeLSYrXCKmvchxpuWceNiTJWOAzpws6MS2VCHQXtMHUuzo0tbMjLt1vHp8GWqSGMjHsKEfdlFhdV9rXHYZfSw56NIjn1358F5AQ55015AxGyOKJ+OBrB/Z11m/JAwSoyqpQNImadfXRtKwhodrlPs1InW/DMx+LsD7bNbXnyX1vL566422aH43dLybp5yMzaoel+LXX1wqWNp8L1hAtLb4b1pCYT0ugZV59JSDKYOgUxnLouz07CDOnduN+Qy9IRlvLeaVJ2MyYYjCXTGZ9GI0wxWA8m8zqgv8/sgIqRF5PLGOrJpThyypsAWYN2gOWeyvHFLIkVtx7cZxPPjQ1Tg6wUamG9Mx2SObiUGR2JLiOUmDAgEtdVVkxft7Fwo7NYrxpBI/9qNvja1WK37vgZvxyT94JDqTy7GIEwESgJEbeqyxEgAt1mS5SStYlgasvDY8LgFFMlSr5gcB+TI3HQ1cMeO2CbgDTjKLvI6B3rrswrAGGjl4jP7bcOHIx6ecIUGEJTOTuHK8jP/unZ+P4yFlNaogBP4cGoBej8Ymz1ef9/rRv/p4VG5eiZ946w/G619/V4xHZzEdDePkrBfD0ThGvUkc9c+idzqIYX8U0xG+hG5MsIem9dKsG5Uv0WWXLlltbiWgZOkQhiADllkuzlXRohVGFQlANpbw90YDlqAh1lSNlUVfyjlen2drTlf51cY5433sSuLSKButHAuyear4S9to34BW+tvBYNXQwuuKLSjlaBnAK9gXv2GANno+JZAlSM7ncfPqNa1Vmr0EclkXGkjR1K2phJYBCAWgwiAbXNkSy5IG84261uge+QwLA1DOE4ke4CQ3aUA+99Zs4aTBjIkZLXbjXHv5eN2HqhYYbPOcTARyOmAC7zwPWVbX+O7NISnoGbM57DY/W9872V09XbH2vHbaXmVDpDb4wt5wPAISpVGK75PxI9lKJj5lCQLxshiqR71lHeQ7fvE90WysvTozgc1jz/s6rz93nRLmMsKWv+cx+rPXVf7XeZnNVxITHmfg6WEsm8/f2e2qiSoTrmSU1eQDkMUoO6oaHgBzKDCopKuqkaejwalY3mRyEyDC/s8mOKlYLqHqxbIWl+68O4ZYUuF2QZd60WNzTGr2EVkwcHWO74u9FOdgNWhC+l1pFZSAcH/TsDnThE7YfMgys8pat8RSmvHa3Wi1twQQh6OzQCsME5lATmtvitvOPJqttthaaXnVF+CqgtYaXImIiYrHzSIPIAaVYQhUPXS9qwyc8PQ2ytlOgJaqvMnFoNeXNn2r4ya00RhXA/t/a7ZGeT/O96TIErDQ4x4FBHJPS8I0K+OviUkkiSR0ZYoi8YL1RNNfrlc1AZbENStirvhZqqbklvu8WothkUpYG5vuQGaLPfDGMgRkDcQwXhdHC61hqoPLRZwc3JLEY3f/ghIP1qk9zi2XUQJatZaW1+J3VCrSgk22emXIh3zCq54CmVaNYvqJgQU86uCKNAdnEEtgTG7ouggsU/0hmVlobeZ4emRdVGsyjgGwXTHwpEGdw6WlYEruS8NaxiiOhetMcCcByL+zz/JcXcux72EqEBkL+Z5r1iTucfHlqMSwkGpcv3rF/SSdLQ+hKMOyVFGoof/dQF9fK8BpsLhR6v8yEPT5/qwLtCEZ+ApfZuNpXwpsn/2a678n4M0NW+MEy7Gk+jcBbZYLBSdTswzGVLe4NboCcNAUYlq5qQj2LHsmianNVm+1qIyl48PORb6EeBzSlahMlOfSeEZGxyjCcRwPPh97u+c1una7ux2j6TCGo4OoVZux07onYoFXrwFvbm4EHuthiV4cIOiODF7bbDnW9Whg+QBKn1WPa88cxKOPX42DA8prdXnMciOqA7VS1+Qkut/zBuOGY0MgSAFke8NK/J2/+Xbpcd75gSvRu/VoNMZPxmxZOlgpbSBUl22RWTEFEpUicxAI8WS9vjY3ySzBptYSO7TcPPWvJvQVXbleD5CEhsoBL98vBfdcczezmBVL1jOdHASoYGoKm7h6L87pchzv/djV+M0/OIuzSUVlOUo2NKgoU9dEHDc/DKeTqDCtDlBKA9u1p+L4iT+In/zbfzle/co7Yjg8kbaTyWvH/X6MB2OBXbS+NIEBNAikeH6SKAF8uQ68D41sYlUpVU0dZNWIWdg3cCIbJ9k/TTAw6mIYsK8rgVJl0skoWu1WHJ0y1ASnD9/nVC00ThnNZ60dre1K3HHpDiWNm8y4gGYBE+g0EyCn/7HuE8CvbKPWM+HzmqTmssPfc6RvYfopg1LiTLcEgxgPRsiGF12b9G8s2m0ex2PENG8EA+nOdLzewLn2CtRqVskBHfZ/FXCvW74hOYPKvwZzCVo81MOMUa5nlXrR5hXgwetkw4fARZF9AHZyEACsZJYO87h4vUwGPKiFxixvKGqckaOKJx3aZs/gnd+xXnC94CuZH3mAl4lWsPACCIXFye1lBc5LzDMTZpYty5p5OsXKwe52AHXL2Nlrxu++59Nx5bHHde41ZGcj1ov1KSVPfq/7u3iy5prBDQBfabS2KhOHG6FUxi0soyUYRRsMICnAR+e2jO5VIrecrSoWCQANkJAk+NrbJoo44TG6W9vnYoDV5XiwwWD5vS5evCg7PMArI4gBh4DZO+56kSo2k8FQgJdjzgZiiAGvCyzR7LqySpiKq4QAEvdo0U+qBF23tMlWWBxLepLnNCxeF4a9FludcyJchoN+4LyQetwEgBqBXRIwZA2yY2OCo2J4aaQTuKq5ibVZZA5LJ4U6vrLv4+DhKhoVSTfWWZ5midrBzVvRbDcFeP3ZzSIaVHH9nYgp5koSYw31aDD02qgiH9nVz3meMhnUZMOS5PJYpEUs/Pydmk4ZfDFjiMhAcU3aVLGnltIQJ0QQtP0ZiStuvF0PK1rJGtBfr5JB+4V7PeOZ7jWAD3ZHlQKzoY4jvpbw0pugMe91abtThajRzgwY8nlJmYKS/lIVS8AOgOYLh59M1nM/dEwHUJoZ51zwWfU6Rc+eoJcE0iSPq9q8lvbL20Z+W87opCE/U2rDDci9//B+JI9yvJGGvHx+MeYVJUa8l7TyJB/TSZwc3FB1oN5uG/Aie9iQ1zwL8G6Cua8V+P33B6l/0q/wfJKG298nrY3Wo+y8KWxui5vPKYC1lLEyMOcjqmHWbTbvRa1emtM8MsSNBWXRA3iLGklA1xPX1Nlm6YBG7tLZbCauN3oibtx6OC5evDva7XuiXhvEletPxj0XXx71ajuWCzcNAZRpVNJCEsPJhyH7d1YpQX3NXbqwGZUqOh6XYzVzQ1k7MyGGUWt0pXp+9Imn44GHrsV03onxsM2cj9hqd1WqJhhpYpGGTRBsbJnUHyzjp97+t+JkVolffe/nozW6HLXFzZgt3BmNF6xLinab4HjVRV5Kt5xlBYmUlKSuq2yMYnWZ7MPmBFusklHJbtWl7uenXkkQv2qPwZQmEGxtAu7glwGEnxPw2j/QEhSBQkJ9BlXcPtS0UY+fe9dH4zNXmzGpYGjONVhqVCgMhW1qrHvK9dIfnMWSjkHYobOTGN24EdMbj8Tfeev3xz337MZ41tM0vTPGVzLdTYxsVRIHwOzZKbZIy7hwaV/XNVmD8XCiv1PeUimvWLzos7Y8HtTekGzqaLqGYi7ZbCYxjDpTCWckW5Q1G9EboBtnbVIqtqXWbDKJs34/vu/PvyYunNvT+dM1KNIItMcZ5FZApgwOEWiREYOsGPRcNbsUxkXsQJELEBjl/FKCpt6HUb+lo5iNgg22ig8s+rBiO5abbzK1SnA0KcoAq1ZArpr6SnJjRpsRt9lAuWZFSRRz3VDVkHyjSAbMlPs/Arg0cQUUqrRabNoA6k4mfB8m+MikJH1lsfESyzd2AqljL0MbakoeDJRyTaYxu/xV5UziZNzuLnZqEEuywWrl9yRhuUHCVGvTSu9SWdIZIOY14TPyvnlcmVzleU7dabvTim63HY2tRgyOKvHr73yPBt4AhPL1857L43USWo8lpWuSGB2/P8+6muLvATF5HiuSjREv11MYU8qz2pRVsqdXoa+SPueXezKZzUzWefzO9jkljt1tuzTUW10B5VEPpwevU53/WjO2d6nCAdZGmgCWYGHv/CXpF6uLhQbJKFliC69aBkSiikMJoFd2koUBZF1xvvHTzXU2mY7l+gHg5XnEOAEJxZ0yvGNl2g5zhpvHrqbH9U5PJceg9K/4VzSuyeCxnjifNAoBsAzOXDlSNQJAynCa4vHskfI4pRj0AHpVQi/xkXhuRxMn21utZpwcHysO7V84X/aktbWa2MCWkzLHVhhgN0Z6aBODlRYajiBQnNP4GmWyV3GUyTVEEy4JRsZn/gV4yaZTbjdnTrzsaG/gptHxbkpj6ASkD/uYtPaFDc77PcG8AboHSeneZ0hJ7yxm41F0uueUJEF4JKDN4wEQp8MCv8PZYvM+6Gzv2EmBT18S/Ex6koiR3r8QNjyQZi/+dtI7kba/2ba7hJIDuXEYcComlqZk4qDuw9w3yh7nz7mWEcJYZ1xOQiST1Py9dOECsDURd/xrxp2d2Z3JkES5zxpMuw8DJlBJrnpIBtE/OVacpkIhAqIMYRHJNKdDwRDneZHifwjgdzPj/5OGvOvXS/CaZ2STAX4+6cPms58P/JbXKRkqnyUWUP1oXq/FraPH4s6L98tLV5Yh0vVS9jIQdcEUlOlmF8Nsa3qtv0UaQdMEm/Q85suzOLg50uK+66XDqMVuNAMTfjaTFuEn5vNTdY7jC6igJCbVDVa+E5BPYN6OVMK/Xxk8F8BASTCPbba8GcOA1d2O2WwrHnviNC4/NYz+IGI6rMZWczfaDco+dQ1SAGjhZ/nql70uvvvPflc8eHMYv/P7n4/28HJUl6cq89uVwSwf694uAGXKT5bUik43S1A6twVYOXi74UHAgUBcXbOMacWVIHWVmZaxmgRZBepkKWAkSnBLAJDlZ79PmrvXJbtIAKZyH6RUbSv+wS//m7hy3Iopk+xmntozLkMXyKiZIuSSK/K9mTSgc9wJsBqjMYbS92AU04PLMRvciB/5y98RF89Xo3d2FtMxOuABZkViAghKaG3PzjycgWOmo1kb98QTjSxvqAhAZElvgMxCCQ+DPGoxwp1jOpN/6GF/EGiuWENMI6JZAAkFOnIlf5K9MLGbTKIazVrE977xJWL0kkHIZiIGh/CeBO88rmQFOJca71nYOn7OoL4CjqntLFKGHIWc15rSWwZZAnm6SCSbmeDUiZWnwKkMWhgT1qg2nmyw0RQ2sxO8drIpvC6gi4oG5zNL6wY2acXnIRkCt2ViWIrbKNd5o9Ap08bDY3N9JmhOppT3nYzMbPGZk6my6T3ewryvPXpX56pofM1Ae/PeZL3Simi7sMcugafPpUEFj0+ngwRGbIZcs5Q65OMyGUmALW/h0rSU4HSry6a7iO39bmw1zscv/M//JOo1S5dS/sC/udm7DOrNFQCiRFVNPmuTezZC35NVJdtY/CFlQWKS1yXZpwTkBspOxnjMycmhjflzoy2VD85/gvVz5/ZiOlmPcW/RmEUSO+nFuG+QSvwGeOKMwvoYjU7lamGmfxjtLoBzp7CSTkY3Ez98ivMaSNNaWPi8D5CGeegKvq1O1FPW0G4x9IGE1IMVMknhXGqkeyA76cb+/qU4Oz2JyXQYS00wLJMs0QTLrsxjutUo1+zoXPLFlLC8JwFo6jspY6T5uxx4BD2oY7qbnx+Jk+iaz6giqIkudA1xiji8cTNa3a24dOmSEvZcJ0p0l+UzyNrRjVV5vmBblSCkM0cp4fMcvljbclzYkAIleM41wPEJ0JYmQEn6ikQJkoe+l7xfSCxC7OW6fyAriUlY4E6jARwM5QFMSk4CeYQM7VSJ1/buRVX10MXnWOhMdj1a2g1vnCOY684We+tMA1CcrOLWQLJc5CWFxdYxsCZKw7FOQhnZLX20GoK9X3HcciqxxN0OIciQSsUUWQN/XyXChdHenLYog7aSJG0mzc+K2Vy0oiXWoImpPeITUOfe6RhTxmGXY9BnZC+azaNRr8StZ562tzNDPOrE5zWTLIY3Wcg/CvQmbPsPAfz+6QHe53vlTeD7fDIIL7rnZ3zztXkcWhmXx6pVsrdZUGUZLq7HTmdXfxuPARZNaXl5VW4AlxbTQsZMsGUU7pbVhBflS5VYVCntzOJscjl2WxdjsaShwF3Abo2Yxrx2K05Hj8d2895oVM4ra7bA/sg2YkHZjqCNhg2rmqPCJHUils2o1AA7aMf6cdp/IDpbdPN2o1HBBL8RkznTmDrx8CM3gt6IavVSTIfhufWTeUwn9Xj7W388lrVGvPfTN+OJBz8fO8trUa2hPXO5V9KPmgOsG5rWHdp5k+TNlsA1vYt5It+zkUk3CSvdSE2uA0qyUqnlyg1BJSUasHCZaBsIqQS3MVbYG6s3ys1j0O9LmdRBW/8f0+Ze/Jf/8H1xY9KK6WIY86X9HRfcsAuDT66mGCJp/ZZihNQgRJkK+QHm9qPTqPZpthpFpXczBkdPxl/43j8TFy8AmrhQFbE9i+osKouaGlvw5mVzFJswW6qbG/0U5wCmCgBBoOHvJ2eD6A0BTjC9NETC3uAdS2MA37sZT1ZPGr05i07Lui4YYHxLzeTW4tL+dnzz68+vzk/avpmJccl/U/OdG46BYWnI2hhokYBgk83j7KqzeORpcRmcYU0B/KndptFLljmF3eG1GkWzzK1kxgg2yvIKtGQ5BcilvJqTL4Fva4lX7GCxlBKrBkBiQAFlu9L4outZ1kSWJTkX7pxed42T4KX+Pct++VlzM1BSV+Q8nGONFpbhv+3l1MChJieDJOzn+FfgcYEDSSvOemc6ZwBRa719n+Txew0vy4jT8tnlyuHEX1UI/iUhKbriTfZ4DRzsX+vy/LoxTuXMLkAQV5dG7O3eGT//s/8karWUXnhDVEwtSSw/c+7SCknKL0ky7FCxyYgTKunkhiHN1xB7VWXC1RpM0Qyp6VlYJjFSeXcvTg+uBw0+fOV7IfUAxOU0PsAfoEXNDUxli1rs7+9rfO5iMhbQzoSIMcT7Fy7IRxT5gNY+66hZj4t33B0DSZC8btTwRYNssFa35Kwjlrr4rpo1dGIDy5ygL88R8QQHB2QN3O9qaEvXiAR8YZat1dmOSgVdZjX6fQBoma6ItlrVkamYYNYhexUgh32BknQ2bsPayhUFJjklfhsNxLgtoOPVudd5Wqr/gcSxolG5biIj3h/evBV75/dtBVi092K1C/njJMw6ZdZXNjlBoki3XWOK3Y6qkFwry2689vK8ZUKd7LTv+RLDmaYIqVCGT0hvXBpaudS5Vzgprmr6JYkM6zt113nP0n8i6QjaVNmNzu2TXanE8eFNefR2dy9EpY4nriUMPJfX2bzvAaqdrVYc3jrQ59P+vFjKElCxXFNSnZxkNSfvs0yQpAeXlt7Nsqq4LJarngpeo9FMmzdXR7i3ErCOp7yPq1P256fCZeJIhEKRbOX9xe8StHKM+ZlSG6xRzaUapWpFqdQlK2zZhYktvlK+wrVjOMfxreu2rmw07OxRBmIg7XxODe/z8ZC3w73/H/zmGXk+2cNzg99n6X2fA0MLp8rOJQErnrV9NafB6kWgIxtELEcxbRzHfNSKnTIRJUs465ddjyjO8cPpuUuZnEntgD7HorWNzGJ5Fp/8wvviFa94Rey17xcz2KjtxGI5imeO/l1c2v+6aNbulEuDjmfhUqKIZjV9GZQ3OqNYVG7EeDaIAc0Pla3Y296L2awV9VpXGyJl2ONJJz7zsWUMT7oxHoykNR1MFvHTP/7TMa1E/G/v+WLUek9GZXQ16q2IZhks4Y3VWa5uwGLbktm2WTqvVH1f/CETDPN7mC4xtc+yKCpjHAtDxd+zHJQbrRmeiMWUIGuPXoGZ1VAKs46bDhDKcHEmKDZXOmGApcUsPn3lJH7u3Q/F8bwpNoVAPwRsypfQmluYUDV0MDyh6J3FoBAQAb/oo8jSkTigKYtZjI5vRHM+inH/Vnznd7wq7jm/pe7n6ZwyJ9IFv5bY1NEoRsNxDM9G0ai1VAbMvxFokBkcHp7FiEZItl1l1x7HSWnfxu8G/mT2sj5q0PBC407NE2+KeT3A6qX37ccrX9Y14ytgaimCwGIpoXOKVhZD6qDGI3IpfefmddTGlG4bRdKQQZkAzPM2f84SYbI4CQrILgjOGkbR3SmlfEst8jFiSYr3KNebJG17C3sz2AdAtZvUBFL6jAW2LlagoFaLw6Nj6WEdsItOuoA3Ju4liJVHNaXeos9NCQPPwQcXxw2uS54z3EJm2EI13dnM8fIcAbHS3OP1CTtkuYPdLmwLloA9S4YJRiVrKQ13sEoaPFG0u3aVcEKkaUhFI6hpZkX6s/kZc8NNRppjz/tTx+D2LDFbTMVrtiqxvXMhfuF/egfDU9fNKxOD3txY5ZU7Zmyz2XDM9zmPgFKa/jgWvj8+ORETXFlWYmdnW41o/G3dSGe20AkLk5vSa7gS7e1zMR2cxWDUcwJX1gQVCA8C8RQ9yvsA6l5/GFs7uwWg0u1/HDONWU4bKDNpd959d9y8cSOWs5SM2e7y/J33xHwyj+HgTO/Hpg3YU0Wi2JOJpcYjGf1paTQV262hC76fCHuWM9nJ4cUveqk+N7ZnBorWTHJ+RpJVVMUUktDiSgIwmQ57GkZBEijAMXcZGoAK6OD9Kf0DCgX6Fsjc2F8staNsnsBLn0Xxy/I7uvy5RwBSDWm3Q8k8jVxj9RpsR++YRuWxtNdooyEF5eVemMFsWqbykgmoG6GKxnPpyWvEoLTkows7we7mnqHKUUqMSrkfTSjnK6sgCfycgALY17p0WcKJfa2rf4BqFOdGxVsSzgquC0g+NCjZSWyzEVPIiynSloHcj1LWIsAukkmcwgpEE/tlBzfx/YmPsHS2K890e87zlUx+AkX2f15PySZxqzDAaJS1TzGJstwHwgqFtTdAdWIluTx7VYFA6WJkrf2asBgz8KMktZl4rgDxhg1cNq4BeHlvrS9fWH0Gryu/WcqiJIGUA0kz6MHpnx3L27qm43eDsTx7qTjPFvOlvnkeUYMh2xoC384Cf21BbwLK4p/6HODxq/OrF67zvf14nhv8clYJFLI+WAPfAoLnU1uOLar9eOzpz8XuzvmozA/i0vn9mE8b6l5ddYWv2B7euQyTUGl5UcbmLmNR8YYjUFCvxPHpk1HrjKNWaUSzdj5qi26cDp+K7c69MYsrMa/ejGblxTGf0Ig0iqPTR+P83kvF+DJqVA1jtbOIZSOiMojR4kk3f1XOooqVGozJ8IIMs2vVQQynz8TD1+6MG0/cGeNeNwb9M8kZlvNmvO0tb4uTxSJ+9Tc+HrXhU9GsHEiHhr4R5kHZNoC3GIfXCtDIMq/Y7wKmBD43NHoCuzBVTKWThYwBUbK03GxmIu0swfPZUAAqq0BQmghIFlLGYCDs6WIJePMG3WQg83hoyGtWF/HO938m3vvAPE6m8OsVMUECu9Ijliy/eNuajZt5UlqvX8Ygz6MyncWUZjGm+/R7sZwMYkHiMZ/GbDRQl/h8cBRvfMPL4uJ56wphTwioyWwBgPsng+if0SwH0MYmaVeNFtPxNK4fnMZsSXm0tGHSRNKkKRJ7Iw9p0OesO8M3Q+umFUBqNrxBfr3hm18aF/YYR5sM37O1lgliE5zma6eTgq+hr5FZg3RJWMeE3MhgnHl+Sgdyo+e5m8EXKQVgKwdg6BiaDetQYVCmnqpEMpKAR0wQrO+YzQ+AVGx5lACVruUybtlMil1WeB1elwEgCcZ5POePa8z5S40oa32zUpAsipj/wo66ccqWgQkik/lFz891VoPh3Btllg3TaSM3Tj1HJW/bV3lrLLre0kgD2JC+v8hsciNLmQFlRh4jzWbpOZCHchmHK4a9TELjtVdsJPUCAB1VAmRDraomf/36Oz8UN6495TKrmHJvqJmsKoaVITYcS7PjBkTOn8FFGYYiL1hXSABz0gqqMuZ7P9k9b7YNj/IdDDSVstk9p+5wGE/eQ5t/cffg/QG8JOswnXLfoJwuzSxT9bbEFI/6xzr/nOuMCzsMR0CaNB0IOOt1SUa298xYTkqpecVqKQsUY0myoiEnxYpOYtAS2/b3mRDH+7kBGrkC+nDO4e7OXgyJCWiAjRvXDU24dUU1drb33fxFsx4uBGjTi2wMUMf5AtgBkBUnGx5MIjnJDN9Z+9xKC15iM3/jHHPdFHOoLCrGtu3KEEsNGTo5Og7VVKoVNZI161UxmTvndjVEIJk9qlqsXRvXbgAAIABJREFU69wPADmZjPBeTJh0nCfh6epehkF2Up2VwrW0aDNp8OcwQ5uVjowfGsRSbBgVY4q/re6DGpZvMwEtXws0zmhKnVyiieY+Rw+sno+yHyPvqCxncXp0EFvd7Whv72sEM/cZEzW53v3BySrecWy727bY652eBXpqjgWruIy9knxsxI6VBIp7p1Qf9TnHjtXIGiRlo9GzOG+QdHMMCTh5nJNhnCfop/H+5Pu5qXsmMYUSBMz1yr6Y7GxWv3ic1uemNEj7huO6qlylgpZgl9fIOCMiSnIvCC2ccKZxenhgz2qNOTfgVaI/mk0FeO0qZVbidvB7O+hN0JZB8KsDKp/rXZ4LaFo1+tX7ej4Jw5c7gi899ucDvzSgCDwW2zL0q4bE/Xj8ykNx7113Ra1yEPMlXZZD3UwwhJ3OTrQa1mqxAZKBoodC3pszFqSBTdnDiuEdx0n/mdju3h21pbvOq/V+LOadGM0ej05rO545eCjO712KWmU3rh1+JO6++PqozO+LivTCbLjcIEUHGHRZHsQ8bkn2gFNDrfoiCmcxXTyJiio++NH9OLy6F+3m+WhUmyqLf/u3fE/ce/e98akrp/HhD382mrPLEYszsUh0cM/mMBGI9k9ib++cAipfyayJ5ShAKss5mppcyjvJftmK0MycQOhtHd/cMKMBjQQu7aYWjccSrMwQrE33LWVgjO2a5ctAkaA67zWczuZYwkUt/vt3fjA+dbxtzS72YHh+wprhbYq8gJbB4j/IZ5MvY6MRg17PjVYEDdg1tL0Y1g/6+r6K/RDAd4gPKCPxJjZZH9yI173mrnjVK+9ZbagEadjk+WQRo+EsTk97cf2ZQ23gjL+tVWpx7cZBTBdmgGgGoTt3uaAM2lpN7xNgW1hKIB0WpUbkAWIaDLRgCX7kh749GpXjFZCTQ8htk/FW5xMmoJRs8djN5CEBXV7XBH/JUubjKCEmwMqAyd/WWlg3WkhTrVjo+e0K3HI8cYOKmY2qRjgnmM4BAmzCWQnI44KNcvK0dprgdTm+nCy3YrtkcLL2vc3S3wroF4ZD8oDCWEsPmN/PsQpiPHhF1j2a3teqx+mpWcw210AMcE2e2Hhy7mxfENtnDbPH8nJeRuOR2GUxsIt1oxkldV1f1mY5X8ngJgOeP+eGBWOXG5zZKhgja/HysWbOPPRDj60zaQ+GtR27e9tx/PQ8/tmvvqMwr/YYTgY67ydveJ6iRYWE99JnKm4bydpp7C6sbqdtMFvGYSczldINyv/ecK2FBLTwBVPLV8phcjMnDgyGAwGJc/sX4/Skp/G5uGDgrcpxTAZnauYFqCXrJo/ZrZ0YDU8sS5LcZRrVJjraC5p6xrU0G+7mSo7r3P6e5BEq4dPMJ629GWqOCZ0vf9caVjMzlRbb/O2dYxCNn0tVAJCWiRYgnmajWq0tgMn7joZ9Ma5mKdfXTnuKCBOOywCDZB9AmGDLu6FlMQxbyHiY1zzEymOH1jZAxqWERrDZSDZjuPkglTg6OIzdvXNuDi5VE97Da8oAnATd11mRZAW8AE34L+vzF+kRntGMQc6YkwllHtfmOraUoqL7ywBtbUmmGFNjAE1L7jiqXlSpTrRihPNG1YkvhBDnAO00z1GM0rhHmN1pLAGrjUYMz47lZ72zf4fGDDPwRWQ2RBD1tNIUq3XPvdmoysmCa1bH/rEAvEykN8FnJn6WS7kKqX+RMTSbAuG6PkXHm7KyBM2rBFrx0ICXzyG2vkgMiKnZWCeQqirQuuk12dk873kMfn6pStNYW+RlsnIs5yvBdj4Owoq1SxI0HOBVjP/8kZwlsAOk8oNsRpWnEQOPZV6OwL509m8A39th27pd69luBF8O3n3lf1d9/zme/kKA5lcT/L6Q43m+s3D7c9fMtezNNp5m3sasr1gTGtUoTy4BPWhpGOfLcAqsbE5iMOjF9g4NAaNo17dXvnS5MaX1UAaklDWkBkpjW+dQlR7TOJk/E43aVtw8/VRstensr0Zv/HDsdO+I7ebXRWXZdUWAILioxaJ2FKPJkbo+ydbny9OoxwW11DUqzZguTyIq3fj1912OyuQVMe259DGeV+I/e8vbBZDe9eErcfDEg1GdPSmWRW6/rYZucmWYw9JZXsT5GbR8MzkIpu4HEJDAhSCTDB03LgAnwe4mIKLJi1K+AUrbGrIqtkZbaliz7mttjbR6jcLwCoCXBgaSDpVoNtwjotKIamsnfuYfvjceG9IcIU+dVZNXn0YWjcR0gOLabTKy1aKfGvVpSPMgiPmoH+OTk6hRUoTxxQoHZqHfi5o2LUDxKJo4AYyP4nWvvBgve/F5JRoELsYQ0ziwmFXigQeeltZVx61NraORxgsyak1Ho8zmZMGbKSFF3mul6WGs7BtmnpIbkJJz1Kq24j9987fFbHJzBRKR3aT2jiBmTZ5fW8xJw6x+6sR4Lc6p2AzYpZRBlHsmr6M7110OFxu7oaFeAa2GfUQ3jdC1lhgdKwapLn0zXwbhaQ1lYCWGH6eS0hS1+l1pmlCpW5ZJZrtmc7uAkEyMJyPp5tgQpUOv2M/SzT8GK2KkC8MnH+bZUJZPu+e2o9c7k/xoPu3H67/xdfHYE5fjdV//9XHjmWc0aRGwAEC0Uf0ympVmPH3jWgwmw/jQBz4m9soNR4B860ITVOmcss5xj4DFL+dPzXvIJeg8LRtVnu8sZ+a5RpeXa15VGVlmWeOs61tdM7wpdTDjWok77rgYy/oy2rUL8b/+j/+obPZ4VNshISUUBs8MK7A3cnaK874CGcUKKsE29zsML0NudJ2XIVcCSXjKqOC8V1nf3FetRsfxZIHlH8l32iAuYm9vT+zsmMRyMYtOd08J4YIBLJ1utKh+kEAMGAV+YlnSuLCPtWZcvOOuOD2+GSPK2TCdbPaNVtxx933ROzlyyVoyAABU2iLW1cshScoMgECTqUED1w/AbvnAWgoir+3JLC5cuKTf47/NfUUSwPPUUIidFRmDGG4kBOi57fENaGRUa46I1UhaVXXsWwyLnAMnSMxyKlkOuwDYSWtanDwcL5AIzTUWWc4GcgpZxmxssK7Er7IUK46Uh4pTRbHclYjSe786fjx9OR7iR47o5XWRTTRbTM2brVheJH7J5CbLn2sl12zuGVQlacRNWYMKqKVpFQwlB5FJ8VMuDhGALQPCWXTa22XNjvU6diMqQ50kAZiqiXGqaZn9aHfPRb2zLfcgJW2BRGKyskbT8anbryqWX565DScPPscGmRlTMyatwHaZ1CjwiM5d2n4np5v3S16vPA8JUA2CzebDpKvyVTzDcx9McJtTC5P0yUpKEk8Z4/N+hn3PvTslDXq/0kzH8SkWN1zVwwpV+wqj2o8OYgThw/rtdu00QYVvvFgusZzhCzCQNhZsIjI7LtYWgo4lm0/8pdBfGgaSVfvKge0LBYNZqlwzpAnecnE+9yt9tWUPL1TmcPvR3v48jtvNaP5KEM/Zh30yELV4ttw4DKIIxo8izO/FojKI8fSmdMDT2ZleYaf7ErksVJdmI30O3dFsOYTF4GaAc6paeUy1aPXmvMcg5nEch6ePxMXdb4paXIwF2kqViyIW9ZvRnz4TO8274qR/ENtbu1FbYgQOY43rABKKanz8c2cxPsSaysMsFlGPv/bmt8a4EvGLv/GJWBxfiU7tlnWjZeoZ4AiJAqSg9EHFENw3DqVOSskOrmJj0X6ml19OOytlTICrjM7ZzIsReZZY93fPrTbV3Kix9iHA7GxviW0mUKQsQoBHmlYzYWJbdF7XVzD/xk5PGe9k3oz/6n//UFwZo82jXIMeC9cImv4MJPs0ughc4lPZlyifTVGjeWVfNI9Rv69EaEqpjJI0IJjy9WQsFneOvIErPWGToOQ4iRqvOe/HZHgS999/b7zo3v0YwxqNB/K9/NjHHozxiFGgdPfCcG9pRVZpWJN42h3JgHJYXVgeuRF0YERYvVgp4dRQj3qnrWYXjSKNSrz5B785mtVTNQ1KS4vVHYAlz1VhVTMY8utkJTbLdDrPaNw2JquZvXVm7/Nti6rc/HPd8zdLB8zgp0WX3CnEONqInrXBhsx19wZp/08lhBvOHxyffTiLtrVM3HIzX2FTKvPY3z4vzfRW12O+5eG5ZAjCduzu7kWn5dJgareZtsV9lQ0vNJFyvDeeuRZXn3pa55OkhsEkTKazEUgtllPATyPGU8AKZX48tGn2QUbBQBs2RTecudxoJnGTfV2xQGXalyZtyaKvWsZJm7XleHIzTWZebCVRpGh78+8Zr1MfnPeKpCOr0d0V6Te3dreiVt+Jn//ZX4qGGvesE91k3JUQlEES587va/QulRN+v8k28TNVDCUeGxZsHAdaXM7R8aEnn2VFB0mRgGC9Edu7+3F0cF1AhWvT3d4SWw2TpEYwgYdJLCqN6KArni1iZ+eckuZ2d9tDJkY9MemAdt4HF4dLd9wdz1y/pvuSJiIkHUxZvPslrxAor4eHJhgAOuljPQPST06PzIiWHoaUw/A3bLaIk4Bxgx8qLcu4dPEuNZByDGqcWjzbfpE1jIG/HC26u6oajca9lTf1ii0XG4hMYeIR2kUGlteZa+X71jd1VpN1rzFup4xlJq7wRSLV6XqaYf/0SNePc9/WEJdlHB4ciOVFRiWtNg196Ze90ngKuRSpkt0YzMIylGNH+nucDVSNKf7tPq9r5pq/JSiz1h0/3pbvr8IqO3bYYUQOG+THxfEEACZQpsZHGF6SKgZ0oK+nCoOlF46SJLVilgrmqkZ1Po1h/1TWWtX2tmIqrPp8Zla10bRNZSZyKQ9R3G3b+9kg1+c4972MeasYCkgv1YBNWQhSufzK65kSP36fzboJeGVziC/8dBrt0qyc8pZMeuFWU1KV93pW4XQvFj18HiuxTJaIpSKU8SJJH8693WqaMRf24bw0tc8jiwT0IpNhMIr2f5rLh7OFAC9ZQb5g/qsBCWXjphlIvzcc8sZSbKfKKnWqIz+5F+L3sDqff/Q3Inizeeu5pQqbgHfzMzz7hb/agHfz3f847G8C3s3jfa7fbb4+58Ulb41K1LhENLNIIUYaEjGfncYyBrGoPSM2n4lqyAzGmOHSYdveMwu5NBDRTaJ7xYMvMmCQAuHRq/PMZqnEqhfD+aPRrt6PwYwCVl2jTsdxNnskWs1+/L/kvQm0bWlZHTrX2mv33enPvbduW0U1tIoGM0QzTB4aHZKYYOKLMYzEJBBshibGDGGoaIhGE9FEny+GoKBGY4cGeRp4CtgAIgUUVYVUURR1q+rWrbrt6Xbfrb3WG3N+/7f3voVIoUVE3xmj6t57zj67Wev/v39+85vf/PqDDpr1DSTZSXX3R1kZ83gMspsPXRjhnnsnqM93Mc4n5P+ws3UTXvTXvhRXRil+43f+CNOD80hwXSN/2ZTCrlFuslKBLAZndpueT+yrLUgtG8/Y/TBW1imwRiG8SS4EVGXzYvY1frj7RuVhw07R48dOLEqFzjKaDo8ejzULnosM28p29npWNuIXAc9qckgHYB4/H3p4Dz/+uxdxZUSrLzpAxJKfqFlkOteUIY4OJgjm56SdjQI42Vo1DJl+keMVyZwZ2O0hZVAkczCkfjpHPhsjTyeYT6aazMXmCLISNJbXPSV7MDrC2dO7uPnMMQw6Xdz30Ucwm0aIi5RpFE2XFvH41SeSbsxajaxUSo0cS6cEcvLT1BQlzoUPk5zClDEC26/+W5+DJBoosNn7WLI/zhDwkHP3BreY8vvmh64CuNa+fS2TuCVAZvAnQJjOxyiTBckIkGiRVl50uQtAzXkPWCKuI82HKg9maQzi8CjnxDi6O6T6zNRZ1qq1UOI0XZnKqmHLiqEg6Gd1oFYXoOJnPX6sidmQgJNesEP0qAmNCjjq0HieDChAdyOC7vGYFmLmaiHfTgIAeehy9GcqRpMJ0nDUQaVc0UGq66K9miNRYylkLeWuIWyascPGwGOlaiVyA6lkTx2kBBDLkaQ8zMKoaQcG3twTB/9hrk82BTn7smB8ea1CY5uYch88ECYqeXlVazp4TSclG/1aqyeoNjg5qYEf+8GfRTYj6DNwzi+/5ouDEBHqrSY4acsBrxj+MOHLK0Bq9AuyBH8/vubcF5TPacb2BTVz8udrGzvoHF5Xo5gAL0Ft0Ptz3WkgwpRVtgSt9R0lfLL6mk1Qa28omUxHHJ0+s+ZUDoFBhI2tbYHj6YgNajNZRfH1StLxFjHhfqZDy6JJqyArMMlpJsYYMrb7veN7YeJASUK/119M0NN1IzNdKAmId/qHuo6MpbxvvBaMZ73eQMM3eA8onZiOp+bHG+4jf8cIAkvweO/4et7vwNfhtVDFLjC11WpZ7jHccz5iWFULVVGsgiaWvloxh4MZp0P2lfSXElubNoSigmZrXSeeBk8E6zt/Dzb4wkd7G5lhlXU2J1YXQymM7edjvbnRQKSD9ScDRf6M79F8gm1fm0Z8oGvPGCa7sRCnyeyTuZ7O6NvMGEhZDM+o3Jr7pAGmjlifxOQVUXBA6XAgVIzW5jHExYqAMV+f19Tjn9v58X3yTDo8PNR5yHsvYkKJukmp+HO+V08wBYgpL0tMX2sJqctNrOLC5xFYDIy8Vw5cSuSVthkBcnCAUXUnz1GvNSX/WCS+ItBu1Mr7tfYz0eOKX3/Xpfv3V89OJ0FEbFS5dtkAT+cqqCeEU+s40ptnFSsCbMKLRuNpzs5AH+upcmpo9JlIe8KFZpNzUtlSWdcfb0Q4wc3qdWWSFQ9q13Y9VTWtt8U9+fEmaOD/zXSbB6kbzi/kFZ9kOvLyPf3vlDasAtE/7u+fCvwGttZMip40bniV3V02Ej75VZQ5U6slfY5lt2rAoctDzrLHGDl4wPbkyTsYXRHT12KDwry2GNHrDBd/e8kAm97Im2L0/YiskgUxMX0RF12OaXaAcfwwet0Hsb5RRJyfRjG73QC0pMQz5IUIf/Ch67h+cQulrIrJnMGnhC/9kq/AzuYu3vdYHx/50APA8CFk80MFRhstm6DX6apcKwZV+kMr88ljlCBWAyKs/GxsjjUD8d/0MvbNp8AtvRLPATOz1kG30DeZDELPPcswntIvNUG1bCCXmbueU40RBrD0etJVmu5U0FBM73KFx/SgZCaOOX7u7R/CWx7M0M/Mcqg77MnVgJ2mLNcxSJGVIOiIgjaar0MGSIF3xua1ofwk2ezGUulkOEDMA5Kz6NlMwCSE/nbpWGwCy5O0GkrYGq2gzAaSDOUkQffwAMVCjmO7Wxj3+xhPUsScmCS9WAmjyQzVWk12NAzQPJDUTOh+iytNChRTMrunxqpG4M4kQUs7w9//queiAOpbDczx/XujlgdoY4J4rhKMsrGSgJQHFMvUsqe3xkNa4YUmW8YKloUp+XEpCllMsvGdoxFO33QS4yEbhHrY3t0RKBj0h7jttttx5dLDeNaznoPHHr2A02dP4fwjj+G5z3smzp9/WHZOR4cDfODO+zBW7Y+Jkyl4yITJRklsBZuZMnDc5ohNhTTnL5T1OK4DG+fKUr6NDyUYJ4QmS8/4VmBzERm7RTOpyWbcuYVlTTIpKounYwFwlpHjiOwRD0aWeo3ImKRjFMgyy5rQ5CzsDJcOUJ62vP5k74019V4Bvccg56jooLS15kyty4S03oNuUiA6NA6uMoAECCYrsWYlrd0watRZHgfJ/Ez8XqlC3R5Hk5ZQbVZVwv7p//vXMeya3tiBric4cish6CjTIaFu1lMBvKl8ngb5xIorAVeWuTiMlAA5SPRGTiWtamDkbTbf1ObaFiZj2v5RmsDR0BwlbPddSS9rV8OuEtXNY6cFvDWRjBrqWtMA4LCD0ZCyBsoNjFVMyjXp4qfjnsrivEf8s7K2gVZ7A53DPQNFocGHevokShBXq5IyqUQeLOFcO+uAVwAtxBGuUwIxMeRs4JLUgw2XXFPWs6GmJa4ZjRouKOFmqb3f66JcCPZocmIx6zcmon4/jHm2BmDJQwScwlCVIB9Q4hyqbfw8dGLgHtG1GVPvXEelVsGAPsJK7ul0YINuRoOBLAHbrQ0DMcGqj/fIy/Aum/GGQ2M7GTv4vhIlZRxw0e10tVZYHfU44eubYNLjmSdixpCbxn4VEPq4YcZVDdWgWwibdKn51dqwU1gOCkrM6b1uEgbGVO5B2QMG6Q9Z+N7RgVjzje0dSUt4NrkMxJM7vg8/q/h3a7izCXy8J/b+7Uwk27lahXG5AKVj1HDz84uFDn0WDigVe1emovnv2YCJMGBnlgv0s9dB66DE98tGRMrELIlV/wlfK1hNOm7x+K4q7Ypjjc7MYE+mvzvmdLY+nM+8N2T5layGJIfnCN2KOjzHylWx6tQBR0f9IY8q+WSGXQ2WzhQIlcml6HY62NnZMX3aipm7Ah41expywYIdb6KNvhNICpNIFiYPDNj6/Rth7SeHbn5JWHZjGTRWUBKrxc2k4Mwcnq9NHbI/fvmnmJ4gXLeg9dn2tQqAPxkLbWWJT/7u/5gGuMXoTQendq3sP7LB7M6fSvs7z48wm/dRKTELZNZp0giy+gaeGdGCejiyoRdmgO/vyza5N0VYijLDaHoJUWUPGR431me8g0b1LJKcbg4sg43Qy2e4870jdPc2kYSyYQFN/MOv+QfIogRv+eBlHDx6HvPRQygUyFhbqZjCdGWS6RTVGsu0Q2xsbIW54iybT1FKyjqMtDaZqWpSVtDPIkyfCpuG3zYHB+v696zUAbJvRj6nH7AOdP2g4/flkelT3YI9l7G6pn/1jFkAWiNEY821//5ffB/ef60gZ4MJAzwHVdDrcm6ATQfLfI7ucISr992HnWodrZPHMA26zgkbjeiVS42frMnIjIzUUZ4NKGUYg+ZhE5Y1ScszKeC9ZLlIwztS6b2LvBA8XLjXyP5nczU6aQpeYOOI8xhEqDnVZK+UrC6THMYCA+fsSNf1IFtCpopDHmYpimG8KL9P1vbr/s7zEJPVLxYwpZdyuPbOHLrhO+95u1lBu7mDPJri5KkddLpHOH7sJmmROVUKxUxlyp2dbfT2O9hsNrHXP5R111Gvi0qxhO5wjKLmq3Nk6hDjYY5Gw9gsAjquJ3bW06GCGluVSzk1Tmsoxoz+0RMmd41wAAU5iQ58qxCoBJeU7O/BuYJYsVjkgcU1y6EDBbmU9ClpkGyBzhyUH7DZLxXJQHTMZIeJTx4V5RnL9WWm+mTrWVkgEM0xm1iplO9zMmZ5dIICm78AdLoD8Byr1DPMDjooN+jecUGHP1lggV012dj7dwcE7gfec6+cyC5MvsxmW8Qvc+AI3p1hohv3joNXPsbBh7M0OhsC47QKUBbMbxgaYcCb4CxBuVZGfa2JB+6+jre++deVZNO+zZ+fDJ+M57keNQjButV9HcmZIjXQ5QMmLH7MQ7JjWlF+Nq4XApHhoG9a8aDRlBubkpi6kq50PDB3hDLtkOy15GnKA3g8tMS80UKSVDBmDwAbXqt1kUv8eTbqIp2TdWdZnA02CbZ2T6DX3cdkNBYYVrJcqMiejBPP8nTp1qCzlux9UlQMHI0okzCZjQNNXgO6RTCZ1ICAyHT1AkqFohrqHJCKOQx+07YGrImRa5mfq8jBIMOBGHZNG+Q1D9PsVNWgPj8QAyzF694EIEVFF5vxeI/Zc+GstK8jRjhLgNiQzPHzrBwlSp6kp5aek16wTASAo84RNja3FWe0RrOZDQ5aGbHswMwJD519YToXPYxHE/YomK6ezjZKAAJx4evXkwslUqGZeTWZWoIwq7RJSxxZY7NkDxyfXmS8YXwz6zGuW7NmpCf2RGQAwy7XHBudfbANNaiDXl/EQr21tpBb8L35Z3LA63/yfTJWM7Hn/VsFuG5Z6vIer4yz+uAOE/a8RpIxQXA5wSrg9f3L++QSBZKhvC+Ml5KmiRi1KoIPuOH1pcLC3zv/5D3XMIsAdPk9lxJqnWrYiSWqXiHyNeaEpq1lYg4btMHvM1GsV8u4culxrSO+hiRvR6NJrtnUOugMUvEgZqchxxm22i3s7e0pCDDgtpgNKaMj+DS3AC4ivmhvOEAxjlCrkyUM03dc/iC8xNKNSDrEPBzD734yCMppL2TBLDgS6ERq3KFrAdkNsT3UEQbdT8pNEhjhVfBLUGFg90a4+9kHfp86GPfs+BN/YwmgPZjcsDAE8PgYLkhjWjWUIp8gotUZRsjIAkc8ACbIOaEtm8qzMkls4pSzTvbadig5K8SDyLTFc+RxF9N8H1FMrSgHFnR0F9r1XTFR42yMo9EaPvxB+r7WUZiRTUnQP8rw0pf+QyRREa97y11IxvtI8ksqIdNhTB3CAqZBmxTz4LWgQlaHzSMXL17E7u6uAis/7rVr11RO5oZSlh0bq2IBy4TwMr5mkA/yHvu5BUFbqvYY+z6ZAtu8Do4dzEqPpemcxgyb8br93f+z5+PzZojKVbzs/3oLLmUbyMYR8kKGGQOAiHrTJapLVSNGJ+j90QexfriHy4cddJMS7vj8z8WcjShyIcjEEmTTmeQKAr0atjdVSTQmE0f0xelS8vTMlGiwXKZAR/0mhw2Ui5hNh2jXCcZofza2a8TmH5Wvy3pv7OFiUBvJH7MVSoE2sGGVhWDmrUEVoeGJ17JazPH3vvw2K6MlS3cMZ2U8MNYqtsfpxEFgsLuzjm7nENUam70y02PmGYZDcx/g4hhPMmn+MuoCWCLkeyXbRF1imQMNrImJCT0ZEdrgcWHTu5QBl++djTzWpEZWhxN7Yk7XRpxXKD9HVIow5oS5chXTCQ9TJkNcQWRuGd/I3HLBct3UqZ3AeM5RzHVkbFxKKugPS2hWzdh9rz9Gvd7CtcMO1lmKTmIMafE0MekKLx0HEKhPez6Vv3G1UsDtz9zFRjvCyd061tY4GAao8gAVY55gylKzzPABegt853e9E7fsPIR8Tps6MrKmRtMI88B+8p7w0CCo4f3Xeg0+ox5zHLQqstMOLTPAmQWGZl0OAAAgAElEQVRg6WyxH2AOaJ19VDIpJpsDS2yd84vgkcypl20pbSDIaG41kI428eM/+Fq5HJA989imtRbAizoeNP3RIrzAS24+u/yi3t31/GTWyfDvXT9YMHabm5s6z+iMIPInPNeCgUIE2n0dXLsi/SaTGtkwZZlijPx42bnOUjmN74s1JbJcP9LO7hzD0eE+oglHFFNDa2wqK1AEcZS3DDhpjAlpRk43w/axswakB0eLcjmBOKtYvIH1dgujXge5JrjNJDXzRJ8sm5h+2Yotp06VypxkR6mSsa26TpqoufTlVfNTpaJ9kfD6kbiYjjEe9FEluOcpQX/wUJkRq6hktmhAZj4XGaEareQ+Mm7VfdDvsAEvgGVPqL1czuEJZElpu2g9EQQyBOI5rl+9pmEdnKal5kQSYO4fuzIBj5/JGxtV8k5sb2rctMYbU/5jTZkEfavNWTrdAoO6qD5IKmBMKWOiA2GNspczhU21s0qK9RBQo8z3yC+5NSRVMZ9MsCnH4Fq3M8R07jwTNPRlNFJPhpKWNY5UtkTdWVXXczubztck2agkrGJrXXEsMKe2b5f2YP7ZVgktA8iWmFDH66+16IMJnuPcj7wmq8x3lHK0MteyraUCmyZLNVXfvBpEcC8HFckql9pqb5B19tzBOOOP5D0hSfbz07GNs9uSasg9w6RcXO+MXz02ezLxrATA+2tve2vO7t7trW00G60lSyoxMxE6y1UGOKnPqtEOitpI2QBy0tNEQVGG7wXg0ccu4qabTiyyJdORBU2o9SNZZ3sYUDBnyWhRIL8RvnnHIAMOS3g8jAmZHzq8oDImm2LWqmtYSxoogVrJCDEPLk0SY9mCZTxdKgvYfwK/+xcZ/N541Z78L9t4vnlXSzTGftP1wFl3L2cS+HDxjMCRwN3h42g1GrZdcs7oNu2fAqPGMxp4Jmts+M6pduoNeRc5HCIFCikG6T5Gky4a1Qb64z7+8P0xrjxWxVpj19iKqIDtjRN40V//69jv5Xjz796N8uQS0tllHY6mv7U1ZWUaBnwLJAQezG4ZCHhoKfiEsppKvhzxSk1UuyEdpgcDOSw4kOXhFkCuZ5J6XLCn8izfs07+7AbW1hljySaYFC4PX3+cJys6HFjSLLfw8h97Oy7xBJtVMcunOggK1M+F8ZXce/yQ+WSIWwcXcf3B9+PooI9iqYbhPMf+IAWa69h45nMwnubS/6bjmazN6OIgH97RUP/moVbIU0xHAxvPOyKY5TYhSzEzazNmCXmKRsUYPC/v6Wig763mxfMAt8KDJvPQzF8MSiKWmvdGpdrgQ8vHeOCUzVkN+Nv/x80mCQheyM4+yWqGDCSD+A3DQmiDY7owbzjRNCxNRSOrwpPeRpQSzKhJazIAu/2UdOSmzxPIpRcuJ4sFhoEyCVaD2K0sEqBIiYD5SoudLFZQmCe4kh1HGu8g7c6RzjcR120fdAcDNOo1JQvDzmOWbBUyNOsRnvfM23D2dBGlmhnHV/keOQWMyZqUiEzvLVmNaVNHMKgqSKjLhG7w8JAbNzkZeunqGW3VfhlGi5sjRszPxW52HXczfPsPfQitwgOIsG/NixEPCMqCrEzrGkAbGGA6cpVJ1dxmTKb/6aVq3jcetA5qbwDDi8lIy6aq6diGQjgb7I4KBiSGtm6ClpKAl/dx8/g62s1z+O5v/R7ygVaiDpUegl1+OavHNdhaX5PWUixy0HdzzVBisLm+pm5yrheW66llNG/k4Dk9n5s/byBuHFR4taW9toWD65clHyGAlvVRkqBZb+Dq1avGBs5nmOUR+FgOoKjU6wKATAwJY/v71yQ5I+CinVJSrqK9tqHx4bQum0w5XIj3JUe5vmn2apPBAiAZCItVKUhqVcxGA4FaPjeZXAdEvDe7u8ewt3+VW39RGuZKE3grWlOmSvkhafEkRbpX6usLJTWKaZT5bIoZ2WCuWjU+cm2ZVIygkpO1qNn35lVWjNxFZTjiGll6Zfs64u/yfljlx0A5mU1qebtHnXByZ8IdZAzJfJL95TQ5Jt6UhbgvM9fVAswFPb8nP/RI5vVg34GqAVMbB63x8tTeSlJnkjRnbz3eGIttYNBJDgfCiinBUlGDIIL3rQBjXJQ0hK/NBkJK4czy0K4DQS/dNaxp3M41f/5Bt2PuIfR+T6hvtorf6llCgobstoiY3CaVMqB7LF0F8dwXiypU+JxGLFjsWf0Z42KXiVdITlY/u8cA3+/ad2MbNlUIsgjeF+qVfQw3z3ZPwjSsiOdQuAbO4HqiwNdUNYDa+OBs5EDaH+t73a9VJt/jSI1rNr0uw2jQs2qJrkcZ0Rt+5edzivF547a3dnDi+AmcPXtWwbpW4ShYg4npjCwYG5noycoRmmyGiPCRu+8NU68i3HLHrbh6uI9jx47phfkGHfxMWAan+B+5XEcTmpWLeF1tNREss2DODIB6nQk9JgNjqDL8AFlhiv3pHq4OjzCcZEjnCcpJFTtrm9gqtdCIqyjKfSCMdnTAHay8PhlA/MsLeg2EWjZmn351Q//x14MaQDZMDVBIqPnjIcrsjSJwmrCTCTb5AzeslZLs0DELM/fdXDY7SvQQs2xls5QmaYy3vfMR7F0rY7NJ1uMIxWINX/WVX4XNjQ289+M9fPy+B5BMLyDPuyio45rKmqXnYsBClqUH70FlugUT2nuydf6hR2TavbmxrlGMAr+hRKWsOwyk8ITgBuZWw9BuZHL9ANTHXXTeG+PkAZNrmNN5/GuV3bVySgmFbIL7r3XwPb/0cQyr1OuGBhCCSA0KIZgxwDWZZ9jBGLcNzmN4/WHTXSHD3rUODg8HSJFgkCe4PEixefY2RM0tPd+QLAEZ3FEftHXPphR+jjTdLCW7RMaXE4cYSHkdxU6YiwPdE3hIkwEWm1GqyJKsVK5rbDRjAY3nqUVlQmJWWtaZrGAYGlLsEDMdox0YZdSKKf7ul5+RdICAyzvzlUTEwRM3XPvlIWSHjTMGBGsWoyK9Dw2hWNETOkvs91q/Fxm7a8E9tfGw1Dq7OXsYW2oT0yzJMvVOgjd9uI4Xf+ffxbObwKk8x3ohR5NTolh3IpvE8mVQARG0GtkfbOkWiiUblkIwao2mStXDfDGziGQyodgYEG/YWbavFivKLAtt5t0yrQ+bcPmoFakXP8arXvsetOo9YHgeaTTSQW+m/aYDVsWDpUWOTQ3lzeXIZ5N2UFtoe4IHdPCNFWikzM0mYPGQSafclxZZuf7VWR6Sx1VbIk9M/TB3MKDXKMZiTquNMuJCHT/87/4H8uwqWKCQwjQ0LPme5GFMp4tyrYpOt2td6FqbJtfQAAKW50cmY6D2nD/jmFs/TPn6XI/0J3aGzBq5evr37k0nsX/tsqohDEocm87XVbl4blrKjFZziLG5cxyTCaeOGZPYXNtUExcb18hKko6lpGg6pztBE631DY1HZZzjuct92Nw4ATKy02FfQJh7UUkYwRRtwColSXY63QOtQXN/WJ6/29s7Avru8as4F+QN1UZT4N5kiXRr8pHW/JN+vARsZVW+2mvr2N+7ilzyASb7YSR1sCO0+29TKbl/dM05ATKsdy5rNhKZdZYltX7/fBy3M/sELkyiWVmmRI6YQ6CO45THE/UvcHoZy+eMLQSNlHOsMtRuneayGh+Q0GyFRkANbbGBTPLm5doNjWhcG5IlBJcAf7+qTATZDp/XY4u2TtihjM2+ptnbQhZc/uOJAV6tu5A8qqIUWGF3FfKpcf1ux3TcAv8NJfKuMeZrM2GhNIPJqWIdbdg8eQnXwkGkvU9LJF1HK/eLMBXNk1S//vw394iSlSAR4u/ye7KfWyF7+HlKMWUHMwy09uzc5+OctaXDj187yeJ4PqtfzBrx+Br8Mh2yScN0v4P+2//t79+vr783adSZ0bFZs2wkyGwywajfV2zlWoje+KaflZDBAAs3ER2MzHPy2O4ubrrpJpw6eQqtetOmpkjKkCNimW4OPPzAI9hub2J/7zp6aRfnnnkrmq2mGwUooA9GI9x/4aKyz2ecPYfdehNFZmHhUNPND0vFpAhWNp9FBTx47SqKjSqOV2soUVOYdzCdHqFYTZFG5HtLmKEqlqs/m+Jgv6OGlnajhbV6C+3iOsq0Q9KYA/Xs2snwx6Dbv8yAd3H63fCXsNFDZ/STH2Oa3ND5HmkGjIARgW6ejZHHXNgd5FFfvr+F0FiYx9axq+oVD39lrrbY6fAgDj4vIo238f+89S5k+a4WJoEYA9xLXvLVKiG85T2P4+jieTSKV60rW53nNkbYEyMGUB66zhY5kPesz//k5qiwTD+bacOSkeFG4WFobg4WgJz1dUZAh2jYHx4IVgGub/rVnwmkhpIW2RfPhv33+O6pmprFJTWAvPkPPoxfuAvYnw9VXp7PyMgB08C2MLDzc42zDGezLs4NH8JszOlJE8kmemwqG07RPRzhaqeD/nCKQrmOcVxEd5Rj58QZTHlMpLbCU04BY4c5QSwDJLvFqVXVNaZFGRMYdgxPVDJlkkHzes1+lxaa2jpOWrPOX9qjWcRmk4tZlUXsVg4MHVkhBUSVVq1hiYzMs86dxBd+fmvRJOn3SoGZDiDhGjrgoL6XXzps1JRh9lIKblxTIZvjPfUgLeA2naJaMr2ZGDv2AYRgTcDrDJUFXAOnxgJzMhtZq4kaMaNCCxcO1/Cab3yhpFaazvXHb6w/03c/dU/Dp//0XnThMfSff/ZuHHT2UJo+iDiiRtkTYUqbjN3XPVCctIYaHmDuU23JM/X9lJzZ3pNWFmbdJiDLQ4ym/pKQ+OANY2yYFzsL57peb1SkZZr3dfIx/D7dPtjhzvfCBp7v+LbXoVkeIppbo6nfV9/7xspG2NzZxvXr1wUK+f544PGLjyehw4NVYIF+vPU6xqOlFRMfy99x9wi3uNJrFXLUmuuIs1SyB0oY1jc39Ce/bODHXBUUMutbO8cxGE+DB3VBlluU/XUOrsqeTACT5XHukWodG9u7JpeYjdW3QlAdlcs4d/Md2Lt2HbNpL+hDDXRWSuY6YO/ZBkSQqSRr7XGJrgb8ojxgGRPJaGbY3NkVK+jMKgE4qzH6oo8wgXrQ8XJMcr93JFkC5QDlUizWl8Hey8xMDCX/KiTSkmqqGSuBOUkUs9JTchUG9HiiSUBopIkxn9Q6q9lT2k/GItvLagxDjsODQ01ko6xBQFZx15Ivjz06KRbyApu458xto9k2mUhozieIduCp+xh0o55ceMzgz7h+eL8d8IrYC3IQu3AGMrgnBHRlqcbGUMqMTKPsmMv3Dj8bE39jlM1hg5IGShuoia4124FMMYkZX5PnJZ07WInn8/Fzz8YTMbOVIC31BMDOHyYEJsvz+70aZ51M8AjD97K6rzz++vnocicH/Z4g+M+5X5goCkzTPaFSDRUj80Lm6HBfN06OrhKl5kRjPQLS4QfbOGebF8RHSEI0Zjr4tes9ZDk6B3sLWWD0xl95gyatmYEydWhL2lmdw6mVdpgh3vaM23DqxE3YXN/U4camiXs+cC/y0VyAOCvP8OznPTscipG0Y/w6oDVEoyb9bauQoJJxQhXHCZqG0drdLAiKsWApLQIGeY6P713DMJ/gZKuJE9QMZfQbHGKcHqJSY7ZXRjyvImO5J+d0nRJGmOHKcB9X+0dIC1WUoyLa1TbapRbWC3Wwl7tkfKHPYdH7/POfHPfpH2Sfzm8Y4PyTYL1rpe0Yv/HxNrnGWGI/5gllJ8jyAY46l1CvkM4aIkqmYoMpdDS7lYISpJTCRyY5evIYR+Md3P/QPq5cKaLToc9ijGlvDy976deJGfv5dzyItP8oosk+YlpXFagZIxNnCZmASmhm4Ebl9/xAY+DQv1eaDZQtqtnOgok2b/AoZIBZjFEMJTWymx5E+FhnaFdBtNbNimbMD26yLjwsGWDZFMUvZZhuy8LOYjpp5MAPv+kd+MO9HQylv2OGWhAjQIZDno8y1Y4wi3M8Oz3E133xOXz8wv245+57kadFzbhnOadz2MdBd4JxmiGbzTQsQq9ba+KgN0ZWbnBQvVhLaoIpb5CGM2MDSmR2SbI9kMeZ9iElscPRAKViVV6HLLTTqojvkQ4SYoCkn7J58WZRZoDS14nWnIT7xvpqj2cJvuAFz8AzTxNYWgnT75/iEZZ+mP5cfjCusujLn/EAte5pri0P5n6AFVUOdCipLMw01mHkLT+Z3V+Wbz0I83ncpo4gewd7aQOv+kcvEKvK66OGpqe5FfYzAXg9TvA6/9JvP4gPfuQCytOPolIkI2e2TUwyWFeQmwJ7JUJViCDEQOTSxo+6Q2PLl9Wj1UOSyQcBCBl9Z3Kd0eIaczDBhMXBrz+/d7/74cuKDNcImyeb6zX8zBvehSc+fn8Yh2tT/JYJr2njKZHxRIk6bF9b6r/1ptJQ+ubrttvr6Bx1ZXfFCXPr6+uYDK1R08r7SxcYXo9qc01AbtQ/sMOcw3BK1igk8/1+TxpqfnZKAeKkKsDLfcTrsrGzg97BdUyHR9Klct3yrC1pqtyWXns46gXLQdr5Jbjp9M3WTDkdhAEiRiLQio4/dycHWnmRVefP+PracyE+ygItdMnzT+7Xaq0hksiB14I9DiV8k9ZEqNca2Nw5JoaXzHRObWM+ExHG1+c2YDzg9SUbrUY3xgh5BxOM0gnGx9jfKEFx5tAAVYi79AvOcvUP9fsd6dYJsiU/SyKN0i1VymGiGd1JLFnzsrlXC1ZZWPoO8xzj+qPUyuO3gBtHKwfNL4G5x3mXdziQ9u+764jOHLoyqBIdGqRDnJ+qMkbPaxvMoT0wyxaEC19X8oc8/EndvSwc2QTGNQccHRwImzXXN9VrQMaTz7Mq7aJ+1R2AWK2klaY1ji2B+7KCZmenn+8eT7UegqOR/8lrR/zHfxtrbwQYATfXuSQ+tCALrijOuvpjeI08ebQkxogHxVqCb69iBqy4vGesXiyHNDnodqDLf/P98EtkUGCF+dlJhhBVEixXyxUc7F3TBELKSqI3/PJP5h5o/ALYjbGLxTNCwEIbP1VmNxqO8czbn4kzp87i9MkziOeRDtt5NMWJ47uBureZWOxMfPjyNWycuwmXr1zG7bvHUEx5bBqtxrOQvu187EMP0/ZnA9sbayiwQ7AQ4dpkiM5siKzfR7sQY61VR4UDjWa0+mGhg7PLJ6iW26DBE4+fNE+RJSmeGB6CHgE9jmFglzMDYxpjO6/jRHMDa0kNDZQFgPlpFw60rpf7dNDkX8rHrjpIfOIHvHEUspVi57lNeCuWqAMeYc5JajF1ZRyiQNDM75Nvp0H55yJDQ8Dv0rUerux3sHf1CfzNv/FXpRN/09seQD76KJKUjJF10VoWaC4RZD+oiXIphQci02e6FMa0QA5WBZAY8NgBynJK0FKxpLsAo4F5MNeGJXt8w3ME/15/T/7a3CfaiJlP5zJ/UwYEZ6KVWMrRRJwOvvUn/iceT85hMJojzemcYd2jbOaglpd6XDa+jAc9PKtwiG/+mr+CvD7BxtZx/MC//zEc3z6OyxeewNHVLh595JIYtGa1rPIr39dR91BAtcCxk4Ui+uMJUhRRbaypBMZOWLEAs6m6z2cjBmlzfSgVbe69H0JKiMlushEiHE4EEZmagkzXS69Jjgj1pIngWkM0AgvEgB7NC3jx33w+jrV6wQrHyq98felOg0MADzYPbmJwJBOwpM00aoGh5Qjlxdx6Y/Kd5XEgWyr6/Hf35zQDf2P1yQLaBCvZ9KTGeophUmAuY144gVFWw7e85Jmyk7MG2T+/rz8VMM5zvOsjB/jNdz6IWnYfigmdOMgsmYUb/7T7wAl8pmdcWEqFEuxqxzQTJpeHONBwxkj3gCOMg5+nxqKSgVnpMhfICpUCL1XaPbakw5h2Nv0B7c0Wmu0qHvzoBL/40z+H+WQgaYi6zAPDQzZNNmNTkyfw3nMsN59L/rB0PwnNpvnc9jbf39r6pjxMVYJPZ+bbGcfoHNiEM/4uJ0lxHys5C3p1+u0Oh/TNJZNdU2JKZrm3dyA7OI8H5XpbDZOy3ioUsb59HJ2Dy5iPuyrFizkmSxnncmrgex70bZgEm5sYEm46e4sqsP0jY6wkHaIuvmw+q43WJjJ1yVOKNtbP+d69/Ewwz6l4fp4rMcgANoeVqg2tf7LKnmj4faXdG8kp6jGr9ZqY2163Y7KnGZsnrYPeGmytDF6rN0OCz71V0OtyTTkjKDPB0Ly2KHkHtw/574r9q4AaXoLmTucAlWpRXsAuayDDqs9db+m1zYXAroszgs7+L5If6clJjlG7b8w4r7GvXV5PgS6dVZYE8/XcQs9BoaqD9KYNjVuMlZa0Gxnk5Xd/LsYTG7bJ9Zco7pIlJiA8ODiwdUf9dQDKPjqYfUuT0UjJEK9pud6S/zO/1K8QJnhyehAnjGl/hSZjvrb70t8IZJfjz/3c8nPM46YnoVwrvM78N/cE9wqfdzWJ8ETApSB8jAN5l6x4lGR10K+1/M1VTQyDo4LVG1+Ta6hRt0FAfA4H1v4aLoFwwsPvC+8D16pmAWh6YKRpfUeHPANzRD/1S68Xw+vMn4FfG16wWoq1IGjsDMM8My3TvrA7NsItN5/D2TOncZyAVhYwNpmJj7lwZQ8XOtdRbTbw/FOnUR5niIrWvU6KgNZKlw/2Ua43cP7RR/CCO+5AcWoNCeMCQL5Q5fIZwfZQ5ZpymQc4bTCYfeQoF0saVcvejTl9YTFCkaW4pIBL+QT3dw9xWC1izCxlXkYxjVCax6jlCbZKDexUGmihgqo4YwJg9lqbG5f0cfzzM1G//PM7L5/SKxvAdJ/lT7Q/u+FJ1PQTZAe6vXQWpY0Opw/1bbJMfiTXhjhqoBQ/D+DUNS0qZmVMsgV3cP/+GHe+52MoZA8ioesArMxjmelcwEjhg5Z4BJmh+5ZZ3CLLXpl+tZA4hBKssb3LhjMDxcsAZ0HVgp0HIQ9+vl+cNVoy3nad9DuBZXTQR8ZlAXR9ITG4lat4xWvfjMcKa4jyBibZSHpSgQo2ntEaMBj8leYp7phexr/4x1+IuJ4h10hpstzGivQ7I7zn9+/C+fsfxSMffUylMA8+BXXF5hhO2N3OcYxF2YBNZgSnpoMbUMPILJiHgg4EesmONY2pUq6jP6Lul1o+WqeZJaHppYy51kQhHtrcOwT91HcGXSdHSzvrSvavEJXwlV9yB3Y3qNcy5p2/4+CHzKBAeChP+r3iQeNZvh0qdojy8PK1qlWkSYHmIOKva+CJbhcGvFZZDh/BaeCGEcCa3pRAyxWkhrSwi0sHU/zAK74EOb2m/5wB7+ree6rgl0neE/0Ir/up30Iz+pjtgYKBe0pDqMETK047oMCI8zFednQGRs11dElhvA0sj5WqDch4Y5ImAAY2yX9XB2YY0ewMje51YGroj7oARjmH4rABKkGhHKO1Vkezdhu+7Zu/E4WsjzRMi3Rw4k05pMY4/Yxfrt3V4Si/Z3uf1bJNS+T3642WWCK+DwJelzxRAsB9yE0mT+BmA0PpkBO0pbW9ogmGFiOoR01Q5ORFsr8c7x28hlsbO+bZzLXPxqFqWxZj+bQr/1KuZQFI+kur2bEqQE8LPPUncGxvvYF6YwezdKDnnhNYzGjrVJWcp1ShIw0dAWbmpDC2scUO2NvtNTF/BpZsEqWuGwdLbG4L8Oq6B/nZKmjhc7Afgc/XaLVwcLAfgBebYyc24apC/T7Hko/EnjI+8tr7njU5C6NZkMOE5mAHUL5/NZZc+s+qyvWtdlPTAdmLwGZjsx8zgoXs59b2MVWduN35GbyIKW1sqEauVpv4/Iyr1HmTMOG0w8V0xVAtsDHbpkG1aV6c2mlAz5+LiQLxiP4dpB9OavB+smdEMhfJw+hEw94DS9jp083n5LpxDatkKGGoBz+fYqiGCY2le+agjQLZ/IDN/Fy2JnJzL1pWOjLdB763ZS+LnU9MKHgfufYdEPvv6SRmIsI4SIKAr0/JW6jAubZ2Nfb4/lplej2OO+henJHsr6DMoVpfXFeeY57c+mfi7/F48evNa+Rg2z+TxyR/L2KXOaWRZIv3ntFBpBDh4HBf+yL6yV/8b/kqPWwveKPw2/zcDCAwo3YNHH+PG5wbhlpABZK56VVO3nQKp0+dxskTN6mr+0CTTyKs5QlKnCJUijQBih3xowy4cO0a1o7t4p7778cLbrsdaxTUU58VSmbUPFIXyffBTcASTX86wmA2wGDKKTIpyoWyuqQ5X75IK4x8jIgm+0mMvSjCh3qXcEC/wkJFtk/kdGm3VSb7NU5RmmZoRkVslWo4VmujibIAMJdYkaxguIiuh/sT1QFPCU7+RX/Q0gHCE6ZP/EQGY1X2krZ3iMm0izQtolk/xuMo6J3M/skP7vc+dICHHnwcyfRjOhgMMNpPlUULnJqdknxeA4srMFS0hhMHOP6eBGKDuH8VxLovIYGya0wVAILWyTe7H9yy51LTx1ILyseLlUhMzG8HjflZW3OHtWdaI2VIIOIIR6MZXvGjv4dOrWaSnGDzw/cxJnvCjc71HpfQSCc4vf9x/Kt/87eQlc2zUmcx9bnqqA8jqHOyrwW8+10fwIfuvBcPfeQCZn1alI0FRqmJIjMTc/iGyrEFjGYZRrO5fC2pQSQqdrmH6bh4Xcvay8QqlDPIjYHsXVJEMUxbk/NEMGYnm2byETNN91nqHCddLSb4Z1/7pUhwQfekRk9HHwEsPwEDKp4wiBUgYAgaXmcO3DPSM30PkB5Al8y7AVzFOg6FCCDN2S6XuBhLFMr0mYFeln15NcbZOi73yviBl/+1hefLnyfDu7rXCGTdhYZ3dMxpcSwxT82irFaiPpfXb479QQE//rpfR7t2UYwnD2nqlIsElcGH06cOcu1zIIWDJv7po39N2z0GByA4k+mavwVAFksbLMdCg5NAdnCAkP/syohglb7VIUibqamtRbH5CSr1CtY2G4ixje965Y8C46tyGKAFn7Nwca0o9OEAACAASURBVIkNqeYWQCbVvUL5OeRPSqeEAFpY7vQx0XQssIlZI7GF1ExqD45Ml0vJEIHC1u4Onrh0CaW4gLWtHfQO95DNp+j3e9jY2MRwNFn4yPY47jeA+OOnzmmgAsGzJkVW2yhwot1wDzPJQ2jrlqoxq8T+gnJbUqVZan6+bBIslovY3r0V6XyIQb8rqzqbvlWS0waiipyL8ozuLH0DYaHhh5+fVmr8fK6z5Ocj6KV2eXP3uN6DgdVl05onnSK8YrovVJQcdHtHJlEg2LeNrThFGRgHWUm+Eaauyec2lLH5WbieDOTZMBK/H85OWiIbxsEX6TFcs6E7HCzC2BAcBZLYLLh4j0uVmrmpMOFKbULYavl7NWkjKCdAZ0Qme8w9wOdUJSuQEaoaBvmLg95VsOcATppZSnRoCTligrEcd+3JBhvYKmXTrjq7yeTE3xP/NGs6npNWmXJvbFYgKeUY9Psa/FGpt8ReaqJt+G/JxjoxZVV56nj5Hvw+OOvMX+d6MskJnSpY4SG4Duc5HStC05jeU5D1+KAJ7gc/C/1s9GTAG8i8IdTIiBKq9SrkzEICIfhl8wIrbpStQsBrw/fI82K1QuvvwYkLv4ZOgth+t+FFWmfSLS7JqnJSwP7BNZ1hkjSsImS7eEudkzMslkEbY0vhqzRCZHjJLsk+yDJ5Zq/U8Xixjz6YzGZOP+NmnDp9GifXt20kJku2oZuZl+EP77kHja1taYVu29pAg4wtFR4aVGVs66GmPxVUTtk9fgwRFxspfPnIApN5isNBD+M5m0wy7NZbqNHCKp9hiBT9eIbf2buA4eY6pnFJ4xz5n/pUaKLPciZfa56jzFN9OEUrKmKn1MROtYGNuCYATAkE35tCcaj6rwwB+YuOYv8M79+bWazLe/XLGZhg/BuazggX3JRuCXi5If/nux5Gv3cZ9fQyJtlAh6pdYzJL7jFp3bLqrl2RGITKtn7GeyoGuFiWBIJlNQe7N/yOfn+pGWLg85L4atmHv8vDjpUJDbJYYYllol0yJnO1aqLgKC2zlbPMP5QJWYQ7HzyPH33bdfQKdmCwSkUmgHtKDG9gSNkhXUtHuK13Ed/0r78cecmaO7jweVhzudIiyNlL8uWKi1mMOCvgAx/4MO656z7c84H7MdwbIyf7gQnW2yW060VkhRgPPTHEJDNXBoLdatHGhDJwkpchS8H3Qcs/6WVlOg8FYiW8hFwFNrAFGYj8H80ijI/VAAVqDmtNROkc/+T//AJUC/sajauEQPrq4M4QNpQDKV5Dat/IbvAeyqdSY0uXPt0qWa+4ZOiQDoDJATSfzw3y/VDkc9N2aXkghFIONdYEc4yHeYzJvIIPXozxhld+pSUDoQPgMwl6F6x1yK6vdIa4MskxuH4Z42mM7WIF1/sxvvgLjqGschTZmBJGOfDGt96Jd7zrAqJZCfPOozhdX8fLv/6rcevnNvG9//4tOLZ5QYb93hDm11LnhVgjk5OYB7pdE/57WZa2g282MQbID3gHSaZNZGz2caXWrcHKgycuXork77DZxl+H98iAEPeksWDlegn1Vg3V2hb+5Te8FvW4B5b56DfN31dVJGiylRhrdK6xbLzv3J/0bvUGLWftCKQI0OjfzceYxZYBrcGgq7OBgFfa9yAf4HvdPn4C3YN9pLMRev0jbG7sYDJNFx3t41F/IT1YW99GzHG6bP4sFJGUapISjPuHGA87loTOw0jopIDd4+fQOzzAZNqTzdh4TCIpx6nTz0Fv2MV40MWUFRcmoNQPU4aDCK21NQzYu8JpkOwFmBn44/2hJ6yDSy8Ja+hBoYhSpa4piJR1kOl3AsP1q1oLcw7tqGJtfQud7qGa6Wa0C9WUtMS0y6OREmADHpZAsXTv0gL+KY/iMNXL77evcwc9jJHyS48iNHgPRxwSM0JJybTJmGih6AlWa21DwJ8JuJwvQg+KSxkcpPFPk9hYjCWLLENNTn9kM35Y86oEseoYBqw4yHLmkutWA2PCAA4102ngCT978PFeGVHs1Q2tc16bgjXwrlafnKxxG0A5MqihLkev09F7qbfXZHPGfonVyoqdObYHxY4SJ/VMasPraMNqDOSKwaVTVvDn9WqXEZhWEfA47IDeAayBcVsffD4nllYxJCs/nC5JYsgqBnQmaak1RMBWa27ptkOtOz+rxw0nYHkOrb4PX7OW5HDAi8eIIMMKmINVJU4MZDMi1x4Tw8Ojfdn5RT/9qz+Ze6YhMLti5u3j8JyRWj3c3d7DFxa7770kufBUFJsVIeN0Ifr4zlIZwTdqddx86224+czNWNtYF3CYzOe42u1irb2GBg+tOWSWrucPmgJlC8UEFy8+jlOnTupgZUCVrII2TlGOLjM1BkhOi0onqJM9oF0F2YVijIfn+7h/1scV/i4PbRVYDLX6gSv9JFk5sknc5LR9mcxQj4qoTnJsl+rYKTewHlVRjeIAfiOxwNpYQa3x/0cG2DeLrRUDqEuwuwqBn6wPMVZHdmVZhDe9/ePIJg+hNu8DCceCchMHlnfBWoQSTtDh6pALHf6+Vs0b0RhXLx/54eyAd8kOmq2QM1BPljM4E+UNlgvALGVOJDcSds16CcmDuYNf+zNY5UnTXMKbfu99+OX7yxhw9GlkBuVk5hhI7RCQWFml4zYG+KulEb7uFS9EThJ2RpcSAk0GFmNZuIf1X2hs4DXxCVMaYTkDHvnYY/jdt78D97z3j7BeKqC1VsTm+hZ+757HEUfWVMCKyWazpeBHwDAUi5aoe5tT1gj26BM8lW0Py4N1AV8yLALgsrhi46BppcmqMkByUpgm3gB42T/4HDSqM3MDCIeYX2MB3MD4Mkj6/aRrhB8+dli4YRf3Lxs6jN33A9YfS6bWGRoHR2Ivg9ZXKWxolrOkwSQoDNLUO0dphklawG8/XMCvfM9LUJLO1Afa/BlyxE/xqwv2S9ws8PheF9f7OZ53uo0yXVKyMv7HOz+Or/3S261WorHdGe6+p4NLl67i/ecvYX9YwPX9izhePYZv+hdfimecivH9P/jbKFbvRb1uWkSCCJ8cKL3q2Oy3RHiE7njX2C7PiyBxCtIHXj/ZcQXNq+tzrXzOSXEcXS2nY+nSuR5lxybf59A0FcAxGWfdJw4wYW0kIQNbRKFcQKnZwKu+7fVoRyOMUiZixhhaUsNGJFrE2f6h7tC76WVZp8Ep9np8TwLlmiyaSMbAg304GaNaraO9tqYSOT1yqWN1sGsVzSkqjbaqJvPZEP3+kcBTuWKTy6Qvn9MRZqhr2GqvYc4xwHGipJaDHKqNFgadPaSTvtwFyPTSPzcu00N4F/MpG8YPMKF8gZrypICdm84hysvo965JYy/Wk6wiY2BSQr3dlPdoNhvJkcETQwP3GdbXNzVOW3FaRI/FR95TJqLUE7tHuTdFuQZbYCrNUW+3VRni5DeVZ0LJ2/cuk2Dtu9hAsAMY7Wc1W5nDgDeYeZzl93z9MG7wupFAiJNI2mF+HoIgYgCWxXkv1Rg8HqDdWg8DMNg7YECIr7caOxxcGpsYegA0UMkcSUxWspTwUdPuxA2fz4CiJeX8vggV2dmFhIvkiiYyWjVplSwUIA5yAXvOWHHU9csuZZCn4UKSZd7a1OYe7O3pObd2djBhG0xI4Ahg+b6tSmkAndfEh/fwZ3yMSxecQHGPXt/Lq0BX+zwAZZEAcSz5wao8wYG/O9vQ2lZkEJnzOMOg3xMp4OA7lie7NQk7icGKB9l5+vSaF/FU/+Zn4N9VcQmSESa9TMgceDs4doLD/62KKBMwTbKz98NBTOwDuHTpCdqSvV53eEGPc/GHQK5NsTJH2ecg+wK+kVK3Ln4hdR7BLB9ygch718TDzO9ZzuEpMp5MzZSfH6Rax83PuAUnT59Bu9EWeFDpmbPNNX6VVkpTDDs9dI6OcPL0aSSVolhiAUyC1jxHdzzFxW4XfUS4bWcdlUitJki4uXK6BACjOMeHBtdxOcoxiDOMkxQTblCWXCXF4aYMiFWjkO3gk3my+MhYkoyY7G9cQmUGbBdr2K21xQBT/mAMsM0bU2/eZ5IC+sydtX+qZ3Zw62WIG0FfuCDhrj35BRRsogiPd2d4zweuIht+CMU5XSCoK+RFNNua5fjeAHao6Q1dyNxMnnUK4IaxoJaMKXXTWlfTwcKH12a0874r+KpSscwaPZB74icrs6B7dyDGn3EDc5P68zpL4tfA/nSgT31ujJ9463vx9gsFZLMypon5FxM/0NFCjGqhKB9SWoo1pwf4l1/2PJx9FqeJsdmCrhds/zSG19g4HjSuP/UhIGaqz2bOQqFqZaUsRefxffy3//jjmE8mOHFiF+/+8DW9J+nOshxrzZYGVFzvDFBKCpjKg7ui96ckVNk+y6l0POAEIza0hdEJ7CzVtTa7MAIXMRJsQhDrGuNfvfS54BA1rRkx1TZN0b6WTg92CAX2JTX5ih84zsqaN7NPEQrDF9xZ6QaboiWL76Ca+5ulTR6Quq/SyAX51IzX1MZsZvMI7zpfw2u/+6twLFh2WYR6ur8cxFtpjiB21QDNDI8+2ZcNgvno+SO87qffh71+H5cunkfr2Daef+4W/OOv+2LctAt8+6vfgePH70K9UkRcKKNS4fjkpXuCNX4aaOSy9QN79cD3n/OeOoPlAINr14GSH45+OPHfLKku2Hyud7HBS89pT0a4byscLhOmJ9UaddQ3m3jTL9yJu99zJ2L2CQSfaq59srqrbDMZHjJd9jm4XlmBsESH3xMAnky1djc3t7T2J2Qgyfhubev8G9LHc5aq+5v7m81U08kI1VpL63I6og63b9WLSk1uJrvHTuDK1SsCg86s0SqQbghFsk/jKda3j2k88ai/j8l4KA9snolUnrQ3djFNOdWsh+l4pDOUzOHuqZuRZQmm445AuDOQrsmttZvSfE6HXckLxdUHX1YC+s3NHXQ6R3oulvLpkiHdsUr73AOUDTA+mmZSySP9mNlcRP/9LNIo5lK5gu7hobnKcNcHWZkwQ2xDLxgbyiWb0Mb1KuaTyUhKmzKuGbLhJlvyxFPrIEglpaHPOVrahkT4eqMDxipg4zALNq7JPQaxXDaYsDuIM/0nAdlq/A39FolVsZQgs/rAgRoeR4Inr7+2EvaQBHrCRJaY4JtAjLaJ/D73EqtiNjLc3ocDP342PlbSuaSi52PB0D+3Yyr34VUiWihgENhaOuLQj5fSTpeJ8PntXllC564oXLPag5piaZMvPbnxkb787P5+lHSGoRYOOF2fy89ozLNpsm3dmUWtJyyaokf3oflMSaxXbJSMchBQnmlCrkmijGk2qaxZynmSIEwXElKOu/f7wb3J/exxWo8LlSePFwT2rKLUqzUpDXwiXJSn2N+/jui/v/mNOS+cBzLjNe2wX/2yNyOEekMZ1xfhKgDwA8u0i2ZHwoCiSUKcyJQVMC/MBSILcUkAmxeBInu+NktLz33u5+DsyTNG+7NLmgfOLMXVy1cFeIkbCHj1rBSrI8LBdIpBqYTOdIZbkiJKCYHzdKG9zbIIozjBVWYTUUF2Z535CIezCYaYoz+fIiUe58x7isBjK8eZpszGz5JRkw+xDmRrbivMMlTnkTTArTzBZrGGzUoLa3EZNRSCDZpJIEylaoDaAdHTfVx+tj2fr6XVTX+D5GFxSQzw3vN4F/fffxnl9AFMRz01FrCsowa1wOjxnmiDBbDLz+wSBLkr8IAscJytC/Xt6jto5bVfbRqQef8KiF1uYivD+/uVif2KfsXBrUG0T7TX8ue01+V+CO+BASAFvuO//C8854UvxOMPP45Hjo7Qz0rYH5C1KcjxgI4NHP2ZDSc4jh6+72UvQrFxJOkAwT9taqTfDYBXfpjcK/I9NAZuNTG1v1tz4ZVHH8brfuQXkYw4BaqAD1/IMBiShePIzSlqZQMbh10zuk/YhU4vXiazQfLB91fkWNU0DlNuOBfdRv2ydKs1zoC26Lhnph9jNJzh1d/wBYgyC/46GEIjomvJVll594NmIPR1ZHZZBv3k7hBGey4kJeF+KDAy+5Q1kPn4rq5JO7ysCc2CqbHQHK3pLC/jOx2V3nf5BL7xG74Iz05SFP1gfLohb0gojG6gvMTYy6fyZTljhgvXr6Fd3cYb3vIHuHIwwaR7iBf/jRfi/e9/DK/8lhfgO77vPTixexcqJTqdlOz6iCE1xwOpI0J5lwnXZBQcG4I/MkvhizKvaT5EcDAxcCbYr6e/b2fJfC0sDvegaech6ySGekE86VSzzxyNKvWjZdTXGzg8qOH7XvkfkEQcvrLUZ3MQwerEt2UJ1xwEKNugJtvBAtlMrwbUa81gJcjGzhzVZtsaNGmrqZgP6er5OFuDTPZygVYytNLws3cAHDG8ju6gj3Q8XDTDrW0dk1MDJ5GRrq+21jGfTjAlqB3S9SDFdEaNL+9JGY31XRzRyWFGJw3tZFSb62i0tpCnYwyGfYFefol9Y5WFsgVqt6mxlY2g9dX4nmk210LzD+0OKQ0wwKnJdBtbOoNV3meS5WOmV0r9jDulcknDMQ6uX5e+lH09mWSMLOmTYbXyNBtbOcWu3mhqrDABr7sgECgb4LG47XGKDWlM8AhWxDpXzNLR15Qlx0Zw8MsqUH2UykWsbWyh1xsEDadVEFwTbuNyLen2ARcOrGt1k1yQ6edrLqzcVpwanMDx96Hkigk/gXiYPKgEQ9+3GG9MsskEnB12zawAY4GSCmtcc0ba/+5OIkwOKqWSGvZ63S5a7TYqmolgLK/vKScA3P1C165Ykg91qWqJgMVFY6YdRPq6WNzrJ0nJbG3E0hDLDatqrLRfI14XZ6n5WE9q1TgZEiX+fokSBJ7FK3GFa84ZZmfD/bqZ9res5MgTF0+K/N9eFXJpkscTHgSK7+zP0nOkkjX0B11EP/WLP5GrpBXM8qV9vwFxa8TQ4pBY3hAGDmY35hHq4M1LcP7hWWrxwOgLlOWQNKLtCEtpptF1sTiZDGoZ+ZzDHrWbMTY21nHrLbfiOXc8WxuGlkiaa8+bkbMrM1EZ/Ep/gGm9pg14M7WEWu42bJMLIZlHOEKOd999D174+Z8PFr8YYIfM4pFhgDn2Jn30sxkG+QTTBBgykLHbnLPpY75vG5xAzaJ0meEwFwtIEEAWm4GV06MmGdpxCfV5jO1KA1vFGppRSa/LQp2ZqH1qa6Mnd2A//YzSUzlKn77HOLOzeMYVyop/feeHr+LqlUsojR5GHhOAmZVQFK82yQX9biiFux6JG4hCf02OUsORBUbb4Ettmus9/fdIILtEwYOpBwbP5j14GVsUjL4JqiWrMY2ri/Y9oPg+WE1uPOBWK01842vfjFe+4sVooo95UkEvK+F3P3Af3vORR7GfFtGfl9CnbyMbQSfX8Zpv+0pkcQeICCYLAsSUEXD/MoG0SeK2QnzfOZOpxibX4QM4/9H78bof+hUcq8UYzVPce4EuGpkGU/B3CXgZiGbToM/lmMi4oKk/hWJZenvq6MkwW+DN1Dzih6V66Bb2YabHZMJSKtWRjqf4nm/8PES56Tb53pm5KoEIBywByrL5sBT0bJaMGztnJURdY1m8hWlDKitS3sCDZqnv9kPKA+Uqo+Bm7DyUNcKV21uA2UDyeMQDPcHd+2fxQy97Poor7rtP/35MMZ/EiGaxuotb2y3Ze60mT6u7cckKuSVSht9597144KF7Ud/ZRe9ojusXj3D6xFmcPPUcfPmL6vjB738fWsc/gnIxQ7HK+G9Mkh88ylM0Rc18W5fX3AgPMuALRlzAyFx7uFefDGi98rA4JJn8hGqEnxeUxpBxJOBxCYTfWyZMTF6JI1rtGmrrVZTLJ/GvX/4apGQ6uebD85F9JYtrgMuaccTwhcOXf+fAAfmUcuJazbTgfM2tzR2BQWv2KWKWA81WKzSVjRHn1NVDzV+DwVB7rknng70rSrDJJO/u7qLTOZTN2WA80rjfhc50c9f2bMrCJ10X1lR6HY06GPf3ZQHYH9rIXup717dP4fDgiqzG2Mw2mwwRl5vYvukM+r0+zV8x7veQGbEmpxVKhxprLQy7HYz6XQ2yce9dfvaNjW0bF+vJPdnFGfdLwSbAce8T+LFNIUyb6x3ZtZIeM06scW1tHUcH9EfnoBzGaGNmaRFnoJBMrw2iYYOYVY0tM+f1WOpjrSeIZ6fuO+UzJJ5CJcenxVGL7c2S7MRnNc73M5+PEhiCY+qHTTpB6zGrUBA0Ua6zlGh6Jci8bNmg6Oe3N48ZyaHasbaar0leB68qSXMb/OAdeDJ22flhcUfXjUmBEsSlRtgIBLNudMDvsgbGPDb02dnEWX32mP3r1/V8a5vb8kF3EO1xT/uRHFBoymRIJCtargU3jtAwLfcL3suV6r1AYfD2ZQWC748SIt//JHq4Z3gf+Fn9XvC9+vvgNeRZqB6tPMN0YIkjn1dT8ziEJAyy8FjmQJv3blWCwmvI916pkBE2qzyeH6xAaEiMHFWWMyP8Xvg5y9eX1iALzc8ZNfxDRG/4pf8qH15/IMGjoWMb2cn/RDcHITrfvLMjq1nWAvD6AIswZ8TsdpeMigMAO3xt0Sq4hsdUiuxKn2NOPQhvuLRYDCc5Rt0+jvYP1fx22x234/bbnoVKycZGphxkMJngUr+PzUYNO5UKaMVECYIOf3q95UAvB/YpOEeMZkJPVvMbYxmJS4BKG/43xlwAuJtNcTgdopOOMUmAUZRhyoYjdjZHZnAsP1o9j1mOqAAZWTOW1DrsWM2AcpqhkgKtvKgmuK0idcDlhQxiyUGaD5pf06diOfT0H7pPH8D9lM+0AnjZgPGWd19All5BoX8ZaTxEErHL3xppGIwXk9XCLEcHpF4+0rQw99pcYWfdW9qy4aXllUrkYl+XDW0KgEG64BmlwHRgIyxQGStoe8JkN+744IFwua/suW1/2QGTo4h//gNvwg9/y1egUeVaCsbk9IWk20OpjYeuHOG377wXdz10gGpviO971YsRl8i4suTMuBdLRyvv3vAlXjCUprxakzGTXXhV5ipdnX/go/jx7/0FnNqMcKk7wcPXIukbOfmJoJfVE5aeWeosl2qYsfRZq2vICw8yMoPyhWAjG62CyP7yerNiMx6jXK2ri5yJLZlnHcoyHC9iPprh337z8wW4YsqN2HDnvpeh8YjXy1h7iw/SWoZ7xLhBds4DHVkhJSRi9+3zm73i8p56ud2BLsvfuk6uy1uUKwnajK2Yp1wn1jwY5RWcv34LvvtlzwpJtF3wkF5YLfoTBjn64rYS4FP54ufde3cf26camFdHwLGq4gh1dD68ZDRMUa0kimuPPLaHm09vhnhBA78Ib3zdO3Fsq4fk1nN46HIH+TjBmZ1TuOuBOb7/68/hn7/ql/HcW3soJVMkJQIT6sStwWXRvBfcMuS6tNCUh0RKR0Rw5gmSAiutUltp9kuLik5oVhFwcE/esF59nc4Y8+XyQ19dNjkuNZNslNQ44ixFq1VBa3sNa+tn8U++5t+gkE1tvDVdDEITkHeBu0Wp7mMA0tLoE8wGj1pOcZMuMDf7pqRaRjqil20GOj6QneS0q+HoCMWY1Q0OwODhbOwaJ79dv/o4MjG1Uw1JoM2YxutWqpix2WrSk0Ri9+Q5efkygSQjWazWpVFlg9mwcx3ZjHVGlomNFTzzjGfj4sULGgOezjipzdyJjp25DePJHPNRF7Ph0MapMh5R7xxR/7uGCYH2kD7FdH6w7nc1CoWJaQTnAjwJ17hN7CJ7S60sPXNl/xWSHcZTG9tNgJGrckOWkWBsRqmARv3apDYf+jKdZ/Lg51Q5AWfalGl9mFOBM5oE/pZMhb0d9OCjKR0PLKl3nOGVIN5DDuZQ133Q3VPf22qvh0oUnSoijCfDoNu3cfbqJ9LzL6ecca0R25AZ53vjZ5Y7BxvkxNZb1s6/u8XcasVMay7IGlQp5/UpFTW9UmdDqJwIeM+WbK9iUZKgUq3dwCrzOaxSYJZuBuRtjQ77Pa3jja0tzFY8pPlzPj9/l43LPjCJ0Yb6c1YhSPwsdMvZ0pte7LMwmN1vZ2j53o3IMRKC+5Igk1/eq8XfJRhlVcgJIPs903HyHhF0WvJQMGu30MTqQNkxoJGqlGPYkBKvwtnZakk3f9/VCM7Ue1+Gn7cOmlll5PsqlityISF4z+ne8cZffp1syZx29xKHbqof5iE1InVP+w37GdnNZWedf2A/VBZgTbomC6ICt7wE0h3eqNkw4GCMjDwcg3GwDJ0p5Ceapz6TwYpzx6lBAlngvhrdbr3tDpw8czNqa+tgfyVvttod5ATBcpTlanze/W4fh70ujp84jgaNyMM0e8cMVggx9tdAcA4OfiQA7mQTgWD+18umAr9jgmDeSJrks+THwR1SLVhjgC8CGeazBEAGkhnsNBX7ux6XJYNgMxwb4QijyuyiDB4G3HI3eh586mPzLyIA5jUfZMCv/taDqBYuopqNNMnNGpOsvVCuC5xGU7UA5JIClVZosbTiu+jJmQNXNQoEr1ebuGZrcBXwLsrhnwT8+rpeMMPK5m2zKlAFdskDhyeNJh82Vwo2eOZ5AReeOMBrf+EP8YPf8mUox0NMZtYg1mg0kYRJcAQ01J//17d9EBfuP8CrX/lVyApDsat0YJBHKIGEPLHtPzW5hf3r030EWML3+fj+eIQH7rsfP/+ffxOnWinuu9zH5R6nDzFFZFfwEZJ8psaaTqeLWrWJebGExsYGphyq4e4MriULU9R4SC2ZUwMtztJacwXvW4pGVMSrv5E+zBMBiVlOXZdpw8iSGJC0VW9svCXNYhMCU8LDZJGsh1K7xyFWkVyvzXvh5TCLM2FqWGSlbZaQ1aQqMM7rappdMmbjkR2qBP7Iqvj4lZP4nlc8P1RmFpt7YdbtZIDY7MB4WSPKEuyuEgyrO9nZzlmeYvDgCBcfvaTk/cQXnpJn8phTu1rUja5+mUTFNc6KNSQHZkOUCtblzl6Ix0xFtgAAIABJREFUmVi0CD/y81fw7V+7i+//T29HY/0ayiVqDa0ML4ZXB4V1fCupCOVLZ9Mc+Ppa45/SL4b1yn8727+0d7P1yGvN1/D76MwQH8+kTeXN1clL7oHu2v2kgI12BZVmC8XqGl7x0u9DObaDUKxh0OQKlHnyUrAmxsloommAYniDawD3KxMIHuRWfuZwiw30Do+schAn2Nje1kTC0binvpJZloOyCa4Hxnj611554iLKpSKmgw6ooZXlGsuptboA74R+urMJdo6dRm8wRhI69EmssDmOQL53eBVJRnlApCl3jGNbx0+rtN87uKYmObmcRJG+P8sSjHsH8sD1wSCSShQKYqB7/R5mdHJI+XoxphMmIgSQZLWtOU9rVQdkmCgYxyhz6loozbh1HG3EGBdd90wWud5syAiPgJf645xjzvn+2HfDBEOZnzXc0teaGMDukVUGfJ0QLNu6tzVtZIUlwBp0RfVyIUHJtbapNUcRFzjjRxu1Qa+vwQzS43qTAYkpgTj702K+kRM8mNmvw4/Kz+KDblipENsZyAcCfyYHXjbXGg14SGdO0LTys62W+WmF5cDeh+foegS22OMiey/UuBXApmMxi1k+Zts80fevXxPgpRMHSQiTLy2r6/w7XVecLdcZFFhe6ngbjVawRgus58rEQdfUrmJBfj4Cb11vNhSObPKgM9embTZg7/tNcVvX185WgfCQREj6QJy0IlHx5+J943V3eRHfh9sEkpzyvb165st6kIw+924A5ortPAvTmSo8lPlYohGjyKb3n3nT6wV4LVC7sb/rs0xzaCwsIeNSDyimiwvV9Wv8+crYRj9UPLj7hdK/VzSQzt58YnZh5VcPmjyIZLshwJNjOuNM6rJZKHFxzWndMlHJifT5s26/A+dOncXG2oa9L+ENs3CiTorNdPxMJbFtzjTbZ9CXcARlCtySy2/x9k6pkZIEIkM/S3E4H6I7JwCeYYAU82IsxwjqgOkOwetGhk0Em+tV1ZwkPQfieY5qnKDEbvd5hFoaY71QxvFaG2txBRUkqLgVWvh97ulAcH5q9PsUZBNP6Uk+gw9yfvLxQYZ3/+EFVPKPaTZ5EnM8rumopfEU2LEpKr6mHMTwejgg9cBkbK7JW1ZZW7dwEUASI2833h/jz+nswgJIBdZx9VIowLPrl40IK1ZleuaV57XnpH8vdecx3v7++/CRR2Z48ResoxrPUAi+lXQ7WLxumE72n37tvdh/qIvvfvXfR6HENclNHiZXKRM3D0pL1FZqAqHEvKp7Iki+cniIqxev4I0/8ms4207x/sf20J2tS2fHphd69JaliaXDClmLMkrNNlICQxqXlyuyBKTW0BwQrFmI4MuTAQ0ICTY3lD6xgUVDNQoRWlGCV73suSiWMkRzVpGWllTGyvJ0MmDK5g9tyVCqM3Biwg0PxirdBuZI5a/AEvs6oMzFwejqfrdgvWxYc/aH3ydx5tKGbreHSqWF+6+s45X/7IuVlEoWzGM/B973jrsw6c6RlRKcvOWMpE3XPnaA5kYdz/6iE+a+F74+GeBd/pzOFQQMHNc6lYzE5rqtfjlzvFIe+RP2p5j4HPje1z2A737FLXjVf/xN3HJijlrpCFlCGx+6Cpg9kBpDSTrM7UDn9famNbUDBm0nkzG/5n5tvVSq6xf0vPxdJlG0UiKIcSkE/+6HokBOuH/8XQEirWtLmGwfZWhUSqg06yg3GnjVt7wes+GR5BR+TQVCyJoGAM3nYhnWG9f4WTg2mP/mczoQ4+PZ40EHAupi2ZRGwLtz7JiSUGpbaR3G0rTvafro1te2MOx3BVD7B9eQlE1CwZIzda7dzhHSiQ1LajY2kHKC3DxCuVrTXq2vbaLfPUI2PpIWmOCn0+tq4TXam4gpIxr3MeE0t5Dwre+cRKO9jf3rlxGltm/oKy95YRxhe3sHo8kIg8MDFBL20NDlxtYJryVL+O7HS9Co7nkRWZEYbX5eablDgymnr3miI7nCLNN1a/E6Ujox7OssIljxpJVMuPavpmgV1Uyoknl4LjarqaFKyQxRbi4wx6EjslpkYyNZab0vHtdFJSrSYWo8q/cnyDARk9EYRcaoUlnMun4/eNt6hcLjL6sQi3uoBJ1uCwR2XPOmLVY1KsgRPKFaBf2+Rrk/nESxRj3z5aXOeJFYzU2Hyuvmsct/n0kR3wtfg1/ecGaPs4Y39a5QRjAaYTwcSlJWrTfljuPkwkJHK4yx1GzzbBsMOSnNGqAtHsJiqhJ5Di6h/7Q1pPl+9EqmV1P5fli1c526P1bXazZDPTToOWDl7/Me7x/sLyzHPClmJcGs24JDxgK0m8TEEu0bJRtKljk5UQeB4VTFJTZiB6kG77njzmqFzXhD5NQJ02WLOCDOb5Q0cOEvylkrpsb+RDZZzS6+EDdLleogtiYYeaVSfhBmqBPkOZC1G2xWMGqoCVmSAwnLLMxyyH/mh74HU9PjWYnDPE9LobPXDj/OS+ahyhWSBm9IZrZE+WdOncLZs2ews7krpwjTHXIzLlkaI2CXYEEHoxi0AIik67PHa5wqX5MbnQsVuXTAQ+ToZFNJILrzifTAkzhTMxxB8pydn2J8bLaYa5eNjWICoSMXFQ5KZvl+mqI4nWMjqkgDvFWuo5VUJYMgC8wlYD3MhqX5ZW2Hn/rrs4kF9vd+98U+HnzwEup4GLPZGMWCacOkTFWmSeC0HCXqC9y0n8uSjGeE1qR042hhy4qtCcUcA24EynxOfj0Z7Pr3fD/44/h9BYJKxbpO6fcbnsMz8CXzyBdjopPgjW/5A6ztnsOz14bo9w5w+3OfFZwocjW88FBiR+7mWhOv+enfw6nqNv7pP31hALVsOrF7zPcjm6ewfn00sV2vwDQGZsIB4IOPXcT733s33vvWu/H5N7fxGx88j17alPMDD/Z6rYhh5wi5ggVrJjmyQg3FZg1gebJSRcxObsp0issxwqzG+MHgQUm6ZskDUpWfC3GKzSjBt770DhSK1NgzuFnA9SlLDmD4HAI8MM9K+0zW4W2d39bcwgPTAHfQ8oZE3ZkHcod+L5ytnNHfR/pfC4iKpWKXgzOLxoWSaWGZvSgXjr2jUzj6smfiK9bL+Ctch5QxEYwuhhDSaYDxaAlQBYo/CzwKGe++62fvx2v+0bPwm791Hy4dPIxG+RqiMqUgvAZct5RwkA00wOsJi1hYdqmzRyH4i6axxXfKCfx7PmRCzHlgzaUtD6w9I5OXJT1ZUZMUY2jwLzWGeNmYpDgs4MTzo4C19TVUGiX89598L+78/XfrwGYp1OQtRQE6+emG5yDAPTo60j3ga1MDyC+foMX3TrDC+7yxuYnRZIzxYCxiptFu6/k5WIKAzM8mgZRiAUmlLl0hy83ZjM8xCc1fEwFrWaJp/PAQbBiLCGDnkREzxSJqbFybk8W9giKdWWZs3KOVJ9nnFirNNqbDHibjvtameg0qDWzsnBZQngy7cnegpzcHh9D9qE4ZQVLAuEt/33GIN8tyPu3W3KrNYxoZWX4mTi0z6ycbUWs+31badgaOOmmui7Utgv2ehmCoZhvOdTG9dGNglUROLkXUa20bXsNrPSHrbdZkLmngb6wmKR5DyNYqBkibnchJRImvA9KU9VcjQcjycigGQSSvN+8z1wE/i3vjWnwwsKQmVjbaFSu6XnyfZLddmmDXhv0F9r4VZ4OLhMcQr4L4OeTYiFpV2qcZwWf7n44YXpZ3BxMmGnyfvjY9sTDixQAp9yJjIO/ZoNPRe2muby7wkp/0Tgi4VaOfgWzitJHhNkDMEn6rnJmcwfoUtL5CHORrGBg2TbTeTxzj6KiDRoNrnsmqJQXec+ENeUzapHkuFaQX92vFx+oehjjN1+J18ITBEya/BrK15CReVSfsWtqa4XsyKzMOrZh5IsrkjYPJwvtVl5fOfktmimxspqRheUiYFyKnKPniXb2Yqy+q7Cdk0X5hdfgGqYOCTdA2mvH/0j+TYFE0t5iVZZbiWYWheZY37fBapflXmWALPuJ59DgrI3JxmjSC2iV22UrQQD9Nml6PJ2g129jd2cW5c8/A2uYG6tX6IjPQ8zgSXAG/0h661GHRFEPUa6ywyyAYmF0HzD+tGS5FN6UbxAh9sCFujnE0x4w6Us4X52aXyJ2xyRIIdRoSIPPzEOTL3SJCaZajFAHNeQE1WqJVGtgs1bFRqJojBAcN2Nuysiu1do6CPzUGfrr7zZ/CKwbQFtbO7917iOvXH0Ez30OesIwcHEQCotAmCz68ktSEBMHGNS6BqgcgT6Jc+uCbTuOHQ9Dk+l3KHpZlIt/8DpRWgTG/52yu75UlE2XNCrYmrVT+ZMAboYTX/szv4O+85MtwKukhilM8fvUq2q0myhWzNuOXXBCKVbz69b+Fr/7iF+LzPm9HDgleGpLukf8FP2ntiFCxcGmDyZVCo53sAqe458EH8dtvuxNPfPBhPONcA79x52OYFtqYjocCvY1qgt7hviavTVNj2eLaGiKWuMpVHco8JHjQ1sU22H2i5C0qRajEDUyzIYpIMAhNB3qOAk3eR3jB2bN4yYvWUEjoQmCaamcHl9fKqku0oiJD5GyEg0cHH34QKTaE5jXdMwWPMB4isN6sBJG90vtVMyQ33bL5YQlMQ/NVkDdQy0sWJB7VcfzMi1Au9fCFn7cZEn5LOdXaJ//eT1eA9JS3yZ/6gWJ40ww/8Rsfwdd/5XPwu3c9gsfOX8J67TyyQgFFOtowcEQmKSOIc0mID2/x2GvXyLyeHTh6YmFNyJZMEiD6PlyWKm19usTNEzBqXM172mQHfrbwNXUmsVcjhpjFdruFxloFe5fW8G9f9RrM52OtDdvb1FQaK83X4e+SaRuOybIaaPPpXlwLNSWp8cJJYXf3OA67HTWFFQsEpC0BX5bu2fhm5fHc/EJpdydmLsKod0RjbA1jqK1t6vXb7bZACgErryfPpI3tmzChnRhjNfWflbqSNzbfZZPg9qCSPCuCMTZ2TmI86GE06sqLPJ1OUKYF5i6fJ8Wod6hEnwCa+k31jsSxwHb36BB5NpY2W6yjHJYS1ILfsJ+tAjMlmz5Yb7RDkkPHjbnOUIJM6zvgHhirMY7XjNISxgpWhDjSmH/30rSuvSQplGEQXFVEkPFUm2mYgpFkTK5tiJVsBxZMvYMhPofFbjbkkaiynh/d3wCGmTDw3wTe6xtbOilkkUjCu+CDJpauIj4ngPtfYBQFxRhiEbKVnqgvqgZhAIUDM19bTg7y/fk6dlAmkMftRMkkE3Vv1lux31KFMilqsIYnlB5/TONqVmDVqmlXuXYHPSY4wNrGJrsUtf/8/OGa5OPZpOfuBPy5g2ZbAzZ5beFYEc4nPo7VvNWpcko66B8cZBf8jPv7+9J9c/AD160DXjHYAQ+yEmsx3JrmPNlwNpzniZKilXHFsjzjdYzY1GiyFT6HW6GtNqhRTkRPXv7JuMA3aImNyWdY6dB1DAuA00F5j0mUqWnNAwMNjhVcwptxJotieepofIP4zfU3pXNuRduxyrQo4Flb1wIE8LGu63O/N9NEmV2G21/wZ1aSNhmDyR8MQLgmb7XMqcMrZCkOkgkMqF/JOAglZPw6DPU6U5XYyPJtbmzi9OkzOHPmDKpsKAhaTL4ntxFbPW0MZpNV4yFnm1rcrLJGK3dSA6xmphUtsIPgXj7DUWiIGxVyDPIUkyjDYD5BVGET3jwwwEL89tI01hfbzM1uAzWKqY08zjifOo2xldSwW25gO2lqUAZZYPJjnCCn8+zTlDf872SBGef/1wceRda5hkK+ByRWChXQFH60zleW6KyDNlIjhHfG2iz6pb2YByLz+lvai3lmKkP7lYlwfjh7YrdkFJfP6WvAQbDvFV9v/LmXjvz5HPyu7pekUMW3/dAv49u/6avRyg61pq/uXUe7uY48MiZAa50SmkIN/+6//L/4rpd/LZptsmklTThSSdk1k9xj+vfyjjGYS04TWA0H7DxgPvrYBfzcz74VRw88httuX8evvusC2MrJhHA6HWBzraVyqSzJ4hj1ZlMjwIvVGhI6MTA40ZuXzVzB/cKMwnuo1Tax2Y5A78N6vYZZNkaZ5c2Mo2gH0gPfsl3Hl33RMQF9MvDEqRa4Q7BSsmbxgICFMgxjIkwLaqyv/Zz3i8MCdE9Cg4Oei2XPOX/PehTs50tZlh9sbo9jQM2eU+blTMhD2VCDKNgdcJThCy9/LjAdoPFNZ5GwRf6plFP+1FD16ftFu76WCFw4mOIdv38fatkfIanT+jF4qEsLzYNsGSmUVNJf8wYwYDIaxeLQ0CbWLFQd+PtkXnTuhPjlAEElZUrLgqTB47LHdI0rDo4RC9ZQB1umUqyV0ytICrfgW1/+nZiO6CvLUnQmUMW1QekM1yOZXQJPPrf/R0ZN95jnC5bWRTx3trZ25K4wZHWlULKx2eWK1jUBPBMCWtbxOciclejLyw7zUQ+crDabjNDa3MVgONS6VVl9NsZwONA6X9s6jtksxygc2iX6ztOpobePbNQl94jRdKpqZZXgfuOYscf5RM1knMZWKNVw7NTN6I/43COBbFZPbLywNQfRams0HCCdDdWsM2QjGr12+fMwwYxnvZ+xZHi5j6r1ltgSSg/Yj0CgTqDC4Q5+L/4/6t4EWte0rA7c/zyf8Z4737pVRVEFqAwiiS4hGsG2MRLBiI1Do0ZdamvSLtuY7iQmKxqHdDQaRNCORiNoFIKJQ2gUFScEDSqCSBVUUVXUcOd7pn8ee+39vPv/3nvIyspKTK+Vw2LdW+f+w/e93zvsZz/72Y+8jCldUuMEShfoF8wi15gjYti495SiOJBV/3xmLHJlkCAmnm4MZGfVwCWYUzYJMnbgHBBjyGeaPNblj57NC3ZoDBAXYJaAd3NrJwJ+1slU6qBHL7+7TxZ67dVubW+hs1cny3ZHkgHjG4NJMpVmIs1ye1WaSFGDj1HomNlKWNfA4K1CF44R2o3wnTV2ceaEhAXlYpTdWGaiz9L9R9aFAFAkHp9XkjVsbG1L7uIGRQ444+wq9lCvPab3+RncrFwTEdgscFEwuuEjzx8+e/6sfYlFSAQA55om4I0fRlphMSuIQkeGVCfj4rObN2/q8/m9wSqziC4kM5RRxTU7q1O4vBDAs/GEAYBfw/lHIE7JBOM7Eg2NWkOYjWuTQRn3Fp4lDARJIbI4lPO09JNv+TFpeFnk4Yo3A10fkHmqYR3JmIU8IX1wkYMjvZw584JR0jC1H/V3kO7njecyBj8sU+Ie0ILZCW9TT0wdYLMCsHNyaRPm9/FQTboPRsJi0OhhqsISRnpsnWgD6KhWPrW7KwB89sxZdGX2HCZiLHNb/yR5gq5N8odI5wRDa41faJnCgy6yn7yqKdshsx99kkMcreY4Ws5wc9zHuEKJxBwTjLGslzGaTlCu8bOXqMmGhoxdctBQU4yQXajIb7kCS9+qk4WK4s60whN4t9FDBwGCGWvzIFN8ROY/geH/3PH63xv8UoL2H973KKoHV4DuLVQmUV06ZxCQ2iZK9iFXj5Bx8ZpoZaN2B6lxRIDOALg5u8rfSweUokd1J8qMq/l3//caICV9kbMgjsCtbfR/G4zxfQRQ3CDN+PpzI6UUc7be3MDX/aOfwT/4Wy9Hb0Xje/mWaM6wVSkPTKaDLpw7j0l7Fz/0Y7+J7/2WL0ep3tehps1CmYHQs8pWkAdGBjDc+jbWDYPG1P67VMWTx/v47u/9SYwfexLP/aRd/NzvPYnhKALG5XyErU4TrXodTz59I7IFbM1MD8Z2Bwu1WGV7VPqQKmxYjzfbnx7dLON7vutVWB5fjZUyPUKDmRwyTbUySnOoJevd95xHqUy5QMEOaA67FS13qxIZ5M668YI0gareJnOSnBSoq5RukiRbtFKVvmvMgjgWYhWtb3m1Tpl5b4hq8GAUuAfosJJsK1J9YpBnZAcXmO7v4cVbn4Kd2grNz2ZwQhnS/yCIl8+CRFppBdbW/+y//xBO1T+GRW0sKQPXj4BKYlkDTETLILf59B7MMbF2VmndSmgyXUTJ15n1N9DlnwY01JR6zfg5BPClvCCKUU1m8LPIdpVrYW9EL96trS6anTP4mi/5QYyOHlaBoQiHBIroKsA9nJ9FoMeDmkCeZ5lBsw7vJVtddwRwvcb13XQZGM/Q2dyQ28h42JfDBLW4nO/8bJNDNUooBkeYz8bS2p4+d1HFaZyQ3CdYWMYWwRyfi/fcj8ODvtaN9ge27262MTjax3K0jzIlcHM2Zhqj1QjASxuu+WKI0YAAlgCyha2985iXaqgsWTQ2xpT3QraSdlzLJXZP7UnDKGaYa0JBSapREJgJCQNT/ywAXirbwWuhdKCubmg8S0PjTPYsdRirRppdoL/XFZNKUEIpRzllPgVBVnSUCGaSOn815EmAV+c3uz4uk90di8coacyq80XCLdicKmRZfCbtXldr16zfbBxFcLFXr6QlpgsF9wsywyKbxCCHhIHP1/gkzyLwO2gDl1qD6jmbsQzwULSw9X7vuem9ht7MdjGw5Rq5Mo4hX2NwbrxjSYPOpGZLGQMHZEUgHnacQQLG/JzzWY/HssPjvZZrUXjrnwjk6OwQ/rPGSvH8uL5Cp+ssFM8I4z3LMciekrU37lpjKDH8Iz1rBnPMypkFZjbfe2hOSvD5kBU2eOfai/2ALhSRyeH74twMd5/QCacuj9oH3KAiyA0GJrw/vp5sM+0TGfAa6M5n7Ng30fcwsKQNG5l2hfD04dXGk1B+/iBjU0uAMR38fK2jQnf/MdvFaIORUr5R+fDIQakA9tpyKL5DRbGZ7jFnhL0R+aH6AXni+7PTqlwPHtEDi9u0gSUmzBtp3gTAQNyT2ZMy7p3aw4U2lM2NDZyVFOIenNrdQ7vdK3DvWvpr4UPBplrusHZsEDimJVq8XSBFWuCV9MBjdnxhJT3mOF6OcLgY6//UA0/pCFFe6rVkrqkhJPSZLWfB4Mrwv4qR0kasTKyiTuZ8ukRpNMVmpSkpxG69i1PNLnqVBrqlauoOx+RySgVTYybWMGMM/3No+C/g3waTFd7+Hx9GZ3QF09ptNFfsesabCpcGslDxk7xXpSuiqwCvMdhfLzofzF5MnqOeY/ozVfs78ve8yl+bs7T5/OBr82CObA9fG600I0vBjYce0v7c2GzC5H04r+Pr/um/xWs+/9PxgmeeQ3U5RGM1Q7WyxJQyFnV8046NP396iLf98p/jh/7h12C5PJLZnYCbcgCpKp6TnUAveQILJMjKLazACOQUBCgwqOBgMcU3/B//DI2bx3jes3t4y7uv4fiYhzkB9xDnd7cVoF25dh1z6gO5aRDwttpYMvvBqleyFokVVaDKRjCLGp661ccPftdfQ2V5iE53FzeuP4zTlPqM5mHZM2UBxALnzm+JfTXADTBUdELjXfJ3PIT54/EmO5Aof/1e7H3qUEdVizdRFrKQ8ZVOje+3F2iSScU+lTcWSam45N9oPS+ZQwI0pkKHh/fgb7zik1TUp7EUw/vfOxT8C1hc2Udwvxgsy3jrrzyM3fqDYNkDKjzUifZDWqX1sQjgQiDMcXJBTWgiCVZSLYKcMyL1bOsmgWXqHxPQMGlihosBBAuFGJzz3+IMiDVseYJwUTorZCNIJqdBwNvCRq+JRmcbr3nlP0Oruh/tSUnApqCVT4dsL9ccmTEG9ATBZpO5Tnl483roAUqwwu+lnpOAialYAqbJfIZTZ86qY9rhwb4OeQ6T08fUqFI3enx4Sw0iCHzpZ7uUGwsr47voHxxiOovU7sXL9+F4MATJYo4XtfDU6RNQT46Z2ZqpRTlZM67bsxcvYzSaYTg4wGJOJ4Apmo0mWpunUKq1gQXZLK5bZjRmGCe9Y29jU9c+6x8D85H2CpJKBP8E2mRdizatTAkvBLzVDpjM9HgYjkyy54tnFDKXqIngc2EDilK9ERXx45H0uNMRC17DF3u+jP2YATrXLt0h3CwhpBJxj5xzYoLTOvJ+QMBL2QH/TQ0oCFqy84hnqNsIy4GBXqtTapg3NI/YOKbaSPKlNP/NZjojp3R/he409eSpz4A/UvW8ZrU6Ti2GxUxLkxzznK8xcN7Y2BTDK7yzCrcBAl7epwJppvGTOwyDDM4/ryey0cxCiLhI+nWvA9WapIJN/blYqMMdiwvphU4pik7EtHbMHBOUKtNBZ4wlZSQT6alz2Z3227SvKjBL65C/5/njgM5jHgFudIoLe8QIIIiNWE/lcy466FGSEXsHX8/zkffMwKdGtnpp5wwCVrK6if1ODDIZb/k9dzpy0aFDiUgMuoJMpvp7WB/yGZN9jiZmzGBxzMM1Y44ZM5C040sFedLwGvD6UPHAG0B4QPk6M1sajJTK9AT1ZsL3Of3Fw4AHjoGDP9tMrgfTEYelEQadBjD8vqz2PB10Bf1t0MsHlQOXiJai85Tvw9fr7/DrXTDjazIbkQNxAQlqqdi2bzKXC8S5s+dw7733Sjclm5m4GKENjW3qG76+p5RiNgBea/9CgBm8MIFsqSw9sJwhsBQIplHXMabSBB+xMG46wrS2lBZ4xEhZlVi0qWJFMW3kAhzwwGKaVouUG9AKApQYT9Fgf/QFsNvoYKfexWaljV65ocLyOqpoiBpQaY5+/nsd71cOpnj3Bx5Fa/okVpUR2KiWekJpmRcz1Mlwp1anjtbVkjY9W+tenfZyJak3g0KqEECKc4Vz2D8CuvJHj6IlMV6J+TPANZDO14rnO38nWxxS1Uk8wg2TbC0XLzVEERlX8PFbE3zrz74P4yl3xQnamKK9GuIZ5zfxOZ/xfDzz4i7KizGWwz5+489v4E/e+zRe911ficqCvH8U8fi+zeqycM1dZsISr2DRCLL1eklCgH61hNd+4z/G3nCMM2dLePv7jzGaApXVEuPjA2y0m9ja6OGpKzdQa7J7UxWlZgMVWgyyqJIaKjovtJrSDeoAqVdQmQO3xmV84992QGIgAAAgAElEQVR6EUrVoTRqH/7jd6F23MTFHvCs0+cwI2NTaePixd1ggpI7jNbnbL5Oia21sHwoiQUwE6DnkiwSbSEkLX1ih7mPsBiKfsKqHKclldjeQlca+ucwmA9HmJjZwfDZgSBmPMHCfF7BeH4vPv+l96L1PxKrm4Fd/pX1AsSoP/3Wj2B3+2PY6EASKk6MkDYEC649WxmEYAfjdwUDb/CqMU+7QrSzDXbXZIkO8QSOvQdzfHMwnGfzzK6tvZCTtRQzGGR+NrptdHsNORV8xVe8DsvhUyivWAVPNrchjSwdT6RHJNNaWqLbbQvEKnVeq6HX29RBLOBWrxfd2ebh6sDrF1jACqfOnNO1Ht66icWKtk9Rme/7Yhp9eHyI6XQkRwW6O5Rrbb2GQOZo/0AyIbKmO7t7WJbrKjidL0uSF5Ahno4HmA8OsJoPNVYsBOTotzZ2UGUr49ExZvx8BiHzGTZPX0Sru4vBcB9zAgDJR1LGUuxZTdZg1fkM4+G+9L0M2vh7zmd61kZQHh301PiLKfL5Uj6+LBRSCpjSlNlEoIM/lKPk2dsGx2o8EuAejwbKMHL+KNtGELVY4eh4IDs9sqBcb7Q5UyCTssNurUvA66yCjlB1UY3fiSyoVddSEqXe2WE1FTryGjkPeT/schdzj44ywUgH2x8+sj47onlB8lunproZeuywK0vBHP1fuacn+YWLzixP8NLi5xucq4kLgSAzHouQhAhLsNCKF83gn8Xo6u4YTiHGBnwWDtjj7wHuTPLQNWqoxih0ATmlbIDPn3X2kpm/xPoaAHMM6G3MgkaJMZdLtFrt8M1eW3UGyA8gXhJ2MLDnNdmajQ4n7XZYHuq6U5MO7xmWmISkME7C/f19vZZFcJqbq3A1ouSNQQ+/l59PtweyvJICpSxSMLVjdLrddYaIUjMyxAygGOSqV4SKZEN+4nN7/6AvOS6/T1rqn37rjyW3w9jgDVr9AHyoeqLkwNWvkb42aWd94Hgw/JkWUQuMJPPhYmMjsEm2JSmdwOuwib/Tw74GR2f8Dk2GNPCM8Nx9yekx6359Xet7rNpGqQAFnhyexAHKI61Z3GuAd11LKtCgM8RoGJE2P3+jsyHwSxB87tx59Lq9AOuieovvi7RSgkbSmsg0ODrnpCPEnqRhLViSlR+1wVyOXL50h2Ah3NFqguPlBAezEcbTBYYsjCvPUW7VMK8spPkkZUemQ3pIVMQK84xn5KlIe75As1xFiybssxVaizI2S02cL3XwrPbpTzBG+osGvh96fB8PPXYVtdlj0rIx903AK4cqtpFlRXxinxykqBKc/8skMnpukb8rUu1JqxssIdPiRQc2Ppo1k0tgL716sAf5j5+7dVs5GJajQipgiYYHJzTjSXceBQNV/NaffBQ/8Fv7shOiS17oq9nhKDj25mqG8mKE9vwI83ITF+crvP77vlEMUHgLxITiOBDorgsn88AujUnM/dDSR2fAEq4uJ/jab/geXFoN0doA3vXgHCN2XKLsYHiM3V4LvU4Xjz3xZMgZao1wZ5CswZZkTTEM1ChqXVNuU23g5vEKf/fvfy4OR9dRa5Xwtn/5NiyuncW3vuoB9OZPobS5hwYzJI0SqvVq0tnGbPJziEDxTo21AhJuXq7gT4wQ94715ptmKefJXK3KWRhD262GmBuCt2Cjo6BJmR76M6pyW/XonwB4Y3/jwbnC4eQBvPJll2QT+D/qj7JDyyl+4VefQHfjUZSoiabhjnJ+0X5XerlUMKr7TPu7C0ruTJWSzYvCKEob+G8GLgYGdGDgM3KalfrKvOuS5n2pJLswa+8NxtaMHxm2WlnNEbZ6LTS7Hfzd//MXsH/lEaWhtYOmQIXa2wACcxV4khWmBtaM8UZvJ9g7nRkM2IJx4nWztT2BgEgbFuxsbKLWamDa7+P4+HBdUiG2iu23W10c7N8U4F5OCFhX2Njaw2gyUTbw6tNXMBsfYTanLpPrZxPTKf3l2VqWTHVP3com/X01mWC3MwaoZGwb7R4qbHTBwrfZWGOmforlpgrg2Oye6Weyr05Jh/VhCa3NbUwP91ErLzAYHUt646wGWekocGKhG1lJ6pYIUCrY3NkLB4tarDUBT+4zAhKp41oKDOvdrsBVeUUGeSxQR3Ad0hKu4bAWJX7c3NxScMx5JW1oKiyl5jXW6QysI/LckiMDkUo6g5kx6PY21p7LIiGSRInAUtcoyUpHxUtMa5fkNlJkDzwHjT3E0HIDBsRsi5DjLpCYWY0PAeIqdt312Z9qCUwK8rupE9X7UxMdkW2pq6CsNGVfOZfmnYGZgnI2pUq2e8ZIZlbjTzdICpKm1Wjg+pUrAqPdzS0sSxW1ODfByGdKJjXPlJiR7o/o1hBNNkImkCSken+4JRhsKxAg4ZbwmO+TLP7R4eFaGkgdLX/0rBNDXWDEqLWxt3G31xEzzOsLwwJmJKhvp043rEd55NZrYRNp9nwdMKw7bEaDCreVp5NHkK88c6MLHM8EBlm3btO2cClyhpnC0k/87A+L4TUDZHaMD8NRbA721lHkiaYT3kjMaMoRIhW68UF5EudA2ICBi4MbZg5kLXHIAXi+yfqatBdn2qH8+kILQpr7zkKVNVzI2CCJvlX1GRXbBesbNiY6bDN9YT4mZv+8McuCRy4J1Uib8X+rEna2d3D//ffLIYIdeSKhEP+mz0sqTgcZBdyidCFBYGuBRciEbnXG9pDcVBg5shEGJQ4o4+bwGB+79iRqm13JIMZlaigRkgh2iSsTaYXnYIzbAtPUnpbAqLZgt7sazh/V8Ne271dL5LhOX+9f7JH/ex98Ajdu76O9upLUz9SlRQRJjWs8g2Q7RXZWnQDLWpguagq2InRdTkv52UU0H52MctDqORlA2Sn1ALxmAPiZZpD9nAU5M2mD53M+j2XZlx6kupglDfGbfu2P8PMfDu/cJTuP6UV8iGSQUlc5tlMFBK4+bXWA7/uHfzOVSsYzE2vAtcUNmpmUTM6gf1PCIOZt2EozUipjWV3iidEhvuFrfgD3tyZYdhd414MrTPlZ0zHpOZSmI5w9exY3bhGUA/VmS3rDMovp2LWmQi1V6Bg5ZyqVBqrU49brOCDg/Y7Pw9HoFqot4Gf+xc8BBy/A975qD+XxR1HavRfV01toKfmgaGZ9kFCjaU1aJfkncm9wRsgsg8BQKqxgVL9mahLLpeCVnZO0cRYm8H5GfJb8Hj8rWRStbc1S0Vol7R0cs6h/w9HoGfjcv3IB7fUq+ItdA//1n5YFZ8ngPsfkeXaMfBHV32/55SfQ63wYjXp4enOthcY8LJGsRVTnr9RgxA01eJ0GEtqDUyMh7kkMMDiuPjz5JyM6H8qajwRGWTc2NUJI68lMkdkup1q5dlQh3umg164J8L7jnVfxtp/+eZbAYUB2lSZxTJ+3orkCC1zYyIGs7XDQ1xIIUMBMXHIGkV0mfTsZIAF33XUXbt68hcFoIAvLVrcXmTMWxs1Z6BxgmOwt/Xk3NtlqmM0lBgokyCr3tk/ps2RN1h9gMjjGZEYXhhI2985iMp5H17Z6C5UmWa4Vxke3sJz0xeqRGZUmt1LB7qkLOKLf7fGB9NRqDtLYwO7p85izCRPZ4SQ3MKtObW175xTGR/tY0LqszNbEoU0laGWHOHVbU7qbTDb30BgHFkPx3BQ5IkIpdb3TORsgSPtetYoGm+Sw0914pIwixycyAuGhXK02Q3Nbj/Q0WIjKxOKYtmTh46/nnZrIrDuUpX1cADJliPkn9a68Nlfl09Uo9vyY1QRPBDoKGEQmBAPqHwdcPh+0j7BTK5n/RmiNWWzJa2u3Qm/KWgAGWj7/Tcax1a5lVvwOZ+9Ye2FGlM1iuL+R2ZRCjcXGmucuvI9mO/YadxMXk30qjCQpYC/6ckl2dGT1L1y6jKPBUIEMv9/3aczEz/J98nkNRiyyZOYjCujifKyt6z6MeXimUqISuuIIVL3e2cSE+wEBJ3W0fA81v/y91nlyy5Jmu1qRVR4lDAyKhrToE7aKjA9hkjtHWt/farYwHobvMz/P1nIivBLmNNHJ9/L7Jyq+JCsd4FvntJq/kE2vYv/2oYpPyfSWfuLNr1sx9UBw6g3ffyoamnKyUo8RhTGFBrYw1feEzEFgTs17orhphIHC+gEJ0ATNnrOsOXCgbiOsylKru6zbSQFKsg4uGTgNX9RoTqFrZKouM033IIlCLxpur1M9Bg3u7JFPfEczHhcfzB5Dpzb4/WLY1DqSouoR2s22qgu5wZ6/eBcunD2v6xNJJyAT9j4ycLG/KGPa5KNHhwg3+5AeNYHRmXS9lERQG1yRHIKJY3IgskibjXF7PMBoNceoNMekssSsPMeMfxLkqc3yHFXZxVbxrH4LL+/ek1qoFIA3P5z/W/kuPplffe9DmE6OUZ09KV1PpEOC1Y1uVcWBrEWornzRdpQLyM/ADiCeFwalAWgDxHquGgB5Lq4ZxizI4Wv9XPOIfs0Kn7AgW28OyTvQnx0BWEOHxne/+TfwO9d6GtPBaIJuo4IqZpgy3SnDdl7rHDTi6ZaWeGlnim//1i9TOlVsQwJn5F9sP8a0dGbSsH48ir+swUcNw9kIH+lfw9/7lh/Fc7pjPD0b4YM3NzEcj7BidSsLJCZDnDlzBjdu7KPSaOjgLVUbDL9RalSU/uy2G2zshMVqimqlib42HbZu7eJL/+ZzMMMY49lt/NyPvgt3Vz8F3/LyLXQWVzDfegZqez10G+E67QyNnkWm0fNa97XzhtjlyoEvGxUo+EjOCvw9WSEHM2RptI7SoedAxc+cn7dmMFJrzXhWETTp7dSEKWgpYTKaYzS/By/9zLvUeOK/dc7/14Pb/7J3npSA+V1ieDHHm3/mQZw995Q0vLztKivuqZVX9oM3H4dOMSbBkPtg5OcZQBjQatxSPciMZ0b6bwWtKRghOGyz7a50wEUmRAA6MWf8bD9n731az9WSmLhuq45Or41HHi/hH33HG9EqD3BMa7DkZN7b2MDRUT9S4IMjdDtdaQ1ZuEawRQC8Wkb61mDBzBoZ3uPjvvZrWmg1Ol00Wx1pdI8PbkehbL2O3b09XL92Dd0uGdspBoMDugzr80+fu4zxmK2gOwGQRwNMpgPJCnq7e2pqYl/6WmdT7guLMf12j2QbSAGZwPVygbsuP1Mp4dJiKm0twUa12cWp05cwXawwHVIyEQ0EAsCtsFiV0d4OwFtZTAJkDtmSnGd4DfVGS04WSrMLcNZYBaEztlpvBjhIkbqbU9A/11IVEwvU9vN5cGyIFchyxxnGgIZV/+HZSgaZz4I6S4K+GHeu93B2cA0Gi0w95wx2PYdEwCHkGj6DeY3eMvhseX9yVGjSQaImvScdBew24CDM80t7C7Odsxm2d3fXQTAdJFzjwToYSa9ShsLBsteT9xPeHwG3z/4A+nR6oQa5roYmdHwYKxsRVnhkeq0LjgYQUZwW+CkCFOuUfWYtpiO17e1ubKkJBeVWHo+c7DEAVaBQq6E/OMaqHLIW6pa9TtVemTpagkzJRwJjcH/la8nChvduPCdG/2yfzTXE6+x1g7GN64v24fwMOqTwvhksELibrDCTTdaVuIhyGa9xO7R4LvM6OI78b+PMkxhR1E5GwBLQByheYntnFx/5yMPKXtBut/Svf+4NK66Gk5oUP0RWeIr9zIrXdKDLkDooflPPBrI+oBxp+LMNgg0UYoBoCV9URq/BcerQ5M820DD7488IAX0wyO4KYiaBr/E1+PUeWEa0ivtS+z1do8TUhUF9EQAU4N6pkBw0nSy482Ly2Hjj9oafgy2NWerv3e+TAeCh3pY7xN2X78ZdFy7FBqIP9RGWtSldA8G4V1UjLvmwg/0VA5hSldypCYQXTEvJKSJAMBnh4WqEw1nogo8XU4wqC1TqVfRLSzx/0sGnt8/GhLZN2H/Dcf+fAgq8jne+56OYj66iVT7EQtYqkeo32xRzIJ61xja5LHiBegPyf69BXtLhasNM3oHraDaLjHNgq+eb0KPnXr7g/Azzz/HczRkF/85zSdddr+Pb3vj/4v2HO9F+pFHF591/Di+43ML7H3kSH3jyGLfGdYyZbi2Vcba8xNf/5XvxP7/sBam6NoCeDoT0TOM5Jws3pc4iSPIYeN6zkuLgeIh3P/UR/MT3/wJeeHaJP3zyJh4+3MJ4NsVsNEYTC9ks0aLpxo0DrKoVVarTnqxMzWGjTiIa/+sXvRhHLfpC38bvvuOPMChdwHAxwOnde/CFX3YOjz/xMHq7Jfzcj7wH3/uFX4LTqw/j6lPXsPOsF6N3qYtWlfdQ6Nz53HzNKkTURImiBo8zAwamOYOdKPxulTpUGj7umey/Gl0kpsifGwd+FLHG2kvMqHTbsV7UzlRG7AFKVixeGU2wnDUwWJ3BZ73oblB19/8n4PXz4zMvrrNg+eXcYcecchqfJK2JdZHuN1QL+AhKePeb3oeLF6+g0WlEJkVBkZpQ6ocgWAeeUv95l6j4fP9O+2zKLhikiDzImhRxMFWHYeArFpjPP64rZ4P5bAqgHf/mjGNUZdewu9UBU6S19iW85jXfiersNvqD26lZRnibhsd7BaMJ0/O0sWOAM9b98ABt1NmYYKw0M4vVPMaNVktzhAyoGpxU69ja2lP73OPDfdQ5H6ZTASSyeUoNc07Nxjju70tje/b8ZRwcHolNk4/vZITJ4FBM6qlzlzAchp6UFeSragNdAvODG5hL60sv7NDqVuo1bG6fEYib0fZsSn0jm2I0cO7yfShVWhge31aTHv4bmV2CSFbwE1gf3ryJOqayGSMg5Xjzmmg12ux0xRQK6NCfuh4SJermehs76+56DHwIXsmYEYTp/E8MIQFdq0fN70igXgGRCpCiGQQLSiJ4JHhqotXuhvRFspkVxsMB6mwekDpvuSbDz9vP3tmERivaB/v7OUYhUwqHEa7Z8Wis5hNK0S+oZ42mNnmGwXNOoHgcOlt+FwFkSACiMYakYrIojPvwPmQcYtBoEOY6kQBcdNuYYGtzUy4LZIrb7YaKEplyj2uIAiuylX4vvyMCydDNcl9zUZcwhAKvA7AwUc+QUqzUNttnWL7W+LtavYbbt26jWmcTj5D7OJvvZl4BkGNtC6vprIxaJAbDZHKpueXzjf0hssJi67m+p+7UGPIgg1RninIZCcePa85zydjIz0FwJ+0ZfJ+eX2LeeUEeX+31bGCRsvlRhFx0gKRmuT8YYjQhOVhG6Wf+7Y+vuAnogJehfXFo6neJHTkJXqPuOTZJb36+SANNH7YGDDlo9sadgwP/LgpvEhPrg8kC98xGypPe16Hd2mneFJ0o2pNQvyjySdv5etAEelNqVdeQRRxxb3Gf/skPHIMgLwQ/uHzgPUbF+w3QC42wu9PFhcZhT7eF/f3DGN/FCnddugt33323mOBedyMOZMoS0iEfszBBUo5fEnIr0WAdcmKP9Stmk9nEIbXGVVocKzDBxYYZ7Gd+ezHBGTRwrsreb3FY6s+ER1JjqvXhH2GQpuS6yNB4u7j/9VCu/3I0X+A9f/QY5qPHUC71WTQuS7KwnQkNVQQtkd7Wgs2KnTyPisK0eI2fO9Mqem7JDSSme+EI4Gd08jnHHE464WwO3Amq80YDXIx5sWJkLpzi0jxpNPE13/9LuFa+JAsyMrrf/j89Ay95oKKCwh95x/vxKw9V1MmM7728GuO7vvRlePb9e8lIzq3AKWUpOhOa6dVmQIY/MQXrdaUFusKV/gi/+9EP4M0/+Cv4jHvL+PWHb+PpybYsdGaTMbY6dRxevypgwWpyqHtVSw4s80oFzVZDm9XnffoZPO9lL8ROr4Tv/vs/jlHjPkxWczxw/314wWcu8Cfv/0M8/wX34Bd/6Nfxj7/4C3D08B/jI4/dwme++rXYPdtU0wmuEwITeXtKq5e66VCmwLtlEJo2uHieoUf2D3/XIFhJ65sHusASk/bJ95KvyesATq5jMhxmGnPQ63GbzsIDnHY3g+kuXvLCZ6Muw/poVc4C0JM/Xgf5fApNeJqTa4V4dFeMUtWw1eBBR8RNoybrF0O+U3xLeJtTwxgFklE2FveRvDmSpCXeo0yA5TVl4F0HwENveSceuH8obVutFk4MqiRHrDG1Yk+Hrw8YAdkUNObkgwLpBIL4J//PA8YFJH4tryX0tvGzpD2ZmiYEkA82MD7L4Nh/lzyNWY9aDTtbPXS7TdTap/AlX/KDwOApzJbUAhbNFQaDoTIqzFw06wx2WeUdtketekPMrTSxiwWajaI7m1PbZJZYQMNq+K2dswKj/eMDVMgizufYTJ3UaNFV77QwPLwdWtrZFJ2NTaXvWWxD8D0eDcXgku09d/kZOD4mOFypIcN4vhJ4nvYPMDjex2IxUgMEyik4OPTuFUBeLjEeHqWxKWHn9AWUyaCO6QBBozkCrHBs4LNu9DZjlo3YpY0twyk7YDY1WumyPa3rTuK5xnyu11s4derc2rmC6WoCas6JyTQYyPxsb2/uSG88Hw8FjGWRZja0UhfY5jNrNjuyKNNckuPERO5QjssEkhN5VZyjAYy9h9ZboU+1Rpx2XzE3A5BTOnB02BcQFKCjFCmBdBNPOW7gHKT+M0o+aBfZUBapf7DPvneJQFoGC6lis+nako7zSFKIhC/UWCddm9Yc51UqlnPjjiCholU3gx0+V4NPSXYS0Re4Ir4vCqFjTHnf3XYLt65flVtHm+3eGayncbNdnqU7bAIRREIAa14TP483TKkEP5O/p0vFuv5JOuiW7L6411MiQh/ptS5/PtX18HP5f3smV0thx8n9gfs2i8rMrPN7XPBnYoNZMwcyrh/QfdNcVw1eokg2z/TkZ7ozuQLcpWibXRBLUYxOqcjWxgb+7EMPoVbrkOH9UZVLObo16vdGnUc0uZyBgNdf7kMiR90BTmLD9OvyC/ei8cbnSMm/53exI4cijcwmxJOf7zOwNgCKas7CpSHfrPP7CW/N4v0G5AZH/NP3xGIKfyf/jM/XK9aakpPst1/nheWxjdaFfLP7gBdjE98ZIC2/Ry98sVmyl1oKtA0GjKpovVPFAw/cjwvnL+L03pk1GPTn6P3SpcZpGdqqxOZk+W+xgxqT5D1KGx/ae3Aj5KGk4o6yBPKUEHA6SfOXjtdIWUZbZH5T8p//RCSw/k1IMMJSDLh2PMH7PvAoavMnsFjSxHypBRcbABdQQAJ+BzW7KrZLjSPye9UGlhWo+d9UFJZ1R/N8yDduX5rf73mbM4+eG+s5nwBMFKoFS1h8dhE8eg7oO5o9fPn3/nvcxk74Cc9XeMNrX4CN+cNotLv4v//Dh/AHN05hPp9Im/tp7Sq+7+u+EKd3qU2qUsW3Xq9kX/gt1KrdsQ4JVrLRL/4NePzWEX71A3+Ad//8f8Sn3rPCW973FK7Pd5TOYtrt0pkNXHnsCdSaNQyGbJncVmaA9kntjU1ZHLVqS/zvr34OGpUxpqsJfvTNf4bj1iVUW2287HOfj+Ppr2M8mqJRfxof+NkP4NKkitPdPZw5fwmf85ovQ+cUtXxF+Z3HLbTJRbGh16b3Dja70J6Sxnq9blIajiBBgCv1oXdaz/fvtcm5Y1bRa9oMjtZJkjgIoJFtWwCD5QyLwQ42Lj4DLzzbEihl9zI24Tj5473vzgCK7FfoIPkc43vmoeFX79wAvHbYIGBk/kuMhRwUWO1NuVHsXwx4CR0pE7xxc4nHHr2G4XCOq9cPcHTcx/7+Aeq8blY9z2e4feM6bly7guHyFu7eq+IrXvVZqO9V0G5tot6MvZpjYa062bx8bTmdHXt6oevzHmVg6m1lymYPas9cyBn8GhMFzEa5opyfr+9IZIUAcVZILclBNQ7OXrch54VGZxOv+huvR2N6DdXmCgcHZFwrqFQb69T3Uf9YEgrqX7neKKkg4G31NsTiqkuj9NpLHdBssuL1ymJkNYw4fQrT4QSj4ZH2IV4n93MBu9kS26f3cPPqU9FEgSB3c0sBEgEU2bvDwwMsJgNpI/fO3aWzjZX6lBbQ3o/Pdjzpo0ofXqasR8eS0fDzWhvb0iKO+v3o5qauUsDW7nm0NnexnI6UYl7Mw3XBLFlva1tOEKXlBKvxAMPhseYNMzT8c3N7V1IJPuPQxNLXtC4t5HZilddzogLdA4Mh1bkQHKfn2t7eVLdSemuvVmyaEQVk/FxpUmsNESvVKjWyLTXroGeuSDSxA0EI8HyZDCkDaa+dHBRMJM2uwFEptLIGwAzgWcAVHfAWeh+fBxlepdCX9OcdBMhLEiZ+v1lJXqP2GISUgtk3deKbzAR4ud+QPWU9ANl2A1yf7f5vW4xR1sBrszTB+4JBLYE5f+RbnPYq+wwb8Moer16XJGa9X8lrNphmhqQ3rl1VgR+f4ZLzneWLahAWxB7Xp4gE4hWRePG8eF38HrPk6hi4jAwKJQoEqfbHJaNqlwjrda3PXstOUkddrgOOmzXIXj/eU/l6F4RS+2zGfW3vlyQJxnX8HI6ZHB2yRmXGWj6HfTbPZOUZQjOz27we7qXPvOcy/vQDD2K2qKD0U//mR1bBYlojWegp8t+b4fVGTrSjgpPErPjA4uv4d9PXOUDwxniS3fVnWhuzPpyT318OpA1G/Bl5ii8Hh7kOyJGIDzhHYfFZSSWbwDmvxbYremiZFtiHVw5K8zFimsLjmIMPX5cXV54ayYMCf64PcU4QPjQX15CRjNaKBL6MaGIyBAAINiU2joYqYqlFu/ee+7C9vauJkwP7+I7knrZm9W1uUMKc5vQsKqDhviply2IT12w400jJ41UHhuyMXEgWy9yElEGx5sodHFcBEz5+tY+HHn4SmHwMlVp0zDKRx3a067QV51YCO+vNKoFMBz6ek/m/k6WIe460lxlaL7CTANjz1mPm5+z5l7/PRWl59GlwvT7Y1+ly6qgbeO33vwNHCxqkr9DEFG/8ps/F1vwpNNtlfNub3osPD86jNB/rOXxmp4J/8Z6cctwAACAASURBVG1fikaVlYp3Al53lwvYm4j8VNhoHbfvRcVHJeCDT13BL/zu7+DBX/sAXvzcTfzk73wct7ClQIZWXg9c3sODH3wI5Rq9PasoyRKopqI1+lZVG210KnN88Uv2sNnmobzET/zKo1htXMagusKXv+IF+PNH3oZnPrCDWx//Q9x4z00MH57i/KkH0Nvs4hVf/eU4fX6DRkYK8qjDM7MRz6Hw2/T4r1kBBVrRcdDryI0jeJ/B1kRgFCkw+1jGXKNExPPDe9TJYJjRlFqTp0ObWkcqumYzdnMq4XW/M8U3f/tfRW0yxl+qN9XqO8KxQn8/Xz/vCAApfxvMgdFojvFwgVv7Q1w7WGL/sISb129j3J9hPGKqt4XpnMVVZQHVW0f7GPRp71bCeLFA/2iAdruGyWyCM7unsJgNlW6kJVa9XsFC+rk5uu065pMBGqUJhv2+ikpkPb2cYW+zjvsutbF7bgu7p0+h0WZTgBjzmN+Fzt37k8fa+zvHl/vNem6lcdbBJr/O8Oql96f3XbM5ArFKm7FGcyn5CF0cTC7I/zeBT+9bfi8PdGoyNzfaYqgarTa+4ivfhPnRY5gtRypiHY9ptRS2ZAKk9N+dUbZAhnIsppdaURaWDfp9gTf6+5qN4knIg5h6TH4vnUe2T5/G4IgtgsmkBqDhWBGckaVukgU7ui0mrMRWt8sVOt0tBYpb2zs4PjrEoH+IxXQi7SVZubDaqmtvbjV7GI2Pw+WBGtcRwS3B9ASNzgZavW1M+sfSvxJQy8qp2cH26buwmBDw9nVda2eLFCzsnbuIg5vX5P5AQKziIDXuqeDU6bPSVvL/ASwIStn+mwWp2+taFzGAiW10xjfXWtY6LZEwvLflgqx4gBWtt+SCIC/bah3NRkeZImqRdUamduChJU6ElUiLMkbjYTQoqNYVmGhPrVY1ngHQQ+7CZ8l9kD/8HgJePptmJ7yWOc4800N+cuf6z0kpzgPWM7GgkdIu7qlssDMejlBn0WVy9HC2rvClLqRFZEPDwzkAf2Q7GGiZCAlpEDvUsbNZkFshHbI2OV9jdjjg6xXwVSrotFq4duUKVosZdvfOYCx3lNBGx3qJk3c6dgteFn/HNfAzOBZtuu3Uor21AgW2t07r1iQBr63Vin/nc+B9yeGBbhqUteWyhYQhjFW4fu0+4XVF1pj3I22zJCR31mMFZorgJ7qjFraz/rywIQsphdb2KnTG1uMHyI3gx0HOdq+D0XiOx5+4gtKb3vKjKzOKOaDL2dg7WYpPpJjzlKlYiazC8iTI8mFjwGDAxu9wgZcOrkTtGwTK4J6Si1S0xt+PaQXVjIpDD4CvhdG3N9qT30n63yB6DblkeZT7+kYq26lSX68XmRdOvuHnh7OLYcz6kdm1FjrXJceB4hSik5tmmIsUL6+X1mKRPonojbo06huZRiOfp7FhF6zUS16fvSQDFFYtvKZedxOnz57BuTPnsLW1LUBtI2iDA3kvMkXCxchUyJzbNiNdtkFk0wEyimFhJcG7Wr/Tl1nu39HxbbVQ0wu37yXezLtoRTpYdgRKaf75I1dw/dotYP64OspxUZHh1eFbNrOegqnUBtObiqNgz5t4JqkNdcoEGIA6TWtgZeDrgC1/zn7Gfu96fE4UveVg2ZGt3qO21ElKkzrFca7eGJbwjW98N4ZoxcHHzkpP/hk6sys4f+k8bjXO4rh5AYv5EM1SBZ9Wn+J1f++rUC6RHSgCUs8drd8UXfBJ6f5lY+dU9nqW61k9dHgVP/bTb8PBh67iL3/yBn7q3U9if7kl6xaWVl7YbePRj30cnSaroekBUUanXUO52lSavdaq6GD+6i98Pjpb28BygDf/8p/iqHoJi/oMr/is+3Bw/B6UWjcwHtxGZVLF5nwHL/2kl6FVpbVZG91N9jZnoMTUeSqSSmMV6yQODD+XGM/4b7Gd2f7AdALHIN7nwD3p1+UlWjh3yAA+scHe95y5ij0vGgsY4PE13FTl73gwRH82wS+94zFcv9XGjfIWZreW6DTaePyJfZw5s406D036DLfqGMuPuYNuiwEcu2tRc82AhZ3NqOWuYFE+RKW8wGRQRrdNzSH1pZFCpsyPI1OXeT5bxK5Qr6wwpucqF5TcEyIlWW/yQGTjkrKeDcEvW6RPRhOZ1fOgECBeztAsl/ApD5zB5pketrZ66G2z+KQYQ+nr5G4TwNdgk7PI1dRO0RoQe96LXcm6/fG/CRzIdnLcQ0dZMLdkt/g9ZnI13qnaW88jBR4mEDgWBEPdTlN6yGarjb/9rb+M20/9OQbjA7mQkBnlBtDb6IW9VqMhULfRi6Ii7v/qItbd0Lw5Pj5S2lZyCtlSRSpU18HGB9M5eju7mI4pmViqhXARHMTCI3g+un1TqfVx/1DjV22S7Vvh7nuegStXnsZocKj3srU2v5uNEVCphsE+rcpmQ+l8pcWVzRv1tQwamipAW4xHGBwdyCtZAK/WxPbeJZQW9LYdSX7hAiel1wn6upvR1OLoFlZsXERrsUpYL7Yli2PFfRRRmY6g5KFW76XXhRSMXT3EriU3JTcYEXPZpMZ5B2M6VUzYDS58dj031Cp3xDnK7lhsbUyPk7Cum9DFiPu7utJF1zY+O2V4Z9FemM/TwRXvi7KGOwgtdRwNIOm5S5DFZ8jXk0l3caJAceb6oLVPX306X7DGg/70bAYi144xpsuZnIoI5sv1VCcjaRyb0YSPd35OmKDi78Ieq6qismjoEjUoEWjT6aLwGHZAr/vNSDe+Pu4pHJ9UcFat4vb16wpCWFuhjpcuape3fLgZsU8Av3ej20WdzG09vG45Nl7HBvy0lFRmJ0XtrH9QECRGPwrsjMXCTq7Q9FvKYdY9WOIaBgM6TITMg//megCTp97beS3uNGfcxCBFrYGTs5GxHAuROX/XYDiBe7WHT5KKsNkj4A6JCNfSM+67H7/5rnej9NM//waNlT/AD++OyCe5JwR7WIi3cyDsg50+meu/Z6xWXEThQZtHQI4EPRFzEOzv4L+ZwfNE4rPhAceCgWArCwmFUD6vNx1unuic0E6j+3c6PFVkEd/hxZQDZR+Olawto9MZfhi+1pypzg/smJTFIV4w3UWlskEVF4M3eR3ymYMFr9HUPv/tzgM7Itgw049IiId4aFsjkGCBQpjsB5PF6cuFQL3b5UuXsXNqT5oyHXAsaGDaMbEuGivehc2qBXb5GQQc4YQRwJvG4oJnacMMIGaNrfWmBNNMMf3pnzyK4dFVlEq3UFU6nhuJYLwAuUYuefByc8zBp+eFxz9YqpSidcpKcobCRizGM1KSOWDN/9vg10xx8Wzu3OQc9ORrw+/Ve1IBlr/nPz74NL7/167iYLzAZDlBnaCP/rLzJdiaVxKFeQWVegndchUPTG/gx//JN9NxM55tun/+XVrdrJDJgFdadm7uCQh7DnE6fPjoKfz4T/wCxh+7jhd+8g7+n9/+OI5Xm1G7P5vinr0uHnn046hJp9rE3/nfvghbzT5+6e2/gy9/zatR65Tx+jf8PJ59/0W86As+H6vJQ/jBH/hd3PecT8H+6ABf9cWfg9Hhh1ErL9GotlCj7dpkjlqljFaZjQGmuHzxDEqlKWg9tg76rKXX4IW+LDZZy4e0ImN/SRkEAnhbKvLw8XsMoOJ5FvvbJ67HCC7NqoTOtQjqDcaIvehuUhoucTRmxf0cTzx6Bddv9dEfVjEeVTCnfo/en9RmNiItPq/MxD6UV7Q9ZBMEWmuFjRuBqFvy1hss4IhsjZ5nKtYLRi2Z+KsFKxtolKVxH84mYmoIdAlkGwwUabXG7Eg6qCjCbjYa0s2ykp+pyWZ1iQeeeQ7trRo2NtvY2t0OX2ppvZYCMAH2wpHFY2AwKveYdJ35mhAwTuuOY+p9lAEDQRUlWPy9ipbWxXARjHnP93Nb782Z9ISBCzvzMZXbbDfQbdVQbXfw4z/1fvzGL/0GlqWB2M/YH5drz1amapm6p4eoQC3bvaKEdi8Anw9ZnRna78ImSvct4/OF7Lf4vcP+MSaToTSKPIfYYYtgure9i+lohCmdDEZ9Pced09TBTnQdKkieTzAaH8k/cmP3tII6Ng4Ix4hYqGzrPRsNsVpOVRjHnYzM6M65izjav42SrL8mGA77KNdbuOsZz8Z0Qub/loAbU/omAHim0VOXBVOYDaWxpTuQtiNaorW7AtvSE0vbG64kdGTpdLflxOLngGVU3o8GtH4rtKUcz1a3IxA6GfSV7WEDCr/P601BJFbo9Tai/TG1vry/1JmMLC311eEYEWcwgxvNBzLozaYYRu4HtQZ9dqOLWOi6Q5tarNXCysyvs1c3XyMAWYnMgwNn1qvIymy1wu42PZRHKs7i2nJWjzIE/piJjfWQLNuoVJMWns4QqeOa92XuJ6kGxYRLNMqIfcdpfZ5HaqOeWvgG/gi9L9c9AZwDLQUXo0F0XJPHeAD26HJWk6Sr1+mgwzbBXPuzKJIsds5Yc8yW8HqNL06ehfTqj/bSEXxxTMzchsSCEig+u7Av4+fYhSEIhDjzOYZ+fjmesbbfuMAY0/u4n6uBOiMSNT1K7iqU/Pm5U/5iXMTPUwDDNTyf4gUv+FS88zd+B6U3v/XHVt7sfXDmB4A3NB/g/DdvEGZgDDR1IyndnL9PQDYluA1q9VoxJ2WlHqVNSfpVR5JaLPodUxV3Mj454IuHxM2qaApBRphv5Ebugffn55u0NznBkgSOfD9eDGmmrIERsWIuj1BXLrHPBYvhiE3gL2n8/Hc+ZKcWQvsZ4Mx6lQC6RVGgDsFFdNLh6V0AO4KCgr0yM+J/FxBTD+m4tphUTCcWC510jFq1Jl2y3kNmm/oxGUAvxChdvHQZp0+fxalTeypAkA4xVVnH9abKbd4LD7YVzf7Jss8C+CbfWI1LSl1wA+zPy7h+a4SbT11FeXYFpdJt1FZ0wU9VvqVlcmOIpxDpmqIDGn/nDcljHvdgP76i6tRtGovxcUe1YNajeOmkrprjE7/35u2/n8xenNws8jWQv/dXfv+j+FfvOcC0GnY5BA/kwaKoOeyAmJpfVFZozWf41PoAP/wPv1563nLWsUpzNwUUmiMGG4ndFcuSVTppzS2AD/Wv4PU/8Gasrt7A8597Fj/6W09hUu6qqp5z6J7tBq5cuS5LJh42/+BrPxNb7RHe/o734otf/fmot1Z408/+Nr7oC1+G/mKCRmuM1//LD+Frv+Gv4pEP/Bme+7zPQrN+G41SU0CLGzBnIdOXtKE5OOrjgfvvQomNRZJhOI9DGrNbeDxjZXBq40l2NWcFNBESy8J5ZTP8O5+/HRe8yd9ZSOg5mz9XOwbwubpAQ6zFLNiqA1pV0fdxOsdwOML+zTFu3O7j9v4Q03lVaUEeOAp8ZhFkOrDjVfiA5Roks63vE+CnbGiGDpkrsm1kMFKRJfX3vHceKkx4CKCNhtKvEsAyWAxt+wL0JK3TYoHBcplV92TOyNaV0aiUlArlEJ89t4vNrTbaHUuwuG+SqAiLJzUyWXuUB3jgf/NHwFSEXxSRmsnynumAy/uzAEual95rCa7WzJIL3FLRFMcoJxz8LKgzlGRMHRfZsKGGnc2OmkJ88ME5vu8fvAFLHEkbavKm29sUo7u9s4NrV6+i24nDn+QLK+ZV5JKcbNaAU5Y7JUnC+DsWvFHXbiaWrkXzRYBKXqdayo7HaHZ7sooimzQ4vq29orPJ5hYTbG5tiS2kVy1Z3Nl4gQt334ujo+Ow2kzewdz/h312W5vK8YEd8SK4LeHMxbuwf/s2lmoVOxXgpX3YxWc8C0dsCb4YK+PJwIdEj/ZKeviePo3xYIT5lBmCseQGGl+2mW200GwRPMR5FM196mIW5gv6HW8KvCgFXaGjRF3WZgRP4cYQZxRlJe2NnsaenRqPjw4iSGP1vIvGV1Kj637p1MA9b0xQKZ9fZgCmqKnLF+UasQd7DnK9cS05WKI+2tmCmCtxBriGh7/j9zJo4WcEXgmwGCBypaBHxdApuxDfxawLiR9msgj+48xVliLJEDyHna1l0JJnpvmd3qv4J+efLLtS18uQNuSZklSkK4wQmlX/5NmQOJdiDxN2qFRwePum1v/GdtipMXhQsFO1NIm1N0u0OwS1wdBGsMlMWDC4BVmXzkAFlXEFcigRfxZrn+8vSM/IhpggLHT/4Z1raY33vBybxFiGa0Zs5fleHd9tLJqf77YzpCSG71GxXKOOYWK+WXhayDqjBXS6E5w+tYfj/pQM7xsD6mQshwfVQML/7gfxCWA2s/9SC7cT2l5d/Lq5QaB+TxIfUgYa2lgD193hCacHeUcFIwuXOGHtDRyLXJN53X892vsZ6fszfJjlsoT4rDstf2R5xl7MGYvGw4hMcP7e9UGQ0qrFAwsgnBsYGfj4EPGh4aDDm7XH3JOKka+ZXb/Hjhp+Tw6ExdyeSL370Cp+Hy2HVRQmljs8eJktC9a8Errd5LoQTHE9jOVl/1pFo95U4dy5c+cEhrsbm6om56HilI+8PTOfPJq3Vsgyl6u4Olzg4GiKwycfRX3+tNrs8voIMpke1OJVgaDnVao2z8ba0WAsygDD/D7qBNkWshjbmMF5CsrPgwe+F55/52egoCTNX07kPBp2lzevDb8nB7ie4wKcyyXe8Au/j3c+RrOgGobjvlJorObm3HLgQ900PRM3ZlN8ZneGf/r3vyZ5Y1qtG9uQAQb53AUXmVrypTGi60bS1GvN6nAv471XHsI//86fwu50gOd92r143a89BbQ3MOGhOF3ifLeMo2O2MZ3h1u0hvvNrPwvN5gy/+wcP4WUv+0s4c3YHb/13v4eXf/azgMUAq/ICP/xvPoZXvua5eOLDj+HTX/RXcHT4KGqrFg4Pboc/6Gis9DDZ+uFghld8wWeEu0g1qvRr6tQTO+068KWQhukxFiPQHixpk73e+DoxRLYSpCDDgUk5AEn8d7GJehP0YXznOk5NOtIh6PngNrijabBSozHZ0ilu3xjg6o1D7B9QO09XiMIAnlwnv4OH6sngmAHAoH8k5mSj01ZjBB5CbINKgKp0ezPYCoIAsolcU51OeHY2GlV02k10e120m/XoZd+oqbKf4XOkJyNIqLHgmdaFmT8ux4SHusZHmbFowxpeqMWcEdg/weSKvUpyCgNTEwpmaSWlSTaW/NNzkHuJXpMaAZm98UHqwMaHoz8v9lM6VzAwJyvVQKtRR69VQ2dzC9PFOXz9a78T/f7TmM5Gmk+8po3tbfnpErwyHUx2mylzppMHR4dheq9C4sh41VKragYulHsxJUzAS8a+2uB49+TA0B8cqrU81xMZS7kNJEpnwuIxOq8QDO/sYTqZCnDzUCb7vlhOMB5McercBYEhpW5T4wAWY42ZPegfoqwmQFNp6tUogi25+f7ZBPwOPnOu8t3zl9Bs74hVJkNK5pCAV0ESW7du9CTzmAyPUC1HY4jjo760qmIkG8wQBMsdxXhkWMnAlrB79iymk6SzlF0LC6ZZfDRJXuBR4Mx72NzbFbM7HUYTDBM03vM4szmJCXgpaaBkgGw0x0AkxmoRjUJ07ofv6jrYyTou8r7ogEHAbfbVa17zNRVH8XdqBCFpBDXIheeySLe0n/tM1L7DunA20KnUoyHQMgIBscoEh/qckCpwbXMturUvx4/jybPRNoq8d7HQJI5SIBw4KxreGHMZrHP+8zOMc4JBDRmF/27CkGud7axZsLd7+qzmFwkDywkpX8qbZeTYyHpgBnwq4FThWgS2tIiTz3NWiMtnwdfxOrh3cQy0B2RFpZZamMxbZ3ITJrOTg3W11oDnWPMk/jJb7oy5ZEbKYMXeLuZY5gaRMSJJxCDKbhAmGJUFmE5x3zOfg9JPv+VH1GmtiOIJFiIllAPXHOz67zmgyi82Z1IjPRFaT7MABrvWq/j3Bi4CrerhXlyDDp/UWUzdfNxeNEMa689Rb2U+wKTjzIro8gPO9x0bf6RN/bkBwHntoT3h79cMTfK+XYOTFFH7sPYBcJK15kT2ZqxinfR9/pwCKBfP4yT4UrCQfJHdCCQHNb6Gk8DZjLKlEj7M89dZCkAGIyK3Bdj5RB1LUicqXU8lNjkWa3DX5eYZoSBD0LJM1Dl2TNOzqIPR6Jlz57CxuYV2qxPaMGqClyvcGo5x/XCGm489iMbsVqRUa2T/mcqNTciANw+08mAsgEUw+XJxkI4p+UUkdwazuwWIDblHsTCLQqkcoIbNkQveTrowJBberS+zlHxE2rZVy2UyJXz3v34X/vj2BqaoYjhhQVII9EfTBPbJgjPqq5RwajHDp7cm+K7/66si4EmOKnpuwXXHXNelhHzCgVB407LHeKqo15jW8PYPvAf/6of+He6qLnD3cy/g9e98CvMKNZEtTI77ONUCRuMZbty8hd7WGWB2iF63g5kohhqWlTnatQW2qo9jtryOnc2LuDK4F5PlDJvVDr7nW74chwcP4vT2jg75o8NjOWucOr2r7MITH7+OZz3rMiqlkG3IQ1JNRgqXEs1PBi+cKyXqs9j4gvZ8kS3KA0dBNXUYL6QIfK5kooogptgowk0knnccJJQbhPRHn5HYTK9H/hNfN10s5V8q14blEoPjCY4GtJpiMFFGtdJZH4Tk7NlyvFrKtGTlpQ40fgcN2SMNSB9z7lchXSDNLpuuBVODdaUQ+Xxl25aCWKajtebZIGbdVCPszbQGKmRgY++MA52tUgtnBVW2J3aHQFKvS5KwOAeKwN8e52ZpA8gWPrzFuVH4ZvqzPOIuMPJn+JDTIUsP0bUTQ5EONtjxni62KQUu7N7UrNXR7bF96BZqjYv4wr/2bSgt6cMb+zQ/k+le3r66rSltu9DcIdAaD/potZtyHgl9Igt4wtxednZl6tZ7kivIcmuxwqmz51EpLXG4fwtzAn8Wm7XY2KKPZr0pImROP9pZMJc7e2dwfDRAo5Vs8wRchhgej7F79nzqNlaSDpM/29tbag4wOLyFymoeNoGsZSiXce6ueyXL4ERnQRtBO883SiPaG3vqkEjAy/8T8HLceB/sljiZr7CajTAdHWIqhjfO1jqLTzdoTRasuhoYSEYGeRRTa8+GMtprCNjUgn6Ffv9I2tA4j4MYKTcbqFVLcjPo9+l8EaygyQFb55FEsvOCCvDmbAQyQpPdGynDYkYwFU3qHuQ8cGc9DokBgjT+mNXltTG4MMiko4LPX2ZCLGtyZoF6eAJmFV9JKxpFb3RnkZNErQk22sjvIZjVYDmNVVyA5a6BJITqregWye93y3ky/VrPCsCLOW/cFHI4di3rRGCTLP64Pn2PXMd+tq16Hbf3b2gt0i99taQ9I10xYp6fOXNKntBhj0qJTkvzLc4/biXRDc8YzPdjcjCCzdDvcn+2pMDyBAaCuR8yX5fvp24WkQNaB7j8DGVFmqkLX2Yb6/1EWCkteINxs+fMPHKW+trpH29W2cBe5zp12clli2vzxS95cQDenF01qGAUwols6l6mrdmPL2bNqKx709/py+sDx0DDgDIGOIC1KW5vbtzgWbCUA17fyJp1ydjYWJCp40qK3ARSVBBTtLQ0MMyBuic0dVsGvLznmNTFPXtCxGZYUPBxzXFAGBjxvjxJfQgbNPOwMUPr6NH3ZJAdBF1KTyS9bg7UrYEzuHWUKpAVeY/1k6KkQ9G+tdcp4spZYY+HQAL9ARO75NfkqWJ9RwYwBXOTKF2uHakHtzr36btcv052OAoQOFmpoZLYvlbFalHHcnyMCltgsJo0aTbF6pSY1gvnDPXaTnZwnncnga9AbFoslHJwHoUM4k6LPN+zn8Udc1sdgAp5w53PJ5jgfA75734enuvF64q2rzwg/t4b34H3H5/CcMRDsxSNHHhQp8yBAiYh9zJOT4b4q+eq+NZvfjXmnDul5NKh4pqQs8gFYMXoO5o/5wGn0ttm+qtsP1zBG972b/DOt7wH97SXOP3s8/jZ9x1hPCe70Mbw4DZ2O1V14jk8GmLESvEF5DOqw4q6qEoV9z1zExsdtoA+Qq+6jYcfb6A/jhapP/JNn486nkRlPMXk+BCzZhP12g5a3bqKXx555Gl88nPvR5Xsrqzt2CiCwZP15zFn5dRVr0vnKucEpjol0OE9FY0WrOONZ1xY/knwsW4XXNQPaIwSuM1ZymKDLeQhOQPE69N/J+mJ1mSWwfF+ob0jHaBR9npnfUHIetxJ7BPnWQDeZDOnuk3LkYrsleerg2tb9vH61G2Oex+JgXxOee0nTX/scbEuorW1vcoLG7E125rWzxoYpKBA5ERih/h+3puyFSlraG2f5/c6GJNGOPa4/DP9eQQQ3pt9r2QWBWIqJdB/tbdBa7INNNqn8aov+A6Ul2zfS8AZIDH2PDouRKpTlosLAtophsdHYcPE7ErqbqXCmRTM8FkyFc3bpKMAn/Pm7hmxt0zZ04uXB+3m1jb6g4FYvFq9oQYTdMyYDAfYPX0Ggz59fKtoswsXW6uygcRshr3zF6Trjbq8pUAx2xDTSWAxGcphg7IRNYSoVtDeYCt6Vt6PdQ0M5mYTFtPtodHdUUdGgl1bWYlVnEXquN3tSFvMBhUEhsf9A+3FlXIDPYLsfgC7dXEVi93omUs7wkV0X+PYU4tfLi81HmQP5YAg3esCjU5PumCyz6XZBLPEYpqIiMlF/S0bgNDrl0FAsLrcntiIgn9vUX+amkn4PFIvRXWCZYDErF9Nz92gKeYYME3esGIGk8WdWkqLSQ/SQQCc0XWYhCTWMvZfMYJiY5fo9dgsInyC1WR7/e+xR42G4TQQHrlkgmNf5li1ex1dm9lm6YgnM8ka4rwpegL47OTro82uyZvUnpnfnQptZWXm1rnLJQ4ObwuUXrhwCf3jEZtDr9fw5bsvYH//lmp5vD4NImfz8MrNNce+LmfEeS3xbFjXsZB0wuMXuugiiFDwxI5yKbPA7/G5amnDGkdmQUoe1HrvteY6l6g4KPD+QqxHwL7GaW7k7QAAIABJREFUaewSmRUx+9zNyUseLZ/0SRnD64E3kIg2fQHiNAjVsHjxD//uTdlgzBtXARiLwqucncvBqwFh/rmciSxscQThGzAw90aYg8AclBiUMTIJ6zR257mz0Mtger3BZvZFviZuCq5mNOgjzLC0IL6Hm2pEQgaWuj8tqKJALa6dXVJCt6KNIPLk60PZn+HvctSka5SsghtDRMI+UDjJHOmoejI9F34GUxc+cNQ8IblO+L1xYJO9DU/PiMZpN5eK21Ik6/H39TkKXAPhpFPOQagP4uK9ETwpgiuxgqFoHBGaYY4Lm2CEzy8XcmC+gqH0c81Bqvqxr7XXxolhtq3xTxXNBoEeUwPD/E/PSy/OsO8ph7Y2PbMYgwDe6gCXsYH+7OI7QiNsmyc9x1UZ3/LDb8dHhqcl12DrULKYtL7i2HhsWbDS7W3hruUAn31XA1/z2peLzePz8VfOqTHTRQOTJTsi1lFZ2Yhd1gXqEua1LWau3sSP/MzP49ff9nv4lPMN1C/s4hc/NMKy3MaoP8Zq2sdOq6HuQI89eQXLSl1rf8WNExVMK0CnlfqxE3JX56hRh1pieqmLymyMN3zT56AyfwrLq49h2J/hiUUbf/hnt/CVf+PFaDaBJ5+6gWc9+15UqmktzebSaedBdDDvJR1AsYYLYGgQuw4yhR7TQKSNhPNHLZjTj7cu7yHh93tnRy+vC7Oa+RrTXM8cMpgK9zzxHCdDbbaSo6X1lTrexdW5QxHlQ4UTi+ed3Qt8r96jLAeLdq0hbcrnncdjvQ8vZ7JqCgufOPBs45YHa3EQBlvlxg9xuBQaumB6wrGF/yMxoPAxsyHj9RsY+16UsmQwm7kukLHP5Qr2cuV7cmCsQ5bOMNRLp/RxzI3k9V0pod1ootkqyx2gVG3j1V/0T1GaHWCxCi9fPedqJYBVsiGkfpWZWOn8krXX3rnzuH79up4VU+AMQiN1yw5XzMJXlMrmd++dv4xh/xDHbNergt6p9KicemTUCXgJLJmSJyjd3j2D4YBuGzW0O13dy2w0Qv/4GOcuXUrSmGBXybQ62zQ6PsBqQR3vVB7qTPezUKtF8HZML92pwDAZzXq7i1Pn7pLO+Lh/OxwHZitV5HPMCFq2tndVxDg82tdedHy8L8aObX7pq02GV89pljTc1Ek36KSyhcWCGygzEHMFGQTa1D8zgyGmMM1HFsAxeKBUZ0WWO3k48xpUJEZgOA1fW4JCCdXKbivMuo/UwppsK8+ddM6ebGXtM1YtdZneTsFWnHehf2XQIIA2m+qZRnbGjYuS7SglKVnLdWZxGAhxHsjBgq2kpS+GGGim8p394LwQ6VSNjEAEWDHX+QxZxMc5ZjykP9MYBkETc9vjYuaV321brVgDkbbn+4MUZIY4BaizOcaTaDjCNUD96oK67+R7/Yz77sa1a09p3C1JsG5Wbi611Lwp4SIV+Mtdob4mCQ1weQ28ngDMtFYcilF1e2j+yeK3yK4U5J+xCJ9JLnEwYee9xXjR+KAgHiKTxjMvWg3H2sz3MH43n3FeEOd90HsUP5fZ0q3tDZTe9NY3rDW83jhjo+fA2vg/jNcNDjzJjbx9Yz5Y+ac3NoMRpwF8sX6vN/X8s6j1ydldX7gPK08kXo+BlQfUhwFfk7sxnATWukd1FUrygSTNNqg7Ce69kftPR4wCUtzw2V0kMYv6DGqhEstAP0oCH0e7dx5QcYCQUWSU4nGSpjgVj2giJB3xOmJOBXK6Ty0ippsKNi+AfIDhfIytVV0fskxDnZCO3Anoiy5iMfmiyG59yOt0LNjTHBzngYomfS0dvgT5/O9KXVZLKxWIz1XwIb2m9FThyad+E4kt8vgqEk8aI2t28+dlvXCA1MLhwp/j1/r6fL8GUJ5nJ/88+f4CTBWBYAG+baVWCP41zrUWvv77fxEfG+2gQduv6UzFTupiJvAeunTC9fFqifvLMzx/e4qv/7pXyIbJ1xAgJIE2Wsex6KPWwGJRRT0LohZpowqAVEKj28R3v+6N+OPf+DM892IbR50afvPxKmbLumQmleUQteUKl86fw4ceelhSB0Xs9ZoKdxiQVHiYVspoJ/9NaS+l265iq7zCD33TS3H04DswXW5iVG5iWi9jOm9hpwpcumsbH3/iKp77vOekTmsBCu2t7LUez4IewFHMGtZleYFDAOD1RprsyPxMlfLlnFrr2AuWVfMoa3vr73TRqUFrvlfFd4cMSWOZrHGs3VQpZXoe3sg1jzU1UjOWJdmpMO2n7kA1ehkDb3Za2vmsDS/t/WLthSbQwZv3IM9TA3wy3vncNGNc7F3JESBVUcfciC6GsndknUI6WLwf8b3c4yhLkE4x0zLm+1loQeOH81rvS8xafk6wEQYZXqd+XVdhEBONNQKA+X380/dKprDbLGNjo6tuY6981Q+gDbpnDDVGfB3XlIqVWBRWr6F/dIgGC3bmM8woJUIJ23tndVjyGlWNLiu5eGYCC/WW9JH03+Vrp4MBRsPjAIBsbCAlDPW/DRV7LeZjFZQtpkM0ml1JiKRDF3O4kE8yC79OnT2DyZQShyQvaIV0QPv1dCT7svl0hNmU9Q8rlCt1bO2dwWhwFMCZxXR0SOh1ZU02mxD8sTEGbcEopypYxE53M3VC6wuwUmtLzTgBb71NOQXnVVTq80f9T1Y12arVm125QBBA82bVvldNM9g9LYqg+P92p4eNnV0c0A0jNc/I15GAZJmWljznYkzo7kPrNRU/YyE7NoNqOmI4S+q5yP/mD8eIgDdsq8I1gN8lvWyy6LIsgK/VHiB2PxXzZfUkPJvpLcuoaDoL4M8MLW3qor1w2jcSw+vGN9G2OuRu1HrzdfwcXs/O3inJT1zwp7UyJsMbhAYDW893Z5jy9WqLrgDYtJyjOwLPvLJS9NqXVhBTz32u3abtWFNZMp75BNB333MX+n22so7x4ffE+EQheSH3CH2z9lh1TWP749D0kgX23ugz0syr9yOftcZvxFPdbu8OL2J+N8eCTLv2xDTPLXVyoBI63yAQ18F+2r/5GlujedzzzJD3eet3DXr93cyAsniv9OZ/+0a5NPjgEIASoxJtMD3oXNAGsesNNgEgb3genDXT4LReYj9PgkgidxdXGZDq+1Mz99iIiyjSg8U/eV1mgNeDnV6vhaszqTCZ9ntzoO0N1Frf9aRLfaRdyObIQ+9NfepJqzMS9MT3Z/kQihRMUYGZL36Pk7bVtfXSnQDJD5wTXVAlHUK+j/AvLdhhP0MdDmrPF0DPEWJ+SPr56QBM2j3/uw8Yj727CXncOLAW0gd7GZ58ZjX9OWyLvLaTIjAhoEtsklsCa3yUps9cHiRjiIpZPj4yf/5Mf4fHIOZTjBt/vCipcdaBJ3aTcyX0mQ6GPOYe//zzNDYpCIpNoGAW83nmz8jBs+e9r/M/FbSh1sZXfc+/x1Wclo0U+6prE+XBXo0DRMUPrKyuVXB/aYAXnK3hb37l56Fa47gk5pqHlDYGpqMXGE2mmFVa+NX3PogJlrj20IcxvH2EZreKrc2e2KfHH3kCf/2VL8W7f/99eM87349Pu9zFtUYV773WQX8E1MpV1JYjde25eGYPDz/+JGa00WI2gshNld1NySfIWtHYnalnprwIBGmftLGc4we+/rNQO/gwjhdNbO7u6Flev3YTmxvb2Npu4aMPfwwvfN7zUKnPxRryGUdL24I5DLDJQpe0GSfA62dGqy/9PXlO0rg+n+uWw0Tgp5rr6NCXZUdizykkB/5sA7R8zzDoNpYU2Elp/tD+RntBf5+DQx5IUfASafbcmjHmY+w66/Uu5jQArn/vgJKA1yA8Z0e8R1Iu4jWg70qfwffH4RXrNGeI/Zq4jhgrdsXyfuz93/dVShZE/L3/zdfkQ5y/F1CWP2rRnjjfz/n38OcNgGlQ68/g4ZwH3vla5WvpLtBrE0iW0NnaxWu/+idwfOVjcqcQg6uuWWwiQMA201w9PNjXXkWd6IwpWbK2Zy5ozVGrS121GuzMyTIu0el0dW10CSDg3Ty1RxSPo6N9FTTxGZBZI1AgqO5tbuNg/3roaKcsxqqp+QQlHqdPn8HB4aEKC+lcsn1qByiFA0IufyPYIBhn8Rq9XwmS1dYWcZ/8N4E5NXlYkDXA6bN3oVJuYjSmzy/fS20qvZujmIe1E2Q7R8eHWC6mYix9ftJysrvRW7eH1XOdTyV3KNdp/9XWOnS2kDUVkxG18SGd8TxhoRut2djIo042OVmzec8UCcSOnbLRrKFOgK+irokK8yhRp6UfQTRlBGRbc42o5BYpeOJnUaahz0yBmUg4ASnqQ+nta6vSOAN1htBDeRxFTbrPRQC/CEcZJDTC2UnuMMEWK/uYfHEF0Eol3L5NF4rYq1XnI2Y8FUtXami2msqE5HIpHkG8t8BXzI4H4+zMBj+bGlV+jtlTv1/ZF8mcwtpRa2dGb+ERhsMj9DY2sNHbUXaBc5pj+pxnPyDJg+biKoCr1xPvyxp+4b4kK1XgkM5Tjg8BJsfKa5/vD5lJyBk43rl8iL8nSSFpT3Ki8nuC/aVXPztsUooedmshIwowHgFkZLCMoyxx8P7I11hqEXMp9kr+3fdnLOR9UfOEmmVapRLw5iDQ4MF6SW9qbr1oEGdw6MP9ZBSu7TPt5gYs+QUEMItDID9Y0ixLkdWdjg/+zBzc+XpM1/u68nTFelGmB+R79OdZD+hJ7MlrsOMgQACzHHoephbUKlhRb/j3+aH4oWliZvpZLx5LEOL1kboo2GEXXxXyhHz8eM3rQ41pYJ6zEvaHa4UPugLA5npTLeE72FmCUE8aj4ufuQBj9noB9dSi0GkIznx5eKbrcppmPRE5D1IBZHrUd0hj3GqVKUSK0d0RhiAogHluw2Yhe+7LGmCBC2H97LNmE1GsFkBx/e+Ze4XnXv5vstBK9mQOTsSBpc3GgYYXXL4W8oM5/4z1lze6eO13/zKur7YTo0ZZQAXVcglnT3Wx3eijNqvg4/tD3Fx08UmNAT7jni5e+ddfpAIv+rl63rL5B/EameHxdIwb/RLe+zQPm0N8/P1/jPJoLkaHRYMcIxa7vPKVL8Gv/9pv4UO//zA+45PP4NHJDH9yaxPTSgvL0QKbDYileeD+Z+LBhx7FhEbpBNlMp7EbEAsv+MzrNazonTkJGxoVgTXqaM0m+I5XPwdbi1todrfV3UqB7Qqyt+t0Wnj48afwohc8h2YdsdzJ8CbA6/0k9o4yKmyukiQNeWbHzKj0v55YGQNsSYOenwPLLED0c4q1XeiB82dbgEE7xIR8V881IsM7Nlum87yOfRC7jXjIAAKg+/md3B+L+RKgK4KpsDAzu5Xvt3kApnmc0nDr5iPWcQjUx/9zAOL9SdaG0vCGBjoH33yrwa1AdupyZFDrg4nXakLEf+efrKD22eC9mp/D/0sYxOcue8P43vz/fL0P/VwyEYFsGZsbLbRb1Mf28M/+xXvwB7/5LqxKBAHDIHDoKavuXOwSWBPIZdHReEDQOJGefO/MOR2g/N4IBOI9AiAtMrTUlpIVHWL3zBk06y3sH9zCbDoKEFGmRrarGhI2cjg6uCWwupoMdX+9ndNizajPJYDg94wGQzHE3Y1d/bdBPr9XDO9iKtBHcKuKfnZAq9Vw6txF9I/I6s0FeKkJpqb+9PnLqLc2cXx4A4vFWC47Y4GPcBS4dOESbt26iQYbBk3HYi59phHsEoFYOsI5TDnOYl5Cpd4RW0dnF9X08JxTjQSB2ij0wvRFbbLAa4azly6gf3BMbj+kDSnY8XnKDFBI8OoKQGJNpPnN9Px8oqBUwRkK6yqdaYvAAnyGbKxQb7eCfRQ5EW3v49xl+ruOMYsKZS+3mci8pbTcQ3oFJ6DMgeL+EXrbJRpyy4lWyBH0alWtJYter3T+YF2DnhUHm1r0pbPhZHobqj9wlibO4gCs/DvPNAJzgjw+fwVOyeuW3+gOgT4z2IWQWR4xtCxwVcdMdqIb6DmEh34z2mPPGdAMcNelC8p2CFxn0i5eEyUADPAsVeD5zB9hKBWHci3HunV9koNkXj8/Qw0lKD1NfrjOBJHlZkdK7V2Zk9I6YOZnLyIL5L2GAPmkIkD7QyLsvD5y9wXjRt6Dm8tYAnISJwrcL+fy7pakgRfnKjzfZCZNTBFQaOxOShMK0FikdX1Q5Ju/L97MhMHTSZCVA2B+NtnKAkAWZuZxGBSV2QaBa9Sf9XD3RPXrfbD4Wux/l09QbsRME6/Br50synmFM4W64QYgWYG6k4XlCUEBf7yR8k9HVb5nH+A+ZA3cDDg94R2d+RDUJr6uwDYAjnSNx8WLzMA0JmwwPL4mj+sajGWWXYyIuDFx0vo9uk76xWYFdX5ePiSV4rAFHYsRpM2Mxc5NiRW3BpGKytLm403I2IVjSJY4qtfztqd33qPvNw9inGaJz4zOTjIVT9INj11sPgXrtx6/JBfJ57bmgVo7F9/vuaH3McWdCur8Po+rX6fx7u7iK773V3Bj2sGIBR4l+l22scAUf/uzPxkv++QlFqUq/vnP/SH+4KkqnrdbwytedB6f+un3oVYmJ1YBPaajbTAj7JiDk8kAT1wZ490fn+Hw+CYOHnsEi0H4xl46d1pM2Ecefgr/y5e8BL/2y7+Jj/7Jk3j+MzfxwYMDPDy6hNGqgvK8jJ0GcPPWbTzrgWfiww89jtGKB38vMgE8TFpNNSPhWNB7kx6eNeokqbetht/ufTsr3NUla7tCs1XBrhiIJmploFlroX9wCy9/6fNlQSfwIq1kjG08g2BWwior2qBSAuB/9/zhv+WtgnOwqjXvSvJ17UEB+LyGYj+7MxOUH9SeE14r9jqWT3Xm6sLPy4HiyX3R81R7WuYwk9/LOrhKxVz674wB9h4nxj2lO/292sNdQZ51jNT3yhdbQ5gYsUID7L1aY5XAbv6ZagGcrll/kpVN2n4DZo+DwamBah6g8HsIfv1a7o7SrQu0xPibFfI4GniaiDDjZwao066g1WTx2iZ++71DvP57XofB5Mb6nKLEh3OSqere1racGQhyWOyl1O+wj7PnLwoAUpfIQqjDw2MBAq5Nvp+pYq4vFrl1eltqa7t/cFOeswQFZB53907p/Vvbe+gfH6oegTZhlErsnrmA8WQq4CXbrWoVg+O+yJ7N7VOhL2Xr3mTOz1R6//gIM2ZsJmzgwOCKvrgrnLl0Efs3bmus2PWN7B6B0umz92BWrmM2OsJ8NpR7jucpAU+0SR6gXa9iKheJkCGI+axW0Op01+CMk4ROE2xxPVus0NvawWLOtTeTlCGaDvCcm6tLWpyZEbjsnDmD/iGbT9DxgdKScBiwxRi7rXFu0IaRex6fL8eN4K1SDk3wdBIevwTdtJSk5EHZwRnnSsrUVChlCSDb7XTUWIXsOV8XTCLBWswvrzV+VzDpLGaM9VNeef+Ps1rOA4n99dlN+YU1tnGWctwauPL0DbQ6lIMwSAyXGH4XHR4EhJMUx4A29rEopIz1E0E054hlGA72+EyjGI7yhAnqzdqahVU9SCpOZ9aBz5X3tL29K9BN2zrO7ct3XZB9Xq1WxnHqeJavVweqYnAT4NX6TjIw7y92UsjPbF2nQDp1tbGmc1xBEsRYx7/n+3nv/D2BeuwxqXNqNcbYTLz3H45nWPXFvxkE8zp5/Tkr7H3aRXfGeGtsw4wEsQsZXk+GkwBgvQHLNzFjFjNGxRPDX+hDZ/1FJ3S2fqi6gWWIzs0GFgxHou8VQeWsRKSq/RNRQ0Sc8XtxOToxrVuzO4IfsCeeWdXYXAv5Af9bh0RiFj0GAsfcfKruYOaUY7j85w88IrCioMmRNllMty+O66Gmz2mO+FxGzLbSUSSfyU0Mzvj59rMzW2LWw8/BY7nWsKTr9/3rszj2yVOTw8Y0DKNEv0YHfwK4Bp3+XD83MmmezDobJfWIlIQ+J53YRYASAEbgO3pkZrKOaEks3poLhEAnFdD5YHZU6jmQB0gGlmILkx7Wr3OE6vEpQG94Sfq+9BmZ9ZeKK/ws120M07NK1y4AwtS8/HrD1icfQ/7dn//k4RR/9yf/GDcmrACPBR8uDXP8nZc/Ay++PMVsXsJ3vfVP8Uc3NvHCzSX+yTd/LirtmVqIyvpI1lNltX9mVTnnLy10PvDhp/GeR+iM8DSGt29gOaMyLtoFN+o1bG/u4cUvvozffPvv4oPv/Rhe8sJLeN/NW/jo8QWMCIoWFZxuArf2B7j37nN48JErWNV4N3wOZawqJbTabXWAIvClN6kLy7juxqNJpOPmK7QaFbHAtDOqyT+XRWQrtEpVPP/sNr79y+5FqR4dw7yBea352cSYRdpfRZfJZ1evl/Y8HBNibhXrbQ0u6WiRRDc5sMyBsZkuHYw8WG0xmHTpOZDVXufOgclRwnPO+1IeBMX+VBRxGMh5PuR7ZQ4ydfBYM5h1CiwC9CLQd3ZF64MMEudiVtih6+KzjaazsU+m/UqANGu0QilDfijqsF6ldrvW+zIjNUuShayIWdKaxNwGML9Tv7u+p7Q6qANWEZybXEhKEO+xnIH/ne/TOUHAObLRa6DTpjXZBh5+vINv/bpvR6kxEjiS3k9te9vay72vEfCRlGMDCToK9Ha3NX/GozE67Sgs8zNkilkM36qE/RvX0dvYRqvT04FNhldgL0kC2EZ1e2dPTDAB43h4hNl0ii3qfmcLpatjL69hNBjg9v5NXLx0dzBtqWsl712eqATS9NulR63cB2bSx+9dPIfh0RCT6UgNaAbDsPvb3ruIcqOH6eBQBW2UcMRWFM+EYJvkDRZT6ZdZ7Obggozc5qltFaJFmjkADCV5lHV0d/awmHM/ZdfSYDsJ0jodeqJSjjEPBrpaRWd7B7MxOwtOBbwJePn9PIOVumeNQIWFhA3UGtG8aEn3An52jWzhOM4bhlXLhZ4rXRZ6va5AKvd0fvfhEYv6wjtaKfUS0+jVyJ6oWSDlFis5/vC6GGj8f3S9B7jmZ1Utvr7eTj9zzvSSycykTCqkEwjNUARBEQRpKnLFwl9FlOu98VoAEUVFo4AiVwUpIgTphAQIxARSIT2Z3idz2pz69XKftfe7vt97jvzP8+SZzJnv+5W37bX3XnttP1NC++Cgras96wVRzo2nig2fUTQTA6fWfdHPEg9c5TE1zQJAz7axmJjry9e9F8UNj43as+reiuLaGWKYwyPASaDH34XrwwIHITBl+9q0id1ZIFDOC/x1mlhYWDAqDuX5LMqc6pgt2HXuOahWKZlISkNCj+I6FL+5D1QDHczun0+cadpRFd+JJ61MujsujOa6VjHHuX+uRfKSvIdAvbrlEfO4cpLTDV2FI5HulMOse3LsdD4K5/DvawOG8buJKtJX0rC26z2kPvn5j5h97nt8IeIlYLoqgmCVj0E8PFI1iNG/Dvl4AAw4RZ8X6FDVsiIXa42SHXZhIP2lg9KApRTJyWEHMtIBVgMQWyRBQkgLJwZsMf3BjapH/3S42nMEYWU9u80OU+NroyfW1YjALTJC1p87WcyKdHOMfcN4lFO/11gTANIoGWAO5HTdX8DOKsg74qcm2sY/zlmJAYQMb2yg+e9yCJL+1OTZBPEn2kp2OusXiK2WpvMFnkRg7Z1CR73+80fvItAZP5dHYJOGC0xvCxhYNyovv+97kTGQ7IPq8H1FvsjhVSp5FZANwFVjIK9R0kxaI+IU23dTXqFq0x/mXt+Xl94HtIy8O3rzCm/ropfwUvleDx6cwvs+dxCLmTxSJgNh8BqpdB5//MpduGjdvBUWvPMf78PhlSHcuG0Y7/jl67HcXUYpW0K1vuJdgPhIfB7KdTFdhg5u/95DeOxAA436vMmBNS3LQUUMN1apbgo/9YrLcftX7sbUwUVcc/l63Hn4FB6vbrRqbMqe7RwdwsGjJ/D86y7H9+55AukyeVsFNKikUMhZFMWq0s35Y/SLTUK8MIRNSLgRrDXr4AB6Jk/EamiXFbI12gGu2zaK33/DHrR7LWRDClnr2+Fv8iNn1NeI/15zqj/7n46kE0m9sXmLuoSJuhBHHew9pGQQ8V6tMGtNEajdO0RufpxMo5yyGLDrrEscvtVti7Xm4qivtQaWUkJwHA3shvoKPa/tBWsP7vxG7WVGzB3IR6o6UZSWsn/mFFqr3wCurXJWfOeExmBnU5+r7FEzAQU1ChGw0jwIuAqg6+8C+HY9ahp32v3GNipg09kQg3sZvDiyzL3OrAEbb4yPj6KVOhcvf9EvA+3jFAZHdYW0hpwVEnFX1tHFyMAYlhfmrdsYx4hR3IHhQbcjdk6Rz0muZWg7m86iyBRtB9a4gan9ytCYcRgJ6qh5SkpDZdBTxIz+NuoNi26yFS/vM8qmANVqv3CItTCkoFFJYGxszGwHKRMmg5bj85Jf2jE+Jpu1UL2AAbhUL43JLZvse6Ql8JfkyXL+B0cmkR8YR7dBsE+aQdtAjtsObx+LjNcmMOO2sDAbAJ0Dq+FhSnw5KKQ6EjNrBL78/uDIuPEu3eGk9m4XgwOD9hyNDltGB0WMVBbFoWGTEGTBHRUDOKai4iRnJAsJs8Ybtt+1CG4bKORSKJfYDIOds5ZsTOiwuB0ByhVPe68sM+rNgkLnPxtFj+ctD8Ged3Ik8C2VS1bURXoDn8MpG16PoAhwkkFKOogR3wh88f3jDCm7ITKqubJMaboaGk2qYRTMsTflHjvLHDB7fYOn5d0kkP5FWoiyLOF8irqKCX8wShzjDt8LvsdpL1nQZwA91QMdLdohZieseQqVL9oN7N69C0uLc96IJABe2Ttex/EAAk86UQiikxbbadnYmHIQBwxEN1AgygrPst4gR2BeQQW9E/MPPJss28HnTzs3WO/P/+d88U/hUp05+h2fSzQcAWN+nw4SATafkb+PVV6KhSxSn7rlH0yHlz/8girm1h5SOpi5IARI+gcYPRZmHRUJs2gwQ9BJty/dIzFldszYX+MBXAXSIh6lQKGsvAl5AAAgAElEQVSAYv96Ucth/c6eLwAVGRoBWg2OnsPvnfDqtED7hi1KYQtExd8V/5epP7uXcVd4MIRwfYaT5hzdtQBUQN8MV0jb8095YCJx2/swiu3N7f8bJcHeIXSp6gNpHiYqeCMQY+o4Q4kVpgcoC+Pv3OfxBNkhaQRq3BxIC2RwT4eWj9aKl95gUhlrm13i/YpsBTK51gw3rkf03djKSGvuBJgFGmJnRmPoEYjVVftJRNkjfTwEBKK0vvT9eC58/blDZgdTiKjFIKoftQsAIoniJeubaIyHLQEWC7wS0OPj7GC8g289cAx/d9tpVHn4GqDvWaqXm3Fr6yRGU3OodTM43duCRraIC7GE3/yFazGwbgCtBgXEy1huLCGbz5r0VDO0Qm32UvjCl+7EE/sW0SQXDi3Um94diV2pmGbln8+6fjtuu+U+VGeauOKSUXzv2Dz21SaRyxRQb3Zw8dYNeHTfYVy1dyvufeQEWml3NAtMe1r3N0/bsUCN4IepSYNdkfY0K+IZZSsUC33jkeVn6Ig0O7jh3DG842d3WCU5f78WFK7e44lc2dqOhWaQIqciSCL0AbGByABafU0kjWW4Hvk7l3pLovhaMwJZSvdp7yrC2wfovdUZH+2bvoEXXzCcI2ujuv3rhkyXRX1YGNZyDp19PvB5NS56NpMU5NpiyjvQDGxtU/kkgGY9h6OLoKYS9r7+rU8ViZr9iN5lhjaSE6MzI6F+b0ectFnXGW3XZXo1AHGNtd7VnSDYuuexFUdqeF+P2gUt5khJgmNB0ME/eW4MlAq2b8bGR3HnXcfw4Q99Ft36tK1jd4Y8e8PnNONLTm8vjdnZaUuXE5AWTWKPhrFuDSD6RtnE9pnBoDqFF0TxzMpli3aWLrHzVJugvWMFaTOzsxgb9ahevbZoGQ1Gk4dHx+37phZgGS839GfOnMHk5KQ948pKFZ2eG2hGwRTZbjfrVuDWbLFldB6VUcqEdSzIQ3nLWn3ZovelgREMjk5axJWgr1kliGAAp4VWu2aAd6A8YK3e2WKVPFUPYvhZOT9/1vYAnQR2+/N8ACll1MRtm/KDy3vxPGHQh01dOijnS5g9u4hOl2oqpEZU6C24jFuLmSrvSCjH1FQL6i2LYptmuMl0Ul5tAYOVgrdUz3iXzVq91i/ysiBR1lP8bq9IIWBAyYMRspn0YmJMoiLPOJgl0MdM1Nmz88br5Y+AG6kJel4XWElqAJLPAfVGDzPTi9ZZ1B240N646U0aWJRHDKEglzmp1sHUxzaf971De2zrOqx7/o4awIpkJs0iXMaMtrhMznSdXO02qkaLY7S1bM5Zvbpic3/FFZfj4IF9th6ITTjmcaTUAplIglWKxLO4ls/CtajouMZMNAXZbAHZfqRYezVw5/k50zLu9VZRZmkHGZF3jEkFEneolCHSuZTYWccposd4ExkPxDlodlqIniN+Lr2XfTefc0pD/+CL0ss2IFGlsC0CAzsqGEr+3b4fBk8HRgw0ddDFgNgFyP2oFaVB31HBHFe2Jik2JHGU1PTjonB6bED6BiMYO25wRm5iA+uL27t+xdGefrFJn5og2oIvEgEkS8uESm9d1/u+J/QLLWiBWhkARb3oTQuwKUopL1PvrY2tSJDG2V5GPwE0+z5N+pHz726g3XtVBNmeI1S6c1Pw33RfPSu/y4ODP67ZmXRAiSNjGodsWAd2T4LsUCymMet03IN00OpjJE+Q7yjA63Pnh4g/gzsMfaARAYg+uAxajrq+xkqARlFuDZfWhwC9baJIt9auG7iaNqaRYsNax8BpFKHiP9wgHksHaz186tZH8PmH2qgGY2xcXEvttpHhgYgOLIaaG0C6W8UlmSr+/k/fhOXmkoGz+x78EQ4cPm5eO6MxLRZ95MrYf+A4XvySV2DruTussOijH/03pHpZVJdXKEFozTxueM4zUasexZ23PozaTBNXX7UBX3ti2sA1IySNTgoXb57Ao/uO4FmX78D9j55Cy6gubStQI/86W/BmC7lcEazYd61iNgPww4djQCCs6l4dVGT3IpdBKZvH83ZN4Ld+aosFSXlYGw0mFK1pfSZ7N9Hydn3mhNLkzqUPtp0toYOR75WwXlYVsq3mfxt4CBQF7adkb3vULxvoTjKq0pbVOaNMks42reVkzyXbc+365d/jzIveg6obkiQ06V61VVfbZJ3NAfAaZSEG9mzuEgCvQLKnZlVIrAIt1/ZOzkyP3sZnLiNK6uZmgDbQyJx65Qno/veZ3hbnN0wMeZ9emJpCy7o7+fUZb+QP/5+/l0PMv5vBzbmMkcZT1yUA0f5mXmOgnEchuxlv/ZV3WrMPRtEIJvoAxhr9hAZK7R5anYyl9Ql2G/UVjIwMYmDAO51RItAoIf3W0vwts2BePc6uY9bpL53DSp28X6bgYXxSNjoo5gvWOphR1vN3n4OBUgnLtZq1N3abRkk3V9Bh8RXb9xqlw8bQx9GjWzV0Gx7kqFXraLLoqMvu38PI5qj1ywYErMavGtc3l69gbP1mdDu8ZhOVElu+pw0Mcf7sulaY2EExn++PKyOeat7Az7SCY0X6gGgIslVK+1ukkoEspK2T4MJC1cAfO5SxgG5scr2l8VsrLOxytYwk2OHNZXgvKmB4sS6pKTk06suB4+ya7OTlGmUj6MQqEGdrLVDQFKH1gq+G/VVYgkCbBbJKbfMZyAcm+Oc1VLjV6yX2zKg0gc8v0ORp/kAxCNiBUehctoIDh096FJptvFtcF27X+I75YsEakwibWLSxzgivVIUSbjz3hp7T9zG7vSU0C1+FVA7hYcAzybnArJGYnjpjtn58fLzPBWeE94Lzd2N6+rR1ZbW9r+ZQ4V4EwCu15UTDPwTa+HntOY5rrIiwVhhA9l8Aue90pz2DrbXD51eHSa0Hd1yDnjGLygIdSnaDn1Mhn6K/OlN5X93Tzo+g88z/X8vr1VnB5ymXiqt1eG1gZbRXcSvdqvQPnXCG90GoUemSEH0CBhPZrLUgQ4ekQEkcBRDIEX/XgFiWlbMM43s3Lx648ppjYC5gmIBnL7KIAVNsaPwACxzeJAPYt1ICh/wFNRNl1LUoXDfVvToWlfkhngDeGKDqmTRZWjBWpRwKRiTDwc9aZ7LATY6BvECfni0Gnn3jH6gGmrcYzBqpPhLs1rzHEVCbDy9v70dL3YgmkVV7n6DAYBQQ/p285KgtYPx5Hzs3egK0KhiS4VeE2IFHIncmQGGgOIBfbU5zjKwgJomsCgDEfyb3VUTfnReL3khRJCqGjAGvA6oEMPHgkUdpcxQ2uD1btD9WO37AP3zuLnzzxCga7SYaXDcsArNWkjwAPIpvzUXQwWAmhQvbc3j5jVuAUhpjw0PIl8rIFcr2LE9PzVgjiU1bNlnUlQZvfm4a7W4WP3jwMSwvN9CsNXF2bgEbJ9bj5S9/IW79xi24744n0F0BrnjmBD59zwnMZ7d5Si5VxM6JMp46cho/ceX5+M49DyM9QDUJAoW2SUF1rbW0644ykmutf9lmOlTz58lHDpFE0pH6njn704cixp+5Yife9By24fUIHLvuJevWnZpk3BwUWWSnz9ddLV+mzdoHoVFWRmeRA2mlrn0NE2qoclqAV+vMwKlqAoLCArMNAn/8nAx535EKxjz+/VpHLTkP3KGLaRoytiwIonNJMoHTuCJQGXWE7Dt6nYR2pGiwf8eLL3T+WWvSvuxkIoWmCGv/TKaDIxoDJ9YqvbsmH8UhsbbzISoloCZgzbUscCdH31OyztfVecTR1ZlPACXnkL/zKGbisCfg1XL77iRQmqqUQ6U8jF9+y3swMpjH3Py88cUJOBQNYhSc4Ixn99m5RYxPbMbC/Jx1L6tVF7F588Z+FIpG17qGhe5ZOuv9LM4aQOVaZ6R4aanqEbxOG5MTG7DMyJqtuw7WrRtAl0VbpDxY5MlBB9PhrRDRs2hWKHIlqOWY5Qs8lz3jMDwwjAP7j/r+YcaU7XvzBW90YcC+btxXdl4rFAYwtG4Dmyaj16mjUmKmqWV0A+4xrhNmfUyqMtgovRufi1tfNle2xDNriV3X/mDGg3OXzhEYZfD0SUbUWcw6gFyhgOHxdV44VqUmsvOc5cT6PHobb8qvsXiN19u6dQgz01PWaINjrfVCm6/7ykbZPITWyLRjsmW2H0OGQvvFwHmIMBtANHUJrzNQdz067hx73tNT4FInSBzrfreywDGnrZ+c2IK777kfhULFuP/eypuA1+L41miEGa0kQpvyXgbBSWUBt1Q7+lSkAEqHh13RQ7Jgxie27K4K3/0Z0W5aG2f+P5/d+N9BOnXnOduMukLniOewHAcVdRlmChFx/ZucUdpVc/ZDIFF8ZtuXUf1Q32arfW/I6HC/2RkRzvG+E9xha3WXLDPFiQKpIK7ys7i0tIq2KLut80prQvNt53PgGCtrr+8IGMd41ekOA87hjQ/5+EYxSJU3LkOk72gh6pDX92Pjo0WbRE+Sln5K3yskrUGPIx/xNd3b8eiCAaLAmdFB6s/xYwqRIpJzDBgJNuUpBmZD38DEkUe9r/FsuekDaJNB1SBrPATMxGFS+sUPtCQaqDRBbLTja2ox8np6njhi6YsqIpr3W+wlRYZ6No1jEsFw8Jg4OlzkXkxg4xtaKHvHYKPum/xU/Kymmxistr1zSE34AZNEk31+rPapn4YyQyL1iyhyJ5CwFrQKFAloWn/3oJeormea2/hd10aFdR11QHNDlcifxXMZr/f+WAfKhECPvXe8uaO5iq/Lcbrp5v/Eo+09qFFPM6gtuEH1QgmJhJMiMJhtY0/jDH759Vdgtjlnxp2anoyktFmYkk8Zn6zZZXWz74mBcgHbtm2xg53tSFkQUyoW7f3YBvQT//wveOC/9iHXzuH6a7fjX+46iuX8NqMgpNIFXL5nK370+AE87/LduP0HP0Iz7bQEUhcowM9uSrSEthbJpSsWvHiB0SG2AA4/dohbipJRnIxTB1JpDJTLePkzt+IN11XAbAC/Iydn7XnjezkphlAjmfjs0Rpb+12t6Xiv6/zpA8WQTtfffT4982TzZjZvTUfJsCcE8LSXYudIh7H2xVpnNQad8XMqEuq/6wTd6qQCWmec3r9/LgbjYg7wKkpRKOMN4FRtjo02EWUk+n8Pxtiiy2FPODBzh9wloELBmrJa4U9ej/JJivIQyGh/qGmOFB78DPdGFvbM6ZxFeQkeJYPYMjqOA9c+yA0a47wun2touIyHDrTwz3/193jRiy7FV796F4qZghWVEUwZKO+2nQa0VMfc7JJ1HVuuLlpzhcEBptadf+nAhBFWj/gJjPP/fU+2MDI0in0HDmNyYhva5AAvL1mWgk0QWLREgFfMAaTMch1xLEiXcH6prymmYylJxQiXFZ/a9b1hQS6TRNeLhQEcOvC0Kw9YDJi0tByG1q0zWTVGgbOpnslvFUolDA1vQD6fxvAAO07UsVxbMTBJyoAFWArufNJpUaBEkXxT3F9Fw0p0mDmvHBP/ce41i9GK1AtutXFg/xFkc0OWZcoWC5hcv8HW1go5vtaExCXoWGRHzV/ya3k2McJKWhSzT1s2VzA9PYtex1Vb+HySu4rngvNoEenA3xWYFxiiYyZApDPctGuDesNaB0b38P3p5+/aDKYXULrDQzk5PjelHjdt3I77HngISLGuIWdUmaTtPUzijGtE9sPOMgP7rlrBaLPHi9x5NEc4UEnSQYoxdtbZGZCOMH/H9zGHLpPC4uKCjQkLEwl4PZrbw+5d52B+fsYoKRxTat3Kse0HvEI2VkCW82aBuwBITQ8+OKuKsHM8dA45HuH1A7XEgmFuR1UEqACezjl1pvUgRsb2gTkmLae68EcNKXTGmlNmChgFW1v8u1NbkuCXKFg614SbZBf4PMMjQw545dUJCGgjmFce+BwxyNFhkACHhPfSt3jRgRmDBh2u8UGvAYpfIAZ3+uxao6aDT88fexTSj/MIbFL4xHfiYSTViRiM2+ILChRWHBnROnhvauHJmBlnN3A6+x5p1M+5Hy0JFYY+0UmBTPwuuqbGld5f/H2ll2IguBqMe0GP0jk+6Wog4pEceWuxY6Jx0SHj8l2J/ByfMRaeZtTRos5m5KR/GsrsA+1Aa0LvpLnhWFoxWeBO+n08iqAfOTmaAz2LDi9tAFWWx4BYqgzx7/Q9/i5edwlgCBSJiCqxFkzEz6Dr6R3jOVi7Nu29I0fAPW/gDz9yG364sgXNds0ORLUvFjlfBwFpAcPpNq7Ir+C1P7sXx2ZP4uxZlxkjgGjUmth76flYXq6BymSMYJEXx+8TBFM4nhxJ/vB39WrTGj0c2XcQ+x6awlC+gmuu2oZ/u+8MznbXWeaEgvUXbF+Pg8fP4LoLt+M79z2CXsH7wrMwh5ECHsacNOMZ9mjsS7Zm2JCCaU3yqXhQ2oFDukWIzDItaI0fOh38/HPOw89fO4AM2haNWzvG0tWNnb14fFPwfehzldQU+B7TekwyTvH60r3MsQ4Rx9hhW3V+WdTaIz06SEWB0JkWf148+ngN6XxZ7VjSEiaFvHoXbxDhcoDWRcqyIYnRjJ9Te8GuH2SFbO2k0gbQPLIV5HXCQzL6qfER6Imd35ZFlhOqGd+1lW6i16ShqVuklECr3U2jw7a2hTLaqbYpbTgfz5/VgEPQK7f7hWJCRXj5nJIos/VJGS2jzrAwz0Ggn6m+znQu2LWilqu5/ADe9ivvxXhxBVc96xL84AeH0WHk0yKnfg2qAZCfS4ewUe+ZhFmThbKdFoaGK+FsdL1a/nCtK6DAtct5N0c0m0apWMGxUzMoF4fQY6EzeapMv5croORWuZzFxPggus26VcrLQBuwCkoitBl8Ll7TAHG5kHQx9YSa3f/ggePIZcueUTTqTQrZQgmj6yaN39prN6wwmnQJOqMT67dgaWUBm9ePol5dQKPTsiYFbHThqeiG2/KsdzBjHYfejRFKOWFuK5xPGe85Ur1cL7mHfMGbLYyOTuC+Bx8xqgdpFWy3vW5y0tYsWyD7fLkzUcrn0GDb49BBkOCVHP9Wo4bRESI/NinxBgRqzMBouta8AcKoy1iswsP3M8m3fKHfZtY/K21pPwsk/8ZrSgpMwEz6y+6oeOAhoUM4aMyHzCjf4bw9F+Jb3/4vK9zNUaqNrYPNtoU2umxEMjLajzDbmm6TEpTYZY4zAxjqdNZuuC5vsTLgIDU0IVpaWkLROpC1zUmUrFoWPdNCViSY683OzG4LjPCS8iLFFgYrhAH0zozwalw9M+OOGUG9ObqK2EZ64zqruHb8P3firAlXi86F26B4PQnXKYDBbGY/etx2jq+dOoHSo4iybDnvo2i9KAtcm8IyOh+E12LQq884lsklKg1aWDrchaTj6AS5UfIG/CBPUiEKYcdATcBFDyfAxr/HA+dkbI8c6iBea6Til9KzxuBNqRMBrDhMLyOnydX9NSm6XpLECGJGIerXH7SQjhdAtHewruqrqSD8uxn6EHInx8eBth/m8jT1PA4O3TsSMEvGwaPJWmB9bzYqdOtHqMOC8fsEPmn0uxgA+vUTtKnFJnAoJQl5Vh5p8YhdPFdxSsmes1+g5UUjvE9flcIGymeW9yFfrj/2gaeov2seJb8mEGG/XyPV5s+TOCsCAzHwkKGPN5+pLETpc605cYY05jG40btrM8ZzqPdaBUyi9DpVEH7/b76KJzs70WhVURxwMEnjz/dktIbjy3QrAUCptYIri1W85mcuxP6Th9Ek0GBzDko3tTo478JdaLBVqBXpcF3lzZM/O7eMkyemTWrJ5KF4rWIRz7xqL77xn1/HiYMrmBwewpWXb8Un73sac9hoDhKrwndMjGLfsTO48ZqL8Z37H0anlzXqAgvWGM0lEKdWJZ0VNr4gJcMjSA54jWYU9s1KzTmY5WLJpNeYiiT/7Gev2o433TCGtOnwhs+HfWRrdI2kn+ZR+4DAsv//kVOh+8q58LX2Y3hKEUplVFH7UfNnhmtNSk7Ugj6gjgoYVwHmQGvQWectQZNz09aSHS9uhNkxSYc/JY20R3Ve0Cj5WZs4y1rfdi5FHFo7j8yZD1KP5mwn54DphK8pAuOxo6isvXc4y+z+/FsnixUsYmhoJ173qp9HFg2L0g8ND+GqKy7Di37i2WhaL2PPfPWjRdF1ZQDb3YhGERwVmytjrnsUmUZTe1/X8qiRA0+mrS2aRmPdXYc/+r334opLN6I8PIi773kKnXrNxlBnjs7+UydnkU7lTR2g2W1juFxAOtOzxilk1CiKxOybop28X19OjLz1TBHHT83Z81WGx7CyuGBFXmyOwhbE3e4yysUcCvTrg7NpAYOQSfDomBtvAWzTJqedCECGNU2Tk5tx3z0P22edSkFnOYNMvoANm7eFjm01ky2jAkuuWMb45CRyhTSatSXk0l3T6KY2NykuSnUbqOnLRnojA9NSDfrI2hai+HH88znrUdxfw1bDk6GTCQwPjeOhR58iiw3F0qCp0wwNj3rRG+e3w25gdedi1qr9c0FZz6HREVPZaDanbE69QVBSQM41KHvogQDP9nAdK9ggYMp/o1POcdV6djzhhfjaT0lwx1UxhD2s4UYoTFRLXQEn7SHjXpuWbwbn7NyFO793r60p04cO6eF0mC8CPwYH+HlFRxXUkK3ls3HnUBmhv5dpl/OFfvMJjoc5YaYmY/qOgTLkUo8sUlOkmtQAG6NU13R4T58+butXUpkCuqL70CnVXtH48lrCRbGdjzueCVt5gE0Fogl/WeOmgjwF4nzde+GdrsHMA9+R2QCdcwoO8DmER/geHCNTgchRus2VHMwRyRdMZUTZXjYHM4qh0VQKgZrmEmhWtKbFYyAkAgD99FSs1RgOXx3AfkATqK0u5hKg1Z8xKIyBp4xUvEhjgBEDIoEVLSINiHulSepTUYs4haHnFTDW4lM0QYdsQGN9UKbqQYsaRMbDgZdXfsc/sZch4OSgj54XJ8Gf1SIiIY206gJRkY0MsG9cj2RJfF3j5mAgAQDa0CYOHgA2313AdLUT4sYlvpaAtt5DlAsz4EGTV0ZZz635YkV8/G+6BlM1cYRLG4Cf1e/1Wa3B2DNjVIQRSLtPBP41Lj7Pvjn0n+Zz9TglxT0C/Hr2tbQGgYr/v3eNx1EbPHZq9DtGeQV4eBj++vu+gCOZc03XkmoOinbZ/QxYdpBPZ9BJdzDYauLi9Cxe+6qLcezsKdQaPqcWHWo0cdkVF2NhaQlNK4ShccyjOFDA9Jkl7N93FN1WZ5Usy7XPvhRf+LcvYvZMF4VOCzfcsBcf/fZhLBe2opDLYnFpARuHB3FyehHPfcYefO/+xwBKjZn0WN4Ab4N6hjlqCAPZUsGqp8k1ZUU7VSEIgPvGJUgt9Z00AuRcHm9+3sV41TVpeN26VFq4HUJaMA77R87xKkCrdtRBjcVBrlKx0VoIWpnxOaKziL/TOaD1khi5+Nk8o6Hv6TP8U4C5f74F1QbdT+vV/+57+MetKZ1/cWFIDHTjcyWOvol+0T9DQrTX9pFFSj3Kb+McAhR8Bl3DimH6cmceZbVzlfF3FpOxFW12BG96zf/Gtgl2DhtClQVb1RYGS3m0Fw7jjz/wHrSYzmSklwoMoeqda5zWjcEQ53i7VJq/VxS9TVNmyTuD8dlkmBnh5g+dOAYEDDinOug0THoBt3z2Hjz+o4fxrKu3oZNO447vPY5iqIIXpYrXolTRieNTSHXTtsdYQV8qMDVKCS4WmjkVw/d8FAQIKV8LXnRTOHNqFqlM2agFpcEBVJeWkSYPscXCtTJKRdc177RqgZ/ugELROr6bZ0ydt+/nYKCXmEwTKWEp9Dp5HDl8MqmXIEimfUtnsG7DZqMWUfarVa9ZcwpSkcYmxjEyPohGbdHAJu+Ty/j5ovuaDWh7pJRjrag8HY2BQTaR8Si38XT7rdnd0ZADx0xSqeyAo5AfxCOPH7JUPceEAYxiZcj4qywKdJ1eD2YxQsm5kB3j9QYHyrhw7y4cO7ovFNK5nRPQ1T7p7yVFAUNBqmiQeg9GqtUtMFYI4HUEepPzJrGPxicNtBJvLd20KCfHg/egfJ3bvyR4s23rdvzXnfcjnXIJrlzBC+Ro42mv2LDEdcqTKGrfGQzBPWs7zo6VAcA3COYo35jLrwLJtoasKQf5uL5/SIkolwog1YEScXQqlFGgo7F9x0YLqpjMGCitV+9H9G0+rDteLdQR+LkpWywbI2zQt2Vh/ao1s5/zUnoInVFTiZSYcF68/px+mWRtCM4Nk0WyZMJkfB7fO+pH4A6KgmBaFwLP2mskYdGe+TmSscyiq05kEpWGGLwI9MhwybgLvOqAjB9sbQhbYKtvCKIuXvydPDc+rBZsnHYXmNGg6/DXRtShLc+Dn4uBh4yj7i9PQQRn3VfXXTXha9oE69r0GNaORQLUWF2ahOW1uAXuaIwFzHWAWPFdpE/sYFWpWun1Jf2iNR9rpdW0ieWleRrUZzSJRvuzC3wZJywAbh54TEnoR8ZQz645YMpJh6UMd+wkMfW22vsLHM7ACdacyuONDX/sQDmIT7z9eG6YWpOjw3sln139eV5bfNh4HDRWfQU5FWdG99Q60vfitaj51335b3JgBJ71LrYhY/CWzuCt7/0Cjme2e8mU2koH3U+CSW78Egtjsl0M1uvY1TqO17z6UsxUF1AnWTfsHVaanHv+diwsu+YgeXWM5FSGRk1m6JEfHjQReBaI0AgwKnvVtefj3//1i3j6SA1bxodx7XV78HdfexL1yjnW2pgtKUuZNJbqXbzwygvw3R88hk7eC0MY4TW9Ses5z4gJzNiTF2xpOq4f9lEvkO8Y2lWHzkycJ44RC2wYkfyNn7wCL760TWnQviGNx5VgS1Fe7eP47FF3NZsXNoixWpCedYIz9QCqkaRIoaDsVXIA60yyTKsAlLqeqV1wlCrTHDsQW81r7BvOUMiYANxIrSNcs+9UsdvPmi5r8TlpdShRF0DMWAIAACAASURBVDN/50S2Tc56DH69QMx/7BlCBM+iGf5blyCU7B7P21Ah7eDDqQh9h0C6vGqpihw+/sUHccfnv47LLptEnVG3Vg8zC3NIraTwv97xM+iODgDpLfjNt/wWSsMEVT2Mj7IwaAkXXHIJXvj8qzFQKZpcErMCBBVygvgutXrV0sX8XbWWKNa4Hco6F7fVRrXVBFVeLP2cKeMjH7wFZ6dPY+eOCsYmR3H/D08C7QRkaU2RZkNKAxk0nVQP69aPI5/PoF4lMKX9UatTKh+wuCxvzj3HRECplC/i0MFTyOaLyOUqyBaoDpFDtVG19ymV8xgZoooDK/2TZjwC0jpT+b4EjTpbCLCNAkLFgix54z0cOfQ0FXMD7cAzfzwvGq0ONm0+B8vVGlK9FnrtGpbYqSydw+jYMAYGmE6u99PxjP7yxzutVT1LAE9B60y1M5TnUJBOM8AZ2sp6ITYzRH7menEV2xw7MK1XgdNn5r2hTHnAaR4pYGRozLVu0Ua16l2yUkGJQ5iBzzU6MohnXnERHn7o/sCf7fX1V2Wv4+CI1mjc7j4ZRwLSHlaqy0FCLdF39yg5zyhmzzzYZDmJPvB09SH+nvMvybA+VSLrzkGxRE6rR4wvvugSfO5zX0YhN2B8cdYiOI7h2vQmOSwwtqxERJWkFGUrZPSkrasxMYeuyYBCDoUgl8ZntEgmaQXWWEba23wHNptpYW5uzgq/OM+8FouAR8YrKJQz1lCkttJEOhQvCj/5/vMi0Hj/836ifsRZ8zjzzHvxxyOs7hDxeLGAXK7Yd+pjICpHnuPcbPoatbPQxAgSZ1cYUPNv7SGDw+J7Jykq1BoWFhS2ibO9XkxOAEy97rGE0qBDNIkQunfIARDA0CGvP9dyS+PPyauND2OBI/5OPA4Bpxhc+yG/WscxBje6pkBr7JmsAhthUeuwiaOM/QP+xxSfcQPLo9UCsc/HRiMYJm242HONjbMmXZOjdAI5wALbAkyKcEiSxA1uErXsG9lIEUDzpmi2H0zu6RogCHJjAsP9zRcij9psZpSjVDK/a5urL8rPhZdESGXEtVls3URkct6nn1aMaAzxeMRRNc1pDLL1vga49YE1Ffh+CPOdVwNhXdveIxToxEBaRW59MBJdX2st+lU/Eh5HG+L9oHWn+dAakByMa8Sm8et//mUc6W5hT1wr8rHn9DJMj4axNz3lgtp1rOu1MHn2Cbzpzdfh9MIsSKnSuDJqvmPPFixVl9DtcI96mm9y/XpMzc7h0UdOoLGwjK5F+HpI5Qq4+ro9+Py/fR1njtUwOZjHNdech0/cdQZT3VHkWbW+tIByIYPlWgovfdbluPX796DZcyWGYqFsnFcaZpNuouJCoehi61bUwT7slCdyA2tzEji1fC7be6EH/O/9zDV41u4l5NZoZfcdDfJ6o2j92jFXcYetb9JsmNZnFDHlhXEEA0eOncXTpxdx9bUX9M+xxLn1Jhs6c7Q3dR+dgZp/gW6eSdo/a88ZW0eBwmNzH7rC0UETiFXWxc4WZmDaTXTqDdz2jfux2EzjRS+5GsOVHHoZUirY5tMpC4kjlQBTRUpjY8VNQtqi23GXbzInm05ilIGz7pQ5Lw4i2NP7meHgHFs1f8sk79oD6/DGV/wpLtixiEJ5CN10DvWlJtLZCo4/8X383T/9AVbyE/jlt/4FxnNtZJgQ6LJYjIThFgqDwyimsxgfyuGlL78e6zZPGI2AVA8ZVz+nAnWjr5yRw4kDp3DbbbfjwMF9WL9lEs970Y3Ys/tcq+geHNyAv/6z/4vp0ydRyLew9/Lzse+JY6iRv87ir7a/3+BgBSePnw4tOnLoZto4d89OzM/PmyPACBjnhevVjTqLu9KmAStDyvVcypcMiHZ6aWTzeVQGB00j1yv8uxgbHzQQ3WysGK2BGc8Y5MaAge+tIA/Hmk1aWMTKuSYH+PFHT6HZcNvL1Lgbf9I5Uhhft9Ecy0ZtyYq8lquL9sw7dmwjoxOtRsOidwQRAhbKiBqY7XBMBq1RBq+r4EM/sm9ZtI4pxVihYsTfdJDEaCnBeQ6HD55Gu0N6SdayPuQYc9pHh73VMgGvKPUdyrAREBWcZ09QxbbQF128ByePHzInwN/TU9vCBbLZOsctMi75L2tA4VE/BmPsfA9BHo4v543niCLLCtyYSkOddC+nSXjU0CW4nB7omRjVr3B9yHEhNOGYXXD+hfjyl29FPku1mRzyxbLdxzLBPCNTWZNyVGa1H9DpkasspSLvVqbUv9agRc8LXsDVB34Gmrz4kMVzlFcznn+rjrNnz7r2b56a0h71ndgwhvUbx3H61CkrqBQVQBjN7RP9Y89sKBim8yQGlxp7ZV40N6KvMdos7jLvpQLXeB51DVdt8vG1wF/WQaxpNAfgy8+akxSKiNt9J96dewWy9C6y9cJsdOL5b1Rbkd3htc6/YE9StCZwpMOVHxRpW0BBRjwxHKu5dH0PLOp85eDWPVoZC6W2YuOxFjzoZfx5KEPmKe1VHp+JVColmnDddF0ZUDv013QLs82/hp6hiU8MVNLyTsYvdgCSiKrfW+BL19FEJAYrkdohELJJCXp7ax2O5B0SySY9g55bQIKeYuxFxotWcxKndMyzDZJfWqjyevldHTJqT6l5jx0GXkMwlMbX1ogFknoWrbEDPkSnBFDi9aMxEVCP5z92uvqRv1WcZb9PTNOIKQ1rgbSu4ePnclB9reQgcbQ2oqgNqmeO/65n1TtofWmstdF1wFrxGiuI8yX80rs/jxO9zWh0mn2AFHdw8xaaAPUOCp0q1s88gte/5Tk4dOoUelbEUAB6GftzfmkOYxOjKJYq1uWM7zU6PoKlahOf/dztSLd4lZ7xfMeGhnHjS56Bf/nwf2B5FtgyVsazb7gUH779GBbS4yb63q1XUankMTVVxQuvvRj3PPQEGmzbaY0rUhbhZRTaOgtmskZxoEpKLxRZ0thYUxMzXFzb1Kt08XpG/3WIvfMV1+IF580jnS9b9bbGU/s1HfF5zQkjdShyWuL1pFbUPKtq1SZmpqbw6IOP4K5HTuD3fv8mjJZm7Pq+b8P+s852QQEgzjzFihDR/bSfNJ/+d19Nq86wAHj7WR179tXNdWxt8jzM9JBptfDNW76NL92+HzUM4lU/fyVuuGYXcqatRcNI0OqZK7tX6Aim89jHzR/Ezg9SEUJU2Yp6guyVFAJix0EOukB4H4SRckBD2G6g2S3hXX/yOZx59F5cfd0OLCzX0O5kUV9oY3F6AX/yntcjPTyAb373JG79ym1YP57F8PiIj02a/Ngu6rW2SfAVOy28612vxCe/+EOcPnEcJXYc6zat+QqL9KyYlQ5Tt40WOjj4+FFc+5wrcOWzr8LKwrztlRpTzDkBrDKO7VvErV//Go4ePYh8IY3ByhCWF6uorixjaGgU6TQBWwbzZ+tothquMpHp4dzd27G8XLWYAAEvAVwCirIol4tWia9MHMe2tlRHdYVFcCVzHkbGx63TWrvbMOfk4ot2Y2b6RL+7nafCa/0UrBVVBXBlZ2eYUwdpdBQ9yDI6PIBHfnS8/+/qAkrwRq5tuTJqAJO0iQZ1VAP/ePuOLWi1l4xeofVOKTLZmBjA9Gkz3dDt077goE5nqsCD1j7fJ6YSUlbswfufQKk8bNx90rXS2QIofzFUYbEWm2AQTHmr6Lw6lMIL9hygpbFhwwimz5xCJpP3mIC47aHwie/d55WSIhW0vuUwaN2ygYjOY53/XO9q3iSnTnbWVEKCgsFaSgPXA/+N3/XWwMx+1bzQLdSK7Nq1C7d98w5k0w54S+WK0xmoUhTUaQp5L4qkE8BnYRQ9m84Z9cqpLas7vApUu6127MHn1Vqh00CbTN4/F68F/JpVc174GVEaCtkMxiaGcekzLsQjDz1scq4sDCXQ5z1cKSR0awsNw+L51pgK9AuIag30z5uoO61AsPADgS+fndkV3kvOrSK8nFeL1qbdjvPHItzBTvicMFvIKLBzsA0TWs0CG3sl3xNY72O60ECKxXt8hlKhgNHRYezavcs7rfmi5sGc8NR0aOtFdFhq4awFi4okxi8eAz0NhANZ3W81WOV3YxDRBwwWtUiEyvWZ+E/dP/5+DDz9GFhdXKb7xUBFYEubRpO79rsCQjENIwb8Moa6rxZuPwoeODPxxl3rMGjh8R59gxTRFHhNPa/e1TY0D5qw+XzTrNbyNOAaOK8JUPbCEI2fvW/KozBrx0djIgFwRZv6gMUKPzJIRXJJMVhI5jXR6uM91kZW47Umjq2MhcZDYyBVCl1H46E/la1IDr7Ar4vaysbgNl5bAhiKTusZtNbjg/a/OVFadymgMjiK1930aZzubbI27OR/qgWo9hsjOYyeFNMZlLtV7GgcxqtedyVOTk8jb9X7bWtrSdmbw8eOY2qavEJGgvJIZ1m128DY0HqcnF5Aq5XC9i2bkEUbhXQOV1x/Lj729/+Oldketo5XcNkzd+FDtx1He3iLccRStRq6PaYCh3DNJTtwN1UaShXXq233HPiSa0iHxkA8I7EZ4/LaOBvnShqOfsiZMoMBN+cy83e/duMlePFFNCQFg3HJHAbwFtQRfJ24sgMPPRYYEjzbuHNtpgiou3jih4/gpv/9YTSbKQwPDaNay+PDn/oLDFQWjTahvZw43HwWzwxYWm2VbrSDTaNqMOIZNT2JHZsYPGru5PBpHfHzjHIrDWcWnXw9ZtdTK3jq/oP43H88gG/f+yRe/NMvxDt/+6VotWoodFumWWyvyfh1XzJPAQbf4z4O3nnKnSxvC25A2b26wGAORaIuNmaZAuPOtch7TvrU2x6hw8VmK90OVgqTeOMbbsKOgSWMbx5Gs5XC/FwNnXYW0489hH/83E2oF87Db/3Gn6FdPYVnXnWpNyVIsfrclUIWF6rItsuYGD2Gn3v9mzDfKuETn/gEUi1KWI2YQTy7UMUTjz+BuekZFIo5lDPr8bZfvBGjOyewsNzBkQMHLG3PvbF+fBDloRFMTE7i7u/9ENdefyXmF2v4mz+/GaMjFetGyGgx90G9vow3v+21+OLn/wunT55Gt9lCrpzFth2bUMyXcObkafSMIuUV6hxPAR3tYxrksbERPPXYYXuvbL6MfDqPwbHR0BKY3MoqLrn0fJw+eaSf3eD2YGMKrg0Hul5gI/DG61tBEdcD9WFbDdO2bdRqmDnTQpZRfjCSSr58EPFPA5XKmHWEI+Btt+pGE2p1zuLcnXv82l1vySp7FQd25HASTNj6peJCPu9azQEc8PdKN8fndJyFJLAaGRnGHd+5B0UqVqQyyFOZhdHoXAbFXMU1besrobYnBYI1RpxJC2CjJbbHLZfJrSSNJMky9Mc9ZBuNCkVubKfjbWPJmw4ZI84znWpbt6FIMs72crmrTTTBnvjEtq+t+UnyQyDmwI5nVMIl1lhY06W0V/qT1rDjnG24/db7LPPFrVYoDhh5yOySAmws+CUoVZtn4+KS7+zgTp3guOZkn/iu/E65PNCP7mr/W3Ag1TUeNveCAeNOwyK8HCe+o53D6GJi/Sgu2Lsbjz/+qDe86KVNTULBPN7P5ojyduR2WxTVo6psGCJcofWjtcu519qKsZYcC2EAtWhWsJPPx/Hle3EdiMPOe/G7PAcU5RVHuI+VgtOvqL1TT5IOr/GadaeMqjLB0cplUK0u4/JnXIYKG098+paPShSi7xl66iLpIx2DiPhl40NfXqVeUKAovpaAQ8xd0e/4ORVIxSDF753oe8b3SQzB6tT9WiAcg049lwNolwqJgTkPHx6A2lTajNYCL+r0pGdMjGgSyUlC637tmHsXb+j+Qg6gK5ZF03sKlOs+GiNdV1p5+jyvr0XdpxR4WzA3nMFxiAvwfHw87az72IYoOiiIAV8MyhXhlQScnkFjTK5lvHZiQCkHZu3vYsDN66iDWQyYV8+hHBkHLvadVdze1VX6yZrxuXG5oCCrF8CDUx6THujxOo8jM/FeiNeQxov/HkuTrd92Dn76nZ/AydYo6uw1zzVFLcKoMYrLEmWRarUwnmnjkvI8nvfi3Xh6ZgaVAT8Ejx09ZYB3Zm4Rc2cXke3RaPcwOjbE5vR2kHcIrnqUUiqhtrxsRUY3vuJK3Pz+f0FrpYiNw3k8/wVX4D2ffRS94U22xyYqWZyZWbR2qdecfy4eeHwfqozeIIXyQMU6UfHQ5MhkCH6ZxWcBTEi72lwHA+9g0jmDnA9y0Hw9Am978cV42cXMANAw+zyooCpebxw/M9I8oUIEk+n5bquLf/jYLXjrL70Cc6eO4Jde827kJzcim2Lb2yx+5nW/iJe/ejMqKKJHxBsioATtMV2B+5ncUHU8VAo3liSKVVj6wNY6jEXFiGFP8Rm1VrSuxWuXQ06OLaN59ROn8D9/+6N4upFDeXICxWHgF37hZbjogjHkunV0UwQ6yfXcSfU0O3lzTEX6tmXkw5srmGygdY3089vqr4IkmK11azzhYQ0DOATTobbAIk6pnFFEGPWtd7r4q4/chQe+901cfdEmLHebaDXI727izKGn8e7f/Wnkd23Au9/zZazMnMLuHdvRy7eQK1QMGLLLVHWlZbJ5i1Nn8JG/+m1Mo4Z2o4Bas4UH7jmMJ554yNd+IW+peK6VTieFodIQ8tkVjE+ux/xiGyuL8wbwmD0fKpfRtLXF5+wYaGexz0q9hV6tiZnpeZPgI3hcWprGP33mr/HLr38Peu2qRWIroxnc9If/Czf/9T9gqDyIk2emgG6okg/zyHlmCnh0fNwKgkZHx3H88DEvOkYWg8UBDIyNmgoKI8TFMrBj23qcOTOVcBMzWQO8Or9jEOVnFAttneLPtDwBVblSwoH9x9Bp+TlmLbz7ig5pWPU5ChgYGjXaTqtZM1pMqdLBwMCQOQXNlkeS43Na2VqdjQQFluImPzo03klnPXuqqHZ8JhFIKe3umcAu9u7di699jRFOpzFQoo7At1RixNOL4ngtAipySpm6Jmea9CdG7VLoYMeOTei0q6Dslp5REWY+a1wsJ2eZ54Qc2NiW8vr8vUc/3cGz8yZw0tdmXw0Y5fPmdLAjHTv00Qa6nWHWIRMip55Ct/EMCgnkWu+96AJ8/rO3I0/94Vwa2UzJotzmhHqoGsVCxcA91yJxhGn4miqIdJ49Qy0sIUfEsVDBns2c5hCNpQwe72Wd9oJ0HykNpI9wXkZHR+0e1Iee3DCKq6+5DAcPHsDszCJXnHH3zSYFnokwhGwXsQT/rdFkgdtqtQwFJRQg0LoWkNWc8x2MCmKKLImyjCK3dua22WjJzygCeJ2VWrdaO32723NsItsg5yAOQGnOfSxFv7Q8mdFAnnfDDVhk3YFHeL1FZzKpnqLnYSkQYSI1gdMTRxvlTWqDCPBygJLooUCJCrKSblsyBPHijSO9MajV4tDgmRROpOsafy+OAMrrEBCxwz/wqPj/fAdFe9YCLm0u20wB/MXXEaDj7/TuySHnEVMtMF1L76SJi59P76jrCmDpnQmKY6CliTbbF4CzNpCMuz1v8DoTYOYcMT2r3knPsirqZV13kvfov3PfRfZ5VTHRfwOtUXMLPZPAQzyu8T21CeLILq+rdFg8136QJ/Qa3T9eO/3r9VuwhsheOHDsuTpJJsHGNUhCaWz1rGvnK56DVYBnVQvqFHKDo/j5P/wCprujaJOGQogS9lR//A1EZtFrNzHZbeDSgTpueNlWHDk+hRwjmqU8pmankM8WMTXNQjbvtkQ9zp07t6OQZaonj14uEwTvczh9agojg0O49gXn4w/e8ZcopiaxaTSNF730Wvz1V46ilhtFqwlsnxzA/sMnkckXcfk5m/HEoaNYbHl0lcCcBQSlctkiyjR71iWOsmdpL2zjO5AbZ6LygbvKFJ4Z75CypDP5tpdejhftrSJj7FtycBlSYdTS1SY4577XMminvYqdveeqSzWcOHYGt3z+Tlx148vwvCvKePmL3gpkNmJ0JI9uq4cnT9bww4e/AnQOoN1idNQdNttrqfwqA2P7klQNyR0F1QzSSqTjSnrF2rUGAs7oLNR+5HkZnxHxGrIzh0cqKQ6dLv78//wr7n90FmW2tl1XQjE/gKHN2/CmV+7Bxk0D6PVcBF+1Dr6nQ0fIwLnjmcvojDEk0gXkCylrLFApVyxSSKO4vDhn4Iq8/gZT3G1XSCgUy6assf/RJ/DAffdhYWEB7U4Dr3vDa5Ar5tDLl/HWt/8TGjOPY9f29ah2gdpSFZniMI7/6AF84Ob/gVruYrzrXe/BcL6DnedtRzfI0jEUVm+0sLSwjF46j/kTj+LP/vL3UetlUF1pYGa6gS998VasrCz307AsqrI11POzWBX4jIyyiGxy/TrMLi2gPreAkXUjaNXbpn07fXoaU6dOYaW5ZBmNXG4QnQbfvYTzLx7B+Pg5+K87H0CKsn2ZLj78z+/HzX/7MRw7chrtWguDYyNYOjtjShBMlzPVqqjizPxZUK5qZHgcA8UiZs+eRafH8BxMY5WKFHQON01UMDZWwYmTT5uRjwHnWhvI97RGLaHa3PjU1nSmgW3btuHee37Ur/xXEwQPYDBS2EY2U8bw2AR6nRbqtUXjcF5/w8U4efKU6QwzmBQXSnHdKPAhWys7xZ1mEW1G/rpeLLiK7xsrzAR7acCx18FFey/GV758G1m0lgUZGV2Hat3VDvgZgjVG9CwySpDVaVlkkhjCsEKqg4svuQBzs09bdE/jJIlG2WPuIY5n31FljUPgKPPftE7o7CnqJzDFd0+wgnNvlW2R7TPntt00wMt9wv+8ANgL9jieOsvIm6UGMilHF1+yF1/6wh02V8yKleixBntqnde6bGXLaGbb6h6Ej2hjCHjdRgUebcg0cQwErrnuOIb+DN6cgjJkBliNCum83G6bmQzvaMfPWwvfXhfrJgZx3vnnGB+dij2ke5E+y88JM3mE15U5hIP8LOsaONa/69njrL9sID+v9SX7zD9JsavSweH/Fygb5tkOOjs8izg3vDepKPEz6azmv6sdMc8s3c804UO0XjhOOEp2mvPFDE+PVardLi69eC82bJhEq1l3wOvepiNt59cGfdSgKemTE0pr1vZztxFanfaWN6AWmepAkigQJIDXoj8RX3jtw2vR8oVjgOaeSgJQBPI4eBqc+E9Nahxt7ac2onT6WrAd/30taBJIEaCNveoY+JgXHXkoAoz8ng4hgTQ+n7xRATZtdvOu1sh3xJ5NDPQ0Vrw+o2KKOmtMRAEQkF07Vlo8axfV6jFwRyYeh1y/oMD/TYeMHKf4GQUUNHcJGPe0mnm3AYxoXawFsz7O/l88XjFAj4F/XMFp3nxUBKd3UcERr02Pug9oIm/cf+ksoPiZtF7MgfMhsB8DbUPjeN0f/SdmO4NGCeDBSOFx/Ts/QzkfFoCg08SmXgvP2V7CJdcN4d4Hn0Kj2sHIyCB6uTZGBkdwcP9hVOuUqGljcIiRFXZacl3Itj02dV6B6kobA4UKnnH9TnzoTz+OXquMieEMnnPDXnzgS0fQKo0DvTz2bB3Hk4dOoNHuYkslh1OzCwCLJ1jdzChcm7q7JTSaDdMQtmpkgnpLAzrY02EmJ9LSprmCGYAiW4Euz+LyoRbOW79i4CyNPNI5pumow0rZnS7ajQYGKmO4754HMDc1YxGK5TrHq4JyaRgve80b8MY3bcXbf+3Xsf/RIiY3bEWrOQc0C/jpX/g1vPq1uz262Ze/CbSAUAeg9cYREq/XNaNVXRlKPk30wB19m2ilKgPvkuce+epsPpAmDy0IJvDc449xjRmRZWckKlIQXGfa+NZ/3ooP3HwvKutHMD5Wxo6t21BvZLBucwWv/9lLUCw6VcQivOmkjsCizUxpBikr3qPebeA/vngverNzyBYB7j9y9hhBcw5czygtKwun8MY3vxazrVH8+fs/gNlDT+GnbnwJBouJCsTExhFs27MNueFJnJju4ab/82H0qicxNJBBsTRg87+02MTFW8q48dXPw9997LsGareuH8LQOio1sMlD0yTI6r0uais9TB07g5v/9K1oFnpY6qSR6RbxwQ/8k2cCrPiJADepqGeHMZ6BMpC5PMeBoCOLTi6NEz98HGPjOVz/whtRGhjD+9/3Nxgpkms5h1/59d/FX/3Vh8yJyvVa+LfP/i3e8fYPYm7+aZuNZmsaN73793HzB/8V9WVKNlHIv4WB4TIGKwStYzh96gxm589apLJSKSOfbWGBUbl6GotLK9ZcgZq7g4PDqNar9vxbNg5jYryCg4ePgp17FUyJgzGKhMVOuM5Wvh/5nJXKEPbvO2IcfTuYgsSdg8GsrTM6NsNj6w38dNi8plnFy195Pe67/0dG54idcjlfZgNC9JZrnxXr8b/ZOmFNQciOScVBdkvX7J/BuQwK2RKeevIQemy3nC9YfQIdZWkHE5QQ3BPIW9CGGYku6QsNs0flUhbXXvsM7N//lEXR+Rnrolb2glfrpGuBGh9P/buaMgmE6hm5+SjxFdMW+F68ZnI2ORdUDonjnS4y2bStBbMZHVgDC+t0GHi2rkIQCtnpoGd6uOTSi/Cl//wO0iiannM6VaTXiSyzc4HSZxHOVM4ivHLi5Iy4U82AkyszCAsIVHL8zP4FkG52xYKOjtH8c22L8LMAk+NBYEmQmMumMTpawd6LdtlnKHG3ML/SbyXsIDop2o3Hw8CrdbJNMJrAcAyOY3zBZ6WzIezl659zmFAulXVWxkLSYpxoZda8bpuqFE5xkQ1xAFs3QK/5lIOkeYnxla+Njq3pDZMT2L51s/HyqXKR+vQX/tFO+STa6CHvvndJnpdV8PufWiSx5FMMCOLolzQgtbH10gJNa0EhD3j1ElfTAi0ELXp91++5uh2snsM2WPjRxGpABH78OokkhzaF/7unxePnjQFhDHA18QJ0OuRi0Bp7mXoePevaAzAGw1qI8sjt2aJGEjLccZSW19Vi0Dgouuv39DQa311jBTizCwAAIABJREFUqc9rfuMobJza0gbUAerdbpKGIfx/RXmNihABPr0XAaQfSswqaNOHtHbURUlrhue+wLqAobxAfYaHnTkDAdgL7MYgP3nOkAoOIPTHFqut0XaNXqMPqteuYYFeg5lKbUdSZ2ZoRifwyv/5H1hODaNJI5bNmFJD4tUz8sGiIXIoW1jXruGFuwdxyTUjuOvep3B0/ykMjRSw7ZwNGBqoYN+TR1FvMODUw8LCkoHNndsnMTQ8iHaKnNuCFedY+8d6Ade8cA/+9W8+h8WZLjatH8RFe8fx99+eR3ZwvaXQL79gOx587ABWVuood8k5TKGRLbqB4HuxcjvlvDhSJjIp0hs6KJdId2giVymhTS1ecnzZGpZ0Au6ldBb5Qh4ZRj06LbzheRdh75Y5PHXvPhw6fAYr9QUsLsygVq1idnYWJ45OW2SN32MUudvNoMiCuWYHzW4Pl126A632Gex7pIFiJY8sI5LtJmqLA/jGvZ9Ft3XQBPfrVe+aZUI+lOvJFfvrVWtJ60ZrxuYOGWvf+q077kZ1sW7cPUu9sbqYhsKk3lKot9rYdd55uPKqC5DpcIycJrC8xDFPYXGFRUVF+/2mDZPI5JpYOb2M33n73yAzuhko1XD64AmcWZrDq179arzxF38C4xVGo1lw5pFY6sbKMfd9yfXr0l78qbWbuOl//ytOHnsEZYvoriDPaGB13g785WoDz3nWFXjz216Jzrpd+J03vAd/8NsvwP6nDpFEjmzenZWhIabE29hx8W4UJjZhYaGI9/3xR3Bm+oCN/eDQELqZAqaPPo333fRzWCiO473v/TiKqTYuuGQ70gUqQbiBW16potpsYaAygf33340PfegdWEYJ3U4O//CPn6d4A1aqZ1EeGAwAxAMm9XoThSIpEYHKwdSktV51CsCO7dtw66c+gz0XbMPjx06iuljFOKO9tRQ2Tg5hYbmFE0/PolNroDKexRXXXYbvfuMhlArsKpbC8154Fe667wFkuiV0mlRzYMS/i2anbrQZyjtNTEygMjiC2bl5LFfbaLdO471/+dd4z+++G3UC3xxBHTAyMmb60wSq6zYOYKCUR2O5betXEUaOv853gQGdXTo/uLeYPl+3bgxTUzN4+tSc7TUDHuRSh4ZELP5kIR0pFevXbzN5t3r1LNr1BfzkK6/Ho48dRJ3yU9a6t9kHC7KxAhpOEUokL2VDmPbl/wsMERRr3RHA8Ydgiv8+OD6C/U8eQ3VhxZ3cfNnAbppt6dO5PviyQFajZtSPQj5rWUbrjEgaIRp45StfiLvuvheNBsGmy50R5LvaQZC5Isc44BNFxRWJVsSQlBCmySm9pe/J3mj8tc9l6+IgkiIXFpTIFtAw3VcHoe6MuO44P0cHaWxsCDvP3YGvfOkO9DpehJZJl1Ao52wN8wxglo3fs7VMv5cKO4Fdp+Ivf/62AV7hC9lyzj/HW0VfBnwZoQwBFhZk8bOmxRxaARMQOlBuoZjP4MqrL7b3yOcqeOhHj6FY9kgrn4nOiByceIwsYm7z7SoKa7PQAqExZoiL2ljkJ2oExyGOugsTCT/FlBUF/oSfVMwvvKR1yj/1TMRpKniT/RVWsqZSBP7Dw9iyaSOGhwdt/aU+/YWP9NYCiAT9Bx4GT3wuyBBt0+a1dEjQ6pPHqM/4g4V2dQEExKAgBsk64FSRqvsn4Pm/dxuKwYwv8kS/di3oiwFhnNIQ4NXnE08nAfb9SFWI7mkj6Ttx9DAG4zHwESjW71YZ15Ce1Bwoshl7MDHg0jXWUkn0Gb+Xg1r16fbK/0RHVN6hxl3zwu/q//We8fcE6nWIavPF32Pals9uuppBEk2fN6fF6GmuDdqLMghWnBRlD4ynGECsLfbAtU0chMDBZXFc0C/VXMk5EshdDUYTTqdt+DVFa3zHOMLL9JPWttas5lwHhgxc38FQo5aY08k5KVXw+j/+Gqa77ErkORM5WtrQtuYJVns9DDXm8XNXbcW2yyr4xtfuxtjwOLrNFYxvGEar3sChA6dRbboU2OlTM8Y1nDszZR7ztl3brLq908mjQo3Q0ghe9NrL8fG/+w9MHa9h47oBPO8Fl+Cvv3QMzfwQcqUhXLBtAo8eOGLAcjDVNljVzpUt3cuIHM2UFeDnsmboGx12n0ojV0ojz3ax1PdMw6TNWs0eKuyu1kuj7WRflPJ5DKebeMaONPaMLeC733gEr/n5X0JpYh7HjhzFwpkF/N9/+CKmTy9jaLiEgcEis/9eWVwHmp0qXvLKl2C8vIivfvUxLK7UMbZuGKluF8sLNRRGzsOnP/MOFHLkNzawuECOIyM4OSuWYdFfLp81IK25M0MZshKcA67dNqV6Gh28/68+jkKGqc0qGs0amnxfGgR2P2o1sHXnTlx75fnYuX0IU0em8NXbfoCxsQls334OcpUyaq0G1q3fiM2bRlHIdTDUa+Ld77oZB0+X0c33cHbxJNZv24Q3/sovYPe2EQwPdZAjx5cA3fZCxiK8Wr/upDrYdiAE1KvLmDtbw6EDZ7A4M4Wp0zOoVxsYnjmFB++7C+Vzd+PcnefgOT/5bKA4hH/96O04f0ceWZBSQq3iDnJFckXTKJbL2Lx7G0Y2b8W/f/529OopHDl+BsszZ/D01AKGRis4/tQM/viml+Eb9x/D/ien0axOY/fencgyTd/ugcoAjQajQy2cObiCn3r+Tlz90ivRTBVx/GAVX/nyraY2Qs3kfKmwKsVMTjeja5xvUmNI12BnPu6vkaEh3PntB3Dp85+Lyy7Yi4nhElJDWZx56ikceHAfcpUGHn7gEbQ6GZxdXsArX/cizE7XkGFUemkJ09NTBmg7lHzKFjDM+SGgJZ+Q0XBq6q6s2PnUaPVMXYLZi4999M/wq7/1LrTmST9iCMoLe6z9aq+LhaUp/PCRH+ADf/4BfOVz38LERhazraBRZeqbZ6DbQIE4AU6d9wSoVDwYHh3Bk0/uR7flTV48je+RMmYhyLft9FjkmsHExBZkWeizNGuA97k/cZl1+jr41EmzuYrEKdopDqjOzliLVwVCkmGj/SHIKmW9+QEBDIFayuoiTFAKO/fsxHdvu9uim5IB8zVUMB4rD4F+AClI+ZHSYBQcdpFkgVSqide85qX47p13oValakAejSaVM1J9yoKuEZ+rie1x54o8aUbi+cO5k3SWwLtJkAWFDEVPZR+UTV1eXkLZ2kOzixfXn2uXCzeYrSc/vlA0+sIeUgXSaXz3W/ej1WBdDO1TAdkCM6lsp+NKOzbXDOIQ7TJa34/qJsXgZvNYxBpaTWuuSmU2knCwr3dim2i3nszycI91zA5wvnkdrkm+L89gtm1/xhUXepFdO21ZshOnjvW53QokCjeIvmCBAdI8Wt7RTOs0jjbHwUPP6uUMQCtq28dbgQ6meYxxTwyy4/mQc2N2OBTlcx3HmXtlK+x8DJQdOQ8C0948hJ3nMjhn21Zz6En1SH3qlg/35DG50XXCNX+cQJ50+RLIFFDS4lPhiT9sMpmq3o8jjhwgDYiHvkP6z17Q+XICkwJ38fXjQYsjnwmoSnhuMhTuPfg7Jff0xgv6XvInP5MUbymauRb06Dli8BMDSI0pfxdv2DhaGYPUHweg9e9rgWl87xiYxuMa37NfGBTxquNrCMhpfJxn5ZJpa8G65kSV4TFAtg0eiOqqwhRI7htt64ZFVbRknSndpwitnkfvYM8VAK82ggTz9RmB7ngMtEkFpP1Pd540bwS8+m5/bUWV8QYwgmeujZ4AkIS3rWske4LnvnOk9T7dwgDe8O6vYzk3iibTSpbx9n/XJuaYt9hrvNvFhnQVP/fMTRjfU8DhfU9jYXEZvU4du8/bhnu//0MsLDSxXG9ahKReowQR+XoFkG77O+/8dbzvvR8EuiwmqWG4OIxfeMeN+NgHP4XlmTbWDQ3iquvPxUe+OYVuaQSdVBGDqQaW2z20Ol1sGipjZm4O7VzFQS6j5zmPWBAAcxLLpTxyy2eR6TRQYlo61QSaVQwUYTJEmVIauRTDNmkUs0U8ffI0pqaOo11fMeh89TUvxm/+zk9gZu44Thw9gb/9y89j9nQXAwNMzzG15g0seJgySt3FCF735hvww7t+gOMnO+ik2xgdK6Pb6GDq9BJe/vpfwtvfdpVJaq2sLGFpvu6csVCcYq03rcAkRF4IcIN+p80f2cSmctAxusXScg0L1RWcOHoMDz18FNVGD4ePzWOoUkCju4JNmydx/bPOw/LRo/jcVw/hDb/6Ahw9cBBz01XkCmVkKUqLHHadtwE7txXx0B2P4Eu3/Ai50UlTJDgxdQrbd52LzFAZufwExjdtw6++5bmYyLlGLH9aXTconmp0vWkZIa41GrwzZ2s4/NRhNGpVzM0uYWWxigy5LO068uksRjdtwonT00hl02g0exjIA+VsCqPFJjKlPNbvuBCP7TuE++9/FN1UDuMjI6jWl23+ayvz5thMHZ3C7/zR2/DYPftx6aWb8JVb92NmZgq1pWnsunAHutaNjxGkKpotRsIzOPj9+/HP//JOTHdLSOeHcPNffBJpRsq7bQxNjPWBoO1h299pa67A9xoeHrZU99DAgM3/1KkqFkd2oT2y1aKG7HOSajSRzffQOXEcm7vHsHf3Onzrjrtw2VXPQROz6DZKyGWbVkxFZ4xIgGoCjFhPjK3HyNgYBkeGjAt86623Y/++Q/3qd2vTXVvC1777BbzqZf8fluZPWTGeaa6aPFUOpUoBL33pVbj/wSexML+MxsoK2lY4mMa68VGcOnXK+Joy+IqYsrBQEaxKpWQFiMVSGbOzZ7F4lmsnb6BPEUJLs6dzqFL1oJvGpo07sFitot1axvqxQey6YBylgRJu+/r3MTY60u+uSJslaoEpGgS5SDnX4k4SDDTYRSL6kSyWgVSm6anOks9gdHwUxcES7vjGnSiXRtEMIKxQrlj6PpPjfx4dtuIlUxSgapDS6E4PyqCOl7z0Ohw/eRqnT02jUU/4sjEGIJiU7bXIaNMzeXJO+Zx0vmlvyAdVkMza8YYibBXCCWTxmRWo88hpiIjTYbPqfzpiHmUWXqBiEe8xum4Ml1x6ganFfOmWb1n0lPJ6KRQso2WyjKxOCIoHfE5r2NMmp0lFp/78shXM6lHqLgZ7zCjpPfu2KlCpaMNIDeGZSMe4FriyfD8qWfD8KmbTuOZZl6Pd5jjkjHJx6MghLC0ueJSX2Mc66vk5YxgjBPW49+oN0lGSrmaKvAqLWLvoKBIvnCMgbTYy1IApyCj7qvmUzYypEIr6CjMaz5e85JD9TQCtd190ZSkv1JXKlNPq2ECGeyiHLRs2YHzdmL1v6t+/6JQGBwqJbJfrlTqvTQAwBiKxYbdYlYQpw6aJD+UYIMQvzYkUoPIwtafXtBiS7yURXk2+PhODIv/86la/+pyUIZROWAs8NZCxN5IAUkr1OA/XN1rHFoxTNrwaVKkgeSXuzTp3RxtNYXtdV/fUOCTzsJqqsfZdlRoQVULXFQVDC4nX9efwjRaDQoHAmL+jDR6D2OR9PO0SA0wDjsEw27zR9+z4QSfHRgBV13Rt345x0WQA3ID4htcBY+0qQ8TZ1mYYNPcieQiubovc37RRU474WfXvnDOBcP7O5jTI4WnTamy03uPx0HVWG4eEPxzvA6MBKDKNLqZW2vjND9+HxRSF5llEkKhYCKhbZKLbRiWbxURnDucXZlFc30O6S+DXNEM/uXEdjh16Go0mAQINBXUivYc8C94y6S4u3LsHD9z3FNDNA6k2KrkC3vp7P4V//MuPY2mmhvWj47j0mVvwsdtn0MiW0csUMVBKY+um9dY16cknH8fZhWXk8gNmwNi+mEUPvBd71nP8hwZKOPnQwyANtNJpYXysC6xMGyA89NQBK5xy9TK2qWWSKOXUhhRwtprCrXf9MxYXHsPSmSXc/MHP4Kknlw3oDVR8nxEc8T5cS6XiAH7y516G4VINt3z6TizVMuhmmtizaz3mpuZxdqaDf/7CJzFW2Y/6cg/LK0tYmCVvjZJJBYt+ECyWK15UIyMoh9vmuutRU96boGp2fg61+jJOnjmDo/tmcHa5gfmlLjqNLpZqS1bAsm3TBgxmO7ju+c/G4aOPYXHRMyv0CQYHR9DspbD73A2YGGjgg3/+GaRSG7DSWMbTp6YwuXkTisM5ZAeHUchuQmZiJ87fswE/c+UgsvlacIZ8bTFd6Y1g3DmSwV9ZqOHo6VmszC9a4eLTc4tA0x1KShNSdaFFqgAleXI9ZIPaxXCugOc/eztu+caj+M5d38f2Hetx6Mkn8cpXvBbd+Tnc+NPPwtHZBUyfnMHC3BxWWKwzMITDjzyOc87bjdu++Tjm5k+gnC2hNJTC0Ngo0hYNb2BxqYpuK4uzTz6C9//T27GCEXzx8w9h5vRJa9YwMFhCl4U94WysrtTMKSEthtJWLByrkyJD5yMFrB/dhK/ddQD5Pc9Gr5RFxpwy8m95pqVQaC1iaPEkNmb24Zwtm3Hg5CzyBDshI6G9Sj4pASBVA7gWuf9agQ/tqdEMRoZHsX79Zhw/egZT04/j9FwNh56aRSXfsa5hpO9YC+t0GZlME48/fjtuePYbsbCy5EoQ7IjGdAT5l/mMRZkYQZRkHZ+lUqKUlRfgEnxQR/Ut/+PNZle+953vW8Gf0xLyWFxctsgjyD9nvVwvg/GxTa7/28hhx7lljE0UrU3v7HQVx0+eQCN8n+dfHzRb0xdXPlCkUyCGa8va1kZAUtFhOfmMwA4MlbFx80Y0Om1895t3oVQYsIIvPie7inU7KdtrnMM+VYhZomarD3jdZmWQ6tbw0p+8zor+fvD9B5BJe/GSbEASRSQFzvm1/B2dH9kXP79zoNPA35NCwneOz3fhCY6nigVju6nIoACa22DWkLhNV8DLWvqmeti9+1xTy2Bdwre/cZepZrC7Xa+XMYcyy3qFjoUI7IyxQAYpZSzeDec9I84ElQrIMLMg+ULZD64d/nD+ZEvpSDHCTODWbBC0Oi7i9fisfD+L8PIMzeVx8RXno9VzRybbK3IJ4cC+/ZidnQvFbU4vlBwYAaBsJp0HRVYFcoU7hNlirGPA3ug55PF7Jz8Cfz17TCnRmtRa5PNxH+j3srFSrRC+EujVfb0NdEK11XMNDZEq5ewDtvrmuJWKRXNSUv9+y0d6TIHSMGWYbpBmXCT/odCxLqhF5Macg+4cSi0qGe/YiK8FpjqwV4OrYOgC0EmAnnQmV4u467sClfFCF7COQVwcbdN3Y/Cp97MFEsCqbzzXltT3nUjuXXYSCoJL5cTRQo2TJpvRJjUW8Psn0h9xCF8bXwtNIFzvp00Yg3M5Ag7aEh6vv5936pGhFABXOiKOgOr5NS5aZGpDrHfRoowBrwCjeL/x3PK6Mbg2oxFJgul+Ggcz2IEaYMA6EmqP+ccao3jzxSBb46L3UoOK+H7q+qRrxWA23txr14zGQOsiHk8dXHbNUPK50iniLX95K5Z6VGnwiIetT+674JCQWG8HXSaDTd15XLOpg/GtBXSoRZlKW8q43qoh0y1gem4RqUweiwsrdsDy/qQA3PgTz8Wdd94J9MpYWa6hUilivDKIl7z2Cnz4Lz6JHp2gThp7LtmCf//BEnKDjOj1TOWAx2yj2zBgksmV0TUaU6jmLrA9LGkpzi9rp7oo07jxPZamkT3yBGaOPGS8MioAFCwa6euP80DDlWXkttnB23/7N3HFNUX8/Qc/hcMHzmJ2bhHNRgZj4wTYDtZIS+D3eIAy1f0Hf/IbmJ7aj898/PuYX+phdn4W1119Ic6cPIYNG6/D+z74ZvRa01iYX7KqZBbrWaSpVDRZNRYu0HAx2oy0n1dHj57AscMzmJo+g2y+ZOCcVc/FIhtuFH2O8i3UFztYWm5geaVpGspDQyVMjI/j+PETmD2zaC1nU9bWNmP86Ua9g10XnofdF5yDzevb+OYn78aBkzUsrCxi+uQpDI1OYGB4HfIs0hnZhLF152P3nr0YL03j+kuzaDQ9ymtmI5NBvsDIomsbW9SDgLEHnF1cMSmus2cXGNDFwWPHrSnCytKSyys1W6i3udfyyBUZ4W1Yam+8BJy/awLvu/kLGCzmcdM73oChTaN44I7jmByrobJ5AnOLHZw6edq4ms990VV4/wc+gWdctAWViXV49JEFPHzf9zE7O40inbMNExhYN4r5s+SgZnD82CxecOEmvOItz8ZSexs++qEvINWqIpVuY3LLBJqs4gvi/8xOGCeaBU2hyp+HWDFfwNLKMn7wgyex7bmvxWJhHdLcH4x6t+torSxgYW4aKfKBOyu4+sIBLM9MWwqZUVRqLTO9a2l0owYwM0EQwS5W3lmSQJ6G0XSsQ6t1Zkl4/vCMP+f8S/Dggw/gobsfNi4xo39pNg/IAuftWYfrrroUn/nsnWh2a+hYEJnRTGYxO9YAw4FIAcOjg+Z0cf6oJTszMxMc1DSe9exrcPToEQNvjIzPn6WGNq/h+td2RjBNTgewl8b6DdtBYa9mtY5X/9xzMTyYxZHDh3DwyZPIFgs4efp04BG7gyQ7KsDLPcH9S6DE88mcvyATxeejykez1XQVgKCCxKr7nbt3IF/Mo91L4+47vo9Uj7JfjLiy8DRvoNUGiRrWpuvKbArHnrQOD4oxHEVafamYwrXXX2LqEFOn53D40AnTis3kkoBXHFWMs7myM9y/LC5kEMN+5xjR3l1cUik60E57E4n/LpXZt3WQSgUjvI1+ip5zSI7z+vXrMLlhIlwjg29+/Q60mxl0ulSmGTROP9VPzM5nXMrM+KzESOw+GBpS9IUySXsIxezm4IT6FpOmJM2Kus+GQzy4Y0VqTMtbNBOm3cx1TWULgkfrCBi6XA4WC7j8qovQ6rmEGYsLGYleWa7i2NGTFlHnmnLutHOJTV89FP1LrlDOEdeIn+GBVhHoh3IeND+K8BpWCUWX+l6fsxwcXTk1/4+uNwGz46quRlfdee55ltSSrFmWLNnGlmywjacAxsZhNgESQvISSAKB8JI/40/+kLyE8PInIYEfQ4BgMIPBNjYmYGxsy3i2ZEmWrLE1dKvn4c7zUO9b+9Tue9ThNehrd/e9datOnTpn7bXXXpvrGc+bX7qX6j0xRGjb/YbnoYVrxuLMyAL1NVrs1xIfIQflQhFvf8cd2LP3SgwPDcH5zg++uFxbxI1Xba90YqxkbnVjViCwvFF7G7aCJx0A+2R5ERcBAW/DbwOJ9mRXgGxef3FDCgVCOij2zyvZOfv8FQjpoCrAsdlP7UKiwM68n5tOm60118Sosw2NVo6TAm0FQTbTq+BMb6YGBgpE2+fnPcHex9gg3i4a1PFrAzaTDlFAZoPXleBWx27lMeygxtwLo2myAxd5r6dVssddr0MXJo3+lIHWxUnP1z4He37YwFPbSerfbTCsY23fT9U42wGIziV9iJdB74quWnr+Ol9X/myf18rr1qj9oqCFi3CrjqVKGB/7wtPIuklJRPC9IvgPtMX9Bh5LQS0GG4u4bVcCPUMuGnXq6OiIYBoH0BOXoMrMHQaqhu1g0MVo9sKFabEp4qbpD8WQDNdw8y1X40tf+p64BdRLFVyyaRWeeHkebisgG3YoFEOtQtPxOkKBkHRsc5JdKDV9aPiiaApjRKYw5Mk16LfaQioZQmjyJIrHXkG1koXjb5lWxC0a6NPrlnIH8wyVCiUEQl145NHP4a53/A7e977fxL33fhtL81mMrlsNx8cLNf69XFzzeVpMBbFuaC0Gh6K49I27kV9yccONV+BTf/RnqOS7EE1F8L8+/ccYWV1GrVxFMU9vzzLqNVPlzBQxAS9Tn9wUS4UiDrz8GjIZepaaIiTjy8guRDTHj6LeMH+rVPIo5xycGx/DmdMXEIhFsXfvXrz84gGkMzkMrroEsVgIff2dKGTZzjKIWMJBsqMLDTSwbcd67LmiGyeeH8f3H3wer7KBQRPoHhxCKxjG8MZLsWrDFnQme/Cdr38df/KJt2LTetqeGf0fCzsJ2LgZyrPH4sdIREAVO31lCiVks0Xkc0UsppdYWoR/+fwX0BFNolqqoFmj7VsDUScAfzKMZIcf/cPD6AumEE8AD+97Hp21ML5z3//A+KIf++97FNe+72Zkqg4WlyqYmZhGtZnF3GIRvmYRwYiDkXU7cf93H8Mtb7oa99z7FFrlNCIBB72DPQIS/cEEzhydwN/8329FZN0wfvjIOYyfOIGI30UoGkA4SW23ye6ZDdYvkhyRegcM00fJD50TCqUSzlxwkbj6Tai4PmRPnEAoMwW3Og+nnkG9soRAqSB2fTsu34l6hTYJLfiadawfpn1X1XS4EpcCFumFUCpVxVnABJAN0Y1ShlFrmvS9zxcS9xQBoE0g0ZFCd88ADr5yBCeOnkKczSBQx3MvPYRff/8ncOrUWXGcADdZCc4hrC2lRSSRIpGoZLAIeKmPpV6YX1Kx77bQ1ZOSLFOhUMXCYlYAkxaIkRkUwMB2zHTogB/xeBeC4Q40G1mcHXsBd//z/0a1VcO/fP4ehGOGITethWvCAuqXODV7wFb3Qt2XeHyT9fDGqtFO6QsLGI1g4+b1CIWjKGZLojemBzLHkgEwPYOp35WMDlPono+raE1F3sBxL0lRLstsBwe6sGnrCJpuHSF/DEdePYFqmd0n24GQAiUF5ZruVqBk1mXTqlbYaaqxra6uWtCk80wJl3rVFAorg6jsu2luYtpLSxMXS0dKwHvFFbtQqVLnHRBf88cffRoBP8GxaUoRT6TknrKlsPhfe0BM5l7NjKvuyUpaaTCioFo7uxHssuZAgjQKo0LGv5ZBBIkA/uNXKBCQZ0RJps7OTjlvn6+JS3dsleAiQplcvYFqvSjzcpEB8lIOQb/JsmqjCWZZdD/TRh46hopV9HxtcsvGOppBF/xAkG+5ZilYtTNUbSLKEGB2ZlivyS58s3XYqj4gy8vnhT7EZNep685VcshlC5JCrL8DAAAgAElEQVTVuO+7/4mbbroG9XIRzn0PGkmDgBGPadKLVhCkF2sDVvs1+tDw75peVxCnD5sN6vg7vkdBm76H6VIFyG3AbdJWNmhbGQXooJnftwdOb4rNpNpgRc9XB9FmCxXc6Q3Wa1fAp+epN9uORhWYakGAVs3q7/XadBxEn+dpehSoysLJBddKt9vgyj7GMnDzokX1R9JjKejWa1CwqOzn/x9Y1XE2qS6zqNjXIA+t1Z1t5TmZazAbmz1fZF45noeTFwTpYvDLxsRw4UbmsfIz7PuxEpDr/dTXmPeb0dJF0474yXLYD+B/G2OvCE31xDqedrCgC5o+E3Jf5YUNTCy18CdfexE5h7ZkJniQiNkr2JPz8oqUqIXubyzirTvj6OpjyURTAC8vgOcuDBk7HImpeR110VxHvQIH4wPpgIU4ppp3cTKDxfkZFMtFNCpsNVmXwgSALR6pTzNm4wTMnHfskMZq356uOGJ9w5hdKmPTpq1Yu36tdFP62cuHcXYhgGKthTiWUHzhKaCSkypmbm7c6MhKykIujWNaKFI71nBxw+3vxuVXplCrNfG9//g2chmIHduGDetQr5QElPKe871zc2mMjKzG23/zViQqPhw4PoEPfOSD6AhNYWYsg8efPIf3fvht8Pnow5pDpdiUIhh6QPL99MIk4OXYMfVJhnd+NouHHtiHpUwRtXoJPp+LZKJbbKFoi8b7UiqzWYeLUqOFa3avRaFKyUhFpB33f/MRrBrZBkR9GFrdh42bV2F4VRce+PkpbNlyGd77lk2IR+qIhgmYKxg7fhBP/dchPL3vOEoVHzp6O+H4A8LEjvT58ezTB9GIrMJ7P3ArXn/VoABzDfJNpT41rsZaSp8Tgh8ChIV0DvW6i6XFDEqlojG69/lRzBWl8HFh/jwSTg2vvXIcW9f2oKu3Bz976TQC1FV3xNAI9EqV+Du3BHHr1j6EowHMD45iPBvDTNbF9Ewa8a4kfvzgY7hidz+uvfkWfPlrP8Wl63sQ64qjEUni4e8+iWYpj47uBDLpRbQQQ3Ymg3/527ej0r0V//KFB+Ar5tBiM5WBDiBkGkw0GzVUa6bxBxsAGTBGGjUgUinOn0MvvIreTVdgKZBC+sIp1KamkWgsAEEHW9cnccu1G1DPVbHopnD41AwS0YSwi6m4i1SAzzNZtpgBIPL8UibBLIUJEjnZSjVq4Vso04XBcaRo0zSE8epRHOrXqWP1IxqO4+jLx5GMV/Fnf/FJ/MNnvoHx6bMCdqMxznuIRlgIIdd0NOP6oBI3AWmeS4KACVHhNQUQtej0Qd9px4BzAl8xBJH1gx7XfDZCSKZ6EA51YsMlXfj2vV/AnTfdiarPxVKxJgEHAR3Xy8HBAaQzdDwxzyQLebgW1BvGKkxBGAuM9ctOcbf3D5r3x7B6zSCmZ+bQqLU89s6H+fl5Y0UWDAuzS+DBYRVJhJcVFYlKxbCrXHfYAWRkuBfrNw7AoaWXGxLrrPRiRgrzdE+192rdBxWwKxDjPUom44Y48NrkKjDWvcrsX4awkT3N89629aLSIZKtrb3XmUI0E3w1mhWMjq7GmtEReS7prMPLePKJ54Q5lXoUyhwiYQQD9CU29QDMfOneYzo3GjBvZyD5s5IjKusz1m0BacvONVmZX66p/BcJG90x92S6aWRyOVlniDfIcPIrRJeGy3dLYCwML9sjN4rC8OYyOWQyeSE3uBXT3UKApteKmWsM9wYFq3bnMx1LLWjU/U4ZYC0QNDJBstTc68001/thcIXKZQ02YCZDLOdWFAvq/mmTfUoqmeCA2UbDbEvDm3JVmPwSGfpAEJV8Dn/0sQ/jzTftQatahPPt73/B1ZuizfZWMlorWTe9aEXjehMVQK4Ei/b7jcevMZ/WSasDwBO2QRnPg8yesTPh5GmnZ1QArg+HHXno5zEaMhP44g5L+h6bhbaZQ36ugkG9JhskKZDTh0/O09PV6QKnx9OH1gaXOt4KPPU1/FnBrwky2i0iV7KS+h4bpJvJJyNoVXarFtvIL+yUBM/jl52LOde29lhe57kv6Ofq+2ydsk5+GyjaYFfHUBYvS9Jgz7eV12NAIBeQi3XN+gAsA4AVGnI9v5WLJ1M4Nsi175d2ddPzseetCvq5H9vdflTuo5/DDnZ2QCbHEFlDExcWGvjzbx5AuhGTtCv1a9JswWPjDTsblsU7HAgilZ/DNauq6B/2oaObIIkiTrJG7LTFDZDdqUwQ4nqBB1lNbgK1KlP2tFUyz87MZBb7n38FtXIaA73dsrh0JmmMTtBREcsokQ/US0hEw7hkdFQKKV547hn4yAZG2QyhhVotiN/43Tfh+PwCfniyE72hFiZffhz18WOIBENg8YqkGAWbe97ZNa4sLdQaTZRqCXzo4x9HT+dpVNN1PHDPTzEztyhaq4G+XkR9NPOnvyTbhTooFBu4ev0orn3DFkw4eRROZPC7v/d+1BtT+PEDJ3Hjr70T4a4SUGuh3GyiWCqhkOXGb7TanB9Mk3JBZNtawxb5paCM/6oCBky7zEqZIKOFuYV5lEs5PPTQi+hd1Y/Na0OyybOIbTGTwc8feQGNei927N2F3oE4Ur1dGB6khZAfZ8/mceedV2GgmwUlDZQWlnDwqcN49vljeHH/GGIdScTicSS6E5ibmMPUfAZXXb8Xd7x3L/oSDiLRAAIs/hG3EMPo6gapFfGy/tKWqlpHOl/0mPA8MktZs3kwZdj0wVdawKa5M1jrP4NUOIhUTwT+WCfSvm6cninj5FIZ53NNRBOrMHH8ID7/zlHE3WlU3RhqiRH8/HQLZ32r8LPnjmLX7k3wBZvIVipIz3ODKiCTy+PE6TGAMVuDkI8yiV6MzeaRdGP4X396E37wYhpnT8yink+LpnvVmn60Qg5CgSjyhZx4ThfoChA2JvsM2kqUXbRcLC1ksDg9i3A8jmojh00b1qFcqOP86dN4y69ehZ7qOLav82FioR8PPz+NUCyBRs1FfzKC7kQDvZ0JGSOCVT4H8Ri187SvMp2vGHRSe1qs1HBhLgN/MIp4JIpsvigODJQ2sFOY1BuxINfXwvWvfyO+/u/fwj3f/Rw++bFPY2ZmUTogdnYlkMmkPRlCTZo5kBUsCdBzRMYjGlzxmNV9zttnvPoF+hzTa1VrWUznTWPWXypWxPJKNKvJDkTiPfj8P/0Jjrz0Cr721Xsxm0uL8wUL0FjIyGePNn/BoA99fb2oVMteapyfybWjKGl3zn2+zjDg5lkgC8jnRdvcUp5EcMznh04c4VAMMzMzci0ma+eXMSCzKcVgLFrU9r2i7RS/MZPdpbEuXWRWD2JwOAEn0EI80oHx89OYnJiU+gV775W12sssUuMtWkwvJW6AXds+TfYf+mm77b1L9yfdJ+R8vWIqfg6BolnnucMY2SLxAgufVB/KxifDI31igSf4zcdOfHXse+pF6d7XqLMrqfHfpTSGshwGKgxqiWlE0yqdTNvae2V4dZxE+uI1YVBruZjnnlIXtp3rgOkCK/tUyxSVUx+dKxSWtc2iUZcxaWL7xs2Ih6OCKfKlAnLVnLxnYX5RdOXSeETkIB7oluK5htENy/znnDBsOL/LWuq1jldiiNdG+YVk8jzNs7o18H4QfPJnjrUC+zZ2oQWdkVpynPjZlFfIWlypyBzk+DCbaQpGjfSP918KIl1X/LD5ewJ5HotZBNnT6TBSLMGpVfBrb78Vm0d7RQYlDK9GPowCbKCg4EM3folaPcZRASa/S0RQM4JxjWYVFNvATG+yzX4pwDWvu7iIx0O/cmMMoDQpXDkfr/uXTYHroGoEwPcrLa4ssl6rgh4bqK4E23r9+nul5Pk5y5uQB7RsyYINlOzIRIGyjp2Ol46RPVbm+Eb0bf/elkjYYK4N+NVn19xL+xoUyOk9tI9r33cDTNvNRPg31eoqqOV3vZ/6O56bzdRefHwT6Mj5MAZewfrqGNtjoueugNcOIvRabHbVZp/tYGL5ODKm7ajbHnd5vSXav3heeq0t+BpavFEou6JhxfK98BZbey5pyuzMdAV/9a1XkEdSsimlquk+IxpVbSgS9MlmT5Zmtb+KHV05RBJ1+L1KZBaYkAEMhqPSl7xSrUh6jfZfTP1XyxVjtcakK9O1fKYbptqJ2+n48dM4fewI+rqSqFWLmFmYwdDQIG6+7joBmOMT53DkwGEUsnU0WBjm8+F9H/ptrF7fi2RHEIVSGclOBy8cOYkf76/DnZ/B4on98DWK7DeMeCwsEYFmNTgOQam+Z7V8GO7ATrzj3W/HnXsq+MgH/wKNegK5QlEcGTqSMcQD7MrmE/DM+xF0G7hz8wbk10YxdWIM12XLUplfd4uYLa/Gbf/0R1hIVqVQi96vhQK7zhmbHv7johmimwR9LUOGISXYJ5iRzmgtFlgYA3jZnCrUwzWkg9XZ8UWcODWJ9EwGxUoRfteH1SN9aDpNdCTWYWyxjJfKUYR7BtGdDGPtYByFbAGBQBw3Xb0Ka9wZjB06gvHjZ/DY0wdRLLaQ7OoUcM9g5dzEIt734Xfj9deQOTLSrUjUj5i05+XaZdr8LleZs9hHde/0Ga43UCrXZJFnqpyAVwtleOtHynO4vauEsD+DWjOIJpsA0Bc4lETVF0OoYw3miz58/9WTWKhEsaaZxfVr0tgeW4RTKaLWsx2/c98Cgv1DaDkNadvsA1khv0g+JibHMX5hAqlwCJesvQT9A4OolGcwun0vXnz4Ibztt2/DAw8eR25hAZV8WjxsV4/0ouRW0ai0pL8CMxO82HDQABmSYAwEnXoTZ0+cwNrNmzF+5jVcee1V8LlNdA4M44Hv/QTbRpIYGHKxbSSM/SdbWCrTr5lYqoI9l44iCnaVY9bSNEwx95hSEQokQ+IqkS0UxFWA3QqLNTZwMSlx+jUXy+yIZkA4nyPenWjSh2eeehl9iR7c/c1/xZ99/DNYTGekLXIiGhBtN32TmUIeXTOKeDSKTCGNhdlpZHMlNHiCzQaCYizMFrE1KWZi57LWcrU8vXBNloXrAjX4BJwsROOyw3NiESkLIg/ufxy3Xn8bzk6MowampptIRGOmla3XqpkWaaYAyhUNO9lBPhd00+D6Leyd55ykay/nkxRJevuHCb6kHQFK5YZo43t7ezE9PSn7YCweE5cJ3ks+O5Q0EIDwi9pWBeAG8BAxNjC6rh+rR4ekXXPAB8xMZZDNLInumU0g1D3FgLy2RE+CchICXvcuw+y13XJkv/fkPwrgdd8QdpuBsGOAp4Jhsy8HhEU358jMGzW8Zk51daVEssTW7ZxHtTpZ0yCeeuo51AnGJBJ1EU8kjRZVpBFmLlPfLNZuvE6RehifYXv/UuLMFHSbgmzJjDqGuDJ7sxoDeFkH7zVsXV4sV2QN4PWQ1efxe/tT+PSffhqdSbqhAIVqHqnuGE6fOoM/+Ogn0NPVBSfA9TEsr1eSRjJyYktWN7ZkPj4XWv9jniPFMTw3+Zt0KW3LTiWzxkLIWm3Zh5ev5TgQkBMHSD2Ht+cxqNP7ameE9XM4R0iU6rhRGqQuESR1uI6zU6QhWumBzGe6imgoikaxgBv27kJP3EW9mDNFa8pyKYhUlkAnvA6Gggh9/UpAqBPLBnSq21SAYL9H08oGgBGcmchXwZBcAGMjb5G3rahUAG4Db75XAZcCXI0qlHVWkKOfrSBJWVo9X71WTkYF73rdy+PlHcyO1uyHSyss7Qmir7XHxQZPGlSYz/d0fBYys0GrPaZtcClQ6yIJgZ6Tjo0CUx0TBcD2sbWAQ9/LDk56HTZgXgk4Fejx95oSWwaPou+ib2H7guwxVXZbr0tSMZ6/sv05NtjWQMNmwPU67LnUvu+GKdbj8fd6j1U4Y/9N39cWupuU5PKX1wt8+bOsB38Z9Aor4OLEuQL+n+8fQxYxqXQW3tML4HRM2dNespwu0F3JYFdfCalun9noPHmIeUgMAyGm7aK9dxAkIKLLAxcTnykwEIKZ1k1kTOGimk4jFQti0/o1SM/M4YWXX8FrR04iPZ8RECi+G7y+QBStah39vb3wjQyj7kawZcsQjh47hp4oNxU/ZqaDSM+Po5bLypxjp6pSlRt0VFJuvBB5drjJuH5U3DDiV74Fb71pG7ZlTmL/q2N45NkDcAs11GjZ0wDWjsThq3IR9UmByxW9ndiyaRiHShlcV86jc2FOyhEijh9lt4lcM4nNv/MR5NcHpUNcscSWq6aqm+cUCkcQDAfEBSASNIshnzG192KHN51vJvNE5rQhXXlqUhrkR7FYxuJSEk+cyWApu4jO3Ayyk5MIdXQDO25FaWCtuGVw0/fTSD4cQag0h+GZIwhkzyFer+Cxn+1HV2cnKpR8RMKYnV1EZKgPn/rjuxCt1+Ajy+xn6tiPSJCFUUy/s9mHWQ8vXisd2fQJ5NgkhBsBWblaxfhVCh9Ar+BGBOHSIHIOnT+CYuzPYjY2SSjVueG7KFdLotlmS99osAZ/tYTfGsihsvQKfjIewYHwWumQl8tmsO+JfbhktA/XX/96dPUauzpmGwJhB/6GD76Ai8uuuAGf+cw/4vYbN2Ki2oenHzuESnEe2Zl5AW5sf9zZH0OLVePeBkUwZ9amFpotdpOMYmLsLJq04fIBb37zdSiVS8gX6LpB+YMfz/z8GVz3hu2Sni5XXRTKDQG4EX8NV25MSfEQwaS08o0ncWEuB9cfFs0py3Wo2eUcEYaTLXBZNEcGVZ6rhpEPCSvnR6FUFHeRndu34cHv/Rf+7u//EF/88jcwO5GR41TqTQRdn3ReSyYMmyX7EshE+RBo1hClVrWjF+F4CquHh7Bm/SjoTsHGMNlsGgvpjMg75udnkU6njUzAxyp/FoMFUCpXhDmk9SAB7+uuvAzfuufzuOn178DZyfOoe4CItlRkhglCiJAJ3GR+M6MmjFtBsi2cg5KRYZc0anelbTGdYCiBqksb6oHBAdmTBbw1IK29/+6zf4WhgVF85CO/L62hkx10bDFewdLdqt5CoVwx0gZPOkD/WN3The1zXPz9Zz+NTZvWYWJqAlOTE7jnaz/AhXPT8IdNaptrF72vxabRer9iEyWdlPXjXJKmCaILN4DSxil8RjQY5H3WZ15xgtwvr1BatN5SLOYiEU9KJ7WOjoTsWwRtlQo11nEhG2am5+A2G9Ktj9p6rh/haExAOtdSSmj4bAo28QrZdN+191P6FBvyw9ipqWaf4NcwrRUJOLSTqQJEXqeCPQnqIxHRind1RaXOgIR6q1JGObcIv1PH6fELuOaGW+ALRuFzXZBFpkadXwTrso5QLuHZorF+wLDAZjxVisr1R10VWKPBxUABrA14FV8pkNaCf7PvtmWN2jadv+drtXub2WcdBNnYxOeTNYRgmt3lyAKzdsEwxATfZt2XAIid4qjtDQQRaNUQALNGLTg/eOgrywyvSFE85s0GNcusqgco7b/Z6Wsb8C6DHEu7Yf/OggzeYDLQv7jZAF/D2LINStv2TwS8ejwd6JVgV8/7lwFVnvdKpllBiz5EfJ+CfQVvKxniZcbF8nZVEL6S5bZZYZO+M/YtGm3qQ6nj2AZphukVs3nX0PoKKFk8IeMkdL8C3Yvb3fLveh3tiNEcXYG9HqMtNTERsOp4VNKgwHJlJkAXED2OOd92IwsTGRrrOylK8sS0eq3680UAetmN9OLrscdc76MNrvXhtOdmm3luR6L23+XzPVZQf6/BhyxQnuxA74meAzcK+zgrwbJp1U39IHDsXBZ/992jyCGKYrUCH7WKXiEDVwxJ79AuyWv/GSvN4/oNQYTjJhpuf7ZfXAuoNWSn+la5JoxYLMKq6KCARRaMMWAopDOYnJjFzNQMpienMDu/IGCOFfANFokE2MbYVIBzcYtH4wiGfMjkCihUm/i93/gQQvE6JstN5EtNXL3ncmQXJ/D1L3xLGqnVyw1UGrQfa0m/ch8ZaocRd94AL0kb1hBwgVj/GoQvvQlXbu2E78VHsWF0CGeXWqh1D2H/kz/C9NkFVBoldMcSCCaj6HebeO/eHZgoL2Kk5mJTbgq+agEtaoLFexFoBYNYxFps/Ku7MFmYR65YFzaboD0o3sFGvzkzPSPFaqKlDBtbMprNJ6MJuW4u9tTfkfFr+ZrEnmgFWqD7bboIPLHYi8lgF/zVCoaKS6ifOYji7AKiLD7r7Ua5FETDbSLQdDDtJrG6H/BNHsFQRxBPfvfHqDajiCaMtyo3eMpTtlyxE4muDrztzrej2SwgEm0g7KvCCbGLXZvZ4bnamR7OR4JybjrlSg0V2hLV6sL080tatEYjSBe64EttQ6XZ8FKvlMDIaiBMKBpFNOsNhIKkkyuIuU2U4SBeSePkz55C95VrkWs42PfIw/jzz/0FHv/hkxgYiqGzPynZBcpuON+jNHgn4EgEcexwEedPvIK33rkXwZ5LMD7t4IGv/wdmL0wKW53qTMj7aa9lJDJMo5vUpaRoaUEXj+PIywfQqJQR7YzidVfukm5pC+k0KtUaSgUX6YUi5qYnsG3ndpSpzRM2zI/RgQ70xLSYyifADv4gzs2kgWBUnEioVeTYERjwu66nRi/L/UbIPmF8DctFfY6Do/ufx3C8C5/61Ifx2GOPo7ujG/NLWZw+N4XJiRk4km7ns8TmFWyx7GL1qn6EG1XcuWMU9z3xHLKBhAfqWTBEUtgnemRKeNZt2YidO7bJekGbQTbwIMjn/azWq6g3XbFGSy9l8Acf/QDGJ87jh/c/jgmCLiE5yKgaJwjKCMRJiPKmWg1hdlLzOlLy99IUyvN+5fWb7lgm+B8c6kZnd0qOwWNOT81gab6AzkQSkwuncftb34Gz5yYMuxdihz3TFTCXy7ddJdhdUSwkyWia9ukK9Gih9tBD30EyHsGBV55BZ2cEf/Y//gEnTk6AAX80EkdnZwfKZTZ84TiwK54nT/KcAnRPV0mDaljNGum5JXmFr6oflQwemXVPm22TYHI8z0aL+yzX5VRHFxbmF8Sj+CeP/giDQ/1i6zU4sAqhaBKvvHQAH/no76LerKG7u9MEI9KVklQGQVgA9Qa7mrEJSQhV0cyabLWylYo5GsuuEGYP5/ptADw755WFRacOWjuZ2thgaWFxeWx5/7mWDQ324JnnnpWx+IuP/z76Qw4SIR+q4Sj+5O//N5qBmBQvO80WWtQfh0JCWGggoayvFq/xHvLYLOZcaTvK86WtmtqR2fhJ/ua5P7Sxh5FpGexj9N5mrnhBvmO6BSqA597rOMadgb/n+9hMRvZ8ZjaXcYYB5aY2rGKKUSuUsLQQDvllfRdJg0Yay4uqGOLTa7Btm8WHV0GT+KaquFsRtQfcFPgoSLVBlQJBvVk2s2ikjqZqVzd3AS60+vIaJmh6TyaEx2IqYLOPvZJ11L8J8rda0CpVr2yrHRUuowur7bINZmwAqe+zQaNGGnqTVVqhINsGjMq42iDcXiDa19N2bWifq9cP3Cso0/O2Qb5+1kpm1gaG6sFsA0cFcvr5LGTiDFWw/cvGQEH+LxtLc2zOKwO0beBqj5c9zmT4NQq3weYvA7V6DPvYK4G07F2WNOcisOplF8w4tY3BtSOaDc6NBV27cYkuXHYAofNOWIdmAxMLdfzlV59Dzs+I2vW0s3V0hQMI1PJSsRwJ+BHytxANBcgDoyNQhy/sIhLSYNB4D2bm0gjGougfHsDzjz6PqdMXUKnmBUAYBoedpNjSk+yN13mPaTyH7TONm0MLNWFokom4pPQohyCDwE11LlPC0PY96BvoRi6fx95LR9HfTf9So48rOj5878s/RqmSNe1ffcbeKBA2zIgUb3jPWjGbw/DgCGbDw/Bf9nrsHQ3gisokZi9kcL5aQTXUgQ++/2343fd8CJuv3IN161ZjevoCsq+9hit2D2B8bByX1UK4PF5EqFmES9rTMRtgqQHk/Jsx8snbkPOVUOV1MZOAMMbPXEC51kS9alLEPEdZl2QiGWN0/iPzwmJoWhwxLVsoVZBfaOHa2zahr6eB+79/EJORdXDzBdQuTGNs7Dg2re1FVyqG7q4uKTrytUKoh5sIt5LIszgv4CCRola1hOceeQ6heBca1aYwEywa2rh5nee6EUaqewShgbW48ca9SIUmESfjShAqIMGsh7qe8rs04miRkaxIKrxYKAhgKlcay96ZvJ+nz6TRN7IXiA2gIRXTNfhEQ8liqAJYXkPphuPQqqwMP9sDVx2EWk08+cyPEXYczJ44hz//21vx01enMfbicbzh9VfLhsJ/MTK2YucFKYratvMKfPmfv43b33QZcrUshvo34IEfPY0TJ04hX21hYSqNSMhBLJWQ60skqBM1PtKypvhCYgV35vw4yvNziIUD2HblVmEhWWjJxiumyM2ArFwuje7OHgFGzGgEYybrIZrtQFCAMN8r3KbIw8xGyzWM1lvFImULZOWaYsnETfTaa6/Fvn2/kDGXdSDoSBX8zi3b8dgPv4c3XbULybhfaAa2n5a9yrNfklkVScl5zi9kcOrsOMjtRRs1fOJXrsLRIyewUKhIMNmIdCEtgUsBm9esxqVvvBkvHjwo49iWOJnWz3xWqW2lvpHAiedFOVI0FkbAF5eiHQlW43H09/ejXGbwU8L09JQUM/K6pqanRGtJjMt5IPuRVzSr6yFT+GvWDKCjMyU+r8QAZ06PS1FrIp7C8FAfXtq/D5u37JJgkQysw4KnhoN83mgoKQdh4S1BIwsRRfHnrQ08b35uNBLCkUPP4+UXn8HX7/4/CPhbePXEBUzMZFBhEalLhrcmEoxVq1Yhn8+hVDZMnmT91CtbgDw/j/pqV66T1n1kajWLSPmXtO4Vxt4rzvLsQHk+PKbWtTAjwLFg22gyuTLfGGyU83jxmceRiPlw9OgxXLJ1F9Zv3oHnfvES3v2edyEcZWc8Q+6IQ4WQ6/wsH5bShWUwp0Vxiom0GIw/E/Dy/SxYkwIw+v4KeDNSTmZGmZXinON5E3xK/QVlL/S99r+ZW5MAACAASURBVHTO1HBzHgwMdOLnTz0hHrSf+sj/BV92CQlaykVi+OevfUuCPy6UrVodLQJ8v8l+aWBBqYMwuKwZkY5/DekgqPI8zTpRSpVMJCW7onufknkqa1NST63TCNx57SbgbLuBiB6YBdO0YRQdsmmwwX2MQQrfL8eSTrJefYjXzZU/6zNrghezxKttGd/EZ8f5/g+/LAyvIm4bMCl4ZcgrneQ9ZlF/bwNWBWjL6eFlINxuaGEDT36endYnpW0oabUuYyTkXy5a48VSPK5Am3pjBSA2iFRQq+DHPlcboC1fm8VALwM7L4q0GVkbRCmo0wBhJVupk0/1wXqdCq5Uh2ufq76Wr+G1qm5PHw5+JseHk89uCsICBDtgUcCqDKsdgNgATO9zG3i3U7t6jJWgVFgnrzjKBnYrgagAPK8ocTkQkfdyYzNaMI0CbXCrwYGeu2qD7POxr0dBpjL5GunZAYgGIQYweKbnXtX0f2OVrShHFhltguJpHWy2X6/ffibsMbXnujwbzSZeO7+If/3uQbgsZmiVpE0w9WTsOpQkBUoTfD+L1P0snxBLy2gkIDpaf8AECHwmaJbLhH/AF8b+Fw/j0HOHEPOHhB0zYIBdySxPaL8B79pekePPTmZkIzSKZuFaIVdAZ6oLs5NTmC8H0bNrr3Tu4WLTEQvDX5zHdTsG0d0Zwv0P/gQXzpdQrVLvR/9ayi4ixmqJGYcwlbssigmKxmxk4BIEbngX8t1d2OM/j8Yrp1HduRf960eQzyzi7JFp3HTlKjzy6FMY7k5i9sx5DESLKMydw8EDr6HP34HX9TvYFXXha5QRoeSAmlv04KC7Crf/7Xvg+osoVIATx8+iXCa7RYcQ4wXMDYOMFbVpDJbZeIBAJcgsCzWerRBqVRcvvHQI67dswq03XofO/ircubP4q0/dA7d3BFt3rEOrnkc9X8H09IykllM91FT70aj6cWrORTDWiV2b2fo5jx27B+Fv1NHITOK/fjaGejWEbDaHwZEhJLqi7OuGWsNBMhRF3RdD18bLcN2eHRjsXkQwZDYQAl6OrZ1t4EZAOQPTj/xOvSY13wT33KgpX2Fxj+OL4LnnjiKcWIXdV10jYF6Yf7eF4sI0luYmMXbyHMYvjKNUmkXMCSEU86Piz+LaN96CJ/7rCLpiBdxx1yWIbUyhke+CU2rAqYYQapiCp0iUXZxCWL1mAD/56RkEChO4/JpLMDK6FU8++DQmZ8ZxzZuvQTOUwFe+/gvMj51CyFdDqq9HtNr6zNbY3a7lYGTtJjz76ONw6kX0DHegb6APdW78jmlzS62vFJw1m+jo7BBPW02zKhvFtTQSM6lw3ds4lgIwyEZKl8d24MsAgpuvps41vSr6XRr9t1wsTs2gO9TCttX9IBnVYpbKpSMDm20YfSXTz3x2mWVhOpsttX/+4kHky2zVXcGwPyDzds36tegaGUS0YzVizRqyrQwePzsFx41I9oHnwfORY7pkq0ugLRi/CKyov2VVBceOz28mk5PAw3YDkutjm9gIC46YImbb2YRYZ42MDAvzx8B23759OHPmjJz7rt07ZH2m1rmUK0gHNHLQo2suwVx6Cm6jhlK1gGSiF2ixMJXuDLTooo68Ysq+xNaNAZrX+poNBcRtwGg/+b1Wy+LYa8/jK1+8B3d/6V74wwbELqXTAkxZyCtrrVcfwyC9ozOJcNgvjK+U9jETEIvJvSHQlhbh8oxrPRHBDjFDRIJ59W41KXWTVdW9hOdEoM6Al/d8amoGtXJJPM5lLysX8M9//5eo5ybw6vEx3HTHu3D7uz+AH3zvYWF4+wZ6lmUYPiETqN9lgOVHseQ1YWDK3bMms/cnngfPqVjICTMrra6pYRfWlQFcHckUnRdMwyvOOd2XNfilI4sW6fb09Mg6H4q7eOmFF+Fr+XHNbmblZqQYuFxtgkkw7kGUrtAVg4WePJYCXoMVzf7BoIgYg/uAYBK/ea3uhSb4YqebNoHF9yuJp6SiyTKYzq3K6Op1qFyPum/eds5XXivtxcR1hBI9r5mJZFw8HbHusSY7YeaMrpPagMzGIbLWEPAq+6gXoZNTD8CJzapyBSe6iOh3oxVs09Q2M6gTSyeXfpYCOY2y1ALGvNdzY2AE5rGBukDp8WzAvHxefFC0e9aK9LQNgH+ZlEEfRv5N2z4q4FUwvwyAvJtrT7xlYGd317Ja+er163vs9ypQshdnm9W0z80GaTY7qcDOBuE2K/TLAKpupEa20N4EbPbUZk21cI3HsuUjClT18+wAwAahZoWR+Py/SRpWAnO5NtGiGXZLx0vnpM43ezxXHsO+f+ZvnFcmuDPz0KRkpQjNR+eItk80N5RlLbR0kfP0RmLT0LbKs1sz6jwx42CqavWZ4op+di6Hz37pCSSbZJ2WBOhKCsxPZq6GYIC96IUQEd0WgZRxLmIXH9PqW2xq/AEEwj5MnJzB4z95Cm6ZhQU1BEOmSIRfnd0dwgxJROwzhY8yBzwdNTdOekiqZEW69dSaCPpDmJ+fRsfQLjhr18tGWqmzoA9oVUvYOVBF3Knh6ScOSo/2lluW6uxkIiWFKtyYE6mUtKhVq6kQmaW1NyJ+w/UYDixg1YnDONoaxfyWa9Dg9YqrSAAd4RLKuQaStAlbOIq1jeN44cGXUPdTW1lBq94BpziGpBtAnDcrFEE96OB9n/wfGNqYxc8eegah6GrU6+zcFRAdo1+KLjjOQRlYSfMyaJPOb9TVBXDk0Az8qRTefNsNWL0mimad1+Qi6QcOP3kAj/zkNURWpVBtuLjm8o2yMZ+7MC9NQMaOn8fr37oH11+1Df/0P7+Gjo2XY7jDj7Ub44gFy2hkypg6PY2Xj+dQLFYxtGoIoSgBETEHA8AQoqI3jaES6MUdd92Fvvg8ErF5A8qpv13uQMWNhHpsA3YJuFnUxPXXaAtrMpdlkw+YCux4qhOZdB0vvfwSzh4/h0arhpHBFOqtHK7bvRPnTp5Etuqg1iIrajqbReMhDK9Zj8OHZxHwFzAzdxq/9ofXo+wvCmvld2NALQiUAugI9MPHNqyBNfj5A4/gtjteh7JTR7UcwakDh3DtDVehQnkA9S++bmlAUUjPiZwi0dEpay2fl7rbQv/Qapwbn8H02EmEQ3Vs3b1N9KhSGNQ0m6x5Lo1Uhhs4gb7uIUyvc44TLFLXaACExwh7EitTAOvZK1pdIikJUe9bo0n1Al4HWD00gkd/+DCuf90GdAQcBOj2AVqYMVsSMEBa7SPJlnG/ZJGZr4FAJIlv3Pdj7Nz1OvgDDawfGoFTAlKjHaijD/t+dD827NqMhVxF2C4fWTyvLS4ZKWoRheAQSy8ypKaRgPgxM1gj4CAZFI6IhEJkIhVPt0uSwbMa1T1SfeY5TtS3c+7Ekqayf/vWzejs6cbU+QkcPnwEE+NTXqtcNjkxBeNG2mXcFrj2kW3jPDMT2gQw1K3a+4293/K/hwa78NhjD+L9d/0mjhweM80sWi3RaYvLghame5pRc79NhoL3nfeVnco4PqZ5hnEv4LXTD1kkPTym1/SD0i/dQ+RZ4v7lDyEaNRZqdFBYWkoLwKpV2cAhJs1N6Coj+1zLeDoPJkNI5wv4wEc+gg9/9GP4zN/8I/7zP7+GWIJNE0z3VToKEMCxhGF+wbiQ6B7IAFufZRO8GG9/YZlrFflvrvvyXeYyrVspe+O4wjT28gpvtWkIGdZaqeEFOz4kEikkkwnUnTyOHTkKt+LgqiuuQraQEy06Hc75P14buzBy3Jgl4jxWOQOZXxlrriGej67iinA0KkEJgxjZjzzplY0TyDAL6LeCdQW+BtcYeYI8Z1KHYjIO5rOMNEJlEMtY08sCmf3eY9PVY5SF0QKE28WLhhT0BFzefBI8QEmDLgoKHpSh0xsl3T08kNBmBD1NjhbweAyeNK7g87ii+ExBnX1SulAZsGj1dLY8aWknzRutWh1lVxX42MyHTF6rX7V+pl6Xbvo2MNLXcAz0M2zgb4PRdvTQZgfU6ssG4Pqw6zjqAm1/vg1Wle3UYyig5FjZcouLwKenKbXPVeUg+vk2o70SxOoYmOu7uDXu8n232hHLNegGwYll/W0l+LQBqs6XNoCXvjMXBU/2w69srqQnPI2Zpp0UZNtB1C8DyjpOK+eIAfXtgj4Brp5kgqkfrir2sZcjRu987Xl08fiZUdTX65yRzxKiglXoPjz2whHc8/AZvHZ8HE45i8GUD13JEJLdcUTjQSrIZNGUwjWyNyFqdYOIixeOi47OTonG2ed8aj6Nwy8eQnoqIxXckUgQyb6IpHCFhac0MMD0EIt8TGceicYrpqsNN6nlAh16j3KzhQ9zM/OSNr7htl/B2SxTtEnR7oo9lq+Frb1lzJw5g6WpLCpk+3xsglHF0Oha1Fs+hPxNkUmUq0ExNGd0HuzcAv/1b0JvIoi1CydxemwepWvvxKLjSDq2VKnC8dE1gecURijYkrT6pcE80k/8GB/9rd344r9+BW9553uwYUMcmVwZ6QX2hPdh4twpLM66uOuu63DgxUN47sVTmJ6dFNYrEAijyUYIgZb0vO/ooCk7gxDOZRfppUV0J5MY7R3Am3/nbQgEa3DrrnSIE4t/rnvVLP76j7+Hc9kmPvkPdyEWm0AkwADA+GyOHZnB2Pkihld3Yevqfuw/OYFyqYFN6/qBfBMLZydw5NAUForsUFXD8OoR6YzkD0QQkoKRTjjSqtiHSmQYr7vxZox2VnDJqiwC0k2JdlJmw5b7J1XJpmiN48YiIU0Z5vNFAbyyloV9CEfDon310cbOaaIZjOOZ556B35lDPB5DXzKIbr9pO7x6ZCO6E4M49toJHD90Fk4kjiplGmUHswuLOD2+Dx//63dhicVdtLrjhlJtIO72YveGN+JbX3xIGO1kEti182rc+/UfoavTwZrNl6BOr1I6swTC8Ae6cPdX7kMxXUStkvNSyJ1wAz50967CL555ESl/HX3DcfSs6kepUBZb8QY7QxH0eTZ7ff19yGSzxnNW/bnZmKHV8gpezOt1b9OUrcvqK5dWUTWEI3GRQ3ANN2sMLZYMq8b0caFQFA/nVrmF2bOv4dpda5CKRgVMsUBpmRBiEyJPk8gOheysRmbWZYFdpYT5oovxRQLaKlb39SHk+PBv3/g/eMP178G6Df1ig8e1hYCbz7aej3TU8zqiydonmVZ28YpIhzJqQsP+kDzbKoPQucDr5fVTS6zsH9clAgNdq7g2kCk3sWNEXDyY/WD3RM4lgsrNm7dgaHAEF85N4NCrr2J21jCFoTCr+1noRq94r1BS3BxM9yt779J9U9f2cMSHfG4BPoeMX8hUajD97DW9YBEUz5mFr3amkmNkEx78DK5lXLrFjSVkyBFKM9hallkrMpO0plNmUWRQBTKHBiSSPV/e7zzJi7gjuRStmEZcoYAPYa6pdRfxeBi/98k/wMc+9Ud473vuwpEjRygRN/I2isSkQx7AvhDZXEUySBoMyVixbXmFeMbcB+mYVqOrDMG6aXhhfu9KC2y5ZyEzjwlO5Rnw1oNlEF83TUZ4bXp/WbS2b99TiMc6cPnlr0OlbNpV83ol+PEZbMFz4zUySOOxRTbCLn61imQblchTjEKYJjZzLI6m/JSe8J7Lg34+j6+v5/H1nvHcJDvDPvMeqSldPJuG2BJMJC3eub54RnHiZ801zrC3DPJk3nokgD43/Fnnh8FyHHcDThVryX2mS4M9IW02cXnjZgQuncXaVlcahSnFbgM4WZw9aYLeFH3IFPzpTdPIIeDwZumFmAVdKj0lwm0XLekFLEeBFn3Oy+NCY7O5K8GuffH62ZoSsxcLlXjYLGl7oWhraXW8dGLYYE+jar5PH1wdQz0PmXBWgZfeC/u9CgjtwEQBpA1k20CrPVEVLNrXrdpTe5wE9nrplZXAbfmcLXcC+zp1jPWc9btei362vIegzpO76MOrQYyOpR5bNMPel80Y2MDfHiczJm022BzX9lQ27PIygPYztqd20PNf1LSMdZ66WGkkLvPWW4jkofZAucxrqaal/6sBJ8FQEGfGzuPJJ/dhdiaPyfM5THduRynRgyBtaup1zJ0bg1svwi1n0RXzIxUDBoc6sXp4AL66i2OvHcHk1AwK1QoGh/uwfdt2jIyM4JGHn8D81CxalYrYJvUNdqFvpEtsteTB9gpUpDLYK1yR8/WYGkn9sZiMG4C3CDI9LMb5/ggiyQhyiCHYux5OLI58qYJUNISdw3688viznrVMXdqG8pnr7B1AtLMbtWoJwwPdyKQLaAaDCEe7kR14Awb3bsWm4lnM7T+Dxp634hQLKOqOaDbJDIlJudyHJgKOH+EAkGzkcHPrOMpnX8HREzO45Z1XIspWmGHjJ801JhIL4oF7HsVtd9yGjVv60WpUxV+V1e9ui8CmKdpFx2cYCW44tPshA8yfv/z5f0NXuAe1hh+VZgkDq/pw2batGF67CtOz53D62Gm8uG8cm3bsRGxDN6KrziIa8cEJesCmabrScYPyewWHfn8EzfNFHH85i0QkhgMvncLkYgtDg4NSeBSJ06WA6eaoaJ791SCcWD9m0Inr3vIrWBWZwdruPAK+urAyrEomo+OX1qcNVGj302DltF+abHCt5Dwnq6mbNxkYegwz9SvrGhrIFCuo19KIdMyje00fkimyy9y8uKnQacBkAGrlBnzsrlfzY72/F088cQgXCk309rrY+MZ1yDZL0izF7wQRRSdOv1DA2METeNf794oGdfJ0DefOvIY9b7hG3Eho4cRNjinjpcUsphYLODc2Db9r2qLGwjGMT8/CcQZx6vgBtGqL2HPdblRa9Id2US5WUStSy2c0fpzdQ2tHMDt5QZwYdKNjAWlfX9+y5EG1mbpGmNSn6cQUjyeXC4f4/nKtKh68NPI3WkJjuZTsSOHAs/tx54270Bc3nuCmQY0pHjZrsyfP8xhWv2NYxibNiR0WzBUxNrWAVFenpP9Hh4bxsT/9GD76+59BLF4Vdpb3TQB607BdZMl43nw+eT68hxxDZnG2b78UBw+9KkAxFDAMuRYM6b4qlfZWmpnPPucQWVHdT2UdpXds2KThZT/k2tEg+DK2aHwNQQb1/exkxY6FPb29QlocPfIaxsZOIxIyzQ6kiJQA0W+CASWRCLpVsqf7JMdMQI3n8S7Wb8QMwugbbSpBlRBKHjAz+wJfY86Vx+Q/fk4sHhUtu2iHvb+Z/dzodHnfzf4ZQChorLgUgLMbXtWz19I1XUkc3QsFzCGAUMDB5/7ps7jz3W/DrbfejmIxh3KF66axxCJrWq34kMuVBfyys5+AVivQIKTRPahdK8JCCyONMRnzJqKhsJFKNDh+PuzevRtHjx5dvi98rVi0eWuZmbemtoGFdvxM8bONxD3GtN2Jjvfd2L2x3XjNaKMFxHrrGRcCT8qnz5d8p/MNbcs8r2f6TdvgU7GKsSsz9mzK1irAFhKE7ihc0xgUCpg12Rlpq+y5nCjeUpyga5vqd/U+6zy3MYIWwCkG0fNy7r3v311T1WZSP/r9IkDDlJRHbdvsn3wAM1WqdfR0MTJwrIzzLEXaoMV02LBBHT9HHjTLa08/W9k2BTi6wPD3KlC2B4XpFm6+CjBtYPXLfqcP30pQpSBXwbUOqIJMGwTpQC5H+97E0XNfCdb1Z5t9VBZXx1YXH31IbFCnN18XkJXgXoG6nruyvnqN5ljtgiwFs/aY6/20tbPyOV4DDx6BwEH/rmCZr9Hfyad4mi0DdNs/y++9rjh2tLp8jlL04MBtuKJx1YYoer/4XklPSFUnuSbTd17kDz5qt9QPmK1wuWiYBZ2LX7GYF9ufXC4nKfxELIbB/n7RSXHT1xQOFy794ianQYnMQc9AXK6bNmSiXfOhIx4T/dfLLx2S1puZTBET49OYmVkwnZKcTiSuvg21YBRU2dYYLdNtgAs0o/xSGZX0EurVEiJ+B6OdwLvf8jqEO7g5sJMQ75sPr+w/ip8+8AwKmawR8PshbYIjceoWPR1nrYlavSYAmOfPZ9xUwRv5kaSAXPPsSeVr3RQPlQtlrNu0GbuuuBzHTkwh1woiX6siFk9JWmzjqhByZ06Jvo/NGOoVU41On+DOri6MrlmFkI+MZR6lbAuT9U7s/K1PIuXMo3XwJUwntmF2y3YEI3EZf04EYcBpZVavywJNWUXQrWFtqIlV557G8Wcexs2334xSKwdQdhFlUYPXVcitYfO6Dbj7Cw/j1z98i3gFkzGRDa5u2mYaTZgrmj/zXBgfTmEcKmU4raD4wh4+dBhlNh1getrfwuLMFKrlAorFOMI9nTh0/Cw+9Jd3IJC4IPZahnVrSaGfFNeK00cDbt7BmV/Mo1YPYONgH+7/wbNoOv0IxUKoN4FgJIpINI5SqYaurj4EIgHUQwPo23gVVo8ksb5rDt3xMvyOaXermyDlDOJRSjN2dntid7KGKx68bDOsa6FsTCzyoPWdR1QUaUfla6JUnsQ1twwhEA+JFpLBhungxK2MRYmUTDTgB7WZTfimi7iyvws/fW4cZ877se7aGOLrogj5ogg3fRjo3I17/v1RrN7Qgj+cx/ve8kH84NvPYmhNAtFUAgtLRYyPTyOXKSEV7xAZyUI+h2PHT2Bu5oI0oAjUWvjuD+/Ghstuxt/8+Z/j4GsvY9XIgPj0kqmvFGuospvaYlos4laNjCDV24nc4uIysyXPrR/CSor5vARRZn0gWPD0TPJ8EDRTPsSiK34Ji1orIejQp9bMR9LKZA1dx8Grv3gBf/jrb0StmJfjkhVlswGVTFGOweuKBmlJ5qDacnH42Alki3XMzueRrbKzW0Cax1QadawdXY2ldAbrNq/D5Dkzx/hsCgiqliXA0b1G2vF6hvtkMPs6E5ifnkEsmUKZqWDHlRbjGjCKo4e3Dwug8MZAU75kZbne6B5tQK+RPsje5NmZMZhpW2SZxhFmjhjAKUCpWsWa0TXYsnkrzp07h2OvHcfs7LzorCVNTmApllWmeE1ceigdQ7tjoOINM3cNKOU187NYiGiCNUMK6d7G7Ircb9Y6EDCLuwxdDCrC+IcjJmhRbMHXKMstr3cuttiUx4C+82opyb3EY0tVB87zC/to4+bHV//zbtz05puxd881xkqvaRxTJIXuD2JxIY9atSWez4J4PFtV3bO5vik5Y1L5hqTQFr9mD4KsK9TcU3pBiQGLFHk+ukctE2VeUyiVSMg1smw3zHnE9cI0+SJry3ki2QCPYZa1hS21vcI1wQvyudQhm3VBz1vmoSdHlKYVXuEj/65jrdl4U6toOnfy5hu8YBoAFQpl5PIFI2WS+WEyqxpkGODtNcDw2Gxekz4HCnhtfCHjZxXOGbzXbjK1vOd95wdfXO60pidtF0zJpu4BXhsALTO6NGG2GhwoWGRRGQdnJaBZCd4U7HEnkA3Dak8s5+MJ2PVvywCSQMfScMh5eudqA1YFfgowVTCtn7sSMNpsJM99ZfHYRWylB+iW2W6PKVw5HgoI7XPR61CvXh0nGzzqWNmTTicGJxnvh9ErkQk3Y62Lgh1R85jtyWKKt5aBqfcw6mfZY6dgePkzvW4nsiFaNlnLc8FDiAaMtlsJmpW03dREAa+OgQYyy5EdAa8cwWwk9rkJwCUjRQbVqyo1mmDDfs0vzmF8/AIWFzKYmZkTcMsUFzcolUQszyEYZoSfS9PzjZtGceev3i4pS6PJIkvBldqkUvhapoIlTe4Piu7r2LExHDp4RMAVtU8XJqYwNbkgvcqZNuLiIcC85WLNlVfjXPQS1MjKyKIiy4end2LqLCi6UCkOhIvV7hLetmcInf3amYleujF8/p++iflzi2hKAUcLnd1xdPcmBfByg3GbfkxNTAsI5+YdCpnzl3H0LOGkMNJvCmT4LFRLVaFoIqEYLtt9CbqSTexavwWvv2IHAgnOmSrmSzU88vhBJEM9mJqeQHoxj2gohqOvHkG2ago1xFjfaSHWasJlur5vM+ZSKVy3Poqzp3Poe9NvYLGjHxlprtESlpMLE8+TczlE5qGcR1clh/zRZ7GxtYDbbr8cC7OsFq+hztajLVPFSwY92UGnAB/OjE2iVvTjDTdsQzDIRTpoAG/DeBG3n2XOA1MJLIuitGCmmJe6Xv5XDVO5MdTKiwgVgbHXJjB3oYWFdB2tcByX3nQV1u0pwOc3dlb0y2SwTqaf1m7JZhLnnknj1FgRr7tqPcZfOYznD+YQ7+g2NlcRY0wfi3dKu1am6GvB7RjZfhku296BwvSruHSrHwGnLmCLM4TjwntHxogFOvwSh4YWWzKbIhfKWngvtXLb4b1wIC2SeZ7SnLoJLC3Nw0llcOnOIQyOdqHeMs0PaNdKfWCj6kMxW0er5iJdamD2wgIua4zjlmt24KuPzGA6B8xX83BbZdxx2w04fKyOkwdOodycxqc+8W5MTUDaxDYcgh4WtNTx6vETOHvyFBxurIEW7njXHbj8ih1yHXOLWVQLNYScAvJFH+ZyGcxOT2PmwrRokulu4ndCYmwvae56E9u3boMTDqKUyyKfz3pV8IxDzQYqayBl+R5rWmsahlGYJJf2RKZLE8EEv9asWY2Z+SnUStR0m+5m2qCGTGoPgL/55DuRSWdELmSYMbPJ8/omM2mcn5pHJVfG4kIJJRfIMQVNB41iVb43ahVEwyn0DHYIyx+IAKlETGzJyExLK1bZwMyzGqSeulaWLAabF7DYLtQo4B23Xof81AUJcpYadUylc2hUWIzooOoGsJQtwhePyLwOx9jRkWl2U1QUpr8zx4aFm3U6gQQRjcekJTUZxRot6qQRhWft5M0njhGfJY6naRxAAGM0l4Zh5RxsYWhoCIMDwwj4Xex/5RBmphfFFYIgsUVZiwBeY//VZseNG4bZQxjgZJZxANdTAUUNI23QPY2ARPYktVFlpkdS2OY51FoMvkf3CZMFMQCIDjI2eUaGVwGv2GPRvcBLxet+KHuaXwCoJQAAIABJREFU7D0uHn3sEQRiAXz4Qx82RX7iesJ9yo9Gy48LF2YAV3QOpl1vxBRaatBBMGoKqBl4GzDP86MzQl3WK163K1IK45DAOQ2xJiNRo2SfZjAkS+mxojrnhYQR5wITHNhgktdWb1K2Y0wA6ARSLpL9N/phZsRIOAkzHzRSAz5/JkOojS8MIUTtrwJXflcwrqCV0iC7SE0ahlRr0uxF1jBxDTHaXbPPt80IdOwF+3nA29xTo19XPKWvU5xkcJAxQbBxkNzDb993tyugT8TipiWhMmKq7XDlprb1EJzcy0BR0niG5eL/qekgIJIo09PTKkO6zNCt8GCVY4n9mNn89ULkfUK9//fOXPybbFjegyAX7VHuNuBUNlajfV60Cqj1fGzgZbPVNpCzwbgCMB5rZWQhk8MTSesY6Tno3/TzdJLaUS7fo+kODz9eJCVZOYZ2VGe/Xl+nY8/jKhgW3KMdm1akvfRc7WMtP/Ta3lcY2naUrJ+h7xGA7QVBylTwbi3/t8fwKri37zf/mwsuhfpyn8JBBFxqmdr3Oz2XkcriqalJTE5OGdbMayjAh5S6UBa6mDRJu1CNS23dsqKx46VEPI58LotCIYvBoUH89offJxXo7JleKZQlfXf+3AVMTEzJ4k6gkc/lMbOQFdaJbAiaupB5velp3u1wg6VurITPfuPL+Kt7f4EKYkbzJ0HKxQWAksKiqbffj97qLN557TC6B4z5N/u2/+xHv8BLz59BKZuFw2r8RAxDw90olFjExKK1OKanFuA2TXceggC7qIYLrN4vmTtcDFkZW2uh1SyhuxnD9z/3AYQLh5GoTSPlJ7NMnYMPzurr8NcPXYCT92E0kkUxu4iZsotmMYIPfuJj+OPPfhFLMw386jUjWB90Ed17Ez7wR5/Dre98M6anXsaxQyVUIoNwt1yB7TffjiUCGgYjtYZIIRKhIErpPDB3Dq3z4xhJpNHhlBFGCddctxP5UhEtNwC3ZUANAz1KEzo64gLcnnjoF7hm7x6Mbu4WPR/tkghqtCrfsH22n7GRailTx0eiHFxCOTSHukuLoxBQd9E4MoPxQ5N4dTyAZscw3v57l6ERygANAhKve58fCNR8yB3O4/BzaazftRZJN4uHvvcC6rFhKbpi169gKIZAOAYWNseTQwhE+jG0ZS+2bYvg8Qcewoc+cDnCgTIc7rtiv8NCGJPuJXvF7IVs3mC1fk2YXZ4/f1cpUJ9nfk8AIx6zDvE4AYOLSq2JI/uPoms97YbyiKR8CEXDcMs+jF9YQDlfRagcR6VCnXhd2GWylh9/+0Z01YpYu2s3vvL9s1gou0jnpnDb7bfhiX1H8MrLRzEQ9+Pmt12LSjGKYn4RTz39Mlo0y2/V8YEPvhcbLt0En9PCyaOvSSAq+s9wCKg6aISBQp69iYso5xtYXJqV6+roTpmMHYOhUlV+R+Dwuqv2yH2dmZoWyQe/2N2MFnwKAmR/8Jk1j7/jhqoaQi1Kpt1WMBpCd0cUS4t5U8AVi5kNOuDHunXr8PADj+D6yy7BqpTRXQ4PDoJrBc9rMV3BywdPYK5cxXyWbUyBMkE5O0kRxAjI4cbsQyREP98Atu5cj+npLNauH0IuveQVTpqiIbXglIp3FtcKywd0xcPoS8RQm51EKuZD1A/paBiJs+NUEum5eTSaDiZm08gUa+js74ef9zUUwlK+gOn5RTTcEALRhIDfJvdlx48Yz8nvk65UYtTvZfA4x5Sp4/4qUhAPmCiokFDMKxCk9pZfYpdH94RIAMlUB9aObkShWMVTTz4u/RaJEXjfCHj1WZSgwZNfcF0lK71MKmnxOokPq3DZ2J2Z9Lo8zz4HCdqkkWWlr6tnu2bvvzwvbUcrWWa7+5FIMNnxzetk2GoTdbpncx6Zlr4NPPPsk3jX+96FqFf0J0VlTgCtpg/nJqbkO4twGWxEmCXw9j6OnRRGekErQaVhzU27aX7X/VcK1hj0CDBmhsLID0z2ypA9CiojdHmxHEnMfk3bOZPB4eso49AsiDwPXrdYfU4Img3pZqxHBdhS6uF1AVXCbBnDSPtl7o/tphQ2GWgIBVNMzfNRWYPYz/I62M1SCtb4TPN+0hucRI/Xyc1rMSwek1JDY0gzg2EM6Obazb8RuDNoZ7Eg907ef4N3tIjNuJlI5o5FazooFHq3gdDFAEUBJhcOjY4EuFFZJsCW0ZNhkCQ68lLCNvupDKTeVF2MZDKzE5QnjdDXKTDUiSuTXKthLemAAkc7itGNTeQBHg1vAzO9Hvt4+vkrP8N+2OzPWAk+uaDJJPQmlNxoT5dEtoYPlDBOnMCefokFRRw/rTzUNIEN5o1HsUnz65cCfTuqUfBrRz72Oer163Ha99RyE/DYYDu60tcxxSJjY27MsjRlmZn1BOLy+RZzbJgwFjdYMgGrAlSvyQ4wmKoNxxJ48aVXcOjAYWE0lJUnK2Kuy+urbT381ISaB7e9aHGyE5Aa/ZoJzPjQ0DKLBu+8J7zeCh8WbzFiAYd8RsuPWrmCuflFY2TNv7OStMJI3JHUkC4KhvEwNlgck1QyjoXZOSmc2LP3Crzzox/En3xpH2rBblkMdTR430yQZvwnubuITrGVxS07ohgYCsANunCqYXzhH7+N2em0dPfhfejsiollWTyZMJF6OS+FIFwoxGu3ZVKzypyIds5LH9EsnGNVLpSkp1hHOICRpTwe+Mx2xBvjQLyIGmiV5KDudOLERAoPjg+gp7CI331LGL7WHFxfAr5oP8ZOTsC/bgf2/fgENqVcTGVy+MH8KAZ29CJfKOPw/pM4eWoOTT/lJVGUg1H0bLwMzXi3NKuIooXC0hKq+SrivjyGu1P4/Y/dgROHnsP0+BQGhwaQTMVQFyDf9gSPxiJIpaKS7WFX42d/fhg3vula+INsdc5KXbJLRk6jgaWd7eDiqz/nqxnUUzMIJMsiq+AczheLCDXq6DlTRG5sHvc/n0f3Vddhz219KLsXECcrQztF+BHPhrD/h5Nodvbh6p39mDl+EA8/ehaBRJ8ALn+QDA6DQT988X64qRHsuPJqrO918ODd38OuG3fgjTd0IeAGyceac2+1pLkE9eHUUXItIECgHRmBLe2geG1kS3jPOT9rVbbDNbpPySiigWAggpeeOYw9e7fiyKnzGDt9HqvYhrTewszkIrLpAsLidxdGqV5CMh7DJZs3Ycv6DRjpDaCcSaPqVrFUisr3gcFRFIppCTZFAuA28PxzryI3dQaxkIv3vP+d0pL1zNlzcJhJoPdtmE1AzL4yMzOD48dOoVEqYcee7ega2obFyVNYmFpEZze7WrXEf9V04zUApyxNKpIS0JIpXJibv4i84PMsmzv9Q7n2ho1Uz5ASbXcWZf5IkPQO9iK/lBHmWPWgXI8CPrKzRSzNLGGwM4yhnii6uzrQ1ZGS4jb60L786mmcOjeHUoPPGe+VYZSY4qY9VCGfQSrVYVqAV8qotyq4594v4ROf+BsE/XUJajmbpSKebBzJJsk6UNcckf8OooGBjjA6/D50JuNotQpYmpuTFnyFpZxkhbq6OhAJh9Dd0ytd46pLi5hdXECLjFYgit6BEbi+MPzBKMbm5zCTzaPQIFik00UTTekmV0HLMdInKUoieSUWXnUjMWga6YeSRfSn1X2ZrxMAGzQArVJioShlWC2RQr7+2mvxnW//AN1dfcuAV8kPBWo8FrXV/C7zliSXR7BIMZhXuG5S4J6UTTJY7DwXEO213GvJ1xj9sL2P6z3ns85iXnWC4s8E7MwWeZyKPEdCvFj7lWZ6W40a/uOrX8Df/+M/yLoqAWmVJEsMJ46PIVegtzP110Gx+eZA0qnBFEKa2gN+uMgVjSDZYAJvazeZKCPliEWMnRvnlYx9w+j1DeNKVtkEAjpv1Z6Lv+M+xuJJCTI8UpDBhF2Y3963jRxA/ybzP0iSxZABSpTxOCEytp51mk028vQ5HrbDAs9B6ic8+0HOBUPmMeNi9k3T2dILsAIhsOhTAhmyzcQaLfM8a5G8wUWt5cCUZCzZXNZrcB3m88C1gfNQ8QHXUb02574HvyJ310wwY/mgG4qCKXFl8yYBB1NTGeZmeMCYQNibJAIQ/Yz6uBAYdK5AWieh/V0YQU/bq8e3wScntbK2Nvi1GUVB/1YFo/03kVd4rKsytfyuzLFej36OvleBga0XtkGiDYQvOhcrnW+DbBvQKXBWUG+/fyXAlvGxvIH5M2+gAi0bMFJTzQhd/UflXkoauw10uNDpw2zOzwDw9gPw35tZ8P7oe3Re6HjpWOo91nskUZblvyivY0ra+7Jfbwc5TaZwwmE89YsDOHxkGqVinkkwRII+LMzNSPMDe3OiewDPSbMDel914dTxNMVRJkrkA5rJEByaRZo2T0wLm4XSdD4SLbBXgEHwZBYjah/NWmW0jyp7aaCjk12OyDZH5PgEH9OTs1g9Moi7/+P/RTbcxKf+7Vk0I72oNRqosTOepHm1Sw3TmUxfmv7sQ24e737DAFatjiJTWMI3v/xDzJ6pY2F+RhYkgvrOrgTgMJ9murklkqZjUjQSxsYNG7F//yFPwmICVd57XrPq3fjiSqmCrmSHdM66KQJ89g/8aARzCAhz44frd1Go9OPbh7swc76Bv/y1friVl00xkltCwIkBvgbcRkg6ASKWwCvHyvjmfh92v+P9ePjx+3HsQB2hRBhdPd0oOlX82p1vxje+dR9Onc1hZKQbmaUMNmzfijWjIxjq9eOZfS9IcczeqzYhnS5gaT6PVaODUj3O3UH0lV6WJxYPo7M7glrdga9SwdHjM3jDDZehhaLMexbuiU7Zyh7pM60bLMfzwMH9mF2awXxuEmjFZcOnTKTUqKOrEMZv3LBdCqXufS6PK66/CvGuMprhJmIxtu11cebFc5iecHDN69dguD6H+x96CYuNtVLPQPqd6xDnBlPUHX19uPWG3Tj16iHcd+/L2HbDHrznA1egI+7A55YEeHLHJDNLPSQ3ZePA0BQgRoaXYyG6XrZh9VK2bFdL9pR6PbN+GbZn/PysyCT6hoakRW2r6ODMyUWs23ktNmy5FBNjZxCJ1LGUL8tGm4qHUGLWQqqhqRPNw3Fr8CMC+CilodbPVF3Xm1UEAp149P6v4n/+4XXY91IWiHcilehC3XWQjHYhk8/i1QMvYXJ6CgMDfbj00m1ShNeopPHpz/4p/vTPvoJc7jxC/qC0V65JsaGxjNJuTCwAK7CJiONHrV5BLpNFg+4inh8treQIJHhvBSBFDKsl8h22zfbmi6aX+bx09XViaYZuEQZEKeOWiEVx6NAhsJiaMhsygubvXgvjYBTlek2eYZ8EFGTZqjQakc5VDFhEP9ui/3UnopEoUt1+9A93o1HvQHZpSsBulF7GEjRX4KdTA7v+RcJwCZC49ddr6IzRKaKIermM/u6E2MdJgwGvGOn8xDjqlYpYeBKok5UfXrMa58+PS5r6/MSUuIJ0xOOIdcXQDEQR7+rG2NwCAr4AlopVXFjKo85mCdEEmtT+0g/Yq+vh3BLAQOkRAUgwIt3FGBCKz3aRne4cKUCk5OH/4+o7wOQ6y6vPnTtz506vu6tt6rJkWe6I4oJtOnbANtiEGjCY0E0ggZgOaSThJyQkVAOGJGAwEDsY22CDHYObbGRJVi8rabV9Znd6nzt3/ue83/12F+/z6JG0Ozvlq+c973nPuzqtzT13zo5tuOeu+5BIZAVU84xkJpgEEIFzkwGaxxSKJMVQBIwgEWpM2ezG+zeBD7NS+v1IltWvmibo5+A+kbnqrxS3iYsB6xaek2mUphVeEbV2itIYQa8j/XNVENfARReeI3aHzS614qoL2OnT0ygsVSQQUWNAERFllzxvVXZB30PLAJLEGLXBwQDadHegtMWTMwg+8IrYlEWlqkORNr+8WyQLwffOM2KFqNR3MYvJ+H2NGwiQGSgSXOsufGSfxd5sld6d4yq2eJR5CAjn+eKI17oishSRpPeSgGOvSYsOhvRdzu/zuTShw3mSeRBfZLKwCpN0HdWWmoGVSCB4J1qq4I2tgUkgck3ZDJihOrMR5MpeD/ilxbOBgDQhkcCmr8aIf/SZr9uEGz+/907V9ZuRB9OmnELvcietLYJkiZpWIiYiZ21lxQNXAxfNLHLh0IJnNfOqF80KZa9ArAYnhCCrB1IzjKsHVINDDbz0c+pIQ9Pt+hJbfg5hUBXQ0RHSasAp0/ocb1n9GpopXv2azwVsGtTqphlaNyJMt9fUQ7+eLAav5aoG2rK5vcIEvk/ZvLxoVgF4eU6PBdfvRT6vCL+8Ii6RhqgCDR5MqqsZS7q8DeHpb7zYZVnTtDqIkLn0Agy1qL1Wm7oo5zk2H6uDAz3/q4Gs9ulbjpaJyL2AYDWw178jYylFj33cc98jeODBPRgfXyvpndMnjqFWXpJUhT6MRL8rm1Dp6siWqHWkNoY6BFVQxo2uuysJGCB7K8wBJQiq2xMPKv7Nw1gFSapZhn7PEnh5BXe8mBPx5HJmgmknHQzwICmVauh1XMSjFv73/u/gTLONv/zaLrTckIpeKU3qU6PGam7FFhPsc57JWAz3isj2jiEWbKPX9WHv7kk5VNk5iJdPJGojnlCbnEC23VWHCyvVWdz2mutegTt//D+wyBNRJmL54OvUESeI6HUx2epLf3Ha3/D3gs0e7v/MK5Aw7odh8CAk2+TQqAg/fiKBY6Uo3vvSTRjx74LrJ7XXk7HnYCtQEeBCFClTz+yi7V+P9399Gue/5gbcd98epNJxUJ1CiUQo4sfMxAJgxTCyIYyJw5PYcf65MPxkLvrY9ehebNh4FkZH4zBczzd12QpP6W/VvlMpa1u6UPHQC6JW7SKdiSKWIGPll972YqXkFRWJjMHvnTdi9aM0m8cOTuGuux+HEQgilUhiIJ1GLG0iHk1KajCKFixfA/V+VAq8pDFOyEZhsYD5hRmRVI0NjuAlF3ZRnZ7CfbuKqPYHVaesrgu/bSuP3EAQoVgP+YmTmJt0sOl5O/G6N1yM7AD3LosvWbXP90fgpAIV/iGTpHS6ZHDZ+aitKrp7ENDBAIvm9pIabjMjwkIyPyqlJiZPnMHmLeOyL8hecxGff/5LMd3KIOCz4BB4dJuw/bRUqsHH/LzIXcg+Uk7RENs8Mat3O16VNi2TaK7fFLYp0jqNL3/mIhyc2oAf3v8sHLePxYUCnnr6CaxfO46xwYxqVsALkrFUz8Gbb7oO3//P36Bdr8Dn91h5XXMgXZVUMUtQdJZxvOsvbsFHPvovsIwm+u0l5BcWZEzVuanWiSVNGthxTQWSnDsNhvjZNZERS0dFEyn5BSJVr8CGZE02ncKB3fvl/bKDl04hJ5NJCY41gULg2ahTT63mSOutdUDO90Ogwbl809tejt8+sBuxOAtGPYKBqXbJPHUxSP9qgmZXpbPZcIEgmA06+u0momELkYCBRrWCTr213PFufGxExtL2+5Gbn5f3J44MQQtnnbUZzQ6zBG206zVpHNHhued0MTgyhrgdlpimH4zgof2H0Iqm0Op00XY6YuPHzBA/i0pRy4El2YwWC/68TmBCVnn6z3qzsXxWcmx4vr7kpVfim/9+G675k2vR9QokF/N5cRWZm5kX79plBtWzTpQUtNdytinFVmq/agmhIi0UUUMgRaDGn0ngx3mUA3tFBvfc+1ydH8q6cYUJVsGVxi36LNe4hM9v+nrYsmWtAuxBv8iNZudyyOcLImsg4FXg1pQAl9IG0WB7mWkFxB2xjxS3DwGUqmhN+9bqTIEuYmPdyMjICI4ePQyL9jUKhy5nURlocY406Jcfcw0JaFQZDl3Ep+96fX5q/SzflzYvUI8hWFTklAbNqt5oxddag17Zcx4Bt/r5NcEnQWePoDmsiiOZpWp52RDxcaakzUG1VgHBkRS6edlsBsUiXeP6k+51nh80iQyfX1mnCbBl8EWyhw1slC80cayw4KILpmTWhPGhT3+2T6TPJ7QDKu1DNC90uE9po/ik1JEQ9fNJOvTr86qHyRApFs8VoT0ZK24K3QltNSOqgaGefL2QZPF6AnUOsADA5zg/aMD6XFDM7/OxGjyvBiYcaFkEUqn4x3ZlGiTz7z8GXt4mWqXF1eyy3nAaxOrX0geoWB7xvYjAXbVUFHcPpUlQm1NAKosAWFWsmivolKrIBOR7DDu4kf3odVWUGmAvdNE5qx707CqjVPsee64PBNVIU60C7/m69LnjeBIYUaLjdcFZ/f511Cnj3qNvqUpTrQCLlY5u+nurGWu90J+74HmCrA4uyPDqxyx/bm/OtSSDEb5skGgW+56dxO3f/zkmT55Ep15Gp0WfSpWKX3lvqsJXz8PqgEO8K0UHqDau/swy72wr67FBZPh0ZmP1etAMMPdDKp1APB4VwT9lKNwDBEtcZ/p81QJ9fu/0qTOIhKK4+uor8cEPX4fpVgAf/9ZuFFtkobzUi6SdleyGrKVEr5xB18WIUcNgZwIhXxNnTuUxN1NFqVSE21PRcSaTgOFTBxqBBwtONOvuDxBc+ZBOJjC/sIi0YWBDmB3eOgg1mnBiPjxypiFdd/iZwkETLx9O45Ov68Hfn0Kv11xmtR46EsUjc5uw0d/B2y+pwgjSdUJOGVXVTe9IqXLuweAZwPDYCiHgK2HfqVHc17kCc5UFNMo8sFQ70MV8VaqZt5+7GROnjiKbGYbTa6PjOkjE41KZbPRMOGQSJehW6VbN1nH+VPqMvowm4KiARQe9flYFoafkBj7ao1E2YmDz1kE4vaY37y2WDAr4dR0fDh+YQLnIls8Q0DA3M4tOi4WhHUkR+q0wytUG4lEToSBtntroul1cdtmFMF0LxUoFN147imT5BB5+ehZ7Z8NwDLKMPQStEOxYRMDTwtw8GtUW2j0DV1/7Slz4wiyGs0kVdDAt71L+wDaqFprUunkXveo81BPpDVljYbu5aul72jdQLFXk56KN69CCrId6q4mZM7NIJ+IiYwhSWoE+6v0mhjIbcfUbPoS5kpSpw3CbcKS1awvNVhUBBoDdpuhJuT36klJtiFuIpI77PUmzBtgcg+q7Tg0BowKnHxGdevn0GYSN3+Njn/gYfvzT3Wh0E6i3qvCbBFltVKt53HDTO/Gf37gHgWAVdkjJevSeJPum6zo6HRbxtPGKt74La8fOwTv/9P1IReqy7wn2uQZ4LshesFVHJx6PGpjqv+n6wp8RiEVTUdRrKkUs6V7TL+yi4XcxPzsLt0Ueu7P8/ATpfCwbW3B/8zl4GbMZBueIa1NfyIqFUswjGxnw/ty+YyOCVgRz89OIRSJKuyqANwi/00KcDS2o3ZS5VwFdp1ZDzLbgN/qIBAKIR1mf0ELIa91NgF0uFhELhaU97fAQZQMuUuk0pmam0WiwubFfZFX0kB1Mp1As1+WxhUoJjWoZ6WgC4VAM/uG1+OmuvejZCZhhW2yxGBDwNRhE0/eXAILBG9PGqtDOFfkGi4MJZmWvellg6pzrjQY++KH344uf/zIG16zB/OIMYqGkCvI1W+fdRxxTPa787Dbtr2gfZq1YJwpW0HJGD9dyTmQevHnUZ6BmeP8IJHu/K/e0wVQ+gaGSQ/BMVSl31fFVAniPJVR3YR/pVByJBPGSX+7xYrksYJdZQcUPKYDm5/wIGcOAfKWwn69LzXRAOvKxLbVyzVCyUJ5FJGFU4wWugUa9Lq2ek8kEzpyZgt9a9goTsC6BsVd8KYGh5/ZBQM07nCCTzYgYnGtLOp6tDNx4B8l+kc+5QkDKecrnkiBCNXAg5pCMp+WXom5KATk3bHIhJJL4IavH0tuaa0a5AintNO9g/lvGkVknT2bG55CmKh6QZYBucA56DhxmUFodtOpNWWvs6EZXIAJkOvywwyRBMgkAYmSSR/SEb3Wbsod67Y6QAAxOVOE4YLzv8/8k8m8ZdM+HTQbARy1qW7QtGuAp7afqZkJQzIvScGntFEIqFoXbIQtAtrgpmc3VaUMNTlaDXg0+1KpSgPSPAImXapBvitZJXe4aQPF96e44qyMoTakvv9Yqhk6zvjoa0iBrBeSseL9qgMrnUelslVbglwaIelNIypSXiVe9q/WmprTK8sAR0y9cPIxC6E9H1laeyydVtQS7nBxtq0V2lK8ji0IcK5S2hRefisgCipXwDKy5gcT+w+tEwslnlM9UjNNuQYIrgjVPwqA2N03wV7xr5bDgdeZVOesxYApFsxycg+d+rQa6eg6FNfcOKP14VrLr59RzqYOO5edwOV7siGUgFh/CP/7Tf+H/HnoITqsOH9NbTBmuSqusZof1a2tGgOOxWpKi34ccgl5krYMpMseslB1fO4r8YgHhiLKD4eFFfbtilnkhh1HzWkFys3ENikm9FAwplpWgZHpmDmvHxvCGG6/Bxc9bhyps/POdz6KLMNpkWehBSI2Xtw7EucGz+qOkYqBXxXj/NGxUseeZE2jU+qg3KhJM8aLPZOPScMIOkSFSjg+anWi1ySIEcOWlO/HE7n3wVarIoCMX6lg6jojbxTEniPm6chq4ausI3n9pFsPh3wNoy8Hd77ZQt9biaw8E0Sk08cm3bYfZeFQZg3MeyfB6AJeIiO9fCsSoY3b6aIEpcRM3/WcWb/6rj+BXD/yGVBJa7Qr27z2Js3dsRamWQ6dlwW9Tg+vH+OiQpHd9ktLnXNPbUhUy8vBWRvGK9VR7Vo2fpMfl0uLRRhaEQbBi6PlZGs02Hv3dbrz4qgsAFGWceInEolHsf/YwnnpyArFUFmMjwxgdG4btAWmegTzMmKbsdGsy1zSVt8OkxZgxaGFowMW+J4/jFS99PkbNJ3HyUA7/u6eDeiAr0gJeLHQGCIRtnDhxAouLi7AMC+G0jbe87RXIZkIwTVbmq2C27wZQKpaxlC/BCJDBd1AsliRHV6vWpc0mxyQciijLNWrrfBaqjYoUb3AlVOXSUVZllWITSwtF+P09ZBjc+AO46KoX4KlHd8PbFdj0AAAgAElEQVQ2M3jVn30E04Ue0KrCdZsI0CGCDiW8tCwfWqzi71Fbzm6ALDhpKv9qk+RHS9kqUVbjqEsFfqapgVP/dwd+/8urgV4SdSOJPRNx/PB/9qHnBBGwXLzjphvxua/cDad4CmNrh5TtHuVEXpW8tm/i+ecLhPDZT/w5vvRfDwClImam5jE7PSmWXBro8P3w36FoRHmiLnfEXDmvued5LtFRoFQpoV7tImiTu2a2oy9AZmR0GI899ghs2OgaSjcp+0pAjQIGXIt8X8IC+lS6WroVrjLA13uRgHfLlg3ILy4iOxCTDoetZk3pfZmdMA1kAiYC/TaCtkrbMrMS9BtIhG2kImEBvvVSSV6fwUw8lRaQQbCfzWTQqFQlO9RtqkYKzBYNDg0JG0w7Lf6s1q5gZuoMtm7aKk0mtm7ZisLiAiqlJbEjLJgWctEhnMrX0WLGyTu7NdOpgIoqLiJLKRyr0RcwTdcermsGvvw+5TBsaDKbW8AVl12G3Y8fxIUXX4Qf/OhbuObK1+DgoUMwPHmV1Ld4xIMOGuR+ExcD5Q2r8QPfi8wViQzPdor/5nxo0KTvaxJzkk4Xmd9Kxb5m39XfnmORJ8/U5JbGPKsDJu7DbDYJm6CMZ7DhQy7P9su0FFNnDYMNBkQi//UyyxpjLBN8Ej0ycOgI0UgA2mrWEY3EwJoE4gECVN7vtNkjw0uQSSxmBgwBsAKIPUeDrqMDeOXhTJzG84YuOFwfuoZDr1m+HzL3wjYzK9FuLK9lfT9SjhP0+iKszqCTVFkq5OV9cay4N8bHxzG3sLDcPU1n2phVCEe8YkIP1GpXqkQsiXqjJnhGyRMUccRMATELC1oFjBuU+NgIh8JSLEonHWa6GIxJxs6iMwvBOK0aHdgRpasm2dGsqr0gBXnc9yRVb/rsP7LTptJF0VpIZqqnun70WCRANE/WiYyU2oi8IEVc3KfOiikXE5GgH7GgieGBBFLxKIJhn1jirGbxNNjUFPkfAadVgFeDFj5OR33yxr3Kf32x8b3qAdRgSYNh/VoCbPg+PTmDbje5GnhrMKteV0UzpNUVUFLp8T9iQD0PWjkI+B4ZnfgtNBxIOqjWrLPuUqKUzrI/nNKTyCJj4ZN0plNMgwBomkQzNSiAk8yKEp0zihHmkgwmzfkNGvYzrUgLKUsmkocNFzlBlxKrkylk1NNDLBqRoquBVBIDyQi2bl4nc2Y4Ldg0hubFxWIDaoPEcUMxnbqIVeZPDhaVStHjtpq11WOjgawOHvT8qgXoSV88wKsBqWZjV4NWphdNI4Jur4JWLYRbPvglFAszcHt1uNQAWSGlWxW/Xm46VdmrqkbVeyRi56FBoE6wIgcpXGQSScRjUYRjUdgRSy6GIwePIeALCquXiIeRSIWk7aYW+RP0ykXHmh4ejF2lY+cXx5pfjCSJrerVOnK5nKSZOS7pdBJj4wNIJqJoETibSenAxMOw0OnBMUNwrDgWOyYCwZjMG9cGK7wzvSrWO1NYzE0hP11GvVpdbijBNbp+/TqYwVVVsp5riMhIDFNAEi2CxsaHMXl8XgooWUEeoKcjbW+iQbhWCuduGYaVO4q/u24jwsHj6Jtd+Ppt9IwovvFQHScXt+JTV6eQ8u+FEagBDkV4hhRl0MNT5o6RG/XH1KEx7UU7N7eNxUICf797BJXgFgyNh0WLe/TIKdixONasSWF2eg5G0EYmk5LqbttS+mpeHiuXD7MdSi8qF5isxRVrOr4RyaJQSsUCJykAApyOITZ1+/6wF9mhYYyMDSAS4eXKbIByEum1Hbi0ggqHVQOQrgGz76BVq8Dt1uE06+K7bEdj8KEC0zXkUK1W2bwihGY7hPe993I0SotIRXPIHX0Kt/14GsXwTjTbZfisiKQ6eZ4UFpeECSNDQR/haDqCzeeMSGerAJnDWMRre+qXz8vf4cUlTAnZr76qauYX3UiEZKf1l+jiFBu2wmZR00jZQwvtehs+BNCoFRHy+xGO+uGLRDE/WUA4YKLZDeJdt3waJ+fKUvTkB5nHjiowoo6w20CAEhDKhRxaXDGwIJNTE+BGf9Bl2Y9k/lzYdFdpl7AhshsfuOkiKdR1fOwqlsW9D03i4Kk8Mluej4d+/SiGMiyUUqlSbf+nglDeM+Iph3Ub0rjitTfg9tvuxekjTwtDJQxopy1etPmZorBsPAcJfDlnmmmU2m8vSBcZkesim01LMaUubqKt1TKo6vUwM3lK2kvzHuTraMZWAyF2H8vl58EaUwIyvh+CCBrya5CkzjQT0aiNjZvGhQktFBdVNtRrXkOGN+S0cPFICq5hod1lASnDtz7cVlUyEKQX6DPLoj9+PrKuLDZzfQaalRrCoZDStHtFPsyS8H5mkA7HxWiG8pwEELbRqTUwtzCPcqGIbDSGftCPoWQK/kQE0/kyjlRNTLcNNFnl7zexefNm6SZGFxe9DuUO064HHkPKCp5kLIr5/BJ6DDzMAOqtOtYMZzB5Ko94L4FP/+PHcO21r8YVO1+FU7OzcNy2rPs+6yLk3FDFZip7LJVDkrZ3DXXfyZ0mbXdZjMV7SrkQMBPBTFM0FhOGjziGJB7ZZ8k6obfcrlnd6ZRVrbT1FWLG06Hqe43Eg5apaGKGWVIymqrlbxD5pZJkWKUsVDrWqQ6NCqzaQmgRtIbpqBG0kU6nxaKM+Im4isE2gRxdBVxhNHkWqVqUZqMppAIJlFq1qooIGRRQu14pK8JLJFrMfCnvca4B3j0E3Il4Cs1GS4Aps0o8H5g9IkYIshOgOHG0MTS0BnPzs3JHUoKytLSkzpdWC4OZtJw3/MOghs991tazkF/Myd3I18vn81izZg0qNfrqMkNDKaEjn5V6ff4tWU+bQV4LAdtCPpfD+MgoZmdnMTY+Jq9J6SU/UywWR41yHNsSLNNptkValivkJZAiTuXrhAK2jN/kmVPIDA4q0CtmCXS/CaPZaIiWndp5yhMDvoA4eRhv/8w/qry1p6vUqF9vflV1rnzYOPEEUR5+kY1L4EEtRcgMoNOswbYMJJM2No9nVb9xPzUUnuWEj9S50v8qVweVwhKbM8/aRC8u/fpaM6IjawF/Xqr9ueysfoz+LDrFKcv/OTKJ1a+j2aLVgG211EHrO1fGxNs0vHcdF/VWD4fnFpBvNNGl9oUHrvjXka1QjDSfT1cPEwxxPHloKEbKa8rg6Zg1aytA0mMMhF32Ko35XPoPJ1SAtHxoToeqvpUiQzLyUlRhiFl5o1zAhnWjSKeiuPL55yNodCUyVQUbqrGEupwpt/CAjBalK2JbvmQdrOoOt8KOrzD0GsDy8TqiFp3WKieQ5dSUN6crv8P3odJJd/74Qfz0Jw+h2SjCx85FPMwFoJjSwlbaqXZUIKHnm2tsaGgI2YG0tOklY8h0CKPHVq0ml42ftj1SaNHBUq6IbksFRdu3bUW7UxONm9Z90U6JlxqbI9RrLISyRH8mQnoJLpSongcuo9BjR08sdwlKpaMYX5vF4aOTKJZdZIcHMZAeQiIVRp+BY4/AKYOJVhiNeEoKx8Qw2/Aj0y9jmz+HQ/v3olrsiOVKs1HzPqvSXK3ftEYuJilcYJUPl6TXRYjgnwzMO971Jnz1X78Dp019fk+aEkTDMUTiUbi1HK655sV47auuxtF/+Tgy7RmMjgax7qIhPJUL4ed7bIz1HXzoujoss8V6aRgBggmlqOFFI3uSXLXon/vo8+A2+zBLXfzosQAODLwY+0+08e4PvBF3/+wenD45j8G1A1hcKEmqfWAkKd2elPZOFVrJhbecSVDnhN73sv4cFYQJ4+O1BKW/ptQU+E0UF+p45PFdOOvstdg8vkbS1JQycIXyb/HC7Chz8iMH96BaaGL71otx7ZUxPH/bMIaH4wiGWejCyIUNs/xwTa4hW9hPw2SxIMfbZpNi9PusLp6Dv3gQX/y7Cfz6xEa0Okyv23LZVMpV5OeVqwAvlwuedw5q9QosFrz5fYjRk5Vdrzw9NceWlyplCct7yPM+VYE+28uq6mYV7CtygPtSGik02rJGxaGkyb71HbiOAb/Rw9k7zsZvf7sLQwNxxBMGrrv8hfi3b9yPl934HrTMAPwM4hy2rm3A6bYQDNBvtrGs2eZ+EHBtUs6mWr9zqgSM8B9GTy4rviZZ4+vX78bVf3Y24IxLoLSUH0c5djk++pnb0a5MYXBYtXzWGTyyZ/qzSMtvtHDr33wK//bVe1Fdmka9StCoQMqTTz6F7NA4KktVWLZyZ5Bz2qd0hXLOu6rIl++T+zo7kEClrDxul1O6XqHT2NgYnvnDbjQrJYRiqjByNYDV9whfY2RkDU6dnFpOWQv77wHe5Wp618XO51+IyclT0iGR558UIEkzFBeRUAjrQkDKYZcwNiapI5XMCPiJxyLSTrZVb0jnQLK3LNwR33WfT2QLVfqymn5Mz0xLowL+jBmWVCyGoUwStWIe+bkZ0TWG0gNIhUIYHR0WD+/F/BLmSlXUax0gnUTB8WOh7cNSqytnCfefJjNq1cayTpSfnd3Q5P5lJT79sNnGOuBHo9lBy2vgQ6uzG95wPf71n7+FqC+Jx/c/gl6zjjdd+xacWZgVZo9ZTYJZDS5lvL320eq+9QqEhYZjzYDXja7NVDn95120+m05d4XwcBwEAwGxjJQ11WXbct14aAVz8Lllvrz9sxo7cE2wm6Em5jTQZ0GglrNwrdcaTXGYabXqOP/8C3D2jh2IJaNy54qW22uKtLS0KGQKX4NAkS4FfA1+j1/6fXM8tac+xyMcVWQK1y6DHH7J95ldaDP4VJJNAk8yueIA4T2ecivRvkrDCVXLojO0qxluYcU9jKG9bSXzS/uzni74VL7lfN16S7HBevxkvIOWrM9sNisBPS8HvlaTzjEGiSgv2yKyDRWED2WzKCzlJZDjZ6LsksWQXKd8fmlaxpolzzmErC4xjWowQs/4vnT+YzMkufO8mqcICT6ePV2ywIok4Vjz/VcJyt/5+S8JVpLiBw806EODD9SVdzqyVQtDsS8yiJYPk6fO4Mjho9i+dSs2bRyD02kgbrZwwXnbYPjI1i1DJa8YQ1lG8EtLAEQP6LGrywUGXuWlnmg9YfpgFLbNA7Jqc6juX6vBrXqRlYYW/K8GWvrfqxlK/T0NghW4U+lT/Xr8GQ+XVq+DbGYIP737fgTXjGGB1cqssKWJvVRKKdZJ23iJvz395Xg5keVlqCmRLNM2Kj0mTWG97/NEltfvclEplkd/Pg3I2QBhNRAg2ykHvac9kt/pm3KIlApFREIWBgdS2DAUwXlb18LotqRFqALefCcrRYir14P2TlzNyq8OQjTb/tzgQc88/5YAxyta4+9qiYheYzqY4WvxMrWtNG75wOdw7Ogp1QmMAZRJn0UXqYEINm/ZKNFlMhzHqcnTqFSrUsVKDVEkEpKolBIFfTm2u22pZiao6PR7CEdiqDWqwjoWckVhDuh1ms6o3yMwkYp4r3htZpoei2z2pVJlasyUfk/WDdsa9ziXrnqeZBxr1w3i0hefi9nZORRqAcy2BjC5WEetkBMQnc5mYMfTQHIAbVZYS8cjcjzAiL+KsyMNPPDgY4DrR5Xeu7T6kcNLBSYbt6yF4ePe4QHJAKDqWfTQnqqPeCyGZr2MaCSOSq0ljAffG4ti2u0SPvqO6/HAY08gPboNFw7aWHh4H7KBIhLrBrCr6UO74scXXj2MdPIQzIQP/W4N6DdEX8uFLXY6Mg4uerW6sCk0V3IrFo5PWPjqoTSq6Y1oOk2pxn3jG6/HXT97AN1ADdNn5hFwbTzvhecikojJ+yIzw+el7o0XrlpP1AnrYpLlpllKf8eKcXpjsckHNZhmEL/73VMIB2LYeN4W2IG6ADDuYVbb833S0L9WrOPk4dMoVQuIhhxMzrXg6w9g74O3wO48CzuiqsldesUKoeyxhAE6jTCID8AXkJJ8KaagSwV6DUwf3Itb/3kWS+55olFlNoJlDbOzC8K4EEhc+LwdgNFUOj6L+mLabAHRYEg+r1Sge81UyPByD6vLpi57hnOcjCXFl3hlP6ozjk0EdHtVuUz9qoWn02lKwEYHgBOn5hGkzMmtYP2aETw/exJXvPRV+PhXHkINA3jZNW9CrsLLuEdkg26vJVIGCfzEW5cyArJaiu0VwEJWXwgRB1NTCzh29CTa83MwQ3787HNhXPSyrXAdkiAZTNcH8c3/zKFUnkXYqiPXoD5PScbkbJb6BhalBCSrcvb2EcQym7HryePI5Y4gzPoSTye6+6lnkR4Ygh0wUGuo9rtkscKxiIwjP3vQop5b2blxvLduW48Tx6eltoPnKcdQZQ6UVGHvU3+AxaynZQobpu8+nW3kcwWpeX/Fy/DgA/+HocFRzMzMrPjAegEwfy8UNnHpZS8SH2Fhsgxq9VWjICFCul2cO5LEMNvDUiLgMqtQQblUgh2LSmCTiDKtHcP0mVNIJjPI5wrCJrM4j+nfdDIlbKKwcc2WFFCmwiFsGB1CNhGHz/KjUKvhxNQ8Oq26tHyNpzMYHF8L8vl79h7DScpW7AQMdqAj0PFS/QLGhH1U0hF9N1PfKVcrDMmWURoxNJBFnX7JLKp1u8KAv/Od78R3//2/YQcTOHT6D/jRN7+D27/8DVRqc2p/9/1ogQXazMYxKO1Km+Aqs53C4CiZWaPbllbZ0hvAY++bLS+b2VGuLTzX+R7ZVZDjoUkhEkg6O6SxDTOzWvKykklS7g661kNLIzU2UsXN6hwSgGUy09LEe957MyYmJrD/wEGpYRAs4vSEXSUMGBzILEsI+PoSrHruIbyj+Dq6o95qHMPM67JMS7x1FQNO0E0GWLPsDGwHBweXrTsp15mensHAwCAWFhYQiURlv2hdrf5bgGa3K04h/NwcI+4ZuddJXHjOVmR+KVchibSwmF+++6RtsWdFxudfv3495ubUvCoSSDlD8LzkvNKhh6wu33/Q70etWkEoyCDVh0arjZAdlqySIgepw/ejWqtK8STnnGN0/rnn4ckndwlO4v9T2Yz8zc9P2k8H+U6nzdhaAW96O3uttY2bPvfP0nhCp9s5+Zr91AwXf64tSgS4rCBYKWCbn12QivTNmzYhlYhI4UPu2LO4+aY3oVhaYKZTaW48Vlcxnp4Fh08tMIIyPkZHDzyA9ORrgKsXoD6A1HOq6FDhWtUJRANj/TiK6fWXgNVVnrDPXeCrAd0K46jYTv06AtZY+NDvIRpJ4Ns/+BmyW7ejafvQM/rSJ5qLpd1ows9/rwLZAmDZdtED5gRysuFooSIRjZI6tFsUrisxPat1ZdyXAekKgGfqXVcGK0E/ra5cuGLvwuOI7Z/5fi2Ul5bgtJsYzGTgtArIRgMYTqZx8cUXotlqSLMHCp7UOCsgvZoJfy6Tuzo40IfGH4HkVd3VBMQK+7PS+ECPqQ4kdOQp7K6viYPPzuEf/ubbaNSZZvFLJacZ6IlV0Mte8WJMnD4qB0rEsjEwPCQaSV/fh8XFnFyUBAZkyLQGj5edOF3wfbGCu9uWqtEemwtQ79RoImxFMDt7BqGwJTo/HkhHDh2X4hbpw85qVKeKLZs3odlqYnGxJLITH7tV0fCakE8iZkg6hwVOmzYPS6varmnjjLsONTMtFkAc747XnYwHAKVdtlNDKtBBLBxAzGjAdJp45IHH0GkH0GnX0Tfot0oWh+DVD5/rYONZ66RVsc/oegUYXsc9dn8jWxz0IWpFpJ0pbRKWyvOw3C5ueferMHv6ONrxbTg9k8M//e3f47qrXoN2rYub33c9nj52GLOHT+PaVADnjizg6levRz9ZUwWZ0sO5gz4/q49RQBc+Ft+VWmiUbew67MPXnuzimk98Hg/9/klp4VsptnDVqy/D/j1/QL0NrBsfwwP3/g5Gr4t6uyuNMxKptHjuUl87MJiSA1V5Njbl4uXe0B2C9P5WjRYCEtQ9/vgzuPzlr0A2FUGlPMdRkX3LlrHUzJGJpRb8wV8+hn47gksv3YJ/+9R6XH7l15ELpnHz62/EJ24OIxCqwhcIAxYlEl5hKP0diW2lwJFj4GWrJLPSQS9/Bp/8zCPYt7QNhUpLigip/56byaHVYDYFGN88gsuuPA/ztIqi5RULkrzgSdxRuIelANCrmhZwyVRqTKUmqWv0WEyCO1nTkiFTLLvWQoowzQvEeKaKY4NU13ex/8BJrBmM4dznXYBHHnwU12zt4BU7DYxt24hnZ9bi61/fj82bdmB85w4U6iUYBPU0Iuv1UW9WELQc9DoqO9WsV3HyyDGcOTmDttOHa4XQ7vWRSaSxeeMg7HoZf/22Cs49NwvXSaLpG8B0/zLcdtsDCCw+jFvefzl++kgJh09SN8yCPZ4RXWGdegaQsIP44F9/AF+/7X7kpyZgBXhJcx4ZGCjrIh0wM/Dp9y0cOzEl68UORgSAE0gJ8wkgFg0taw17XkEri3+4r7OZQeRyi5g6cYicETLpYdSaJU+7z3NCZdJSyZSkcqnfp5WhZQeElS0WKxJs8v3xguf5ct31r8auXbuwbnSdpKI1o6ykgkrv729UkbZ9GI1HEXJqGB8fFEkOteh0oSguLklgF4ozTR6WdszRIEFsAwv5nLBZ9AVuNdviyjCyJo25kxOoLy6gsFRALJvF0IZNSGZHkVuaxcx8ERMLBRiRKBptzmMIS0FTCimlYRDPsj6ZxNDyfcz3SqAifs8ew8v7JkptZSKO17/+Ovzg9u+i3XXRc3lTdVEtLyGTGUD+TAubNq/HvQ/fiS/c9G4kpp/GK16yA06zisXFKgqVCiqNDir1JqqNNip1oNbooEqf6XYXzZ6BZtdAnRkZKqVYKGwEpbNcx6WWndcDXRMojeij5fA46qlaAphoN1ncqO4dwRUGO/Ep3KHljJQf6ntI33P6fOHnVXe/KizWAJVuHu+8+e146qknVabJBeIJBQ45VmR4uTaHhgZVsfEyOae8bUmmcF2q+0mRZCS2yOYKaUXE5gFs/i3BW1AFsJRCaLsuPlZ/Fv05GeBTO67IsBVvY4JXkcR0u3KmEF8k43HZR1yfBJqqjkC1BNZkmg4wA7ZywiGTSxylMAeZD6+5AyU61Jx3Op7PriNjxsyKNFWSwsaAuANRRsm1m05nURM7RWbUfF779L4QTpTlcW3zfbAA8k+uuQa/+MU9IlWgTzc1wvwaGOTezcEOhyTTWsjlpcPfWWdtxYED+xGwLLmPjbd+8u+ltbAGdyo9tgIkJdph1L3qAGWvaqmeNE3MzEwhGkui3e0LkGLKrFEt4dSex/CpW/8C5UoeftPr1f4cyw8NqKR1nufDy+9pXZWWAOjB1hIGDcKE5eTveYvlueyinnypo/EKtDRTuzqS4vNpT1sdefPnGoDp3s36d+Q5aHsFFp7ZeHTXPuyZnMHoOVvlQuwrA0lheKlFod5OfQayGFQ7KWG/gEOvTahtqnScbByvJR7HgZXDcjBS32by8leFZnqjuoYCdLwouUAZixA8kUFmbTt/r1DIoVtrYf7MaZjsuuT4YPld+Og523Ck6vSvbv0wWiw6pOE0qzG9Ck4JdryK49UAWI+jHq/nBgosutJstAQ0nkMCP5/Mo25R6KUMV2ukqRmOxUP4zK3fwN5njqLdVukg4mW+l3AogNe95dWStirl65jPnxGGyHENDA0MIJmMqupxFveILYn6YpqVrFSj1UQsHhPdENNx1E5Tg8WuQLOn5xALRVGplkUbzbTJwuyi6JLUBvdh5/PPh9NTqZ3Fpapsykq5JnMiqRivcxCLENKpCNaty8COmGh0/ZgLrkeuOyCPZaOEYL+KtGUg4qc0qAfb10WUsR7twPpVtEo1nDhRxvRcDt0u51fy8NIiVXRvAQLsHiJRC8Njo8qOiAUNTC6w3S1tz+CgVeVF0hHd34ZsCm++/iy4zgJOzYcQX7cNRw+fkjaob/zT6/F/j+9HNFjDrscO4eThkwj1gVHTwXnZFj547Trs2EQNb0nSon1qOhs+dBoGSqUujs+ZuPtAF3t7SQTXbMILX34FDh85gMmTU3A7FoZGR3HLX74Jt3/nJ3IosRsaWWjDZItLpuZ6cnC1Wg1UynQh8KFRY+rQRa/jIGxbSGTj4uRABmUgk8Hk5BRyuSr8loXRkUEJ2ti4gKAnnkzgqqteJgck05vVRh6VxVnc+4u96BsWzlu/BV/5ZAe/+/Wj+Mw3uyg14jj0hy/D8v1OirwIPnXqW/W5Fuin2H3JVrBQq4V+vYE7f/g07nzAQr4dQt9gRqKP+Wk6WhigP256eADDI0ls2DiKrtOA38fqZcVCSC2C05VCJIJY6un5xbNDXyzCXtXrElDzohQvSxa4+EyRwtQbyleaaysUiaBQKKgLXs4YBifUQ7qoVJpYWJyHzwohPzWHsWAJ77smiosvrmPNeS+EP/NWfPYzd+NXv3oGo2ObsO2CjVLIRXuoZ3YfxvFjE2jXS+jUl5AK09mgiezQGLLj29GKrUGZfszhKGJOADPHJ7HZfBSvuoitdF1svvwmfOXuPPpzp/DmnS1sP7uFom8M3793GqeXLBigPtMrYgZw9euuxFMHFnDmxAwCLjvtcTxUS1bdIl0De85Pm3ZHZhB79x6FC0sV5Hq2ZBwLaurJjkq62nMV4FhSg0tCe/cf9iCArvgqj68dQ6PVEKeDwcEBMd0n08l5JUtLOzLp8hSwpJPV4cPHUSkVxXGkWq0hkQBuvvld+MX/3ifNQ/g7PNNFZkLfXe9cDLPost9FMuBHrFdHONBHt1bB8NAwwraJZJzApI+56Unxml6am8foyADimSGxDxsfHkJuPodyuSLnHoHWaDaL8bE1qFSKmJpewny5hXbQgiSjI2ksNlwEYglMz81KYNZhYGVQUsEaAgZ1ATmjlw37DQMNZnAIypiB6PeFWaOLU5Rd4LzWuRzbQNBEpB/B9udtwj0//Q0Ggxnc/Jdvxvvf9wYc/o9bsbF9FP1OCfVSGb6eiWanATscQeOa+ScAACAASURBVIcdLNldM2TDb1uwIzFYoSjAwNO0xcKw2zMlWJ7N13Ho9AKOTs5jeq6MhVILPc6130S5TW/eIFpkjPtA1WGbXEf0s6J9luyMZ0+nXaEks6YCWyHYPJtKnUmVn5lKJqPvXysUwJ+++fX41a/uEzaVLXN17QHvcD6WAE7rXUVq1GwuA18+DwEoxyydTgkQ1ayrFOF5nvW6MJ7Pp4vNyGDTiYHvj8/D59X3rapZYTDGQIiFvs1l6z7uAenA6N3Dcq96WWU+D4G6ZApaLYRDSvJBYEwMIgVw0TBi0Rjy+Zwwufx93nmsGdGML6VWfF98LcoXCHhJRJYrZSQSMblrGVhxP1XLFRVItZU9JJ1WNLG40hBNBf/8jJQckb1elq8Eg/J+ZV68TBizpnTYIem3c+dO7N3Ls54txNfC+LNPf1G1FvYcAXTaYnU7UrGT8ECDAGNpZKA0KLncPCKxBOxQWPxlE2ELR/fvw3jawuuuezVq9YLovJQehkyrGiBGxwQkAVP1j7b8BJgEZ0WJ3DVToZpXKOsuDQg18NIHnQbsWleqAbEGY9Rz8fdXs486ctEgdnU0p3+2AuJWqnM1qBZza9WjA75AFH/7H9/Epp0XIZxOoMkCMDGcBkKB0HK6QjHpqhBCDSjthCiN64sFGRcMn5JMNcNF0TcR3Hj2KTzIqGmzmfpz+pISdcy+NEkoLxXQrNXRKC2hXq0J6yiMObU8oldU/q48tLiI+Vr8vyyUVhN3/PTbaLXL8AciwlytZl31AtSbX68VjpMeDw1YNbBV9qxq3vW4rw5YtM+et6yW/9JzG7SiuOltH5N+7IwEuQ7UZe5g8+YxBKIGUukkQmYU4agtm5qWUexZX62Wxa+QIJhFe9wQ1P7wixohObAoaQiF0HJp/s1AA0ixkKVYQzFflWYMCihQ/6giXf4edUpuj7ow1V6YcT9ZZH5OzSRz7HUXHtoIjQynkUnbqHYdlAJZ+BObhdEP+RwEzQ4CbhtRP1PuxGpd+N0axgciOGfrsKylQ7MubvvavfCZNgYjPrz3z1+OH3z/WzjDlu09uiPE0fb09LJmyV6wSIhsNpTBu8hikmGcd9FWXL59PaLGJHYfOIXolhfJpd3quDh6ZAG3fPCdqFSm8ZM7HsbhA6ckDd5oVGH6aBcWQmN6AZHiIrYMiC8CbL8PlVoPTZ8f5aaBJt1bNpwlBvYMLkgEf/YLH8P3b78DDz3wNNaMDGHD2WPYuDaBo4cnwUruUCiCiB1SgSEFEQEepASbZAGYQgxK8WHAZ+PQvsMyDpVyRVJ6BDgEviNrRzA4ugbo1TE7MyVBDYM2FmoE7RAWc0ty6F76kp1oFvPY9/QSEDKQ8odxx3feDXTuxPWvuR0nCmthG+N46ulPod9+VLrYKZmFOIWzuhfsLsDmAnIWsueHM4v/+9UUnpnO4v4HT6DZiKHdrYr0ZiFfhUFJQCCEHZecJe1ca3UXY2MZAakqKLal0C7oSaF0Iae4DnrBuGYGdUaLYRwvNNXWlFp/XjKKyeXnZK962nrxMdSDEqixkjK/mJezmjZpx0+cwtjgILJJG1tj07hqews7trpIn7sVRuQF6NsvwPtv+X84uPcMCkuLkp7vthp44QvW41N//V6MjYTRKU+imlvA/EIVC0UDpaIP0800fvj4QWTOfQmqrQiMM/vwgtACXvuqJJYGnocf/+wZ+OZOYlN4FpsGA/DFeijY2/HkiZ5oVPlZOdr1RgHv+diH8aMfP4Gl6aOwDGqo6YWqfDWlIUZHBXhSdMS5oP7b6cOOxvHoE3vQdDoIW7EV/3XPlor7lbIeziGD2mA4hHqphmOHjqpMSbCP8y88iyVIoC6wVFqS55YCHDJqXjEbGUQ2HqjXGpiamsO2bZvwxOP75P29++Yb8atfPYj16zahUFhSRYiiqaRXuHJ3EQ0lPcTF2aSLuGlgfCCNkNumPgXtSgGW4WLNyKhYDDIYr5eWUKyXkFtiHUEba9cMIBKKydnE5jdnjh4Tu6amA9ixBBx/BDMNB/OVKnIdB9VGB0E7JmeXaKWlMYpv2Y+bxZEsAIrGogIyNMOpGzoIGPKYNe5BfhYlR1FMKG0bjU4f1//pa/G9L38L47aDb9/6WpiFg1jbnUS3URcvZ8aLbo+OBwabV4pGN2CS5TRgMiND6ZDYcFJ3D1hsyS1glOe4Hx3Dgi8URciKwzVt9ANhBCNJNMSVxZV9Vm04ePipY9h3+ATyVQe5ah8t10AwwlazJrpmCPUuu3oGZc+woJj+0VL9zzbe4vFtSrbB8QcQ9wdQrvIuKOK1170cRycmkB1YIwBRucuo+07hHUe+T6DNL6kjEQtJXXvQk0JG3jH8XW2PpiUUoYgtIHNZQ+wV1on0IBBAo07pXkTWPlllXZxNrThrW4jPVDtldb1qnKexm34851Uzzvwe7zGSNvFobFkKwt8nq5seyMhn4L95x/G9E1STFOTr8fcpxxI5j22jWCgKuWQFLRw8fAg7duxAo9mUQjyuZ97tvKdImjKDRbcKBgG0vtMZfXFlCNkyjrl8TiQOfH4+TzqZlPONDDKBsyZmZYxMU6QO4kvdbon80XjHZ/+prwHJ6kHRVYsqBU+HADVo6uLnGwjhyJEjiMfYZcmHZCINkzZF7TqO7nsG737nGxAgQ+KjDwDTrYzKlaExB57ppoMHjuL48ZOoVupoNUsYHh4Sy40NG9arisagDXpya4DFD6kWB9k7Pp/2VmXVKFNuypJDXxgCFk16uq7IHFT7Y9UlS5SHnpZYgII8n9ImrUQZ/MwKdGtWU4Cr4YffJdPjwmdH8eCjT+GJg0fwwpe9FMVWXYAKNYNq8avWlmpMqV0lA8tUJasO6RlO+y6fdA0SHZJLo3UCNmrnVFU6KxzLxQJajQbqlar0T5fCBwIBRnv8PR4cLKKrVGWh8tIn+KKEgukPXrBcyNQMcgzp8sDP0m7U8f3/+iqCIS8dRQLPr8yyV7PpGrzqdcCfaWDMA0+L5iUAWVVEpqLJlU4zklry7O40wNVsvF6Le3ZP4Ftf+wkKhUVh5tRrEni4eP3rX42J6RNSCNRruYgl6NsaEk1bLBwSmxXFmJmoVgoCaBlA0P+QAIwVo/F4TCpeWYzEohAGFVwTLPah92qpXFwW+jOVS3nD8ePH1SUlGjXVXYmbm4cSI1OtF6KkQfdt59hu3boOa8ezSKTjcIIRmH01VgGTrC5P8w7CAReJiB8vumg9hlIuwr6iFHz+9z3HcGwpCbPnRzgQhlufwFe/8EqY/hLc0Dr8948fwX/f+QhOTrEzUwCOa8K0GFC2QNOzeMiP885dh53nb8G2Cy7GgVNHUZ0rwWnkUQsMwQkT/ETgtFxMzM+hU+jjL//qzbj1E/8Bww0haPfxoksuRqNZFGaZmv2lfBPPPLEHa9eOwQ4R+Powt1CAP2giFOba6sAXVBE/9+Dw4AjO27kZd/3kd/L/kfEs3vq2a/GD794Onz+p/FcJdHXQx4KjwEo7SJ49tMkp5IsCbHOLBTncVLEGC9EMWEGlr2NrSWq4ORdkoHR2RVgIs4/RtSOYn5vAqUPzsM0RvO3PbsDO7etx1uZdCJqHcPFF/4vgmhfjve+/AW/8ExOWOQn0eQg1xFRebmnOOkkCBnxOBYUzc/jm/5Thj2/AY4/ux9ykssCZW2DrZT/63T5uuGErIkEfFhphZAeTKFRCiCXWoFWoSkrWcVQldiDgQ5uZFmpYLd1aVOu21WcU3V0kJp9Pd0Li2UqfVBZ0iBev6P147ikLInXjrZxjPH9oikgrPTJ2EWcJ118awqbBJsJhH4Y3mkiObUe1FkG56kPciqJbp0tKG4sLkyguNsQij1KNStmHuaUeinUTpUYZdmIIvfA4niz5MbjpMtjUWU8ewraBJSzBQK3iw+O/+iWCdFqRqnYf4uk0RrdulQIXdgVjJup1b3o5Hv5DBYu5ORi1Be8eMMSvWd0jSrahrSmlCMrzYmWQR7Z4cbGAU7N5OB1lpxYI0rJMtfPlazGYSacHEKTONVfC4pkzUmkfS/aw85KdaDVVEY2w5iG2sU5gbm5B3nezQb7Uh0q1IQCjXK6KM0IwkIQZaOFDH/oQvvvd23HWlo0oLhUEAHFeuS9U9yzFWtFyyqRQnBIJtBE2Q7D6XaRSIcR8LgaDQeSmZ8SlhXrdbMRCJB5DIBhCu1lDu1nByYnTcrknU3GMppMIhCM4PlfBxEIV5Z6BKl0J2ESj2ZL7mpI1SVh4ckaR+RkKZLAjGTMjet1oQonEigT1LOoiiRChA4nSUi5rP6XIUEkMzzn7HDx518/w7++4GDu6h+A3qBhugbXHRK3SX0A8+LlOWUQmXdthWHQGoo5bFaxJnQuf1m/JGUQNufKpp9cy7xpFGrHJg6TvO7xzVUdM3v0dv4VgNAv4szCDWdTNgMgeFooNPHtsDs8emcL8YhczpSoKrh9Nin/Ymc8XQNsIwPXx8Q58/h7Ou+A8PPrYHhhuG5/67IfxxS99BWdv36G058JsKvDIMdOkIeeYa0jcDCoV+T7HmeNLxpJttlXxV1B8bvkzXWzF5+HYcs3weTlP/HckHJagX+SbtIkVxhooN+oIUZLS66DSqCIZTQno5npjNlPkfFwPjZqcod16W5rTWKxJoqQgaImcwQ+fBDWsCSBmoQSHoHr9xvVSK8M7j8B6ampK1l2lor6nPoMqHuS5TLcEEhIMqubmZgXwFsolFJaWJHPBIJxkVTozKJ9lfm5GgnF+SeDruWlQXsO1V2vUBSNy/fH1EnTP8XEPVpFIJmQtKsMgS8gEvmdmb5gJE8JOF62tZj/1i/F7cnASOLLphJeWJlCjOJh/TKOH7AC7CfURZhvDw/uQCZl485++BvVmWQAlwRsXAgeuZzA6iWJuqow7f3Q3FpcWEYuFEQzR9Fml9JXfr7IO0sb6/D4ZvWw2g0x6AOlUUjRG1KkwpaIik6YXefM5uPiZdmmKRRitapSpufrgWnyvBnU1e+w5JnjCa/2ZZSw8ZwIptnKBgDR9cOELhuCPJPGP//o1bDhnG0LphAj/2QVNgF2f1cym0tZ6KXbqa/kxCUSFda03USuX0ShVBVA1yhUpaNBVigqQKW9CRtXdRksWMieYzgGiIxVgJ7O3nLLQ9lkEAnpemb6SA84rgmtW6/jvH38d/mBbujyJJrOvirKWWfJVBY3PlSdo1kk/XgHeFb9ddduuWAMJePUCH52C1cBZUmbBIL7x1Z/hwQeeEO9TUjcScPggc37JJTsQy6SURqjVxezcgvybDAE1ZUz1S1rfsBENqUrtTDIl3rnUukqmgA1U2jUUCiXUak0p9tCWdfVaVzoT8aDh93jA0yKuVq+jVVdduvRn1syvTv2IbZQXUosvr9NCMh7Fi150PgYylnxuHiyRgA9Gt4F1Yymce9YajCR5AxSkvWvIYrOELk7nurj9vjJmcz6MJwy85+1X4qy1FvqdEzDcIhxEhb2FEUbfTMDpBSXlJ53EjD7sIP2U2/A1FtDr1NExfCg3ffj3236JM8UYxs69Ao2eCYvqT2odXRMnDy/hsksuRr50AkY/i3anLvtSubHQRq+LA/uPw7LD2Hb2uFTyk4XPLZRw3o5zUFxaRKfnoCJtbz1tPQJ4+dVX4cEH7ke7ye5cYZGlvOvPb8APvvtzxOL0uF1psCAsiBiw0+PVETeCVr2DiWMncMkVl4gFDlkFyRT1VKEFYbdo3LxUJedYsX6qixHX4+UXj2Ni4mnMV204fhvzc2WYbR/83RTu/Ol74W/+Er/7/UF878427KGdeN/bX46t4xOwfQW4PmWRxAiV3cf6bGDABHG9hS9+7QlERi7HoePHUVhqYHGqjtMTC+hQUgIfBjM+3PFvV+DhBx/CXXtYpDiGqYUqxna8Ei+9/DJMHt2NdnkGEYuPd2AF1f4lohNZ06oLT1d7s4BHMkKefyizDGTlmHWgrlTJJJj5qC0XlpAd5eOFlbFCKC3mEAsn0HEaYP2ZWV/AKy8J4uINBqxIGJV6DSEzhkbVQaWk/Go73T66vaC0/m50uijWe5ivmHhm/wRKdReNjk8yLRErCl8sgU0XXQnf2Ba0fQnU9j6EdQMmDh8+iEqphG3bzpJ6EDqPMBhhEMp5YpEZO+Wd+6IXYfezBVSXJmA5bC6hagB4+XIqaKvEs0jqHCRYUv/nF1lgbjZmEuuNFo6dmBfgQlcWap05PtkkmzGE0e0o16CTJ07B5YXZ72Pz1iySgxn4fSrw52u0mpSmsfMa25DT/orNJ3g3qgwRf841T2D7oQ+/Ez/80d3YsnFMWgdTdqOBo65s104U4WBIWChhqCgt6AMD2UEsLuWl8UecQXarhXQkhgitvNpVAXqWZSCTTmJ0aEgKgJr1Jhq1KsrVAqzkCNrhDGZqPcwtLqLDYrloRO4fjhuJIApiZZ+YfsmyMhPKPZRIJhGJqQJYvkfNWBLw8vFkF2mbyMBeNMgm3VG0bFHJiTIDacyeysOeO4bbXr8GscYZsR+0aQ5JmyIJdNjRkppoFmt2ELBU0bQr0YwqWhVCxGSQo7TsQroQ1ErnLMHuUiRHdBuK2ujTvcCrPZGAVFyKlKzHpQzMpwJ0WhG2O6Y0SIEVRc8Kw45kYYYz6JsRzBTrOHF6Bk/sm8Azx2ZRbPvQS6fxN9/+Lt7xZ+9Gu1zHxz71AXzjtu9hw8YtKsPXYsG4KjLlePC9F0slJBMJmV8ylxw/5dPrelKG9DIo4+erN0merLiNsNBRitSaTZEWaHkhMQDZU/4sFgvB1+1Jm+vFahmJSFxlIOkiFAirIIW4hwWxfksK7nk+C/BmsVgsCrPros0izlAQLhnTBmsQlHSV4JpnBpnYcMREW9r3KjxCC8oE6wtIGpGxJ06g20zQkiJkPhc13pIpkGYivKNcdFwSdYpk4veZKYmEI8gvzYl9WLlURSyekLkmzkwkqDNWBbLSKM2ypCAvnUrJ3FJTT2CriQ5pmmH4JJggWcXFIo4cN33uS3165lGfIu1Otaem1wLPy7xLeoxpRk4KBfmTZyYxMJBBr9NAJjMoxQb0rNz9+4fwsQ/eJPrEHts1eqywBltMKQeDUXznWz/G008c8CJtPlaxeBQoky0jwJALq88U0ootBiMVGXzpH08GlP2UFRiX9+4jS7LSPpLRQCxF+524p2dTBvas4ueEpVJJT6jteXP2XdCChQCZUTAPRG44piOkb7O082xLxAemxztd2XA8/I+fPIMa2cigH8VqhY3NVa93ptnE/oPFY6YcFgRRoaCt0s+MsoV27kulNv/frDfEP5epXGpVm3XVbELehzRNoFaNjpkrBXkixWAxlHfo6yCGhVz80ppkuYYZgYoFVk8Kir71nS8hlhQ7eSGyWIW+WpKgQKuKup4rB5EWjV6KTz9OPBBF1qACGI6lkkSoR/D/+ksBEzpSsKVwTxoAfPA9n8TJI7NyEPJwE8mJ0ccFF5yNYnkR0UxU1spAZkgYPVYyNzoEsAX0Ow6WlooyvpwrBgk8nBkUNYTlJdvTQ7NVk4CITC0ZOVqxsCUvL0oGKqIXDrM4oIdLL7kEjz32KOjIYvAw9pgRzf4sp6FZIOjprDPJEHymg9l8A+dv3YQXXLAGF+zIYGTAj4FUCGGTQQpdI+ijyl7hpmjgxeLJCOCL33scRxY3oLfUxHf+4Q2IBPbANMkqeen1nk9kNaqYqw9DginCV+WlrbIUBE4qyBPNoNtCte3Hrj0FPD0TQqGbQhchBP02Tp44g3yuhXg0gq985RP416/dJnINzjkZ/063ganJPHILBVx66QUoludFDz47U0AyEUeHXbR4wHbZnUqxlFwrrJhNZYfwoVvegn/+4nekIw4v9rN3rEc05uD0kTrarvJ11EwGm6PQqlQuUrbfpP6a9XqM3sN+0R1yzZGZUx6d6qyR9CgvNa8olBp2HoJj6SA+edM2+AJ5+KwkPva5b6JobUO11EMsNIz169fg4+8Iwejk8flP/RD7CufDZw/g5z/4OALVe+CYLvziUS0dWeCEXPjrRdz50wM43r4AtWYN9WIZc6emMDPZwFSuBod5UNfB3936Grxk23H85jcncc+xYeTKPem65iKNJsZw49vfjdzkYfSWjgFujjYk0oKZZyXZeu29y7EQ7Xc4LGwzzz+CEgJbsrtqfyuWjlOvmnSoSm/+m4VI+sKdODIhwVI8EmeyVTTT0agfptvEeKCE1199odiv5XJtnM63MHWqjNP5Eor1Ljo9ZqoMqUj3WzFUGnQP8WoIyMhIOpKBDXDBiy7HbHg9BtZuQajloDnxNNq1SYQsnwQyAmJ5RtBRwjIQ9EfhooILLr8Us4UgKoUWerUTCHP8pWpd2RMpadxK3YPMPYt9JfsXkAya2pPKU77d6ePZZ49heGwI8UQMrWZzWWfYbkGKUp99dj8itGfoAZe9+HwU6zV0WRvAWgcpeoJo9VXlvGJqeeHQOox/E/hxrcJo43Of/yT+5ctfx4b1o3JhUyLFedEaUH5uHeyvZCpJeDl4wc7n4+iRo6gUqzACKpNAMMrgzWJWjSCh20SUnRnFESmAqB2WQmpW0s8tFbFUb2Ox1UWL2UPaWjHwiSo/cm0/pbOYGmxTA6klHpwbspEcS51S1xlWyT7Q5cN7vCaPNNMejYSx8ZwN+J/v34lr1w/jXVuWkPJ1EPARfLqyLjhM6RTvacpYKMtRzjTUxbPwWq4wsT1UQaYQYQGeG7Q6UpyCl2yRsRH02yPAJUMsBtXqvpL4RzG/5GCEOKH7EZubiFTTRKfXR5Ad7Lhu5fyw0A/YMNmww4gjkForhcZ3HCjhbV/6T4wPr8e64TW48IU7sO/AEfhM+r1SfsCUfnR5XXGfzszNiGyhVqlK9km0zqzz8OZB63IJhrmXQ5HQcgDHuSDgVRIFVbCq7k5T6k60bM6ULn1sZuTgxMy0rIEbb3idNMV45HdPinyARW4BWo56Zyk3KIMf7g3bb8FptgVL9LgupWspCz3pTV9flkrwtTPJGJbKZfjFUUZl+xnQMUPHwndmB8i+RuNRKbwnEcdAPByNCKYh29tts5aG61DdsUqiYcveqNXLcq93mpTdhCTQ4WMInIOhoCosj4alQUuxXIVtK3lItVRCKpGQxh1a3sH9WFhcxNgoayYclCoVGDd//kt96kf5xFIl7Nn7EJkQlXPZBIK2GDpTq8NJnJ6ekk3AgWc1OWnnWDiGM8cPw2gV8edvuxHF4oLo81T6RoEbEYT3ebHH8dEPfwb1Mhc3I3V23FB+vyxg04BKSQhUEwSl/1Qt/xhFWdSvetohsn5MmfMystirXvzeFKtL71qHE9lXUT03mLo0QiiVKgIuqFMkMGKlPWUZ3Q5ZFYJtZdQlYIFV9B5A1BobHrgcHx4oUvVJ4Cb6IlXsUme6Kmh7bX2Zuu5L5NTstqWoTIqbhBHoChtEoEAgy88vhSpC8nAMvA5urDilQNvzG+TFLmlKr5pSCiLYgthjGHWBhDapYPpIQCy1a54qW4BB18F/fP0fEKPtFJRwXFVVerIG6qg8Da1mfNkFSYoN2VnH9KPN9obSrIMXGNNOyktVAQ+m8tTCXE6PeZ3cREoiQNoP+hzyUs4XGvj4R/4BtUJDAh5uDgIkmt+/8c3X4djEUZTqZWElmApkO81IKIJYKqFkID6/bJpysYxmqy6XPe1QOI/tDje6YvHJBDA4EtBPlwDPBksuL8trZOE4SNAXs9kSr9TJ+TlYTHN5n0VH8/wMTOXz+RjZcr2+aPsgbnzjDnzks3fgDde/A5//6HUIdp6G35iTAjWpRpd+5arLk2iJfQ76poUTp5bwtZ8XMVVM4YqNEbz3LWOwzRwb7cJnsIhPCch5+fHgoZ+yapGrbbsYhXvad+mKxcYxDFboS1rH/FQOtdYwfvJkA0u+dVLxujTbgGX7UWzWsS49hDXrUlhcKsl+sO2wMEgHD0xh01lrEE0GUS2UcHpiGobpRzwRQdAfQrlaUjpSb3xUVgQI2QmEIgbOO287Hn90n8iVuAdveOvLcdcdd6HnWjJ2Tdoj9VVQyr+1lIhriGl7FgI6rtdxUdqvqv3MxzHQYMDH/cAIX+oA2l3EbBObBv3YGjkBn8uaAoKFIdxxwEA1FEezApy79ULESvuwfayLbecM4tb/twt18wKcvXktPv3+9YhaZdZJA74e+vQhdls4uG8ad+3yw0itQXG2gFJ+Dkajhwcf2g/XH0Wra6DZCmLPr9+H4v4f4Xv3zmNfPoMu5SnxCEx/CPHQMGbqAbzl5o9iZuJZ9HPPouMrCRPTcVhoqHRxGkxoAoGd9HShLaMeKRYKKHCsMlgKqGmwLMwudfzSqauDmdPzUhwWDQeRiEUQClno9HyImz1c/sorcNddj6FRnkOj7qAfNL2mJQ6SsYQ6Rz0fU4Iipn8lIJX7QFVUZ5JpLJbzyG7YglxkFLW5Hs7dvgX0rKlMPo6+U0WTXcAsBZwIPHieouti63kb4cuM49RUE43cJOIBeqoyu8WCIUWMKP2rI/IGvdYkOPVAmJbk8TLlH3VmE2Sqc4nnE6UjzZofx49P4DNf+BQ2bdmAA3/Yjdtu+y4iCaZmg6qg1QO8fF3Vvc6QgkoB0+KwwWwSK/5pfN/Fhz78Ltz18/tFcpbJJiUrUi3TmF8VZKv0v8p+SLbQS4MTeNphG1ddcSV+fd+vZD1HolFZA0zbh2nxJB2lujAs5fTTqNVEoqWsK21pp8oOgLJ3rABsr4tmix0yPPKJ4yGWWV4RJO8Yjg/HlGNIwDQ9q2zW+Fid+dJOIVxLzIgJuytBlmoJrB9nR2xsO2cLHv7ZvXjr9kHs6B9HlBknsy9NSmyTcj9mhFXX0VBIdWyjhz+xCK2p2OWLV7pp8vO6CJqAGVQBPsdROT557AkzUB6bK3eOWFx4zXAIbFUYIsWFDGbcDm23VC0SC2FFj82GNb4+6j0XgZxFbwAAIABJREFUMXqkU4fMO8y10e4lUEcSvy5mcOOX78XY8HpcdcXFOHb6OKwQpXGuNEGQoNKzpBsZGVEBkZRU9KUzGD2ao5Qi1BvSz0CPF3+PY6v2kurqqORKan2ooJaNI4LLjkzSPUxkNiHYvh5CfROVRh2LrQaygwP4i1s+gMcffwJPPPY4urUmbM4VO+WJZ3sPvQoDcgfhVAJuqwsf64hYT5GIiRtJo1aRVtCnJ88gmUrKumemZCAZRb3Vob+qrEMCLXbapWS1XC8hFo9LFoVe8OF4TNoCkymmLLDDgI1tv5kl6rTEoYY/y+epP06Ip7uWcpDp51wpS7Q8oomkMMwktCh35fxTskkHDHpRK1lEWvDSwsI8ErGEnAuUK3KMROrEGpF3f/6LfV6G/PBiSeIxV9zsTAdxAQkj6Jnbc4HTc050EYaBTDwiRVSm28Njv70fb3r91di8dhDNdkNAn45otQ6XnXzCoRT+8iOfR72sImfHaXrp8xWvVg2sOKB8s4wkBKhJml0XVanKff6faSSCLXYoUl29VNcPAdEsgPG6ZRAES8rAq93noSkdS8Qyi3b0qqiOwFNSil5fbe0EwYUol6sc8ky3sPsJgarER2rCpIuTFwETPLKdL23XXBadsRuLErXzPZCplsYW4m6v3u9qGYEWsktk53kLclJ4wAiTu6rNrk756DSfZmR5SmjgwOdmK1p9iHND1Ws13HPPf6HZzgNGEH6p/FdjrCslOZeasVMghiBKWYUxKmexCavMOQc8xNgAUhUc8jBTwYhOxyjQu1IVq1+Hbh69fhA/vOOXuOfuR9Ct0z2BjDpbmppIpSK4/vpXosHCtHYd5WoFs2dmpSW2bYWRyKQFsNXLDdkYtFMql5YkolbSEsplGVEqtrfeVAeU1pwZ7NjlFQpRo8kxEvNuRrOtJi48/xyczs2jmKt6TRIUA8k/+oDi5cU5tcwAfvatW/HCC2dx86d/ilDsUnzkPa/BuH0clnkKBitwiU7Zk546B65RFRNJKuazX38ahycH4FS7+PnX3g5/bxdgdkRfRfCn96lkbld1BRK5hsfs8m+lXVVaUHXhcZm10a63MD1VQKM/gu8+YeLkgoNyrogd520RHd2ZQwXc/P434+GHH5F0HNf1of3HkMkOIBILiGyBTTxKSzUMDA2Ic0Gn0UWz2xRWmEEZx0VcK7ptsAgxGo3j1ddcjt/85rdwHXrPOuJb/SfXXIBf/u+jMI2QBFY6UOP71euWgIdAmuuGlzVNzbmPyPjpdS6dpjiHlKB4vtX0HDX6XQzHfbCrk6i1ywi4PYRdP8phC7OhLKx4BI1CG8/ffD4OPfowor0aQolB7Jlrw7UzeN0rz0Oi/CTsdglWv41ALAxjYBN+eygH/8AmdBwXjVwOA1YAv7j7cczWaB/lQ71tYOPmc/DZmy/Afb/4LxzIZ9A0LdHHkbmlXr/HrkF2FsGhC3DxJS/G7KE/IOzOot0uCqPRcpoqONOdrbx/99jxzbYllccATtiRmtJSKi9KZV/ELw1IOC+i2W+TlbGk2LXb/f9UvQd8led5Nn6dPXWO9kRCIASIDQKxh82wAdt4xk7sOKNtkn/SNmmTputLkzb5mi9N269JG6dfdtI4tR1jG2MbzDB7iL2RhADtfSSdvc/5/677eR+g+v38EwaNc973eZ/nvq/7GglxvOAEhNMUny8Dd9V8XDrZgcpiK0LhEazduhnnPrqCeDZ6b1yr15ma+NwX9XJqJMUP+aVIwVvoR+mcWbh9fhA+VxKVdQ3wOVMIMnEumhRNgttNpJZUIYdcm3lrVqNnIoNATwimdBdclhgs3MOEyMnf9UCID7JKKJO7H6PK961fH4voiYmACjkwW0U7cvduL4aHxjAWGILdUoZnnn0c//yvf4+vffWrCqUfGxXwQXEp07L+eU6Q5kTqnvIIVVM4RW1SQSj0HPUWOfCX3/oafvCPP4PTqdB4sdrM5u4p6Xk/EzL+tiutgSjaeZ5kUFjsE/9sFhz0WqVvMoEWAlIJNv4EN4gUizJe7aM6DcvJc4wFKJF8IpxEodNq/VCgq9FB4TkaFnj6rNGaAxYYfD3UO2hgRyPTvKZqAqwmLvps10i16BJIpXHb4bRZMXLlKr6yqha24U6Y6fhALTYdeJwUc5vgZkqrja4PnMJkBTxT3GquAvqwE6FVjbycyy7A6qA7ikJ65UiXMDv+v2og5PXpMaK21ZK4a5NKKpWccvlS9aFTTFkMEsVnLC8bEpni0QKQ53oZBiZ8uOhbhEf+7hdYt6QFa9dvwk9/8xNJotNIK5tO2ZsopipR3rviBKSnouTCslYyQlD02S5uF06nWrOM9jEcsB5E4nltpWiLx2VET6CMHFauQ/K4q7yFGJ2YgIVhJcjjC5//LI4dPozbN26iIJdHAYC62hq0D/bC7XSisagMfb09WLRmBa6cuyzPYdW0abgz2Isyf7HUUNxHpk2fgWvX2+T9iF9uPIxwNIHC4hL09nRjWn0tJgOTcm1zdjb4cXho/See7BaUl5YjQL0R0WAuHfLmjeAN8ow5gR8eDcDnZ/IhY9MViEhhXzbJxseOQGAcTn+BgC6RMJMFlUiOTkpej1fcPYgic4JBHj2bATaL0siJU4VLRKGkgZn+7Dvfz5Mzwy6EymM1WVeLhr+YykXh+cjJqsZkfFNELgV54LgTeQzcbUd0Ygh/9JmPI5ViAAARrPvj9XuID6PzMlZ877v/gZEBZeVkthBho5k/x6YKEeYGQ36HJCKRRM0LJV2xpl3ohCe1evmgqALwvncdL4oUh2mOevmgqBhIGaMZI369kPThyg2Ar4NFFq1mEhLkwI7ZKJ4N3pLMRwwkVVMHVDGu6AK6m35Q7Kf/TSOweqSkCsl76Rz3RiL66wnHP8j/UqivkaqVVbZFbET4APEhICogVmWSN66ea93BKx4MC1Ml8ODviETCOLB/J0KRfpgtLJAM0Z4UgCrFSf8+vamQt3bgwHGMBzjiS8nIQAzKEymUV5Thse2PgIwNqnHzOYWsq6ZDCwLVSE8hJOp3IJ+Ay1OGb/39D3DqxDUgTQJ6VjpO3o95c2agtNyN4vIKVE2tRiyRwN3OuwiPB5XXKdENdtRZ+q5yzJsU1MhiNEF6c+f15sahiwhNR2Cnr8dG7M55f5R/J9EIH55/6RHsO3QIw4NJWIgWJymgVJZzwuEyiPQclfGefGr7XDzaHMWRGzFc7i/FL1/5P3CFTsCWa4fZwgxkjkkJ4zPWmQuMXNosWi+N4p9+H4Q1VY6Pb5qFJzeRH0VlM4UAiiPH167vhf6zLozU+lDNo7wf4T4ahxUnKER78jnEYiHkM8X405+PoSvkQn11JRxO0j+yCIyEEAmm8PJnn8SVy+24duU2xkbHsGRpk6DmI2MhuO123GpjtKMfMOeQTpC3rlIVuclrBEgdVyqim+P3L3zxBfz2N+/IukhkkmheNANDg72Ih2m1lkSajaGMo5U7hqxtB8VVTDVTBZy4znKqYjwH5PvKJMQIK9CHdC6prlM0HMTRj1qRzLpgssRhydkJ1qJh+TxUN1lR5HNhsGsM9cUVOLpzL+zFNSirrMREMo4iXyW2rS5Bou0ybFY/iusduDZoQtHMJowFAkimwhjvH0GwdxQXr04inuV7p4eFHdOa5sCbn0AkxX1EORCIklgCJhyghog2TmYUYfm2F+F0F2CkrRVW0xDs9rxMrPjsct+12dWeRyTIW+BXCFJeITYy9jN4g4JqprOGStst6COLNp3oKHuxYcl1byQvgtcInn75Gbzyn3tQWmSGJ53B9s89iV/99D2kGYTgcopy3dARyWuRCZ5V8eU4sRJrRENoayuwY07TDPQOxBAcHYaTYS4up3wu9BchOB5APpdRVlh2+mlasXr9enSMp9DWF0M0PIFKlxlFrjCciMHGQteIFNf+pdw29Eidz6AqUlPKK/qe/7lJxpy3bnUiOKmQ2SlTatC8ZBFuXOvGb1/7T/R29+HN13+P4ZF+TIRCwr3kdaagjR/8mZwscC2LHRz3eiMKl3aBst/ngL/9xpfxy9++inAgjOop1fd0EJyisYDg9/G1q8h6reZnhDNTx/L44pe+iB+/QipRTPzG+X70M0AbNf5ZgR1qsqao3grE0YWSRpF5n/Xf6SmIujf3dSzadUKeVZsZZeWVCE5MYiIYlL1T7LGMhl4XxXzmWPDq80v0ILmcoHFU709pmIK281dQHAvi8/NtsMfYMKsodk4GOZljwSvui/SLtZtQ4HJKI+5yE7ywwGmlAJU2hPRszaDAYxJRtdVhWCMZha0I2Iyjk6CUSoQ16hfD9lPOHLFTorBbidPlwhmIN/c7rh1OWRk0Il9PhJdNg8WJoQk7OgJuJBfvwKav/yuef+o5zJg9B7/+7a+EbiAaAqLtsZhcAyKy9ILlmisrK5P9S9B7h4qv18isNELGGuX0VU8n7u1dxtSElEq1FouF4iAiMHJjdQBFKokCh1uK5TAn1RYrnn3mCZw6fgSZyQnMKSsFJsax6dHN+K/dbwnpbWFpDYKTE1iwdjnee3u3oLhTZkxHe9cdTJ1Sh4nhURGibd26He/u/kCKzZblK7D/+D40zZ2H7ru9yMTjWL1iOc62nkVBSRnsXhc67tzCyhXL0HGzDfF4ClvWP4yjHx0SQHLVxg1478hB2MwmLJg/H5cuXUBNTa1MSLgF3GzvwOwF89F5uxNFRX4qDpGM0IqQ+Z55pDKkTdDVgR7RTkwEJ+B1eZEnbY0uDh43xgMUm2fEU5vXmmJ/Xn+H24kEKZWf/uOv5dlxSCSbUAJoE0bkSTHClfOB4nXwM3mRinNhKA3HAhju68Jo3218+hNPo2ZKKZIZrapXB5YudGQh8f/NDvz7v/0Kbdfuyqg1kVQxgBqF5dexMOUDSKSUI1VVMKtiiYcJN3oeGKm0Gmmp71UuEHq8pvlcXOEsoHVxpRExvUHKGJoHhmFGrQvSB1+7Lj71ZiHtgIzsDfK2vM/7vCy13fL90l7M8Nx9ILziwaJYv179PnThLMCfNsvmNSHqTHK3x6PUir4CrGxZgjNnzshD0NTUhIOHD6G2rg6B0XEx4teuEHwYNUdShz8oKxmTWMu9v/t3gJVjN7t01YJ1ky5l0BqIFugNQjqnfAbXr3Vj355TcDo9yJmJfqgYaf7cyPgYnn5uK5qapkmyj0wQjPhQ+mSysFPXQN07dnR84KtqavD8x/4GfXd6JMBEc4DTmQQWLGxCYJyjWBr2O6R75rYVC6rYS0FbRGiZkVE2+ZsayZY4T4PHeq9QNGguen3ya/ia1NRBjWh5OPHvYhEGc+Tw8Refxus734ct6xCeKl+fTskRbnkui8YZ0zB3zhyYo32otPYgb3GiM1qGr/zZV1Gcb8N0fx/MFsbR8nor027ZkqnyNdvxlz9qRe9IPSyRMH757UdgMV0XTm4+z4InrQpj473oA1GvGb3uSEsRxJ8Fr4z4jEOZkZEcbVOwkk/hxOUh/NvbNsQcJZII5PN4YHGZJIa4q30IK5c3o2vgDlrPjGDx0gZYzCERWF6/fkdCV4aHx7BuXbPsCdyUI7GYKkjlWSIH3iOFmi7KUzGifm40cnNtuyvIGJPiHt60AudOX1cNUl41EOR4aW9HCVszYjXv2b9JBCXHVfq55+9UsccqCtop75NfL2uWPsY2p3hycpQZDceEojCRCaG2yQuPGRi4E0FJrhR7DxxHOJHDgsVz4fbZUFZYCHN8EmfO9+PJFzYjbhqDv8CFUHIcg30B3Dx9G8MDUUGyuSexMHQX+lFSWwEz3QFspISEDKqGSphkYyDUJbsdXm8Z0vDg6U99BRfOHIUt2QdLNiija21Qr59baX4tygaI3He+N2lkjURGhRSp982xBv9N1gKUcwU/iHzw70lzoGYgn4xh3bqFePdkO0yTVIFbUVyRwWC8BIGuLhRTaCM/VwlOyUlkMSTNI4cVNJpPUJGoxMduixU1Uypg9ZRidDyM6FgIVpsLeXMGbl8JUlYHiuvq0TuehMVTCmdpBYqramEvKsEo6UE2N0zknVpsSHZ3wDRxB3XmLOzhDjiyIeRtHI0mYLIr+pqM2dMJWt4olJMinngGN693CCWAQAp55lsffRSxOI33U5LydKujC2/ufhV/97++h+GBQQSjwzDnFRdXobe6MAImJsOy57PJJVLJaRH/nW4wFHcyEewfv/8dfP+7P4AJKTjdFFR75XoT5RIE8QFAhK9ZFa9KYM2mbnpDI27e6JB9VAcGPAikaAoVuZd8poiiKbqfauz487mmpOh/wG5UUw+4P8rzaRTb2l2H+xhF4bV19ejsuCVBAIKkGnukLqjlZ1pNsJCfTgpaPIZ1ixfg4IVL8LgLZJI2Y/ZU7PndLjQXpLCjJgeXhc+jcR2JExnhSuTMepy01MvJc2o15eF2cj3n4WUR7DHB4wQKHDmUFdtgc6Zhd3GCaJz3QvRVoIFweuX1qnpDBFVyPmsYWBAuta8b7hT3gCcjSVUoXxolZveSymI87EZ32IvzQ2ZUbXoB27769/jsp/8I0UQSgYmAFKDk6BJA4bPF3809jzxWXmfefwHwjGQ1PSXlvkZ3AxbFLGRZc/E512CWblp43Wkxx8+qLlKTXdZhtbW16Lp7F/NmzELH7U7lXBCLoqS0FH/w4ifw/vtvocKUQXEqjZ6Bbjz19FP44MhRWC15VDPAIhxFc8sqvLd3r0x5+H3dkwNontWErlt3xMP5mac/hp/85JeYUluPpcubceDsESxd2Iyzp1tR5HFjZfMSXLvWjkgyjcKqEvT090jBe/70acTTeTy2+VGcOHhYhNrrtz+Ct/fvgd2cx9pVK3H82HGUl5Sh0FeC4cERRGJJTG+aictXLqNmSiX8LjcC/f1YvHghbt6+jf7BcTy+42PYu++geMuvXbsGt9o6BNletWEt9h/YL/vSsuZlOH/5qkyE/P4imdJMhCLIE1ybv2RNnouDxs88dxkTyIfJU+CBh6M7K7tHmxCu+QCyi49GEwiMBzA4MIRYMAyXLY9p1cX4/B+8iFSO8ZkWxbV5wNlAF5lMuMqkTXj7rf04sPeE/NwcJcJMLTLG+eJkYGLhpDz4qODmWEMeauFh0buPYh3FmWRQgSqEFf9Hf+gHXqOLCqVVD4XqyO8LXLiQ5O8eEIHp79eLTH+vLpD0z5HC1tgY+We9qBVCxfeiRt+6yCU95EGKgf56vaD58/mgjI2PSyHLQpU/a/7ceWg9dRKPbH0U5y9fEl71xvXrse/DfeLBOHv2bBw6fhSFJYWIBuOIh1iQsXhQ4xq9aSlRk2pg+F8oNIk977+GZDYg/sHK9J6biOqUBSGVDeT+97C0LfCW4Zvf+hdEw1Y43Rwlc9NVClXu4clsDPNnT8dzOx4z1PQKlWZHJyN8iS9UNm0MHSA1Jp7K48VPfB3jY5PidyvXyQgXqa2rQiabkIOeG4Q0aeTYepV6lQcwqQxMwkobKIzwOCXBRQmZ5JAwGg+rXTVNRAvZmVMkqFFvojj8ev4/r1soMgmL2Y0/+9NP40c//zkQ57o1YTI4boyTI6Bv4rz5TUimIqKWHu0bw6xKN6qrvBiKAU5/Pb77jU+j6+RvsaCxGIWFIcCm7FsoHGLDf/BsP353KIfIWB5feG4N1i8MwJyfkFWpi3+lcr4/7tfFL6lsssaI/pBnKq4CJL8pmzgQ3SUXNplBJhVBIhLH1165jOuBuSivmSJTFo678vTC5HMaz9ExDX/9jS/jG9/6HurrptP3RGyEyOcSBxTyD4VXrxAm8qL1etYNFYsLfc1z6QSiMQu2bl+FU8eOIpUiFyyDispC4d/qZ02EMVY11RGk2vDm1kWInhjp+8WOn+4ED04i7h9+6rAVVT/dUgyfaU4EiE6Oh4K4M9yPh1Y3YZyWO/1JlBVWYP9HF2EyW1FeUShOMPV1UwQ5dRUBvlI3xoN3EIsP4erpAUzesSOZ44FEnjhpW264Cx3wFhfIlMUqTa+azIgFm8kmtAPuY0QtPD4/bM5iTFu8BWU1VYjcvoB8qhc5iwE4SGwvkUDlPqH5uzJ+NhK79KRHqDgOtyCKLOy5f7MZkRQzKYSVVkBcc8irszqQTozBVlSMjpvjKPMCTkcOy7Ztwhu//hBlPpUuRX4leXv0tFRCJnqLZsRxg9x4Br9kzFbkTMqIfs6CZegKpOAprULc5UHaU4iqqinI2VyI0xmAtC8WJWxGWbBmc3Bb7TBxHycX2WZCjB6pTjvSsRSc+RQKb19DycR5FGfvwu72IsVADQkCYVKlWbiYHbfuord3AIlYVIzu1z20VpxAIiEliOHaoRiHTXEwFBBLO55ZGnDhc8DtnM0u9xqCK5LiRmtDw4CflljUUBCMERFpNoMvfeVzePudvZgcn1RUBCOkgD+H+wTddGSyZjLJXiUaGTHuVxqSFz7+FF5/4x2kSRPj3siMCLdHXhd/r0ayZWojITyk46kwgweLXo5z9drXewPfM31M+YzqyYn2TeWaJGWMZz4DANg4sRFStmkqzpofukBnTWDLK5/cYocNM8orcPbuXUFQ06Y8GqZX4upHF/FIVQIrfSpmmI2t3c5rrDyj9XOaE82OQbWSgChxZ4PTbEKRK4+qEqC21IICZxZWlxlmF5MF2VBrCoOyLNNes3yg2Ayq890ojLN0h5KDWdUOeuxpfBObFzUdVpMwgjF87nOJHFqv59AWKcShO1F88bv/glXPfwrPPvsS2jtuSn3E66rjdTVYImls9Il9wK5NClgJHFGiSl578nb5wa+nA5DmVvNe8x5x3QgKbOQe8DUSPeZninpZG5BjPrOhAZ2dt1VIhE95Tv/xpz6JXW/+DjP8XvgzKdy+ewtPPf8s3jlwEH6vB54E3Z3iWLF6Aw6ePCZ0M1Idu4JDWDN7LtqudyAVD+OJbU9g74dHxQFi9vyZuHynHYvnNuHs0WMoKy3FmjVrcPzkOXgsDqDAiq6RPqyZtwhXbl6TpLwNq9bgwulz4rS0eO1yHDx5FC5rDiuWLMOJo0dR6C7AlKpaBMcjco+aFs3HydZTkthb6vWit/0WWpYvxrlLFxFOmLBqzRYcOXkKdMDfuGEDLl+6iPHQBB5+ZBMOHTqIWCiET3zsefzyjZ1weX2YMaMJI6MBDI8FUUE0uahwSp6pI3w4c/RtFPd7Fjo5UQwSWVIJI8z/Vl6mvLDcLPmQhQKTsJoz+NY3v46SUpogK3qEkMgNVbAUSizyRCjErtmCgx+exu53DqpEqFxaPBLJ3+CBoaa7XHQsRLyIJ2k9xJExVbEWUU9K4hBHfCJOU/626uP+Z8VLJhqs/kV3T1wwsnmILlR1xbrjzdK4yhAUyPcokqRsUrrgk049qwRPYqshmwELclXc6sJVj5Q1bUL/DvEGzmSks2OBxg6RGx5f38yZMyUZZPv27dj9wftobm7G3bt35Xcvb2nBoQP7sHR5i2Ra879l85vl6/m9jzyyGTvf2gmz3YbpddNx88YNQSLE185QBdM1QjwOBbElAkjrthDe/P3PAVtcEEob3MiZFe1B3rMgSPeLXbkueXKjTfD6q/C/v/vv6O8bQFExieJ8QFVYhogFsglMq6nBH3/hZSlW6TPKg4IEfl5HJrEwbOR2Zw/6+3twp2sCN9v6MR6gSIiG+SyouCaBqfVTJASBtmNcS8IZo2DD4DfyGnDzoFqUMFRaBCaK+E/hG7+O3bfevJlSx8WhR3IUFnBjYqHg8ShXD90okPZRVFiK8vISNMysxXvvHhQnC2TpQxqFp9iNktpiWHNAMhRHQ8M0dLR3Y3RgRAzly6qL0TBrPr7/T3+O91/7KVI93Shx3MK6DXOk2DPbUjDZCvEX/7IPfaEZyE0O49ffew756Fl5/ijeJEJO9Fo3cLr40evKxAKR689AACWiVpw7+F9G0C9R5yZTSCSzeP9gNyKVz+HXu1vht3skCpU/n88bQeGJkRDqptTDX+zExi1rsPeDj5QAgAiDiy4q9LyNSrgFn0fhBgpHNCkHtNfrkU2dvG4+c8L5S8QRjMQQnIjg5Rcfwa53jyCZZlpiDkV+eired1zhoc/3KHx3/Xwpw0J5Df8DLXPQ9i8rARZ0KXI61JiVjY+M4AVdywl3NkaesZEeyIKFnPVUIo+x0SCqppaiosqPUO8obl4bRlV9HXr7mEZlg89biLpplfCXZhFKhcQXO9Dbh84bEQx0TxjiUsaW5lBQ7ENBuU/Govo9yH2AWbxcKQLhIcOwGP47kWGr3Ql38XTMWbUZocEbMMe7heLBPUY5FKgplW4o1CRCNepSSBt7shTBRkIbfaUlppejfuoc+CxQWJNMSbFK1xm7OYdZi2ah9eRdTAYGUOi1YfWGZnxwrAOx4R4RlNC7mzGgtHUSERjvTd6FcNqJtN2PvNOH0roZ8Dc0Au4yaZwLisoR5FSOqY0OO5xmK1LmNDIxpXfgDsGgG+IYFBazFcgQHCBizyJLBLwUX+ZhyWdQkonBfvsSKkPXYEvRC5fIKsVWbty924U2IqO8HjYz5sxuxILFCyQRyu0xfExNZgmjEXqIFHEiSZafT/BECjryC0XHYsL4xASCk8q2kDqN0uISWXN07skzQt6mnISQI90mhT/4wh/in//pp5icmERFWTnYUOsxdcjw9daUKQ028LPoPqxmPP/CU/j9a7vkfrLY0RQI3me+Xv6nrejIR1RNoSqgSeUR66sCWkAppFEFPKlmk99H3q/4rwul4r6vPK9HWWmJiIjGJ4KC/tM6is+uXH/Zp5UtFt9/huE4WXp+p7FkahWGB0cxQoFkOoviynIM9d5F7PYw/nSZE5XpsKwzZW1oAE5iNqW4uLwDPLv1s07bOzZWTmseJa4s6iuBcr8FHmdW0HzWD2qqql+/4gWLUO2Bj//B6dX7oHaMonCNxTVrHgl2ygJmpoGx8GBoFBsgJ4Z6Izh0JYPblqmZHkhDAAAgAElEQVR480wXfvrOTizbsg1PPftJnDz6ERpmN9wDsrj/EaTSk1TuT7xm4nVreOXzfqqQBjWV0QIt/pn1gBSyBijD+6o50QQ4uE74vYODg6Kf4j3S91HEzpmMihwWByoPntm2Be/+9tdYNbcRw3duIRkNY8vWLTjUeg5VZWVIDvWL+9Pmrdux/+RxtW7SSYylQ9i+fBXOnLgAUy6NdWvW4+yZKxgPRzB1xlR09HVifuMMdFy7CrfdgTVr1+PIibOo9BdjPB3EaGwcyxpmov3OXURTWWxYux7nTrSKVmXR8iU4daFV7u3CeYvReuQ4/C475s2cjasX21BWXoj62TNwo7MLBS47HOYcbnfewbLlq9HT04/+gSGs3rgZB48cEfvRNctacP5cK+K5FDY/uhHHDh/ESP8Anv/Yc3hjzz7krXZUVdVKI9zTP4KKmnqY5i9blecDzY43GZqUUQ9HzharHW6OjRlfSp4MPQzTCVhJrrFQIRcVMcyshgY8s+MxNM6qQzqjyP3iHmAgUhoN5eFLyJ2FL20/Thy9hNdf3S2pOPS1ZJFEnbo6xGg8TQK8GY2NDWjraEdLSzOuXL2CWTNn4/r1dvn74eFRQeYG+gelYOcNLCsvubdR6AVHyx52w7oD44PGTYLdpuI4KTqFFDgmdv86ocTg4xpWUzq2lYcHPSOZPc0ui+R0mkpTQMLilWOO+vp6DAz0o6KiEsk4xSA++f3BUAhz5jTh8JHDeOKJHXj7nbex7qF16Gy7JUXztGnTcP78ebzwwsfw6quvo3nZMjF3pohi1YqVeP+dt7F63Vr0DPULh2Vty0qcPX9WuIwrW5bh8KFDyMGCDRsexkcffSRwvt3qlFxxQc/E8oyEcoWU0wWBcZ2/+MV/IJYeRzAShtvhR2VNOcTxkA8bC0zjnurDlebVHHHSUcDpKcbPfvFfOH3qnORim5CRRobXmWgDzeqLvE48/sQjuNvVLmMcdiosojnWEtpEnpSDMG61hdDZ06s8/AyRBu3cciCC60RVdYWsUXG0yDBhhZupomaQc8Z7w/+nJJCbDc3x9cai4pKJMtDrkXY9qnjg98jmkVHjPhbKej3oPTQWS9w7OL75rb/E97/373C7CzDYPyRq4sef24qOvlsITkZgjmWwcN4sWVcOux9jgQhOHj+JpnkL0bKsHk9uX4df//BVVJgGYUndgtudR11jFcZTPuw9n0As6cUfP9GElpkBCZggzYSpY7wKRD3vs73JuzcJmmtUPaqxI8LBRo2oPL0ziYGxwMsRfUwgGRtD68UI/vFnvfi33+zB91/5F4wOZOVa2lxm5RPscKL9Wge8riJMb6jFU89swlvv7kQ8ykCPPDx+GntnhZPJa0o7HruDaKUqwIT2ZCBcRCO4UfPvigq8cLi9cp3qp5ag604fFiydL0VpPMbpTEYQRx4O2ndSb/y6sOdnuogotbs6DPj8i4OLzY5kIippSWzqeB910aGQH2UjpcfLbNz0+ojHMoinTLAXmFFb4sdAby/GJxLo7Q2ivIqm/kXwVThQUplHLD6K4EAIXW0T6LwZUHQJYx+xuxworSpRqmQjb1651djFZYLPHSkPFDmxIOb78RWUCocwayvDog2PIT7eDXO0Q/yYWeKzIONaFQqEEV6gJ073xKAUGBuTpGjCEALTPozXi+h7UidimTARnFSFCOwoqaQ/swmdN7tR4vKhuDiOhK0MnbeGUGDNIU/PaAaVGyN4Ck1ynkr02ZeiL+pEgd8Kq8uBgqICuAucSJussFMoQus4sVCzIW1Wlow2p0oAFMcdIrcMBWJmXywJs9eNfDqHRF4BFTlS2uidGg+hfLwLvjsfwU/RYDYOuyUrUdnnLt7A+CjPHQcczgS2b10jzyNdVtR4346J8aC8f4q/mIjGdaPvP68l6S9s9Lj/d3f1YXSUqXxpVFaWyj7OyQDpSxrA4PfqQlKoDckMPv7yY9j5zj4MdQch6YF0DhKntrwUIvSr1mvxQfBFaSlMKK8qQ9fdbljN9wvbezQEA83UKK4EGiAvzwd/tgZv1ARUia4f1CnoSFstetaFMxPmZF3k0iKEoofzyEhA7Kg4yRVdTy4Dl+c+Gs33YHNwQkGBRhrrZ9fj8PnLMPmLhE/pLyrC8SMfoSicwt+utMDPQJSkQrZFuJTJSfNIfqeAHwKAKcBIJg7Ghuv3APVlVlQVZeEv4POtRKsWosSknRluHHqCquoNuvVxQmkgXAaQxb/jxz3KIJ0bHpiG0feeBS5tkagnQs6JSMyEyzejOD3kxvl4MS6PxLD78IcoKq/Gn3zuazh27iiqqsrlffF68uznc8H/JygwGQzKZyKy/HeJ540rxw9eQ01RYKEsU8h0Wr5GN7XCuTdqEk44eJ9ZyGpvZCaHagBPgiIsVoSNgpr3e2pNGQK3OrBm8RzcarsGey6HeU0zce12D+qqahDqui1rsmXFSlxpbxfdTyQWRn98HC9v2Y7XfvffKPF7sbplNTpv9yGZycFZ6ERbbw+a581F5/Xrck5u3fYY3t1zAGU+P9LOLAYC/Xhi9Xrs/eggbN4ibFq3EYf3H5Kp2rI1K9B6+RxcVhNmz5qLi2fPweOwYOHc+Th78qLY3FZNm4qrbe0oLHBJai8FpjMbG8U2ra9/EMvWrsGho8dkMvbklkdw6OB+pM0ZrFy1HG2XLqGnqxePPbUDB0+fQtQK+L2F8Fm9uNJxB9PqZ8C0a9+7+bh4y2YEnaL4Z//+j3Dy9FkU+gqRJeePc03hxtFaIoqGxnqsXL0Ss5pmoKayWuLg0pm4FE6CmHFEJorN+8ITFrq8qUSgHA4Pzp9pwys//BWc5HVJwUvUTtmjsBXk2eR2O1BTUyUXi12OWHPYnRgcHEFJaYn43tEGIzA+jvqp0wXp3LRpE44dO4aWlhYcOXJEIPfTp05iTlMTOjs7sXTpUpw6dRKzZs1CR0cHSkvLMDk5IagLF+2CRYtx8fIloQfcuHEDc+fORUdbG5oXL5FCdN26ddi/fz8e3foI9h34EBse2oAPPtiDbVu34tBHh/D4Y9vw/nsfYMP69di7Zx8efvhhXLpyVfg2RHOpJqypqcSFc2exZeuj+OjwITy0aSPar7RJ2lpjYyP27duLj33sY3jjjZ2SBR2YHJcifElzMz54512sXrsGA8NDGAoMY+2yFbh287p08BsfWo+zrWcQGA9KwUtur6RewYpIQmVtswhKGrnbIi4iQJFLY/3DKxHORCRphbaSiVQMNZUV+OwnnxdLIha+rEp4T5VSWnkmcsNhLCBsHnz1a9/E9au3UVVVKdwsFXBG66y8JLnwW6fUlokynMbUylqGCAULAIpCGG87IO4BqRQt8bSZObdBJtfY5KHg9IEPe9SwgeGGplAvRWsRkZOhfpbxrlNl2IuNHflnHI/TEsfY9PTXUtDAAp0Ijc2sOL8aWeFIU3N1xaPQUYC+3kEk0lF89g9fRN9oN4ZDAYz2BbCosQmlJQWGVZ3ikplhE7u1TCKJ//fD/40vfv6vkA1MYHED6SIjyJiTGE5VYTAIjA8O4rXv7IDf1wuzNWoUbiq8hFUd0XeiIPzBWfKSjBGejDuEWkclN+9Zhh55wjVUat4Y4rEAWs8N4ds/D8JcNk94lf/6w3/An3/9HxGPmhGNjonogTnt6VhSuOC1tVPgK3Tiq3/1Bfz8p6+piHArPU/j8LjZKKhpCR01JKhDkAoiOOrwpTOJHsfGgymxtRkbnYC/2C3P4Pr1K9A/0I/GxtlwuenJrKZHejSrCwyNWAnVhEVfkqM/g4rECQY54jxAyXfm4UUbI7Ftoyg2hVySrSALLoPnSI9mEUyQQw45hIdG4ogkMqisKETLktn4zU/eQFHZNEyZXo5YPIb6GcXImpj+1Y3BywGMDqYxSL6KRHyr0WjN1GokcgkpaHWDqJBZq2gf6Fxid1CVzVVhRZSpR+4iARXSlhLMWrkF2UwEjmgb7GaKQmnNpxAdTWXQh7duwmVq9cBEgy4awmtNKI6uvoZagEQqB/f9geERxFMJzJo+CwPdvfC7k2jZsB6/33kEfrcNtVOniCPH2OCoTGJYIJVOX4DJqZvQGy6BKTVJ1j48HgdKyrxI5CEpYOTL0aEhznPF7pDilYbyoXQCHocLGdoA0h9aHF1IjYhLbHAxrR+TEVA65GPTZolh8vJpFI63ocAUl+S67q5OXL1+V65V3FKCmg3b4a6oQ1XkLqock/Am7yIlvt6qmSGwwbXD1CdOnozqR84zNlaD/cPShLNMWtQ8D16fW/ZbPeFhkeF2ee55HOumgpQICmodThM+84cv4T9eeV30BEUlxeLoYDGr/YP3iCJBAiP3tAaGIJZ2ggV+D/xFBRgZDiKTiN8Ty3It3y+OTfKadMMjgU7kqBsBTaSw0IiffrC6mNKTTC1Yk73jgamAnl5RVc8UOVI3+vqGZKpK+gapK8rq03HvZ4pmgIi0iMnyKLK5MRoOibsBC9HaulqcPXkWNZFR/MPmIjgyQSQTTPBUZwbMpIIpbQk3K0k8lWLXSPUUoZYJlX4zphRnUeTlelIhh3TdkcLAcKVRtIgHLRcYtWhnt32PtsjXZKBv6vM9I3iDB8GpGYtQCi95CagXirvQ3hXD2QETTkwW4o65glEl2P3Re3h39378+N9/gaxVpXZyX+Oe19/fL7UEC9jyigopTAmCUcSndSTa9UKfUWyGNK2EzzVpiTzXuBZ1cyXrlsmRRpPG5osfpILqyZHeA7jP0/aMP9dlzaMwmULLwjm40XYV5ngCdbWV6B0Poa68GoHOdrhcNtTWT0NH1x1MqalFMBpGz+QgPrH5EXzw1tsoKfKged5inGm9jMraaoxHJ9EfS2BN8xJcPXce+XQWy1euxPEzF1Dm9SFpz6B7sBufemIH/uu1/0Zx9VSsX7EOJw4dFzBl8cpmtF5slRqkubkFFy9eQHGRF6taVuDAnkNw2syomz4DV9vaUFnqk7OayOzcxnrkI2Hcbb+D7U8/g//etUvu85Nbt2PfB+8j7wDWrVmFcydPIRlPYsWa1bjcdhOj6ShK/aVw5ewYnGTCnRem3731k7zuDMkrK/AWY3gkhFd+9DO4nB4M9vWJQwNvEkdDE6ERfP2v/wylpYVIZ5Jy6MkNJG9SPBK1CIcJLhS9Kc6kUAOo7hTvXBfarvfiu9/+AQrcPpVNn0/JQasT2Yju1dZWCxozY+YMnDt/VorW27fvora2HsFwED6/V5I0SkvLZYFxkRDu54JhZF9PTw/q6urQ19MjyWxcfFxU3BhYgA7KBuGSQsbt9hpWKzbEUjF4CwsRDE6isroCfV09mD51mhzOLS0rcOzoCWzdvg279+zCxoc3YPe77+LJHU9h7wd78dwzT+P1197Ac88+izdef1MK3rPnL2DOnDkYGRmRG08U+vr1q3juuefw+51vYvXq1dKZ8HUsWrQAe/fuxZYtW7B/734p2IdHR6So37x5M3a99TbmzpsnCFdXz11sWv8Qjh4/ikg8ho0bH8KVCxeRTGSwatUaaQD4Mz0uH4ZotcM4SJcbqURC8VotdsPoO4uFLQtgdtuRN0IZuLHkUnFYsgl886//AmVeFxxGHDCvdd/AEIZGhjHYP4CBgSFMhqMIR7O4dPmuHOQszojiODhqzuUQmgzJXrVu/XK4PSw4lZhAEFai/IY7xuXLtzE0QEQmgWRKoVSKg0x+lxkFBV5le0KBjD7IaS1neFvKRMGSF3RXC7r0SJwFL4szkk6puKZqVnGIdQgGEQclPswmlI+pto4hpYcbFq9hPmfB5ERUCr/nX9iBeHYMY6ExDIdCiA4EsXLJYnh9VCOrA0/s53JkHTkQ6A/j05/4BBxFKfzhp/4F2chtzKrzYs2Gxbg6EML4QBQVuRSeWp7HY4/MgL2AVAeiGgb2QbSCfHfjIydUFYOXzgqe40E5KMlpTNI8QdZ1OhnFYM8YLlwbww93xpCvbrln//WNv/s6fv7rn+DG1XEploXpqcxKhWtNu6tFi+egpq4YBQV+xavPJMR7gaEeHW13UVFeKw4P7JolAc8QafCZJM+M6ATvAwVzkRijNnO40zOAlpVLUWDPgqgo6S20KhNuK+kpUhSq98Z9RMaURImIDsr0QI14ac4/mQ4ja87C6eVr4Og9B1cBUUZ1oQThk/XCtCCP7DncUBnXTEcPuU8WK+JJelt6JaeeQR70c+zsHkLOmoPT7MZgz22MDQ8iFEgiejeK3q44ohEe6OSaA+VTy0RvwCJfJcEp1wqO3QUdI32M1C2JO3dI08XCj7xN2nI5vTWomrMKLqcNqeELcDsjSkGeVsEFunl7EK3i3ws3neiWMb5WiFcetKrSRTf/jVZawrfOGClltgKcPn4ebosJ6WAQW59fhT3vdyAbm0Dd9FIUlZSJqj6VoKuIEgz1mSow6F2OYMyNcDSKQp8LVocNWVNCgAOav1sYHERfXT5b1iyyVhNcdif8DhPyLIK5ylJBOKj5iI3LgRaNhpEPjMFjYSR6DD6nFaZEEjZzArVTqsX1gq4sqVQU6ZwT7rKZiMxbi3bzFPm3yc4OzDYHMD99Frn4qMETVetHNB6MTxUqVRajQ2PounNXnqXK2irMX9CEaDwkhQS54PxQwRIKNeeewOeI11AccOjdR5/2fB7PPr8Z7+8+jEBA7WM19XXoGZoAEkFkaSuHjIheSSPRRY9upEkhY2HLSaGIDEmxoaqflD2Hohoqatn9mHetF9Fj8dLycgwNjih6hSHa0oW1XgcaRdTCZRZJXAd8HSWlRfLzOXUJBrneTHDancKb5/lO+0Y+vxo84NSI4BXXu4dexSJItshzxfc33NWLrdVmfGGBCYgHhB7CZpI1borbGPdX9qmcsMbTMo3hnmy25ZDOmlBozaOuGKgqs8HpZcNESzrD/UWcGDjV0bnDDxS8StWuuLhaU2P8+X/49hrfKjUJ34QY/pLGkoAl78Nwbx6tbREcH3dhwNeIS/2TWLhoAf7r7d/ii5//Mj54bz/qZpBex/Q/9cypZ1C553ASxMKX9AKhVaXT99DZB9F13VTJmWKI0/V+p7UjQh9KG/RC0d3cF+ZpapNFLNXyQjd1UQDLUG0+b8k41qxYjEsXz8KayMBf6kd/IIRlC5bg7qULKPDRRs+HW/0KRR0ZG8VIchLblq7A+eNn4bJmMb9pHm5c6UBRWTEm4hMIpNJYuXgRrl+8JEBWc8tyXL50DT6bHWFbWuKMNy1bgXc+2AN/eTnWLV+Ds8dPI5HOYM6ieTh75bwky65d95AUvKVlfjQ1zsTp4+fgs5rR0DgDF65eQm11mUxs+4cm0DitEtZEHN3tnXhk+xP4/YcfImt1YP2adTh25DDMLguWL20WCzZSkJa2tKDj9i10TY5ibsNcxIMxXL97V0SVpjd3/SQvYgh5sLkWnaIY/sb/+q5k18cjESlUKNpwOM1IZSP49ne+wbwOZRvGNDHD1kMT5bnB665KDJ+JLBr2d8K/szrQ1zWOb/7t98Q/VfiF4FiBP0t1f+RSPfTQWpw7dwbrNmzA/v0f4sknd2D37g+wbu1DON16EouaFwiKSdT15IlTmNvUhO7uHkyfPg2jYyPqsDRZpMgbGRxGcXEJxiZHUV5RLp19UWkRenv6UF1Zhf6+QUyra8Dw2KDEIvYO9qOouFhSSop8foHQSVWYPn0G2tvbsX7DQ9iz/wNsfvhh7Nu/Fxs3bMLhw0fxyOaN2PPBXnz2M5/Bf/74J4LU7tm7D/Pmz5OCucDvR3V1JS5eOS9F7Xvv7sb69etx/foNEVRMm1aPs2fP4KGHHsK+D/Zi7dq1GBoelg5y0yNb8MHuDzBn7lzpvm/fvoVnn3oa+w8eQDQRw+o1K3HuzFnYzQ4sXLgIFy5clA2tvLQKbZ23VNY1kc+U8ktUVmgUYkSwdG0LrC7aRPFgU6LDdC4Np8MKSzyJRY31GBzoE39ZIiXi7MJBp1EsinLe7sGFS51iv5ROJjBlSgU8HnpN2u6J05imJN6KFm1JRs4jY2tpSZfDhfM3MDYWQ1qU9RyB8bWyeGZhqmgZNVOqpBFi9y5pUswJl3GvEmpZ3IovKuMlt0OaIW4cnAhIQSijZ8UVI0Ijm4vNLv9x7MrDjJ0+P2IRFRfJlDEKRGKxFEITSQQjIbz8qZdgtkYwFBhBNJ3ERCiIck8R6msqhIIgDiTkzgnanEPeYsVoXxB22PAP3/0y/vIb/xenWnvgtuWxeeMsdA10Y6wzgCkOO+ZVjGPhHCtWrqxFaaUNJodNXq8UoqJyvr/x6UNNkG8+xNzs8ypBLxmJYWQ0hK6uND5qjWLfpQTc0+YixgAO1o/WLNzWQrzys2/gDz79LWTjyq2EolGGxJSVFmJO00x4Chy0Or+HnEhUNKc1TmWGziaLIjZGQlIgFYtHhaPOBrSkpFCuKTn4LJjoB8vQl+7eAaxeu0gKRKaxCQJqWPywgebr4B5Dv1rxRU0zKtMuBYIe69OXM5wII2JNI+NhQWiVYlHGgXai50pvIJGlwhnNws/0REFJ2JiZUFDgUWvdVSB4kUXS28jt42SJa8MiJv/pbEyawGQsjOHb3bhxeABHP4wik2VaU0ZFn1cWCSLDhk/WIhP7UllUVFTdc4JhwcvmPhyOorC0RKya4pG4iEPttlJUNjbDVWBGMnATbgvXDy2rTIgmFN9XaNqCjqnroK2l2DTw73g/SDHhn2VCZ7hbyFo0EEfxoY5Gkc+aMDg0ilgqjqlTK3DpcjcCw2NYvHiGeJGmxTyTVCirPPd8lvtRgTueNZiM2ZGlL7lEepvhK7DCmo6husiFEieLxYxMbhzWHDIJCmgzKMwBDjNN+ANweBxIs8glTxQqEtkJxniriQzPJXEUMOy/uF4Zp06uMx+DZNqCUPUSDM3ZgJjVDV8yg8qRTswKHUImpSzA7hUFFgsCI0ER93DStnj+fBSX+DEyMgirIwePz3uPQ6lpCHx+Ja6aFAKNQIrLEEfqDLAhHS+LBYum4+rlfoSCjFaO4Ldvv45rV+/gVz/6Be7evQULNeWpoPyMmCEw0/dOj9Y1okcHgQd5vRqR9RQUyPvRKD+5rHweWGBp6hDXOa+hnLfGucvv0etDrEYN4bEumvlvU2qrxdyf+z6nD5zASWKnOEGk5TO/Xq8j4fgaRZimCdIRhxSJa5euwJUH/mpTA2aMn0VJAUW/NgEXZMKU4uSBBSI1PhSkK740936b3QxrPocSP1BdwfWUF660TLAEHRbPyf/hs/ug564AIOLNrQRy/JDG8J6+R0l82CBrzQ/1LsI9MUIU4xNOHGudxG2U4BgLXrMfOYsNq9atwbf/+Tt45qkXcPn8FUyZXqMAJDoyJNjo+TA5Sf9rm7w+AZoMCoL22BUwBhBUl+gvEX9lewk5o7hfkvrFz/x7XmM+o/p9cE/Uf3+PzkB/YytpZlkJuvI6HCix2eA055ELT2Le3Bno6b6DAk7dAQGmFs+dj2vnLoi43eZ3IDI5gdmzm3Dp+lV5Xlcuakb7+aso8NrRNGMWOju64C5wI2aKYWhiHCsWLsLlM2eklmheugytJ1sxo2YK+lkQR8JYNW8xPjh8SADJzRs24uq5KyAlcObCubh4/QoS0TBWrlqPsxfOoLjIjaaGRly/cBNeqxmNs2bhZvt1+XtSa/pGg6guKaSqCN3tHdiy/QnsP3kagXAMq1euxqnWU7C4LFiyYB4CA4MYHhjGvIULMDLaj7b+fiyatwQkHlzsuKHsaV9/88fUmaiClIvJYoXfX4tf/vx1HDl8TNDAAo8Tmzevh9NlxdVrF/C1v/gyQpEJFTKgVqKqb6XQ5UI2PFeN1CMttCDRXlTVFismR5NS8CLHXp/dEVNJlLE4b2YwOIHnnnsG+/fvwcMPbcT7ez7A40/uwP59+/DU4zvw2muv4ZkXnsXOnTux/dGt2Pfhh3j88cexf99BbHh4A44dPyKFIU2Tm5c048TRY1izdg2OHz+OpcuX4sKFC1i7fi2OHTmKxYuX4Mrla1iyaAkuXDyPJS1LcPbCeTQvbcGF1jNomN6AseEhuFxK8MSxQtPcOTh38YJYZpxpPYVVK9fgzKmzeHTrZry3+318/IUX8MqP/hMvvfQS3tm1GytXrcTp06cxraFBjJA7bt+UQvfDPXvx0Pr1QnvwFfpl07h1q0OK4T3vvo9FCxcKMsyYwI0bN2LPvgNYtmwpJibG0dvbg7Vr1uDEyeMS87lh3Trh7drsTqxcuUreIw/bGfVTceXKNVl0pA9I0WTE+3IvIcdq2uzpcBd5QYdT8vVoS5ZlAUV0n0heLgMHkVshyCu6iqAGTFRxu+UBJ+drYCSMyUnygN2YUl2CAh+FHWQDs+C436Hy/5mJzdeks9hJq+no6MbwUEgOFPGdNdK0hG9sJGyx8K2uqZRNgspOptO43G4UFvpU0WulKbeyx+K/sfiS+ybeysovUY8GU4wgtdgE/REbG1BB7UWO9BuOW2mbRTZzFhgYGEY6lRfh029f/RFOnNqHwRGOhXsxPjmBUDiM7Rs3IMWCRxxGFLKkkGYe/yr6d6hnAn/7N1/GlRunsPdwNzKREPzeDPr7h3Dt8h1kwhHMqrZj+bRCzJuexvZtjfCVmWEjgioRo+SakeeuiltlkccCNoNENAJzLoNgKIrR4TC6+jPouAvsOjqOSZShYcESBGJRKUql+SFKZTLhpRe3Y3hsCIf3ttNZCqlMHIuXNAnFQFM+KBKVyYBReAvySORUbHcU3500FMWLzolYkkg8LaLGRyblfoVjk3JdWAC6feQa2pT1m9imUViWlRE46Sva3UT7x/KEdDucwr/Th0AoNolQOgYzD0ufQwn8BMmnUI/R3gp5IUVDn5WsB1hkco3TkcbCJsxuhtdpEQ4qfXEtjHay5mAtyiCbj4ACR5dJ+XOzkbAlJvHjb+5F350SZHK0CQPq6qdI7DHfM1CskqoAACAASURBVBt5KQrYMJo5QVCiEx6SVOWruOc8nN4CRVkh15EuIa5ilM9YjFK/FQjehtOqotVZeFDMRa7l8NCQIPcifBInCyXgZNHOQ1YcGfLKCSCXUT6UOnGN65zrn1xRrksRvZlsiCcjiGTzaL80hJlTfXD5TcjmmaClXCUqyioRCYekARhIu9CG+RhMlsGUTaHYlkNDQRgFpjFUONIwx0OIRkIoLmPRzf2CiZLcOyzIOCSVRyLprVlFeRLRGhFsg+KkhXgyiheEXEdHK1cZzreFImO24/poHrWf/Bo6szYsmLyNsuEL8OUGEE+ziaYNFcSf+1LrZSTSaSxdPAv//Mq/4m++9FeYDE4ikQmjblq1FHXUV2ibLl5HjaCSm0mwQxUbGbGdY+PAexYORTA5OQaHvUpQ+k//0cfRMLsWBXYv5sxfhOBEBk9tfAqp7Ig0UtEkXUqUjaIuRsndJGLK0ToDIvga2ChGYpF7942BTfz9IprzehUNQATeao9RvuJ0DFBJd5rXrZFD/Xfi3RqPqwhv4zlmeAKTKFVan4oS1sginzNvgVdArXBExdu6HG4BBzgxEw/lfE5ed3lZGVqPnYY1lcL3nlmA0oFWeBwmOCwqUpiWY5wIcQKgEgFJ1VFaWj4f3M+8FqCkwoaCQgrRBAZW5Fw+tFwLQqPTaZIKoOUgivuhilc1rE/VFnHPqlRsGLX4gSiphHZw6mxT5Qvjp0NZXL2awOkRCy4mvLidrUDO6UciHsMnXn4WH3v5JXzqpT/EYF8/fCU+Q9yskG8VfqLsInkv+aGK4Ml7+ye/htNnjazrJkcXwUT5JV7YSAbTUxwNmtC6U9Mg+NoVOGDG2MgYCtxeiY8ucbsxtbgY9lwSpkQKdo8NYxPjqCuvwvjkuFCNqorKEBgchtNjg6PAhbHBQcyZ1YRL7deEyteyaBE6L15GWakPfo8fHbe6MGNWA4aCQwjFk1jT3IKD+z9ETU0Fyv0+3LnVhYWL5+NmVycmQnGsXrkSB44ckInwto2P4vzJVuFuN85vws3ODgFRm1eswqnTJ1DgtmDZ/CVou9QuiG7T3Lk4e/40inwOeAq86BkOocrvhdfCCPturNv4MC5cuYHhoXHMn7cAHV2diKaiaFmyCMHhMbEWrJs2FaHQOG6NDGHG1Nko8pXg7M3Lyjbu92//JK9dCYRPY2U3Vob/fnUXLpy/jLGRQWxYvwoVVSWC8lA1vHHjOvFo0x0LN1duTLqrZGkjKIRE0v5Pyy5+TZpdWNKBr37l7xR/jgsQXNwqSUmhFDGs37AGHR03sWDuAilA58yfh/a2Nmx5eBN2796NtQ+vE56uFH3HjmPHjh3Y9fa72P74Y3hz5xt48cVP4Fe/eRWPPvooDu7bjyeeeAK7du0SB4T397yPp556Cu++uwubHt6MgwcPYsOGDTh06BC27diO9/bswTNPP4u3f/82Vi9fgXPnz2DevHm4c+cOystLBdkMBCdRVkIKyCBmTG8UlfDyFUtx6KPDePqpp4TS8Pzzz+O119/AmrVrcfToUcxqom1VEsPjg1i1fAU+OnAQ27duxf79B6UYJlrS39+Hh9Y/hN1vv4OHN27C+fMX4fI6saxlCQ4eOoolCxfJodZ+qwOPbtuKkyeOySZFURsLej7169etlz9z7D69fio6b90WVI3QLTczJQCyCe0knY6hpLIEFXUVMDtoGUaDbotYTCWzSUHYiBx6LFZYSUnh+CefuSewECI+zyFLHsmMGdeudaLIX4KSQhf8hU6hTbA7tYp3MwtAdVhz5M/XQlRfEJtEBoMjEyIayacUT1fZzKl0IeVAoBwqiYTMmt2IUCIMb2GBSvTKGB13OqJiGsVMPHmvAZPNnHn3hsJXFaN5xKIJSXSRrl9iPum+QAN0xgQzznAC0UhCivapdbXwlxbhye3bsGBZGX7+y30YHgtIpCd/xqyGShkrESlnuosWmhANypjUzx4biiASjuJvv/YS3tp3HBOBMJKROG603UL/3SGhpbHAdiEKnyWFzSt8eHHHbNRPtyOXHoedJvVm+ldTsEJeow1RplYlUhgZpheuFcPjJpy9NoHTnRnEzcXwFpejsWkuxkNjCIyxIFIHJYWnfNtl/lL86Jd/js998rsoLixAbV017E4Kv6iIpvCNsZ8KNdHojuY4i72f0IuNLHtDKKZVx5pHSVSaha2gSExxFAN8OjyMIxaNoqKyFKkUYzctcLoUL5tokI8FAUU0mSx8ngJE4mEpVMcCEwjHorJzEB225hV9hEU8i0yxdkqZlbc434OAlTmxoHLRVitFzjNpJ4zVVcgR17E4mDB7nX6r5VlseaKMhoziEczVl0kmkR4YxDe/dAB5lMFqssNf7Edpmc9o0pRITA4lq0PoGL6iYsUBzSm6zWQwDI/Xp4pfFrvUPJhtsHsrUVI/Gy5TAs5MPyzm2D01PjdsrnN5DCwWoTFpgZJGMjWNx2VVEw6iSRRQ8XsiUVWw8HWR76fXAAXKRJsTmQyO7ruAeHoSNlMSm7a0IBQ3CQ+YB3EskUKB24/hGJCduRmjrlnwWZxY6s/AHTgNlzms7PMovKIQwBxH3uSAxZQTKgWRUYvdKVMH3p+8JSuTHPI7szygjXRMri/hH9NL26yeIVWwKU4/uwvlzQ6kLF54lm9Fn7UQNXePoBIBma6IpWHajM62XtzuDaOmfgoWz6vGJ198FLveO4zrZy/KmigqdqOoxK8KN0M9r6lLLFA02sr7yfsmNmWG8JHPMikxz39iC8603saJw1fxT6/8BQZuB3Hl8JvwV1SguKQGv/75OxgPjiEQDornshYva3cY3kNphIyplNxj3iMKxug6Q2Ga4bst2hjyVOkyYFaTLDVSV44dBBD4czXy+iAyrcfpGnHk+yXSSMRbh+ZoJxt53gyrT37Wr5W/Q3tja/GfuP3YzCj1l+DGxRuwZENoqbDj0ToPKizjcGZSKC50IpOIyFnvoPdulkWiE04nJ0UWse1LxsNw2/PwlJhgpR8v+3kzEVoDC2MPK2eHUblKsNIDQRN0YlHMSWV1JqEcBqqrLSkNRxN+UV7oYfxsQj4KDPXGcfZOHkcmHLga8+BWyC7JrdxbfvSf38PYOKfb30Oh1yXprfTBZyPEa6JirdW0kDWPEiOalRe8oQXRftraepGfuaZ4VunnkteWDRC/ltf3QYEl6yqhnxrOQ4K680whbS2pOPtu5FFNUWkyIsEQFo9LglQqS8oRCk/CbLWDe0OCQRYVpcjkkkiGo6iuqkbXQI/EV08pKcVYXw+m1VUiFopJWMvc+bNws/cWovEUVi1sFh1UTVUZKouL0HGjE2sfXo3Wi+cxGUli4+aHcejwPrFB3LRyDa6eOyd7ccPsRly+eR1WhxuVNdW4evWK3KdVy1bgfOsFVJRXwF9cjOs3bgjfmIDXzTv9WLtwPpLhcYyODaJl7Wqps8LDIdE0dfTcwWhwDDMb6mGKJTHQ149pMxqRzsbRMTQMp8WNWY1z0Np2WWh4ptd2/jgvtjcGCZpeCVZLEX79y9/j4sUrQjcgunvr1nUU+Jz45Esfg9VG5C8nfFTmqJOHJF2WyayQA3oWythRqcd5YwRTVPHVSHPR2/z4k//vL5FOUORGOxiONJVXpRqfZNAwox5OJ3PK1TiUPDn+GxcEBWY1dTXymajHtWvXsGzpUlw6fwkrVq7E/v178eRTT+KNN99WBe77u/HYtsfw4d4P8cwzz+Ctt97C008+jbfe2onnnqcjwqvYtm0b9uzbg8d3PIE3dr6JP/rs5/Gz//dzvPyJT2LXrp1Ys2YVWltPY+68Obh+/Rqm1E/H+Pgo/OxAmJA0PIYZjdNx/twF+Vlvvfk2nnzySUGhH3vicby16x3h63bfvoOcPYv5c+fjxJHjeObJp7Fz5zuYv3ABIskI+vt7saplJd579z089vjjaG09C4/PjbnzZuPgsaNYsXQZRoZHMBkKiovD+dZzMuKk4O3alSuwOZyS8NLd3SvIGzutQr/iNnPD5KYh1BIqAZhJHZ/EkpaFmIyF4Cn2w2pRSILYyBl2KbxvPDYLOVpHmsc/THlVAMlDTkUsrYXsbly8eAMeVzH8PidKKxRPLJdVY8AsuGE7ZHxM2x+b3YMcKRTIyqE70DuCYGAC2bQyaVdm+1xvRueu09r4HnJplJSXoriqRP6dPEeV60ybl6SMgskrl+LaEBdQmKYzzNXGY5PNguNBLlBJp8tQ2JdCKpZBJEQFeB5Wtw2z5k7HzJl1GBkZQ2Q8i7/7zmfwo/94C4NjASTCE1g8dy68Xiq0OZJNi80fVz5/N5N3lBm6SQrs0eEoXvm/38RbH76F4LgFe3YfkEIuGlGUAjEcj07KKD01OQJPJooFM51orHHA77FSi6YoE7EYIgkgGM1hcCSKfhmrmpG1FSFjd6Jx5nRUT6lCKBxBIhrFRDAEs80th5ZwY3NpWS9usxf1jRUor3DCkvGJhRyfNRXGYfAgJbJbIcL8Xn0Iys8RvrNKJOT11ps618c9DqXVes+2JxFXrgO6QCMyK2PsDFPFVNoavZ25JxB15xknvEeJsyYHGGIXxmkGkVqx8Ta4dDmJWyUX2AqnxYEI7XroL854SVoc0kPVQm9PNyxWF5LkG6fSIoDlHsZJwLmbPSia6cWOzyyEyz4MC9GbPJFK5QFqCiZw+UAeL3z84/jjz30ZpSWNCEXDsknzNbNgYOHi9fiURZjdCQcbPvEmVw4lRLIphmKTT8GmKW+FzVWCioY5MCcmYYp3weNVzgq8TrzfgjrSy5NcPb9PrhnvpTpwiciqiHgRhBkIrp7oKH1EVg7Z8bGAoFKkdnF6wvVBRXRTUy1GA0kcP9SK2Q01sBUQwVKuFpwiWeHEWNyCfOM6mOqXw59zYHbyFlzoBtJKVMVrwPRF7c3MlDE2rrSyYxHL1yO8WJ4F2ZQUdMKh5tpiUWMgulK8GL6t+j2Ig0+eEauGZ7bViWsjYSxdtRnuwBU4bEzBIGqYxvBAGP0TVlRufRkTY6NY5OrDn3x6C/7PN3+MyXC/cDDrG6oV99UQfmo+tBab6XhX/n79fiQRNEXKhhmXz1yBy2FCNJLHF77yOTzy+Gr8/gevIjd2G1T7BnNm3O6NCu3JXVgozkJCjYcVYxMB4TVroIjnoJ6YaToGnwtOO3ivWVyp50Xx9hmzqm0WFaWLEwiF2mthnbw3o0DS60GKeGM/pMaEImy6MvA933MHEMqb4U9r8Jn5O7QVFl+n8HZlapFCVXUlOm90Ih0KA+YkEuEYKpxmzCrMYd3UClR74/DnI7DnUnBYyHFXpnAWUszzgN9tRiFpk6Vp2DysK7LIJ01CZzCOAfXcieOpCn1SgNt9apeiVCr4lwCDFL6SmiY9kpwLMrETYNeurO/E6tGEbMCBE2dHcSbiwPGIF7ejDoTSNtjMeRQV+fBfv/0pvvOP38fBj46hYeoU4awTAGBhyvtCdyUCI7wetBjTlBGxjOM0zqAVCUXG8NfVyC2bDdY0/BpeV34oXZFb/qy5+3TY4T3SDaD4JIvOhomTNlRWlWO8uxdTiooRC46L77rJ48BIIIiK4lJJyIyl0vDR9zmZgL+sSPzi84mUTA1GguMoKSxCpb8IEyP9qCjxIZ/MYmx4FOs2rELrjUsIBiaxbtkKXL1+DaUlRfBYLRgdCGDJioW4cPkKwrEUljQvxuUr5+B1+DF3egPar10RMWXllEpcabuBqvrpEk4WCIzJ2lnevALXL19HaakfbrcPQ8PjcNJhKRrBxOQEVrYswnB3F6ITg1i6uAk9nT0Y7A1gy7bHcPTCKSRMWTTUTUV0bByTYxNobJqNrCmLm729SIRTWLVyHfafOyb2c6a3dv84r6J3lZdt3sxOtho//Ldf4vr1DkydNgVLmufjnbffwI7HH8W2rZsQiYwrGzGisYa3Ho8lKY505C3/bHcJB5OoCz12udmyeOAYwestxle+9HVEJhOy8HmICUXCyAnkoeFy27Fo0XzcunMXNdXV6Ghrx/Tp0zEaGBOXhkCAViBeFeVHZTDtd2IplBSXYHR0CA0zGnCq9SyWLl2Gi6QqLFmCC2cvCOf39MlWLG1eggsXzmPR4sU4duI4Nm7eiAMfHcCmzZuxZ9+HePaJ5/Dqb17FF7/wJbz6u99g+/ZteG/3LjzETeLgPileT5w4gcVLFOLKwozcucGBQSxb1oID+w6Ka8TBAwfw2I4n8PrON0V4durkSfFyLS8tk9fDQvytt97GQw9vxtWbV5HOJjFr+kxBrR95VKG/FVXl8BQ4cau7C3NnzRbBBRsNcoKDY2pMXGBwhqgE19eRGyAfJrFKmZyUYoSvVTlh0FqKG0QK0xunwlvkRpzITN6uctuZZ25ziLI9MBYQfl1lsU+sqOTAMisu7r1CwxA3trV1IZVwwFfgRH1DGTwejrxzcPjdSNOL1+GWMXc8lZail9xUhkUUeAsx1D2G9ovtgirxwebBKZwvcR7giNOgyzBGlklwRGGJIBT54C50I2fKSDGjYlhJ0OD79wuHWAo4imsM43l6kPJr+R6toG9iApFwDNFJrkXmumflwXEU2LHm4WWomFYEZOKIT8Rw7nQf5s6vR3/PCCLxlPgJNi+Ya6igU/J7KNbihi3CN/26De7lQH8MlYVufPzlrfj6X/0AmZgVTQumo739toh3qFhf0bIYmVxc1MltVzvR1zeMFCkLFmWz53J44GK+OovEbA52F2NkGRrjRPPqFknPSpuzSLGLD2URnpgAzD6xulLFt/LFJu2Fz8ysGTVwOLmhKpYo14oS7KgmVBdeusGRRvaBQ1EXuroo1sWuRh+lKTJENZrnr7mBLIg49ObzSyPzGXMXwOkOS1oVzzCHlSlhtNPL4G57P65f7ZXCh4eLjcI42ikaIjf+HZ1gOFlgpUwFOXneWbrN0GHD5kTUmkUunUQ+mYPXR89l2//P1XtA2XVdV4L75xwr54RCKORAgAgkCJIgCUbJIkWalrvttjweq9vT7bE9ktuWZyS3l9WjHrVlW6Mc3G6JUluiJJIiKGaQAEkEgogFVM7x188599rnvlvATK2FVQWg6tf779177jn77LM3yiR7lU3whUK476m7sf9YCPXaKiwWDgCqg5KJVLVUQ2WtiKm3UshkapidW0QirxzWGLf0cI8cTg47HE43cvmC8N9tDoe8FhNcDq2xG0M+L8EBrsVwUxdcDa0oRpfR7M3C5qoaJg9MYlRhwSE7OiqRH8x7rqklfFYsrhJxZbDA/aPROMUHVC5r8nxq9XWJI3YGaBqQTcbR1t6MWLqKiZtjsLNjUy2ImoOY37BN6wmh5g7B0roPDfuPI72SxSHvGuqlGVjqJUEKufaZEKoknUQGFjZl6QLw/2+nxbAFrdrbCrmyW5Tjor5OFr56yl3FA0XB0CgwDTRKNTNCoSCKxQTCIY+8fmI1g8XlCnKbHkNx61b0lAr4d/dY8MZPX8ACu12FFLp6w/C67dL1YgGRybK4ZYxQXSCdKPI96GtQZgBMaIhQ+vDayVOo521IpDP46St/j0qqhDO/PInZsatI51II9fRiJVFBlZx+qx0Om1OoUSurMTHbSURj8gz5ug67el66CKSONXnopHA5qf1rFApcP5rbq5855ww09YgdW74PGZCTYV8lnaULT94fJsp8Tg2NTVhcWJRhUkkUxRnUgjwpD8ZAlt6zurND/Wg+MzW8R1qNGUNbNuOtV94SvOGBx+7F3v134Qt/8XlQrMeXTWJjoxkHukLobSjBjzJc5RI8wi0qwylSizWQRdRIPrWPswFUELILMESzCViV9Tr5D+T1yqAbaZgy26GG9WQ+Q3HgVKbLWGN8rltJqjBoV+w0iSEPf45wbBNufhjDmZE8XlysYKweRM4WUpJ5tRIGhzbjxz/6Pn77X38aN26OoynkFyqddgtNp1MCutGKlzQ95iPNba2C7q6tRtZ51wpAUAY9GizgGuPa0hrHLDiY07AQvZ1ewsKLhaRel5p2QgoY90zAH1Ia+KkMPDTXIILudCBeyEhnprWhCfFkTLphLto70xwn7BWJUo/FLpTASDIuCG+tQBdCKyzVPPwOrwBQBw7swvnhj6QTeWDHHly+fg2tLU2w1eqILcfQv7kXEzMzwsnetXMrLl27jJAvLBr8s+Pj8LpdcPldGJ+aRlNHl7yX1ciKDCZv6N2AibEJtLeHUSnXkUpT6aQBEbFtL+Do4Ttx+fwFlHJRHNyzTXi6YzfmcezB4zh1/gzMXge2bRnC4vQ8YqsxbN2xSygrM2OjoEPr3oMH8Nb7p9RcxfMvfaPOVhvROhk+c9hQLFjw11/8ihDJd+3ZjnuOHUYuncLQxg3S2itVODwhvQVxyjHLkIzyq+aCo3A9B8QYiFYja6KOwISDhw83ts8XgsXsxN/+9ZcRW42rqk0CGYOMEpWWYapiDk8//STeJu92716hJZCn+/Y7p3DoyGG8/cZrMpF3+fJl7Ni1E8MjN7GxbwNmJmekKuOGiCfT8Pn8yBUyMnHNxRjwhYR75fO6hZoRCgSxsLSIjZs3yYPcsWsbrl4exv5dB3Dm9Bl84omP4ecvvYinP/kkvv/d7+HJT34Cz/34Rzjx8AmcPHlSEORz58+KlBlJ5ww+jQ2NGL05hgMHDuDUu+/gyD1H8cuXXhR0+e033sTmzX3yffScpoTaa6+9jr17DuDG2A34g16EfSGMjY6LEQX5t80tjbC7bFhbi6OlsQkrS8so1aqiOiG6wZzGZsLPSV9DhofPlUGK3CB+D4MTK0ydqJA7ywSSbfG9d2yD2WqS4auamUiUknDJxVMyXUz3oI6WJnS1hqU6Z4KQLSi9Yq1mULPUlcNTqoCxkUU1hDfQjoY2r0zOV5wVES1nMmd3UKeyJjqyFJ1noK3kzaglXHjjp6eFz8gNr5AUoE6WAbVLKVtE5KoGkXQSJEO8Is2omMj/tCPoV4cHlQo8bgd9mIz2OPm8nJpmC0jZ65Khm05mUC5QwJ5yeiVYhJ9WRd0J7Dm8DZ4mB4p1ShrRMtWMwb4eXHx/CrWCA6lEDNlsHgf27oTfaVNB2uhQKBjC4FqKbJpySxMKiMWFhfE1/OM//iX+4ot/BxR8cPorYgctiRrvDdvtdmUoQGTC7nDLM2TiVykxATIk16pUcqBm4QqWFlfR19cmupXKQZGoWh6jN6axc+sWnPvwBlpbm1TSY7Tve7paxTSEE+qag6v5hTqhkodgJEs6oeNnnfxqpF8PUWnu8u0o8PqAC0XVyZ02OOAqYatgZmwGH527jHBrJzYf2ACfq67MEqQtWJHAXjPl8MJPTqFSaJbBOliBTTs60bOhVdYGB5yIwAlv1+FSsYSKDmwPuphUVmB2W+Hw+uDyOxD0OeBwEa0B6t4KSrm0qE3UTUll4cwk1kqJK8O+tlBALVHC8KtRVKMVRGIFTEfyqFmYrJG+wANZ2Y0ToVGtSrZtOaRJAwSiOQFxtOJaZRZIqUUO/Pn8YdgcQbR39yGzNomAi2oEeYmZOqkV5I8yb0RdjbUlvEGDQsH9rgYKVcHCZEWbFUh3R9BTDoKptUPFDE1NiceTuH5tDD4vlTiUScvAYJdw7KPROHLZotAd0+x++HoR2Hs/6kUnHt5gx9rcRTGHkLUvdrQWiTnCO5ViQXU6uLb5HiRhIsro5kCoGk6TZ2XMF/C6xZTIECcRPq9RYJE9J++Nih0lyg0W5X56vJTAsyKdySI7l0N84A7UH/5dpCN5PN0Rxz3dVvzgK/9VDcTaKujobhCLYg723V448H4xrvL38ezifWD3iM9Aku6ySoZJV2HoiUQy2Hf4AA7ctRXv/OJ1sUOdWphBY1srqqRzOf1IZVLKqpd6zea6uGV+5SvfXLd7FrCmqJBu/dwIJnBYk/rjLG40FYEJL6/j1vMkBUShiBrRVYmwUu+QpNQojDTHm9rB2/f2Y3h4Gg6TQ4aUNWrLZyG0CWBdbUDvXeH+WmxSAOnChecGJeduXrkpZ/j3fvgtPPfc83jzV69J7HEysbSY4czl0eUuob/Bgjs2hNBkr6ABJTjKeXgYr0AOMuC1QRJl6VQIsk5DHSMW2hRPV0wr2KmxmQQI4dfSBiKiLUo9enC+KNrOIgQhMoGE/2uolyjVwLVTxvIc8NGECW9M13G+GkKkakemZoOZs0jVEo4/8jD+6vN/it/6V59GOp2D10klp4J07TQaK/JhhYIk0ulsRjqs7LqSqnVrqFABBPrM1PGU91HfT/6b7ipwn4gCltEZIy1wfZ+IAptdnDOpJS4OcZUimhwuOEpl5HOUbHWjSMvvchUNobBw1s12O5yUnCyXpAPBvWDlgKLDhmQ2IzGUJyvfe4PfCXvNhmImg+6eFizFF1DLldHT3ouxiXG0tTSjms8jny+jvasZswvLcDm9cr5MzE7A5nChu7UVizMzaGwIi7EROxwdHV0ygEs52KZwA4Ie1b3wuKwioRiNJrB561ZMz84ilU7inqN34epHl5FNruL4fYcxNjyBhdko7j9xP3711msiP0kPgqsXLklM6Onpgctmw8z1m3B7XBjYvgWnPjwLEztkz/3ia3WLmYMpFJcuSbL63pkPcWN4UpIKehq7vXaRJqsVywgFXDh69ICgZ0xSyMdj7cQEgRxNmhGQBzw7t4BLV4YRjSUMbpQOwIpb7mDr+/wlZGJpJTPCQ52InFjhMjmoSsL7W7/1m/inH/0QT3/yk3jhZ8/j0UcexcnXX8WDJ07g1ZdfxL1EUN94A4997HH8lANsJx7Bqdffxp2H7xQdXfpVryysonugQxQZurrYko7A66FhRAxN4aBIazU2N8nQkcPrht1jRTyakgc7emMEB+7Yj3PUzb3/OF584Rd48qmn8J3vfle8qX/+8+fxxBOP4513TmHvvn0YGbmJlpYWJBMpGWpgsj06PoaNWzbjyrVruPPAAZw9exatjQ0StHHfZwAAIABJREFUMNg+7e7uxI2bIxgc2ISF5QUZnHHZXIhGorJxIpE1ZX9pBTLpPML+sExM89AjsZsVJpMxvbH0pmHAUy0SatgqfSYeQnqyV4Tnpd1SQm9vG9o6W1CqVTA5tyiayLkMNwOlZ5xobWqEP+QGKkWEAl6pju1OzbNUigvkxPEjn6/h9DsfIRgMI9TagHufOIyyLYZMLYpKvQAOL3JYjKivoAqqj4l6wYTEaBVnTl4QdzXaglK2xGS3oHOoHa29DRi5MYqLp4ZRyFRht3pQLdJcgc5xdWmbSsIl4hPkANfFBldoCjJlrSgYzEKZsKu2vAoigmpQq9VUg7fJiV37d8IeAnKlNKp18hHNKOcpz1SE1+NE2BvAh6dvwm0NiY3onm3bZOiJknt0H2P7ViSzLGY5xETcXvjBano/mS1gZTGL9rADn/6Dp/Hf/ukt2F1Vaa2TZkBEJ5enaDmtMOvC1+MgHJNokUsif9FwPWSKk8uXsbicFBeroW09qFWKYh3JgpQfN4cprdeKuYWY7Gkm3pQZ3LihX9QXuL/JbWVCpqfS9QCPljgSlMGQwNLILg9CfmgUTKPCGtXVh7c+eFWXhzgDExYOqhDds+CdN95DKlXA5i0DCLQGhD9MndFqKS9uemL6zWdsT+PNF8/Cae7E4ECPIGB2NwdclESU0B+08U2NMmAOaksIt48FDpMVv5soIBPTmmj90sWOSLfJ7YLND2zf1wVLeE74zeQW6i4DeZSuuheTpxcRHa4iGY9jOpJEpkg6h5JkIjrIgonPWpIjY2BRDZiwwISAAclURqgkJhPRXWUmwZO8tWMQTg5N5mfgo9KBRRVIt/iS1PuvIBAKIpFOrduPsnsjXR6fT3icAb8yxNGIED8rJJWvR5RboYkcuOPrE1Hi76AEHRNztlRZHKvdouTU1DNUfNqcPQDP5iPo2bAPbflpmHLjYJ+EGbHsNWaCBnrFz1SGYQJD7r8g/bJfq0rmz0D91+kthrIAFVMYB2RQsKQSN+YylGTkB6etxViHA4iWOtZWV1CvWsXuvpi3Y//nvoSL9l50ZiL440N2fP+/fhXZ1VUka1Z0buiFoxxFpURqj+omKY5rbr1tr/msco1QVAE9oCnvoQr4vD5k82U8+OhxuG3A2y+eRHQ1ggwqcHk9knBQXozdLKfTh1K2gLWVeTz7u7+JF37+a8zOzMLnacLC/LLkaE4PE0mltcqYwSSOCS8TRm0xzwKE18Q4ohNkFkxS9BidG0EH3UpBQAqN2xQrJAGu1/HgY8fw8q/egrVuEg67RuSFsnSbyoOmk+jXYEdAd3H4WgRlhi9fl2FKj8+Fl177BZ765O8hHkmjlEmCw1YVlOExUf2kCCflKqtFNLrrGGryYsBvRkfADI+9gjaHCf56AR47rZAtyNJRzGqRwbdKifKFShpPyV1WZeaMBZDTySKQXWeF8JJmwphRrrO/wLjAr9lh4nsnPGso3VgsODtSxDtzbry6XMG4yYcSB7uNQosh97d/51l09bTg//2HH6gurtcpa5BDacqV06M42FRcsJhF9jQYDhnFt+LRc3/L3kxnFO3BeCZ6oJSvRTBOx152YTnAztfi/8mgm9EB0AixgAmiYkLEuwqX3YJGq13uM4eOeV4wR+A563F5kMtm4A74kMnlxIiI94nJL5+7gA9Cd6wqwKdcRBd1hJdX4LHb0Rj2YjG2BEu5gvbmDsxTDjboF4CGsbStqwXziysw161obg5jemFG3mdbczNmJsfR1dkJupVm03l0d/VgZW1FiqFwIChgTjqREKlbntsLc7O4++g9uD5yA5FYAocPH8HU2DjS6VXcd88RjFwfQSFXx747d+PcR+exFlvDPYcP4fz7HwjFtru9CWGLGVNXbqKzpxeNfT149cNzqJLG8vNXflDne3/3vQ9w7dp1MPG3Oz3G5CQhhJpCP8hBoUtavYzf+zefQqmoEEPWukRViGRxIMHi8ODNt9/FxcvXJIlm8OQiEN4SWw5sLzKAWqwYGR5FdCkiFRqDm2xww0dKUC5U8fDDD+C1N9/G4YOH8M6pU7j//ntlsIyyXa+8ppQZmPA+8fGP4Qc/+AGeeeYZvPjzF3Hi0RM4+cpJkfV6/8z7uPvoIbz11tu45+i98v3Hjt2Ls2fPYdf27Th/7pwYPJAHvHFoC6aWxhEONKNaZALC1pVLYPRNgxtlaG7/gTtx8uQr2H/nfpEQ2759O8bGRsRlbWl5UdobS4vLCPoDqg1ZLsPt9WA1HkN7WxuWl5YR8PklWLMF2tDcgPn5OQz2b8Tk3KQMwBC9XFpaQXtLiwwVaEtCVkJM4ok8cBNoFx0dnGUS0QhuPJwk6TIQX25OjZJIosLNL5zMGjo6m9Da1iBJQLFaRSZbRNATQEtjoxTO5GcS0XUKVaAOl8cLc61svL4qUthWZhsul6vh9ddO4wv/1xcQ7mjGpemrSNenULblUK7lYKrbYDUxATQjSxMKDmFVLUiu5BEfq2CodxuWVhZRrOSRrSURzcSwdW8PGjspZJ+D2+5HOWvD+I1ZXD47ikw8h2qOxgxs5ZCnVYSdVtYGr5zEBn2oEoEgAkUOlrT8mCTZ6oL47D+4B5t3bkTelECqFEMsmUE6kYXN4kaVw3s89EUzmBx0G6xlYGEygRNHH0YplRIkj7bNDIq8X5LcWojIcq+owRKNlMTTeSwvpIWP+81vfBFf/E9/B5stgBwHiziVT8F3B59fTvZGlVPcHBQ0DmatYSwHX92C4ZFJpFI1DA11oVbNIpcui7kGC5dkOodrV6bhslmQzhfR3d2GjZt7ZEjMfptNJ7Wv9UGmeWcKGVL8yts/bqc1aFRJt0wlwTHa2SrZV0kOPzTtgZQGJvfLSxGcO3cFHm8jtm7rg9tL5JlICE1C3OJ8RH3ZEtt1ZhYgGeRTZaBsl86QycrBMHp1qWSIcYW8OrbomFwyOaA+JWMQrYtptStFiFnZmPO9se7iD/NwszndqJjM2P1YA2r2BdhpYCFIaU32ceJmBSsfVlCIFzETWcJKsgC2S11Wt6BiRHhzIlMUVC3oGlErFxoaGjG3sKLQXVJpzFY4XUySawZdghrizWjuaJWiI+BIwWkvoVBSGsZ6Xwt9qFJBmh0bQ4aP16fRPsULpCKFut9Ec/UzVckPYxr5s4oewSEWxhR+sAhkQaKSKQ4MMkaovc3WoqBLhjMcbTs9Gw4iuOEA7DOXMdhpEzRMxxc+Q5WgKoqHhHMmygWlmMJnyXulrlHJJOr3wa9lQM9CKpTiTFfYQ17/qEmBwjXGpFwV22WREowvUxZPJdfYdRe6H/oEDjaYYZ39EO+/+roUW/XNd8IfaoVl5gLs5VXh/avil+9fdS2UM57aw0LnsSu+uRQFaaVlTISXSP6WnVvR3ODD2IdXkEulMbU4D1fQLwg+EyOuASq78CyYm5hREogeO9x2nxRqM9OLYnmcNbpwCkUlmqwQZY3e6wFFymhpricH3ZikcC6iQB1rg68rSbox8KfpD5oSItxytx2dfR24fnUK5UJG0C9BDG9TlpFBYCYHt0kg8ns03UknXgRlrnx4WcATahr/4b/7NP70T/5KBn9rZaVFrhFm7lEmU2ISREWXck4oDiFbHe0hM7oCdnR7LehssMJpKqDZ64KXoEQ+BQ8Hqon0kx9OuW1xlOTMkTKPsMo+JT/YJMgnQd8qqUr5sigAcGhYDdRzPQHFugORRB0fLFjwz8MFLDtCyFWJGtN+W103ZQ3//K/+VIbj33n9HPoHu1En1Yf60IbVM+8JX5/DsXx22TxNZ9i1yRlUh5TcR70P+P08i9l55bnO5JaqHNyHTIr57G/f73of8Xnw9fV6YFzheeO02BGJryHkc6PZYofdTD3xHJwuO9IZygGahN7A+05Aj9rZnA0hiMLX0o6Wmh5DxRICOwTlcokEHLUyOlubMb66iAaq2FjtyBaq0tEscc3CAk8ogIXFJbjcHgS8XixHVhH0+9AQCmFxZhotra1Ip5LIF6ro6etDNEYjmwi62jtl3ZPbz9kXh8mE1cVF3HFgP66PjSGRymLv/oOYnBhHtZLF4Tt3Y/jqMMxVK+656w68+8EZobbeawzp56tVbOxqRjNB1+ExMdZo6NuAd69fwxott3/8y+/Xf/XK61hYXpWFzAAsotqsMEXgXUUZEXlPx7B75xbcd/QQSiU60XCAQCWw5NR4gmG88eYZfHR1BFaHRwlLC/rB5EK1rMQ9iaL/NidmJ2ewODMPEyWNRFWEbSu2a9jC5KavY9euXSLLRcvaSGRFqsmJyXFs3rwRZ89/KNJer75KxPchvPTSS6KK8POfKbveU2fexgP3P4hfv/xrfPxjj+P73/8Bfv/3P43nnvsJjt1zTDR8tw5txeWLH2HPbkqSXRRTh2tj19DT1YfJiRn4vF5ZZOQQypCFDKO4kaf0EHkvkVUMDPSJyUVDQwipdAqBgB/xWAJeavTllYwTJ/Z5EAb8fqyuLgsnmeLiXMzUgKSBxo5tO3F95DqaWpsk2c4msyK1xfdPXg/vn9LYVGjS/3+ogBuIh71uK7OlqxFe/bM6EZEEkHUvEz5zHW3tjdi5c7NwbEk3YBvE4yBCxfa7QTORBNngTBHXNyZ5haNKzraVAwBM9pxYXIji61//O3ibmvBHn/scGnodMHuzyNcSMJvsXFxih1ioFUXjs5wrIzqZQWK6jmwiB6u7BpvPhNaBMLxNXjioq2hnBa+URCqlPHW+YDV54HQEUC7QGnUKC5PLUkQR3WS/O53KwmOl/FkWNrsNDpedtunwBd0iR9TS1YrmtiBKlRTK1awk/PrwW40mRP0gn6vCQuUKo8VEeJX7wWUGGgIN+J0nfwc//+GLyKaZXKghL5pjiLC46MmyglYDKfognZlbRTpbh9/twtBgG+5/6BBefOE9g1JglQOdyTlbvnTQYiJH68fbE0+i0zzwV5czSMSJguWwbUefBEH28LLFPOJxaiYro4xcljSIMvYf2I5gAx3RAJtZHaiCMBo8Z43oalRRcU1vqa3oFrjOP/QQm/67QtNVV0EnYrolLQm/sKEsOHv6AhYX42hsbcHgpnbARA6sXdYDqQdCTSAvlHKGTotIJznNXkmchCpQNSNfzKNaIvewhEqOyRHb3OQtl2Hxu8VdjVJmjDt057GZLLCZqjA7XFIgWe0mMduhY57T4hK0iDrhDdtD6N0Th4Nc3yITYxOSK2nMvr2CaiqEVDKP0fklmAxDElEQMKTHWGjZHQ4EZFA0Ikg196IeNOSACZEIJv3chUS67XYX4HBjYFMfkitzsFUT8HhuUWL0MxLKgCKPyaBKrpCXhFrUA4znJ7JIBLFYYEHRB3SWmU1lZd8REZLjn7JQBl2An3nQ3o7kEl2ljCIPZZ4LdKQiP/DgkX04PZyCpXUnzFNX8Hufug/TMzyUFI+YMx56XUiRRtk/osyGgQbHV3ULXqO8et3o6xH6Enn0THoNqhsTVnGeq6nkUw/+UGUhn0mjnCOnMCVJkq2hDceefRJH79iBr33pS8ilkoiULAgefUoKHV9iFO7oVRma1q1jxk+dnHGf873ozoacX0zexNyjKAN1pLHccddu2KsljJ6/hgiln1x2kX8SHVuxZzeJJBoHjY8duQsutxc/+snzyKdL6OpvkfOukCtjfmZe0K5cmvxs1crW3GZdLAqybbiaybUYvNXm5haJBbS0lbObTmxWNeAk0o/cw2LaQPMhl0iNJTMJ0L/HRp6/0E6UO50g8YacolBp2LkwKA5aVk+32wnyMF5evnBJVCY+8x8+g0tXP8Lbr58TTriSGFTxQ4be7NQ2JsJYEvoBFU9sphqcBMxAt9cyPOYKnLU6wg5IEtzis6Aj5ESL3wYnimjw2FDLp+H1OGQizcYchU6EDrsMG3Nv0ETG5XKjVkhJh4JnGCUC82UHPE4bMuU6qo5m/PS9CfzyWhGrTV2IktdaFbVxRcGkzrjNhL/668/iJz95HsuzEfjDHtV9M9YJ9x07ukQv+by5f+xOl5yHelBan8dy76iC5XTKs9ImIJqPznt/e5eWz/72e8ef10ULP4vCQyJJ02/phvucNmwINogCELuEVrt69uwkOSxmpNNJSXilk1KmwY5L6BfU/SWopocQCQTwd3kdTlgoR4oKOluaMDI/g6GBbiwsLCGbr2Dzhh6kVyLIZwto6+7E2OSY3AvSEibnF9DV3kbLVhSyeTS0NCJDOcx0Gf2D/eKTQA3sjf0DWF5agS+gAAKXxSTGPpu2bMXM0iJWoynsPXAEIzdvwG6vYtf2AUzeGEM2lsTHH7oLp947g1QyhYceeAhnzp1H0WJBb1MQ1mwWK9Pz6OzqRbCzA5cnp7EUS8D0qT94tr6wtMb5enC6mYGJD4MIK5NQBmlKILHdsjw3gj/5D/8WQR8tfhlKlQavHGBWO25OLeCFk2/CZHXAarLCqrSq5ObdTtKWCjqTx/z0HJKxJNzi6FKU5Eq0QUUihi0sSBI5tHULrly+ioEB3qiICMVzw5Fzxg0XjcfR0dGB4Rs3cMf+/fjwwwvYun0rLl7+EHt378P7p9/Hjm3bce7cWRw6dFj0cKlowCSV5Oh0LCE6gpTOIUUgmUnDHwgiEU/DJ+1P8mJV4KUKBRO6XL4Ir98rPBQlI5KWFhb/zgOCvtlNDY3i/EH3oWwuL8FEVXdxoSoQpWWSSgoON85A7wbcGL+B7t4uJOMp6rdJO4uVH9sa3ER8Nvxa6S6qDSGc1tvanvyalSMRBR4IPIB1e5oBXT8LKVUoy1KriEnE3t1bRF4mlaUNH4PULR6gQrnUIaYTHhLOdbtGAiUNBDgpXq4hmynh9z/9LI7cewx/8vm/xWohhtYBC6q2hNAh2HrmgcbEhJPrKAGR60kkZolIZtDe70Pv7kbULWUZHGOQZ4uKZgBiR1p1iEEOK1k6VAm5kHlehVPNThmUoZ8JlSYccIoWJyXK2Haq15l4ZmC2kkPMypttHCLDysmLG4/vg8NGwoHMUe4rDpczoIwQbGwFOWGjo5vTip72Lgz1HMarvzgnB1YdWoGAaJGyYFYDJap1uhqNIRrJIppIo6ujA9ViDl/72t/gS1/+G9hMXShV0sIfNVmVRmljY0iGNbhe9EEjaFu9KrzKkRvzUlju3rsZFqtqU1ERg+gSaUrJdBb5LGkkFQwNbYLFxutSclyagsDPXNv80ENq+pBiC1xTF/j5dtRWrweNPtzOIWQA1cmLKDETUZBBmgpef/U9pGI1HDq8BzYnQEMSTYugGQSTef4uDtwRgV+JxMQJqpLj8F0eUapn8NCidXIlD6vFC19rGC2bWhAOkDdpho1ohOiVclitjirRXiIkVFMwOWSNplYjsNbMqJbzyGTrcJt8aAp0YcuJPdh6uAy3mW3/MrwmN66cvIH8nBOJbBKLkRLWkjl5vgoZ46FKJJx6ux6hMjCp57plV4AFe5Foq2j/8vstMmC4rthgcaBn0xYZKMyszcKONIJBhyB3GnnhAaWQojJCoTDW1mLSYeP/axSXNAa2QmmDzH3PAl0jqGxFk6sua1ra9Lwtaj/Lvr3NHY/JneJxc2jUjEwmK+CGx+1CwGVGy+AGnL2wAkf7NtQKCXzijn5UrIxJih/M1+XrKa4pFRuI9JdQkWFUnjU0jlBgAGOZpsDopFfoA9IxUZQkJmD6GqX4knkRGi2ogTeREuRcSVVpL/f0dWDmxig2be+D2RXAteEJiTFFXxdywR7haXvqUTSlR2Gnzbh2YzP4kjxXVGdGFfuaisS/iwGHTZlf7Dt4AA57GavXrmNtKYGVfAauhoB0wPReEtDD7hSU6q4jB4WDurZWxEu/fA1H798jmqE8YkqFCq59dBUBT0gKb6rw8PdpIw6FwqtihXuQfwjCKB10dQ8lQTYSV0l8RSpLGfdQSovczLvuPoK5hQUBWZi463NEaBqKzLCOtstrVpjoswhl0U61DdWS1whlLBrD1NikFDQ//sVz+LPP/gUWp9dQysVhlvukhsX0cBZ13BkLWcRxeJNDy9TFZhHEVrBg+UzMqebDQaN8BjZ22OhS6rfAa6mi2e+RziM5+HZTEWHyTVGCkwoQjGvCnQeiiZJ0Mwj3ZvNZRGo25JMFLMermM/UsFqzIG/xo0A031ZHpaAGywjQ2W1WBAMePPOvfgP/8pNfws4hb7b1zKro0UUI3x9phU0tqvPqD3KArCYortY95nPj67LTwc880/ncNKeX90fTVPR64/3R64/fp00ndIyVAoX8W9TFnjzotGJrSztm5+Zhc1rELpqdIH+AFMisdGCZlJP2QhSYP58uKE1onUzzmbILJmc8O2b1msiweZxWzDER7e3EwvwCCqUa9u3YgoWxSaG1NjY3Ip5QnWgi7eNrEQz29mN5dg61cgltne1YXF5GrW6TWalrw1ckRxravBULM/NIFvNoa2uFrUq956Tcy+hqDNlcBXccuQcXLp1HuRTHI8fvxuVz52HKZvHE/Yfx1junEI8l8YlPPI3XTp9GxmrBUF8vkksriC8vo3dgAE6fD6Pj0wIwmI4/8WC9XLOiKPADDz1yA8n/oD4nRaWJ7tqxtDSHTf0N+OM/+gwqxTzcFEE2hJbplU2po//yje8hXeTiZkNeWZSSeKrbXGoDKqeVZCyOyMIqSmwxCoWzKlxOJsnCvTTXpRKk5NemTZvFjKG9vR0Li/OSLC4uziMUbEAymRLyOIX/dRDgQgmEAogmomKAkM/m4SGfqagHoUqyWbk42T5mK4xan6zaKM8RWVtDA6ca43FJqHmIaHMFLmDKWPE9KemojBIJz6Qk4WWlRFQ2nUqjs71dUKmAL4hkOiWJKj/I8eShRJkw4fumk5KYtTS2YmFpHr0berC6FJFWTFNzo7wGf5aLUiSuDD1ILlSt4cj7ygNRH178dyJzTHAVSqACjk7mJIGhYD7MKBQzaGttxJGDu+EmMlm89TN6wymaxK22Iu8xxfzFVIIauiXKgFGOS7U1qa/c09mKP//8n+OV1y/g7//5v8PXVkbXoBtlE73BLXAzyJmq4lJVK9axciGK1LIF2UIFm/Y1wdNFNzTVThaZOxlMUNO24nR0m04ko5/i2Km2Dzl9JPOLsD0o3UThdre02MjhEpkz0fSkxix/h8FFrRs2rXJoEP0mN1opNsTW8qhVebCWxfHL5/XA57XC7/fgrp2P4Z+//jKKBbakqKyQVQWfHEK8LsUfZmt+LZpBKkb0NYoTj9yD0Rvj2LJ5A+65dw9efOG0JE1skZHYz0NG9GRFQk0lm1wDCumqYmxkDsV8DU6nC4Ob2oRDR41VGfigbz0Vrmt0XSNK44TVarToDRMMIvo81IhYc+Jd9GyNNqouptSEN5FISrLc0tsWdReZeCYtxpAfNFQbNBqmW68a6S1VSnjz5QuoVB3YtqsfTrdF2pIcfOXvk4Qiz0Etm3qGjhyymQRGh9dQSBZF17VstaNhMIyQv45zv7qCfLYKh8mJYHcvnv4/TqDmGpFinG11JtJ8b2zhkQNH4MbjsKBozMiKDbDFIdbN1boFLhNluChxZ4XHSxe1EuwmG6ZPzSE1a0Imnkcin8fscgzFMu+VGTQmYByyOzlUSOkmImg+WXNrCcXxI589k2X7nbQHIBBsECWSTLEmtItQqBEbe3uRyawiuTaNrk7GCh54KiEU7qjwgYnK8vmy3W6TooZxQWgHhvW1HgrjdfHfte061RYKWdUhiieTcvgRndHT/XyddRTTrKx1GVMULzgnSYDbAfQPDuCVdy7CWrQg4/LDGexHQ2kJdx3ZLDJDLDoNarca0GQ8lwSB7mDKIOV2GTCdXOshKN0qL9Mox1AK0ZQYojA6xpH2IkZHokfKJIn30iJDtuw+ucxWNDb6MBfNyJ6I500YW2TMd0vr1VnNYmufXehm/D26qJNEUvjBBbkHemhQd9fE8IUOfHaHCO6H7WXceP9DLCczMPm8qDvIc1aFI+8pjWz4NdG4VCopblI/+N5zGBragVKdBbu6N0G3H02NrXjvzHn5GT63Gl1QCUSJ0Q+HeHkGKC6xAiHUveW+leSUA4miIKCSdO5bSTZFuorJlhUPn3gQb5w6Jag9O6o6UdaUCSbHXBNahUEQGU09cSguN89NIoPspkyOTqKYz8pg+D986x/x2T/7PKxwoVhICHIs6Lm4rZpELo+FOu2Jqb0vMmLGUDEHicXuFxY4XG5BLYXaWK+IjTmRNRYn1RI5vtSvtqGYK8DN+FQqw8pZi5ritNIZtpQviN04jw2LwyFyh1V2VkifpIU0aVV1Xg/dFK0oVanaowpMngmM/xsH+xFuDeDyxWEEfR7Y3WZUaixWlfQgz2LVFakIWEapOKdhoy6giTHUrRUuKNGnz1Qp6I2BNZ3w3lJfUJQkPl/dQeVrqAJEva7ww4XCQN5yDWG3DRubmjE9PS0FRXNzE9ZiMfh97GCWkSsW4Pa4UaYhBbs81QqKxvCq7mxwv7M7ynynxLiDKlobgigX80hkMtjc14mlpWVJivdu24SR68MynEbX2piRxDO5jlfq6O/tQ5zD9fk8evt6EE8lkEoV0dXTiZmFaeH1d3V0CV20UK+jMRREOZeRwoca5YVYCvF4HvvuOoILV8+hWs3gUx9/DC//5Cdo9jjx0LGDePnVt1GpuXHfQw/gpbdOIg8LDuzdh9nJKWRTSTQ1NaKrqwsfvX8BAUpA3n3ieJ2ILKV8iEZwcYgnllgM8gaTY5XD5OQYnn3qBHo622TgoVosCG+OCQW1LK+PTOPC8BgcvqC0UM1iu0gUSglFyzz8esvEgoWZaUSXoqTpCqrGtiUfJqsV4X1VlXQHNwRvvg42a2urkiTG4jGEQ2GsrqygqblZggOHW7jISJegzpuuyvk7GACYgUsQMEjagvqQZ2QkTnoBiwWvwZdhsNcEcmr+MlFO0UnMrSbmiVKoJKQonDpeJ78nFllPxW/8AAAgAElEQVRDZ2cnFpcWFYqc4ICJau3wexksWOUxeY/Fo7A7nWgKNmFydhKDmwYwMz0Hj4OB2SXfpw88PhMm4bwWLk4i03HDolDfJ25Yp4vyR4oCQWSPb14nH1JAExVhQkSdXqcVNqsJx+7eJy3/YqWEqkxaq82vk2pJvAxpKR6a+uDRAZOIIQsXHtBeTxCRpWV881tfQzRRwf/y2S+gakujdQMQ6rQJd9RkKsNkc8qzzkWqWP0og2SEzzGIbYdbYW9R7UvFhSSyQKoF5dJ46JOzS8RQVcFEQ3kQEDXj8+QgNWMpAwL1esXaV16HmtG3/NdZ7SonTiIhbH4pmge/5gFBmS6N4kWWU0gl67A5bHLwu9wW+ANUHXHBUQhgsOMIvvP1MygUU3A7q/C6qWuZkI6EzCCLHnUdq8tR5HM1dPe0IRhWA23RxQy+9vX/hG9/+9tIppQOo8fvEwSbg1M8IFhM3PrgNVrx65On0d7SJvypRx69D2abQuvIq+f/62DJQ5MfOvHWXQDNWdSJBQ8fPkd9kGoEVxBMzpTblZXt7f+vqTU6UbkdNebvkUStCsQjKbz3zjmUihbsumMfPA026WBUC5yW5vCQei7U96boiMdrh7thDS/87E3kou2imFCzOLH90X04+Hg/rNV5vPKNNzF6toZaOQ/6SHRu34dnPncEdvt12MxhmCzldRtmNTimkgtNW5E+lZGkay1SjUyKOkbdhLWbSSx+mEMykhN0JJkuYDoah83pEWoO4w4H3LjepKiiYxi5wZWa8Di5jyQmWtXgWtVkQ6FMMxYPUqS9OH3YvGEQHiRQzawKYu328TqppKBakIpmoGTi9H5T6KY6EPXhyPdC5QXd8SGVQhwJ+RqlqnLYc7qUUxfpHwbKKh0DQ/2A65SxhN0bDr84bG6ZACdys3nbAD64NCpIu6VaQ5RWv00bUF5awG8/ewxrkTicdq/IAd1qx6vCiH+En2p0gnRhpakJOoFbX1/aElZLS5HKYnQDVRwy1rpWdiBaSHodKQ+FIlYXlmTAtqXRj5VMFTcml5DiwFWVWrAutDRYsG17v3AQdcLLIoDXKO1V0Q1W54heL5qWxzhz/PgDKCejWLx5EbFoGnO0q+9oF8kqFqN67/CzJKjcQQQIarwPRGJV3s/YptB0cnB5LXaxup8YZ+KixlqUVTVVQ8oy1Mhnozm3vDYmw9KlMab6Ba03nqmK94xzJtFOZQyIJpMGT9QsHHiehXxvlNXi8BeNlXgf+Hq8Xl0ICdhQq6G5tUXuSblQw/XLV+Fy2eHwWnHi8UfwP/77zyWG2Fw2kSblEFSKaj9cE8USXDaHUIwKlZK4t1FnmAmxgCgOh0o+OZhbVTbvUl8QQGPnjbKWduVeSBqTmlNQMZ2Jq5pZU2YU5OHWSVsibUtcNvkM1B6qiUSNGHQb6L6osKtBfNJB6OhYLeHOg/ukezs3NyeFIkEXk9kiANTCwoKAXYoypFSoCBow4dUdA+lGGDx+ntnUudUFniCsaZVLqMJIOZZquoIebNN7R3N3aa/NNck5BTnLRMkGcNar2NrRidHJcXS2t8p7W1lZQ1NLi1BtTMUKwsEAItEYWtghSiVkwJvzBspQReVHwoir1dHUEEImvobOZjWbVDWbsW2gBwuUsStXsXtoEFcuX4bN5Za8gSoVoWBQOLkr6Tw29PVjaWZaAKaujjZEY3FkciW0dbRgJbqETDKFHdu3Y25qDtwO3R1tSEQjkn80tzQju5YSKt6uO+/A+SsXUalk8dSjD+Ldky8jaLPj6NF9eOedczCbm7H74E68cfrXgMWNHVs34vrojJz5A20hDLY14+zbH4hpjunIgw9QNUZVgeR92NQABIMAAwpdtZaXF0TiYqCrkY1iULzIaafFIG0Q7XC4/LhwbRxZTuzVzXC4PFJlswria6iDVg2v8PcQ/u9ua8Hy/BLGb0yqyV+jKpVi1zCi1Yiw308eraqmND2C7SaipKlkXFBZtug4MLW6FpEBET5APT2pf7eqhC3rk6wqIN0aaLo9udMBX5IswzObLQqxC4wlJWGVxepxS9vA6bQLb4r3zuNwCZrMzUBbP3L5OJ3p86lqkPdEo7RM3rmYguEwfC4fFpcW0L+xD9NTM4JO83o5qdnZ0SGJJG0pm5qbEI/R2tkqCS+5wHwvuppkwu4P+GQD8xqZ7BDd0Ug7NyPfE9ty5EuK7JKpiscfOaY4dkxsSeyXVpZSM1CVptLBlATzNm1WdR+VCoLmLbHFvrK8iqeefAofe/IRPP7MH6EKJ3L2CWzc2wCvjy056txaUa+UkZ6vIXq9gHyyiHwtj0OPbUPVk1FtUSFpGa1bwyeeiDg3u66SOYQm/M2yWm+UZWKVy1O8KqgCD10CADUh6+uDjACCtAmJ5HESQuSsqGNMTrKWhVFtzUqxjnSKCTcQ8NtEMiwQcMPttmPmagSf+e2/xOf/4geIp2qol7kmqvC51UHEpDlbyMsBF1tLihxf/0APgiGXWDwuzcXR39OCx3/jOJ7/2VtqsptSSLpItKrWFZ+nJOSUhyoUsTyTwMzEPBKpGJ565jFU6mqIRznHKY1ThZwqa2YedvoA1weMPux1ksTnrj80GsHEiWgOE95b/6cGjhRKpFpkOnm8hdoRjbRg6tokLp4bhb8hDG/IgUw2p2w0PX50dnRhcEOPuCplSzkxeSiaK9h0pwcfvfsqPngxjkrdjhqKqJT8+NPvfgamwGXYzTZ4LC78x9/9FmprYaBeRsnqw8CRHfiDP9uOWj0u913vf143kwZ51jYqJCijA5VsUC+c36vWOPcoaTfZpRyW369iLV5BMVMQpGR+MYZkPie6v7J+HHbpZ3GfUZZPcfNI43KIVrlw6ctKh5XJTM1ih81BOlQecDrQ3t6BDV0+5GPzWJgcRe9AJyplNSPB58brkQOOWrj1unSG+EwZSzgEp2kjmtpA6oRGRLkfuB4YD0lnkL1BZLisBk51Mcv3r6kPuh0rgIMFyCQLsFtNaG8PwhH0Y24iinRGuUOxgEzka+hsakV3px+9fYMy3Mf7dwudVcj0+sFdVgmlTgpuV//ge10vyKkfIsWSplfQJEW1X2+ncUnXimcWOfYWZVJEC9tMMi38w/5WH84Oz+HazIrS3Za2twXbNvciEPIgl8mvC/+zG6KBEg4r386dJtIrdDDuA68b2zZuRKCex9xHH2GS0oYuIoAOkYvkmtfPQ+45qUDsntisQgHk64bDQXG/VPeBPGVlPLB+zlndeOfU+7BZXQJwOGT9KNMJSUDtTPq4nplcK4Ran3GCVlM+ksY6NKOgwoHDjK6udkxPzwpQJTJpMAmnV+9ddV9VDOT6YreiZCTvTLDJGefZ53BRj7iEbKqA6fFJkQ7be3CXzEoMXx2XwqSls41yTDC7lYpBIZpAIZ2h24hcMyWxSP9jgqrUchRoodBQJviqu8czqcyuhpj4lIRqZqo7ZDBZ2W+qUXdyqvPSFaDxBJV3qMFNPI20GJrNmGWAVcAMngkmdgRU50RciZkcM9lm69/CRL+EY/cewc2bN9eLSh3X2IFj11YUF6qKQigd31RGnglfhwmgVl2QmFurKyMhQweZa533Rbi06bTkK9xTmurIf+Pf9b7nOlGdVbUO2FXlWUYlIoI6XrMJuwcGMTk/LRKi2XgciVQKGzdtweTUBFxUa3I5kYjH0ewPYDEdR6FWRXt7FxbnF+F3u+Fxu5HIZAVcCQZCyCXS2NBLfu6oDA/v37UVly5dg8fhwMaedkyPTMAbDKJcLyObz6GjoxMry0tIVavo7+7F4uwctVvQ2dqOublZFKtmdHV3YHFlFvFYDEfvugsfnHkf3mAj+nq7sTw/h3Ktgp6eXqwtrKCQq2Lzjq24cP2iSAM+evw+nH37bXhdbhw+vAfvvXMW9aofh47uxhunXwHqDtx9x3a8d/GarPsNnU3o9PsxcXVCZD1Ndz10XIks0O1MNE3ZtVSWomyLrq4sSPDq6W6D18FytCKDNk6b0pXkYWdzeXF5ZA5sPPDY4AAb0YDbNRW5oRThWrVjW0M+mGHD269TENghqI60b0XLUQVLXXGolghbnGqzU86CD18SPElkeGAptxK6d7S0tMqhIHwUuiwZaIVOCMlT1sGeN0W3iRWypwLH7W0HQY0Nojk/U7dVcbxyIkPEhJPJbCavBsbYAiXyK9dDWkRTI9JxhfRxEbPSpJzN6tqKWDuyemTyzuskfSLcHBLptJAvJH/nawptwtgAbsNgwulwSGAlX4/ZnFyb+J0rRxwxd6AtpbjvGAijwU+VCVQZOKQsE8NFCSceOCLcMTabFBqu7BGJFOjDS09v85pk84t2otqw/DeN0pC3KAeyx4e//9pX8J+/+k94/sX34AxnYQkksW1XJ6xOUmdckrjMXUkiPV1FMpZHsMOMTXd3oWYuiKmESrR5iHJtGZbDnPIVZQ8lKcY1pe2tVTLOP7cGW+RQlPaqQprWkzORc2OypjiBTGAYzEiE0B0GkcSqVmAFg5FCyBx2RXUgssEK9uqpFfztX/49rg5fxXP/cgH1YgmVcgoWK73Vi9JW5wCOTPonKCquJntpoUsUmVq+fJ3/8uXP48c/+SmSGU53c7vRBpomH3U4OPiYU1azmUQGM0tLiK1kkUsVRU3lwOFd8noyvWscUrp7odAfJqtKUUUPR6jWndprUvTKs77lzqT/XSVQ6p7yvmi+mU5wFYlaIQT6/vLgKuaLmJ2KYWR4Am6XHe6wXSx0RRZM+IdOcSOjiD+nnB0eKgxU4A6F4e+M47/93XdRjvfAYivBZGc7zoR9T96FQ4/XRasTjirsReBPnvk+rPmQHHyOQC/+/d98Cv6eGQrxrSfoPJiofEFqiOA5pMcQzTKsa/n1OpeUetEJM26cXEQmx9ZpHcnkGnIVcitLKFdph6q0oYUKZuNwDtuspKPQMtUpzoFM6IlGUWWAa5fUGbfXL+6C+WJV/p/6yC7TMqbHxlHK5dHSHUahyDXiXC8iea28Nr6uTqRUsXGLSqLXNHWAeTAqtEi1pvnBhFdoCxxzoV66xAaVBCs09pbyAWOlfA9pDU43kvEVHDqyD+eujqOWLMHuIWWKVs7US6+imM1KS/gPf//fYHE1LgemRqMFmTSMJSTRlbaeSvr0WtH/zyJDcXW5d0lPysNOeSUOOfGpGQoKsu4MGpNet5rvq56r2uvkx1fLOWzp68G1mSisLiYyCq1mG5hnisuhuJT8Q3qDRqKZhOkzgbGW1ytTKzYbjh69B/ZSFqlrVzG7vITFQgVOSlFZCBzdStL1feT709xNJrSK26zUKegmxfheoj250y40NH7QhS+bKWJueg4rK6tAzSoDSXT40utArwWCDdTq1fQXBWBxJoYcWjVY3j/QLZJ4Fy9+JEiuAl/U+1auqAoAkjhoqLPwswxYeTxyXTzLBBAwkZqXx9T4rAz6UNryj/74D/G9730f5SLg8NBkwwobYyXnT5jU03EvX0QpX0QylRaEj4k+QSTecw2mCMorGtXcowpMIRWKKHY6mZa1wXhKni9hAFJ7mPwX8ik1ZE3nQuGPG/QLbWaieCbC/TWcKVATeUplQ6wH5nVssJirOHR4Py5duiTXyGdE0ItJOpNNnjtSHBp0Rd5Hr0fRf3QhyT3LD00P0VxZ/tvtA2n6OWowStMTdTwVNN2gLLXKkFxGhtICHh+mJydl1slWLGD7hkHMLM6hp6UJkcUFuRetLc2IUWHBH0Qyk0EylcCOgU24PD8tlDvSaCIrq6jRfY2AXioNh8sCjyuITDyFHVsHMTk1glwmjrsO3okz710Qo4u+rhbMjE7LjAkL31gygf6BAYxPjqPqdKK9tRXzM7PiGbKxpw8jI2OomW04eGQ/rly5hKWVBTx0/AG8/urr8IYbsXlgAJNjYyiba9iyZQgjl67DbHaib+MGXBu9IUYujz74IN44eVJi6H33HcTFMxdRzJrwyWcexPMv/xSWmhX337kDpy9eRipbQE9rC1p9QQxfuomGtlaYDh0/xg6/GgqiJBXRTAo0E0lYXUEhn8GWzf2iPUp011StweWwCcLLBehmyz+dw825qAT0siE8zhvNJqgsLSPZYAIqQxXhEJwcSquZcerNd6WCZaUperxmA21hUsK5Z6ONR91J7UVNbtU6cVs4pKq9pQIf9fGUWoH2IdeJJBesDH15vJIQs1LlMAYPKJ0A87Mmk+tFqPm6OkDlc2zZ+2TRMVGl8xs/JzNJVX3VVCXm8qghE2XlqYKaTlhkWKOYk43Eik4LnXNDtXS0YHp6Cn53AC6nC0nhojRhzaBUcKOlkkk0NTbJUIpsOGri1Wryvvj7uJkoqaatQ1WCohBYSXZ5yInhCNlRPOiK+M2nHxOOGOklij5QkGpVP0NxIbKrg5D3XCXNt1p3GmniYJhClQuChnzjm1/Bu+c/wt9++YeIpaMIt1ph9WcwuN0PHiG2ugVLV3JIztdQLJkwsMsH3wY1KctziQkKf996Jc5Aw2EbpubG9VFGRU81qyCjkjddkQtfV+TJalJl63YRA6uNbbGaooFYmQAK3eyWjJaAJRzgzFPXuKAOHDu7Gw6YUUR8MYWLJxO4544j+Lef/TT+4xe/hfgarz8OM5EbsdlWSQifAxEDWlHydysh/jq8vpDw0YaG+vGJp47h29/+H6jDA5oIVWt0RnIIT04Ofd5/UgXMFqwtp5FJ5SXg+wJWkXbhzpHkmg504bBKNsiTJR/ZQfTXpVph0npVg0UiG2jwxYSDTTtlGfxQxYHeA/z9+p7qNrtC2dXr8N7rljSTv9ErExifiqC1twUbehtFBWSF/PQSUTk2+tUH+c7k0bf3dKCtqxuZwhrmltdw6exlJJM5uOwu9PZ34aGH9+KX70/iod9tgtkchcXERMKMy69fx0+/NoNantrhg7j/kfux9f4gqu4ZlGoZGVysmg2EkwmRwW00GzQKvZ6pKynGr+Uabr46hdRiAKkCB1BiCHfQGSuBufm8FIuC6HrcwsVlssskIBxqlAGislANqIRBTUcLXE4PCmXuFSYrbuSqZEOYsXGwD0FnGfn4CkZv3sDgxl5UyOvkgyfiTBpUlTqabqSkmLVKHCE1QQ21KAqPRqmZ4KRpTGJoxmbSam6Bf2ds42fydtlS5vPLFVUiqZ5ZVeIFX1/klUjtcpKnb8KuXZswOjmHbKKEirkKh1nRsziG5+NwTCqDciaL3UP96Nu6U0TsdSElnF2joJIkva50hXWyrRMd2a8Gx1G37NUaUwkDf0YjroLCG8CIRo81T7JsmNXwvsjzLZeQSiaER5g16DjkunIfi6KKxy3JpnSoDISZAIamoLFFe6vTVUPfho0IuFwIFJJITk1hLJlCyeFBUVRVSGmpyTlDwEN1v24BOPpZyblm3Bd+j34G6zQ849ws0vXK5UI0lsL1a6OoFmtCJdT0ND4rnh9CobBxckYlsKpLRS1omwy0UqLqyJGDuHTpigxjM+7ojp9FOPtqBoRhgUWoJPeGJJ0UAKUSGpsaJanWcZXfM3ZjVBLlYimDP//zz+E73/wOHHYPuDx4JjEfEGk8UiSJ6ubyIsk5v7QoigrKCIMAUli6apqew/tQqVeUGpLHCafLCZvLBX8gIMgvJ/NTyxFRlaoUaEpjF8UWHXtkEIvyZyQT6a4gKTuiOKQSfBlWZjZWV/Qevq4CBVSi7XSQ8rJZ9PxZYDB/Ib2QKkzs9Gg9XRY4+hkSZeY1iHOegZJrGTK+V+14qgfHNeXs9lyDxb9WgVQdD5Xsrhe7xtrgEDbt0dcia2hpbYKnXkdDMIilpQVs29CHievXEfIyUfcjvrKIoY2bsRhZkXxiz9bteG90RGIRTSmWOMAf8MFld2B+cR7tXe1IxjMo5yrYuWMjJqZGkIyt4fi9x3Dmg/NoDDbAZ7dhaXEF/X2diEcjSOfK2LilH9fGRlGsW7Gtrx+jozfl3tAQjD4IpHLt3LMdN29eRzwewfF778Mbr78Fuz+Iga4uxBNrSObTaG/rRGIpikLJjO6BHtwcN1zTdu3G8JXLohn/6ImjeP+N91HN1vCbn3oEP/7pD1HKlvEbjxzFqYsfIpLIYPPAJnisbowOj8Hb0gzT3Q/eXy+WlPQUHbCYMHKCj7B3ZGkJA/09aG4KSLuQVbEgRWY6atnl4XHhLK9GMbOqpFTqwvlVSZVMiMqBaZFklu0mUhHCDUH47BSAtuD82cvI5xR/TEjs6/Iz/FmVVPGhs7Jka5+IKA0juNhul/YgpYCLhs4aRFw5laQQZbWRmWgKxYDIL8XC2fb3++XgCARC6xQIcWJbX9gKIZbgzEEgqxoeIErHRDSRpEtbWIbcgk0NysXN60MiHpUEmIcGVy4XejQSE00+8n6YvEoCalHtdAYsEqv5/qjRGKYu78IsWpvakIylmI7K+56fm5MgqqvuxrAaqOPUcKi5QQKY5uKo3xkVTivvAQOaTlw0Csu/azSPCe8D9x9SG55IOwciDGqJRl+Y7MrAq4j1q6DLpEon0Pr1JYGxKh5odCWBL37xj2H12vGfv/IjXL86i0IlCW9TFZ7mIjr7wpzkwtJoAdmIavfsOtoKSzgv/Ct9WOgKV/OK2RasG0FbJ1k6aNzentPXpD8LKkWkj8mmYdZBVJvcLK43djVY+wkiY+EgA20WiTpyPaokmj9Hj3XKvZTyJXzw2jgWruTR09SL557/Jn7x2rt46eUrKGaTcFgqYiDhZquzRP9wZSXK6xBhcM2HZbJYhxD3v/DFf4+fPf8ixsYTqFZycHtsYhdcymfk0KAVLcXi+b4pjxWLKkvU9o4mVOtcc7xWB0ZHpkTZxOnikJ561oz9fMS3ZHUVcsi8QKOIXEfS4jPQWqJDGq3jv2l0X2x7jWJWD8dIIWUc8DeujWLkQgR7796KULsD5ippNNy3yq2JKilUj0DRBDeHUChLws4SV7ypLIerz9+IYi2H+EoCdurWmuMom7x44n8/BrttQfziq/Y6LOUU/vn/eRPW9CaWUPB5Ath+cAsGDjsAbxScDNfDMbxmKTiJXJGWYOjYOl1ulCo5IF/F8rUorp8mVciHTLQI94AT+w568cp33sJC3CMasS6XR4AC0ftlt4sqBtSn5n22OSSuMXH1uGl7bobJ5kCxUEUg6EU0oTQ6O5qtKGViGL9+A22dnYA5K217JirSFaN+aLEkLVgi4Ly3XDtKfUW5yvH7GE8EHSJHVTSoFTeRiYbQGZho0kDbYhGdUGpxCkAgurh64JPIuyp2tXKCDJLZaUHrxcpqBqZ6WVRY2CbW3ENeD+PN0vQCbKjgk88+i3g6ibqJ6BllypRJApFdnRjwfei1zz0lBTrR5qrifOuEmO/hdiqWpjxIbC8rFFmhsLeQbnLe9WtLYlksqUSekkx0wAv5xcWQw8pyj61Wxc80uLrCZaVzlhH7CTCwPU79ZJ59R+65D/V0BNXJSXHoXKrbULe7UBXlOyXRqGcctG4qr0MPLfN7RObNcisZ1l0yHVul61gi7aSoBmzZmzfbkYqmcOPqsBStLKx4bpPOR16rzUIdYUWroyY0TQfIxWXhWauXhUJB1RbFVVVDv/oPzwlV8Dqlg8rkTwbhbIpC0tjcvF6E6UIlshpBZHVN0X+sNWzbtgOTk1PSsZE1SfqBJN569qMq9BHSFju6OhEIhnD+/EVZw1yjfr/iq3NdKfSTg6QqNyHFix09fvD9slvD+VmXyysqOpzUZxGvu2h8fpzj0fFa9opwdtXzpkkS1wzlqvneVQKqQAHuAR50fX2dQgPRxRefoVI5ssrvpx6+KDH4fXLdXC9MeLln9LC7BgxkJsPjkbN/YmJCgAitIa3VV3TsFFMeI67qGMwiRHfV1PlKbrJJHEl5ZrFYaPcHZHi/KRxALwf7J8eVtBj9cfM5BCl/Go3IWbB9aCvOj4+JMZbP5UFseRGdra3IptJIZ1Po6uvB0kJEgLojB/fg2ghpDBb0dnXh5tg0wj4/PDarcPY3bujB9NS0dKx279+Oq+MTiMXSeOCuu/Haq6/AHwpJwjs9My9eBEcOH8blyxelQ7Nrxw6cPXeOwzLYNjiIGyPDqJhr6O/pQ2R+FfmSVbSdJ6bGheu+Z8c2XL10CY1hH544cQ/O/Pq0DDM//PhhvPzrX8FcseL4A3fjzQvvI54tYWjTbthMNty8OQprwAPTofvurrMFxgMrR5cZ6n7miohG1uBxKiemfI4ey7TsUyL05HN53U6pligBcnN0HEmJm1aY6e8uOroV4SuyJc1EV9rn0jpVTiU+lwP1Ug03hiewupIwEi+lw6sRRaKHuqUUaghLkFCDWVRvUGixDlKkCyiKAYM2g7QaYNOLgwtSS4Swbc0NIIlwNguvLyCvrRLjPIJBUgqW0drcsm4tye9zeZwyGckPcmf5+7xunwyNNXe0icxLc0Mj1iKr6OrqFN4VE0dWZvFoQg440hd6e3vl9+mEl0k4FSiot0s1CYfHiVh8DW3N7VhZXBVCODckpyD7+/ukoiMm0NfdjfnZGUEB+wb6ceXqVWSKJQQbW9VwTSKhROYNrrJu/emEUIT6OeDHwQxrFYcO7pPDWNAT0WEmZ/P/azqgEQt9UEiwM+Rw+Pr8d75fcq757HKpAg7fuQdPf+oT+L//4TuIrdVx5sx7cARqcIdr8ARK6OvoxNx4DNFVDm/UseNoO8z+PAqcvDUO/lstH5XoyfsyBOPXD0Uji9PtMf6MnjwWxIuJukwKK5RUIbkQGS9GT5FL4tACHbUcCoEiWi1mEuTJGfab0rqiNulaAdcvTGPkUgF7h3ZjZW4Nn/j4CXzydx7DH/xvX4ap7EQ+HUEw5JcDgULbJPwz6DFgUSZHUYdIAyAfDQj4fNg00Iln//Wj+D+/8B0aSMJkKch0st/jFFc3mBRqTEpEoVBGMk6XJWXUEm70o25iQebBq78+DYfND4/Xit6+FjIrHtsAACAASURBVHi9TsMmV+1Fqq9onW0Gav38BBkzHLUkwTWkj2QCn0mUMXEtFAAOsEqLqKImw81OOaSmRhcxfGEKG4f60drjhdOlEkx1ACpEiwcHD/RULI18uoB8LANrnXz+GkJtITmM+Ps8QTdWlheRz5phpuyaywtLVxEubx5OexHeZiccHgt6mrvwi+/dQK3ogblik7bXrqNb0bO3ipotYSiKKC6pHpDTrmzyrClSX6sgMZHG2LsJJJIO5JlUuZ04+ogfl956DWPniZjn4fI1ClWIyiyUnRLk1sVpfJoWFOHxhWA1e2C28/lyqMwCk8uPbJqInQnNDQE0+c2wlQuYmptCvlhDR1dYFEBEzkzMS+yS9JOCxcFeokq60LzVzVDdGkFuSVEoVUSxQBf57DbxQ2YfZAiLXYaSJETCuzf4y3yGRAL5+uRpKlnDqsQ/t8ePxeU5iUfx2BwKJRsawmGVTBgcaIWmAsV0CYGGAO4+dgRrseh6IisHv1khVRr5Xe/OCFKtWs3k1/G1+No6rugCSpBgoyuhknw1vKPueVZ4uZI4G6i1okZwANIpw9PZ5UUMdbVjZHkODe3t63xavgZjORNSjeRyhQonkzQyC8EdFmo5PPzYcVSyBVRnriE3vYyJZBpmOkel4vC5vco5khQBuSbeR3JUIRQCSYqMQkUSf4M6wK+p7sPzSRI6YyjJbgwNkxJldziRzuZF1o26zbRoJcpJdRsqX8iAmtGt0AUpB8w0Kmh3qTgvCa6h8sDrkYTYKNoUCq90w3XBSz3w5pYWY9+b5X1JvK3XMDpCdJcgQAk7dm7B+PiUrDsHk3/yYoUKps4fPgfO23C6f98de8QOmjxXnrWvnHxdKF5OhzL6YMwnhTFMSiJls6h6YcRsPdylwS7Kg7JE5iA5aXsa2FDrTJ3zqmNFAMMue0N3ooQDa+OQlqJwSLOQ+46FaamA7du3YDWyLENqpK+pwpj8cUq8QHVa0kolSheIpKFwzTDGEw0WpNqQ++O/MWfhx+1UM14b75vutjGu8Oe4lplgqxki9f+6wJP/Z8dD1Iec8nrsBNE5MOBxYmN3J2JTU2jxBZDNJFEvFNDV3Y3JhWl5XSbcIyvLArRlmSdkM9g5tAWTN8elc9rV04PZ2WV5X4cO7saFqxfR5HMLIy6eyMr3Ls3MIJPKYdeuIYyMjCNfKGFo+yA+HBmFBVbsGtqKD86dE1R++5ZtYkZGagt55ONjYwj4vOjp5pDdBNL5HA7ecQBn3juDxuYGDHZ2Y3Z0AvmKFT3k9kZXkEglsHPbVly/ehluaw3PPPEA3n7xTdhqFtx5eAhvnT4FU92H+x85jlfPvo14roq25kG4nV5MzU6gai7BdOCew3VBjGx2GbQiMZiooqleRWd7G3xMgMs5QblEVsRiht1Sh8duEekPi8OFqZkFvPPuRwiEwrB7vPJaDG4eF6cxFRrBDc8VRR6fw6lsQMm/mZlawsz0klhssvXFNo84ZhkakLptRd6qEP6N1jQPSy4ETgUyAWRSoRxLAkimUvAa/F29kLhY6Y7CQKbFtXQ1brEoKSt9SCgZnoy0WLMZJSFGxNsX8Ap6LEHEIJyT2pBKpdHYRhrCNPq6e4S0HQoFJYFlsOB1Men3uBWVor+/HzMzMyIBxoXLDUL/Z+HyBsOiOBCLrqGjvVOSXG/AhXKemqtR7No+JIgyN+bBAwfx7qm3EPQ6sW3LNoxNzmBhLYF0kbq+WVVZ1xRXj4WKBCEjAAiZ3pA3EmSolMPHPv4ISmXK5KgKVlenuvJcR0TldcnzNgn/VA+RqBb9rSEb/r50OoOA042vf+er+KfnfoYL5yYEKfno6gXYPdRfLWLPji24OTyOVKYGT8iGDQfosE7Uku5at1q2vA6tNkDUghWfbpUKD82Q7BIOn9Hm5fCKFFA0DWTawYTcwQREHfaUnqFTD79f3JSI/hlIgCgdUfrIGDZgs5vfR+Rjfm4BoxfSWBotIehrQWdfAzLRHEqpAv7lha/i+z9+De++MQVTNSnyWrV6UdYJbYp5sImNJJ3bOJRBjiURHGotOhxoCDThr7/0v+KV197D66/ckOE7l5Mi95Tl4XsporW9WSSLhHpgYQtSJTw0n+BggtvjxOzMIoaHl1Eu8l7lxGnN7iBaBTQ1NcDv86KxMQCf36N4uSWFXsihQZxUOJrKPU7LlWlbU5UwW6UAZNIrvEW6XdWAxcUEzr07hr27d6Cpk+3SnDrQnHSmUu+Xe0ioFFCJFtHS5EocczdnYC3W0NzfgjRF1avU02Ur04qlSBKr2SL8jQ1oaA3i4tkPUCK9xFOBzWsRTWWvyY9qzg27yQVL3QKnL4ADD3bDFojBGzLB6XXJPZb1UycaSmRLIZakp9RTNVx+eQ1rEQuyOaBC85vjmxDyjOG5r74G1LegVlSKLGoIzSoFPjV4mchzMIKDam6XD+UKp4YYK+pwuemqZZW2X1tzK9raLKjlokisRnH12gS27+yD1a5QJ/7RiitK9UENEerEgftMr2/Sj7Q+J5FXiWkGdUYlrWpd8Gt+cD9q9QFJLGvUM48L+iSor3AczYYpDg/rGsqVInoHu/Hh2ffw1JPH8fzzZ2GzKgk5om4adSaZZnB7P948NYoT9+2D08t2+i0N52JJaYdrzrROfhXqy8NaWZvqmQqdGKizgGudXUIWK6qLSNUBjf7y59Te5PWQ21yTblgiFofJbEc2k0JyfhK/teV/UvUeUHJd15XorpxDV+ecERo5Z0AECJEEg0gqy3KSRiN5/L8DxS9prPFYljWj8bK1PGONpLGybMpUpsRMkACJQGSgASJ2Ax3QOVbO8a997rsNTHNhAWwUqqvq3XfvOfvs0AhT9xqcvjMKd3VQaF0ssPRnulQgGV7mUnibSnA6/GLf+Ief/T3Ez19G9s4VzEWLGMyWUK6vE6ETqYBi78Q9hygxdRTGZIHvSaZvFiUulgbDsKTS9CpdrGkkT6flcecSNyBqVvJ03VHcbafdjbHhMSRiKQnAoHOR9uAVW1ED7dXTLCmIWbAa6LqeNHHd6CaEUyuL0ZDmKyWZXKqGnBsoPa0VCMXXePv2bWNqZMKhRx/E8eOnlsAIDSjJlNNouHifcZ9qbaN9orLw41l/48aApMSJJsWgH0hSJaducj8oXjQ/T5mucZ8vFiTYibQITpIXFyIkIsm5rNYGC3c1yeN6U+tE8Y7pQiEOF5x5WNXESiVoKoRXCf3y2LJ1PfovX0JDQ6O8B9LBdFHKwpUuTForxLpAo7G6gNV2pmykWAuQtshaQK9v/V4FqBMHGUXPJD1Ko8r6vtee0zoVTV6HUUzrCQVfi91kgtvpQCWTQsjuQJ3Xh1ImIWd9vVicjqOxsQ5T0Sh4Zbo7OhGeW0AhncL6lbQZozgNaGptx/jErOwFq1cvQ//1S6jzeaTRMluceGDXdvSfOS9ofW9vJ27fHhU9VXNbPe5MTos1XG8n+bzDEgLS170c1wYHEKqrEbEhp9kEmVYuX47LV67I/rtx7TqcvXAebpcN21avxs3+a3B7a1BbX407Q4NSa3R1dgiwx8TWz3zoo3jhuZ+isaEOO3ZtxpG3jyOdseGBRw/i6MUTyJQsqAt2iEh3PjIDG+Iwbdy+uZLhaMdsk+4jX8jAbbOjvq4aHq9Dxp8qWlYpA7loXVaTwNu0D7E63LC73HjhhdcRjREt9QvhkWiZsodjRKpbfDFZLLd3NCs+Yo60Axvm5+K4dXMIZUb6iSUaAx50x0V+jdoAySUT1FHGRarblpEdj2QpvOzyPRaYc/OzUjjqqD6NEuvFqkdOYtHDw4+JR2JDo5PJIHw5HgKpRBJtbW2SE15TW43Z+TnFdTLsgdgN8mZlRvXs3BzaWloxMzklnBouwBpyb6mqpmetxSadfDfJ2SSa19IgPoVigWRxn/y73mW9UpBNTE2ir281+i9exKata5BNFhCncGTnFpw4fgz19dXo7urGqeMnsLynG22NdXj5tXewfO12XLh+GykiOhabxGCq96/8cvV4SUY4JRW6QLeNttZGtHU0SmyitoDTHE7taMA1oP9MpILoBRF8TWlQm4y6RlqdysCHZCSJH/7gn3H77gj+7aevS542D9HTF98Vj7+Na1ZiaHgY07EE6lsDaFhtRr5E1XUOJUrFjKJVj3q4CWgag97MpJExKDeayycHoIGgEvXUCC/FFNy/1XifG7kRJyhcZlXcEWmS0bfhakCOaTSeFNR7YXYBwzeSmBmkgLMGvd1dyGYTwodm5Ox//OwnsGrnMvzVF36CuYkF1NS4kEpHFVrmU+IXvZHJNEIKP4We8B7jWqivrsIzf/UpfOHz35IENyKoTifRQhPcXrvYyLndZrhdtHWrSCAAvWD52cvmaTPLOmUheaX/DobujIvRtxKlEE02stTptCJFSw4NDYpjW1XlR0Njjbhj0GtYKmThrJpgES2JGg0uHUYsGGnqXSxh9PYk+i+Pobm7A8tWhuAUex+q1u9ZgWn+oFAMGLHLCYgRqhFg1vt8HOP9A7BmysKBtpsYa06POBtyNhdmGeFpKyO1MIcoPaNpJ+coS3SouWSCw2JHyF0r9oSUVXZ1L0NDF3D23LuoeMwomouosnsR8PDQy8MdcKNsKaPG60Y6XEB0hDzYIvKlChw1Lqx5oBrFuUEcfn4C2VwIlRKV4FY4GS5QNin0DiYRd7G4KpRp9UdnmRJ8wWrk8yzGTLC5XSgWTOhob0DIW0BsdgznTl9He2c7mlo9yIkJvKp4iSiqyYVaK5o2oARNCqGXsb4Rscv7gaJHPQrVBQwPeH6x4NVFMp+Dj+NnzkKch6s0YcmkXGOuSV1k830yoam6JoSBG3dEaEQxVHt7p+LT0nPdYQUKFdQGClh18DE8/y+/gc+SwUd//6OYDceQNxKmOEbWaK3iiCpqCX8XbryxP8kLNppLvXeLSIeccp4P9wVt6Cae4s4lZNNodknJyjCdirHnsRQSV87j27+/Bq/3T6Ju96M4MxURcZUJdCRgAp0qrvhzBF2LJ2Q0Pbc4C6fNJzxBSyGLzPGTSM9P4Eq0jIgvhDwLNZ5c5TLSySQCvgAqJqXj4JnE+1BTFbh/amW+FDiyb5EDqwR8/Lmc8s3MzBqTMuVooYsjOiYIh5agA8WAFH/mgNnJOcRi93QrXPecsvLfajqSnngp6zZDiGxMczSNJMeC1uDjB+uqYTWKUEFJjaRU7q+xSESKOOFVF3JYs3YVRkbHlBBRhGTKCYc/X9MSua+yWGcDTNSOa5xn9MTEhKwjnk98LL9PX2zuCyrsCFLs8/n4+fCz1Eg8zyo5f8pmLC5EpaAVaINTHMYLGzoEAUYsrEUcioppsyEaVo/nfqgoMoJJC0hEEIAUsbG74wiFqmQSxs9MQqWMWGHt4MRpiU5cI8VBJl4GtUt75uo1LRHmhuhXvwd9nikggDxqdQZrJFqGASZlVakDqKQJzFPQrQp6vi9+LxFNwGqqiG+ul7QtiuYDHnidDlT5vIjMz6Knqx03aBdmBZZ39Ui0tcdqQ29THe6MjMmZx7plZnZe6imb04zRyTH0tDRidnZRqFGbVq/A1bP9CPicYnU3MjwOt88jSXTDMzNwmO2oDtVg5O4IGuvr0VpdjxvDQxJAQYEbU3MddhsamxoxODgoZ8Sm9Ztw6uxpNNVXo6+tDWePvYvWti74An6MT0/IGujoasfla1flnnl8z/vwxu9+g4aWGmzduQdHj5zDYsKMA48ewItvvQCn24Xe1mXIprOYWZxCjacIU9fy3gptVHJ5JWAym4ro6ewQhNbrc6JSUmNm3iRq8bCztIJ7nMflFESPBe/Y+AzmZxaQyGTFaoUIFhEdFr2EurlJ19fXorWtSUzliSSSl5RM5HHt6m1S8dQIosLRs+qAZWOjDZohsiKXhzcQkdeYJJqRk6XsWTRKwA1qYXFexhK8+dgRcWPn77qQ44avebpEbyni0AWU5l6JGpdxfLG4dHJ3R0fR3tmBu2Ojin+TZsqSWQpZFgNpir0KedRUVyMyvygF7/jEhEQhj01OwCGpOBzVleB2uRGLRVFbV4VEIiLZ022E+QcH8MD79qO//5IUqCy0r117D9t3rsap4xfR1FSD5T2dOHL0HWzZvAW5TBoDN25hz+69mF8cx82bo2jt3YhL1+8I9y+yGFHIofGlRQiM0mTTQGUnKQxBnx9mOzlXFOMofqneZGk1ws9ZRoMGgsrf+UsJSHhAKBRf8/B4E/Lm5GdcKJUxdnscX/jCn6K1uxXf+u4vJF3P43Eilorh9o2b2LxuLQZuDyKSyaJ9RQiu2jgs5J3yRrcq6x1uOBzBaiEkYXpVdKk1IU4TUruq72nUiZMEorwc01CsRsIlNyqF8EqwqyBykhAl4bAm0OeQG48UHAavlAd/LBrH+HAc0ek0Rm6EYS15JA6aHSnXMnnkIwOjcNuc+Pa/fg3PPX8UZ9+dQilH/8F5ldxkUyNmfjFwQx9k3GTFcsZKbm8B1d5OPPulPxDU5n9+45ew2HKoFF1wurn5kWPIMZuiZfCLVAi93mU871LXgNZq5NRxPRHNlAaobMLYyCTGRieRiKVFMEbRDg9TIjwMlSE6UgZfH+D3+kR4woANb9AmxVGoqkpoSU6fG6lcGmNDExi4NopSzob67hasWdctHrhU2At6Lipwxe/VTYpG5HRxxr8jCkjvaRccOPK7I/A5XWgqmuEgb94KuKw2TITciLh8aG5uxG9f+R1KZbPoBywuuzQELPxCgSoEfQEVUWz3Y9W6DoxP3sDg6AhypQpsHp8I/5wWh7iE2K12bFrVg7mpMHJFizShqVwBiWwWOx/bgCZXAj/7wTkkEg7YxEPaJBGxLKY4MictjGuE36PZvt3hgdPlR15oA1YUpIm3orOrBdZKGEgu4OSpM3B6fOjuJQpRNISQZDCrdaFcZVSBwz/z+pIWxXtNN54UtanYXzMsZXXvcqPXEcFEQe8hXsr2inQjXSiaoCZlEqNKK7xMRpoEgh+8TtzDSfPi67g7NI3IYhzZfEwEYIKSlS1iTu+2VvDxz/0evvmjV4GFKFKxeaxetxorN66RQprXmggef5eiyHCXYIFPFFReo9F4yhSAvubG/0uTblAdKqai3J9CvzEkj7x3VernPUGlILOk4jicQocJj93F5nwY//VjTShWQnh1MIGRpnWIi/e2Xc4Rxq/yeTmm5h6tQAFSmcyoCtXgQx97ABPHTsEzegezsQwu52woBmqQM1UQ9HmFo0/qGx/PkbgCCNTZojnJfNX8s/iB33c/zC0uyIhc6UXuueJonqemknE/VaN15d2rEW6ZvpmsmJ+JYGZqTgAku5OuDdmlcbsWZN/fbHPywiJUgwoEv9x2B/wBP5x+71KSH9+DUGqMYnlmamqJesFmRc7RnBGMcB+KLwU3NSSCuio9DoVipUJZ6BS83xW6aeiDGIBjBCSx4FVmTwq554QkLaE0ziXBmC5oKULM5QriYkGal5qGqCaCX/JcFiK6rGHMyDCcyueXgA+eiyy8WSeQwsZ7o6enC6lUVO4N1g7qfimJ2HhoaHipUeP3WRROT08Lp5f3jS7KeQ+6BOU3hMH0yE4ml85JobAY0wtZdzKhDi1x8jVHXicV6jUgwAM3ZiMx0V8VRHVNDSKRMDJMf1T+mxLjTKEzqalm0s8qJVhLZTQ31CGWzyIVX8S6vlW4cuEK6oM+tIT8mJpdkIbL43YgEl6U2mc+EkYql8TqFb24cYs2snZsW78G/acvwuu0obu7HTdu3kZzewsiyUWE01k0VtXJfT45NYZVPV0oJdOYnp+TRNxipSAIb1NLk9Ruw+NjMFUs6O5ajuu3bqChrgptVUFcPn0BK1auQq5UxuT8LGrqauEPBTB0d0ySKreuWoUb712QInvdhm04+c55WFwB7Hr/Pvz4+e+LYG/3ph2YnRrH7Nwkgg4TTP6aYIW8iupQA8JzUXR1tGD5ii7MzE0J/YBm0YT9ObpSXapJDjG7lekkNI6XE1iKVBFQWGzweAOy4Wbo51bIicm18KlKamOThByiv3TWzFZw8cI12t0rwnghKweEvilZlOgOSP8uGdJxRvb6ZQHxg+BCI89FdXIUkqgOmwUs/46LVoQLVUHxAab/LTtU+X16Dl4PPX6zS4EQTE3J5gqy0fJmoVKXC3pucU6FT8Ri6kYlwmG1iUKUI3gK2ygcqQr4lUVaQy1G7w5j5Yrl8nlwI60J1WBichQ7d2zBm4dfxqrVq0Ez5PmFGWzfugUvvfgydmzfIzYfc/OT2Ll9Ld549Rg2bFwnhvyX+2/iwQcPYnDgOsLz83j/g+/H2X52NzlMTKZgcwXkvZbLRCqVcFB5A5pQX1uNuroaeCjgoB8w0bJcEeEERzRNiv8sVi2G7VuZgjflLiDuFQa3l3Zs+npwXegxHC8XDy5+T2yR7HbxatzUtwJ/+syf4h+/+R3cHVlEBfQptYoXI82wz507jxiT7mrs6N3gQcmeNmzozEoYRMUxR0+GdZzQDYqKo/t/US0MmzqeqPSGpPROc1OJ8PI5uHGxENYIkxa4aE4hl58SO/DdWmGnwIqE+6kIwne9mBiMIOgOYMXKZUJVYHNRSBdQJkRVAlKRNJ559nNo7G7B3371x4jNxhCOTKC6pkp8cvO5gtwLROe0KpnCJ42q8XV77D7UVnvx7Bc+g//x9z9EPFpGvpAU3jcbJ+HR+9SBQGoHx8Fcp/wldmkexevi/UPEgJxe7oNx+kF7fShCJWIFaVUTiSGTKcpBH4mmRXEfE/sfHiAZObBkrFigSblPuGJM7OL9L7xmEadYYbLZsG3XLnQtrxHVdqmcFeRPKCb0xTRspJTIS1EnpFAzvCkFiaL3MQuCfEkQb4nwNtsw//Z52ApFeJnG6HNjyOVAgnuO0y77Rz5HPjGFkuQO0kDfio62Vnj9QYkZJh1q/YZu/Pbln6KSDKDsVGNaKT4sdmzfshqJxTlU8hWUsmVkymmMjs6jbPHjwYNb4C3O4vDrZ5FFDfK5BEJ0SDHEVTzIzSabNAtEPxgHbDY5UTTZREBmNjGtzIuaWh+qvDkUU2FcOd2PqZk4+rb2wsEUPjpxGGIdovO6oayprpODkGuUa5IFr77X7rc/4nvRRQsfxz2KeyNH0GzcWSgoDiDXtHLh4HhZ/KolwUqJnPjcLKp4TRRFhoWnBQF/NU6dPi8NYMDtkbXF/VC4rijh4Q/swMvvjiI8OKSoIhUrEvEYHj60Hx5SxHI8R5TATkRVhmc3n5/gCg37xVfW4FtqZwc2uSquWPEzRXUvnFMlepOij3sCnzeXl/3VWqkgtrCA8Pi0eIPSdrDOWsITjSY8tN6JYHUQg/N2HC2HMFSgtaNCD0P+AOLiW24SjQanE5yKFHJpfPI/fBKx0UFYb12BNZnCUNqCGxUbyqQlFUtIZ5juqNYUJ2ecSIqlG5/HELIJhcNwMuEeydQ1Uv6keDEaQylmzErITGCFRSrvERFEGYWuFH8cZ5eZRqoQfEHOLSaJVfa5/Uinshi7exeVkkkiuElRE4eASNSw0+KPpF1eQfi/+qz0BoKo0KrTYYeNji/3+a2ncllZT9wPZqanlz5/2rcRaJqZW7gPlTQ8lO8TXy01WZy6WQ3hldUsdD+6MdTUVMt1UGJojQzzDFchT3ofF0Ala/iNG+mMRNa5Tlngk87HBk09j2oelYeysmxUPGGmyxbkjCIiTGcni0kh7vx3FNYz4jZLRyYvPbPp6W1GY2OTaHP4fPySpsjwmOb15b/VoVT8MymXLKY1kKYLcP3aODFcopyUyyKg10g2rz2fk1MvbSHHnycIsoHcLzIF1ueRcAmuVVO+JK/Zx6Q0Jnw6bChTsEpBqIAGNjnzqU2oCXpQHwxidHgEtW4Hqt1mzM1RhNaFxdk5ZBIxdHV2YiYRx9TiHPbu2I4j75xCbW09tq7tw41L1+A2l1BbW4fbd8ewefN6XL91FamKBSs6OzA3O4dUKo6Ny3swPjggaZ/dPV1S50RiEaxYsQypTBK3iQjbfQhWNeLW0B30drXBWcpj6u44enpXIp7O4u7kNJb1LcdidAHhpOHa00hP6Zuoqglg26btOPbmKcBqw6MfegTP//I5FNMFPPrgwxgeGsTo2BCqQgGYVm9aXdmwfhOW9a7Bd775XWzZtB42WxnR1KJ4gDqcKpnsnpUHURsWvqqw4aGkilkl3OBNWCjSCaYkymgPF5pbddA64IpIGLsWIrbcbE6eOI8S+W4yFspL8cyNT40ZVKevf+mbnRsiN3V2CnRwIGor9hvhMKprqpFOkTdok4KImwI3D3ZhtEphMUjXAxa84m/LMYARp8pNnFG+9Y0NCEdiQqSXRUrXB4sV8XRKFPfx6KIYM0cXI2hqbMb42BCamuulmOJ4qjZUjfDiHHbu2oF3jh3Bww89iFdffh0b1m6U2GEWAytWdOD0mXdxYP/7cf7cJYlCXb68FyeOncCjh57ChYuXYHNU0NfXgZPHz2P9uk0IR2YxNb2IA/v34fTpE8LXWb9+G371u9eQo2FNxYpkqiAoUxHsyNV/ROk+8fEP4dSpEzIKc9gtyKbjkkSWzPIYs0gQAg8//dnzprQ5VWGru0o9ktTFrh7D6fGV5jHx/+9dNysSsxE8/7Mf4+cv/RZH3jyv0vdMRSTjCbjsNty6MYDFcAwz4Rkc+uh6uOtKsLmI1CrvREF02bgaqC5fJ68vD2p17bKCPkhamhz+rAzVgShIkShw1VoVbup9vrx6FCpjYfo+gorbHCxMxEqlMTcZwfxUCvPjCcyOmGRUQ7K/ldG3VlZvNthLxLkYdAGkk1k4TU78/beexXPPn8Dbb16FqZAEbEReVZKTRGayEDEmBUsNnoFquWwu+L0efPqPP4aKKY/vfOd3ZABJAhEFdSgXREGsxpS2pSZDjRBZ4HHt26UA4HUUjiLDNIxDmRuNoOldLwAAIABJREFUjMJs6jFs9viLBwJRHx2XK0pternmGXgQw/xCGJlkBvPTCzKqb6gLIeh3or2nFb6AB9kSNyOnFNoUTXLUpmgWJB+r5D9Rjd9npaXH7VKgi0mmSuRSoz/yOsuwRlLIXLwFr82CAPUGNV4M2xwoutwINQRRypQQNkz85+ZmxY96ZmYaa1avF6s2Og24fXbsP7AR/+2L/wCYqoUKwjjzzbu3o62FpvFRmeiweRi+PY5k1omN2zZi02oXMgMLGLw1ieuMaGZRTTGlxSKhMix4vZ6ANMhef5Ug5dzXCsWymO67nT6EqpwIuXKoJGdw7ep1jEwksG7Teji8BWlgvG66BKimn4NVPQLnteDoUpAn4ZsqhxQ9Fk3E46gKKVSIn5k0DYZ4VHFeldWWCKlEnEVLMiLYypubBaF2CJBJCSkGhmc31ybpGVIAut2Ym5+X4kB80EtsYnIic9+4JgBL63ZcfOs0iskp1LU2wmSyIRpJIh+O49GnH0GmUJRf2imjXFC0iWyO+gI1BeB9p9eFCOBIRzDoTOw9ZaJE0iCpEQx3INe0ArF/TCxGMDM2iUQ0iWwmDS/PHdqZlcpwuyxorqlHUyWMJnsatfQQrq5CItSEsbIfkZxZNCkVqwm5VE7cg0wM41GQMTZsXIXdu9dj4o1XYZ64i4V4EoMVP8aLFqRLLHBoqZUTDYwurjRViS+QxZFMb4jSG8JDzUmWIt4Y+/O9cpJCCzDtbqA/A14jXt9kipNTVWzRAlqmJ+QHp5NyLrOAHhkaxmNPPYm3jhxBwF0NU9mCOwN3BBnnPcj1SZs7hvDQ/55KfQov1f5nRjFfga/aAYvNK+e0tk8jJYWfN+9rAj76WpETLq9dmikFFkhBbogGNcIpja8EUamYek4YtXZGgw3899o+T095ZVJsOBPw7yVhjOERxl6mpgPKRUNRNfizS0il0v9XwU5uNz8rvg7hwhr0NYZVKBCNnt0K4CKlgfRDhTLfn1JK/nJ+iTcv1mTF4lLEMF+LjuIWKocR6MLv6SKXaDjrFiLDbEp5bfn+FRdfuT3o9cLvs2HT11k+Q9JEDVoE7f/qG+vFRWNgcBDOihmZeFLue54BBcY92fm8BbgYRsQ9gfMQ9lgEHsmZt9hQ5TCh2mURKs22DRvF4aGQTKOnsx1jsTDGpidw8IH34XcvHUZTYxNWdLdj4vaQxBkzCGQmHMWmjWtw6twZlMwOrF3WiaE7w7KnbV3fhytnTwl3d/XKZZiemkQ0HMaWrZswNDqEyWQaTY2dSOXMuDMxgT07tmLu7jBimRQa6luEXjY2OYv1m9di5O4wZufn0d3eDZfNjIVFUk58WNXZh1OHT8LndWDvw3vw6huvIZtI4+knnsbpMycxFZlHqL4Zpme+9OeVTRs3w+etx5//ybPYt3c3FhcmkUNCBD0W8QlV6k1aYAhnhMpGSfdQ3TeTPmR0VuHYghePN7FJRslyuFsUb0UXH/pGoHFypWzFjet3EIuqPGoeykvpKYYXrzoIVdGrOStcvMLhNVAaLpCW1iax/GCGdCQSXeq0+O+0IM3pdkrHpV0RRH1LP91AFSLhBfhYEEfjaGltE5Sb3VU8GpHOK5vOSZFiNpcQi8xhw9p1mBwfx/59B/DKq7/D/gN7MTw8JN0ci0x66e4/sA+vvPoyHnnk/Xj9lddx6OEP4J23T6C1rR4OVxkDN2/iqac/jl//+mUsX9mLirmE8eERHDjwMA6/+RZ6ejpQG6qShbRjxy4MXR9EupDD9i07cezdo2hpbcHo6Cwi0QzMDicyWW6YPDLNkhTDg66xsR5rVvWiKujC5MSUdLYNIR+qvVYsLKRwY2wesPrQ3tEqghZdhEl3byob/CXlJUmxGq+/tlnhYzRHS/Pt9P9zcxJqhNWG+YlZ/Oj//C/cmriNb33rZ/B6qwQdZfPB0cvg9UGxMuEm3rgcWL27AUVzVkbhlOzI+mExa4gYZGc1vD01Ski0gqjx0s81FLlio2MUWHodiQmeYTEm78uwP5JRGO2AMhXMTEYRW0whMp3F7GgahawNNaFahOqCItjUlmxEljjGpGqW/HOqpmm19eW//ROYXF78h099HX6XF2ZLAlba8cnPo2+mspNS1BCFqBHNUJu/GQE3fRFt+Itn/gjf/8HPMTOfhU3U7OSIMvCCY1FyYw0+rsF54/NzI3a5nPKcOrmJ9xanIgpRUIp5fgZ8L5oXSaRSXWMWNqpp5AiQ0wBqXkr0rORYtUKucUjCBkwmRVOgT7QI0yRil/y7iqj4+Xfioe1Sdkzc/BV3jlGc6t7WDadGKhUaqZB4RrVaixXMXB5EcDKGCm1/vBUkQz7cdARR09kszQ1zccinZ3PEooyOETevj6CxuVEdYsEA6uursGZ5G/7q2a+jiBBC9dV45PHdiIVHZS3S6H9qcgHjE3H0LluBh9+3Atm5W8gtFhFZSODmZAxJmwtmO4sii6AdLES93iAIvxMdJZ2B9k7KvqmMzvZaeFxJIJvE5VPXMDIZgc1fg007V6JcSAiSKFaHBvrEu1c3mFpMxfWhqV666OXzkybAz1nz1oXfaYhyZHzqdApyz8aDE44UbaEsbJToRgJpBAQ9khjlsiRRaTqQpDRaVDw1xW4Up1M173BYhDvq97sQ8JvQt+sB/OxHh1FOL2Djum6kcnS6qUapZMaFs1dlvX7oI48jHI0ZgiuOs5VAJ1tgEabOFxa8PGNIsRHfak4DiWaRM27we+n8Q5ozEd/xO8OILIZRyqvCm6iXCI5KBdnfiyghUFcvbkH0Np0fHUadwwq/OY+GKhtsLPS8jRiLpVFVHUQ2VYLVWUEmnYDF5oTHEUAhl8Sn/uTjiF6+CPv18xi7M4T35qZR07dWwkdSFTPSJg8KFo9CSmkFJlMWZZNJ60G9vxDRZSooi1IpfsrqvuEvjeSKJ7zB8ee5p4tFPp5fmr/K5xbLM6aSUSQuBgMV5JnwGfCjs68HDqcH3/v2czjwwF4cfeuEoNYBn0NigWmTSVpBvsDPnPuPHelkSjkkUJdiojOET9xoGGdcKKbA7MFCJifCpWQuCxObDpNJ0FA2dxSWa+4p73e+Zi1MVHHbyt+cPFgiwtpfVvGM73lJi/DS8I3WqLb2RKbwi+tae+DyeTnRkfQso1HWiLhuJPRnq9FVPRWk2Jb0Lu6JqhlUNEUuNtIoiOQSEOP3NA9aCw5FnGg0nmIBZ1ixcn/j+b8ErNxn08g9TzeqggIbnuWKuqS0F2xCZdoQConrE50dCObc+3vVTHCiQXTYQfqX2ylNwMz0DMp0aTEaXU4eeB+ZKmwGlHBVAn+IPFLsa1VCfofLBXM+hSqXXWq52oAfhUQChWQcvW3tGI3MopSNYd/OnTh78QqcNgfqQwHMjk6is4lgYxrJXAEtrfUYvkvb0TK2bViLE6fOoq6+Ebs2rcOJY8eEGbBu9TLcuTkA+p1v2bIel6/3YyFfQU9XJ0Ym5hFNF7F7+xbcufYeMqYKmpq6pOCdnlvAqrWrMTR6B/lUBF1tnUin48jlwqj1edDkqcbIlQE4LGVs3LMJJ06dQj5TxhOPfwCvH3kDGXLNYYPpmWc/W3niiQ9iZjqJL3z+b/ChDz6Na1cvwOLiCEoGx8rSw0jmkguWZyCBQty4ibI3J9LLcQK9Woke3BuxmWC2qgWjx5j6MOP3GTpBv9Cxu7NyQ/NQ1olZcvBX1Nhak+/5GKXwVmidTjTh9xub6qVzIsmcF4FoLf+fSBeLEpeLY/Y4TGYP7B6zWKTUhVqQTkzD7wtgfn4GK5Yvx+07w9i4fjOuD17Gjq2bceb0KWzbuhX9/ZfRu3wFIuE55PNJLOvuweX+fuzevhevvPIyPvKxp3Dy+Al0dvfg1s3baGlpht1lw8jIbaxbvwYn3jmJT3z8j/CvP3ke23dsxPTcEIq5AvbufQQ/+8UvsWf3NkyMTQoXeOOGLXj9jRexb99eLMxGMDYxhG07duLcyTNoae+A21eN965fE6J/JEJkwSUZ1PEk+XgmOC0VVLJFdC/rRe+qXuSKhodmWWWyV3vMCJjSmFpIYWQug6ItIOpNIqM6vU6Khvt8V3n9hE8HNfLUDYf+syi9jcQ1XUBKMWNjnGEUv//UY1i/tQ///N2fYXGO3pEqKIMH9NTdafH9I+IQajFj1bYqNLYHGY2tUF4y7AXpVQWS5gvrTUcViUSQ1GsTBFrEWaoYUHw84sOG2r2sXCg0EsHRLtcM07HSi0nEF80Iz5cRX8ggvphBLltG3/JVsHuIeKsNUY/7fB6Vbc/3T2Q4GUvC7fTA77Pgy3/zLL7+jecwPpqCBUlYbTxk8kINIFeTAiBucLy/iKbo5C8e8NyguNYPHdqN5sZm/OBHL8rkQuJySdfga2ABYFX3oToclPBB0HAjJlXfPzxw+H5ls73PMkg8Lq1EPiwoF3Mqd97OwpeuA4qfzX9zPxqt72U+N685i2peAxmJG0ikJJpJI6HQeO0RzUaYym8+linGumnShZtuZmTCwEkE+eF2h1jwLJ68gmASCNjKQvkYKJVx1+ZC29peFDNJQV9k5EeIEEAmXZbxLpuuoLcK/mofGhq9cNtKeOnlC+jbvA4wZZBJxpCKRRGZS2BsOoO8xYsPf2AvPLEhxBfCyMVTiCwmkCpbMZkAyg4LgqFadmKyNlms0vO2RB2EMabm2LazuwErOjwox2Zw4dxVvHtqFBWzA0WLE2u2dKEmoJoNHrqaYqPCVoz7y+A2ch2EgtUyldJ0B40+CQpETj1t48R5QfHUhStrJKqRZiXFDPnshl0j92nSMkj5oh8xES9eo4amRvldxFUeRV/gpENFLys+ak4st0zYvn8Pvvdv7wDhWVitWXR3tgrvnrSdXKGEVL6CG1fvoqfFgwMP7sRsJIqyxSGoI29ZOiDImqELAwsLdrxie6Xis20MsmMxEk8gvLCI+ekpFIhSs0Bm2JDqqITN29hUCyfN88nx9LkRz+YxPjUPj90uHFuXy4eZkTvwoIwaR1kssUxMVquqQqloQqacR6XA/bEMSzqJJnp9Pr4WPksUmYHLaGnzwoowTCYHEC+iMHsbVkc9Fko1ODMaw/XpHCqBJsSyRRRNbpRdNrjsPqTFpYSRtdQGqCaUtBcWa5pfrc4xJQDmuaa/r5omhZryl5PopjHO1sUg703GlotDAxT9YePWDfK42GIBbxx+DQszMbGAqqmjTzSNvOgpb8PE5BzMJU5xzTKZoZUc3YNeOfo6XnrpOJ5//udYnJmCw1ZGlq8rnxdReDKbEmDAzShtv2vpfenGlWEsCqVUaazcM7mXkK6lx/L8XXFzqZtQ/F89GeTa0ICEEnMp6pq2y5PCVAJT7u3jOopXAyFc15qap5s4jZTqRkPbr6VT9H1XQjnei5x2cdJbXV2zBKBodJjrn3uSvl8J/mlaH3/XPPWlpp+parzuhhuDtp2j2FUX7xrpJe1HxwzzNSu0XOk7+Lr0WUYhqNwjNiuqa6tl/7196zZc5NUbYUzkNeuzUNdf/Du1r7Ihz8Pp9iCdLYjNV5GTETYt9BYmLc5qQcjrQTiXQp3XjiqXS2grHrcdQY8bM8NTWNXdhoV5BkTksWJZO64ODUsK3fZtm/HGWyfgD4awdf0anDl7EQG/B8u7WzEzMYNyoYLe5W0YHB7AQiKN9etW4/rgsEQPb1y9CoPXr6Li8qK9uQmRhRjC8QzWbtmEC/3nUc5EsWHdBszMTiIVm0Z3XR1CZSfm7ozAZC1i5ea1OHX+AsplB/YffBhvnXwb5UBIXHNMf/nnf1T5y2e+iNOnr+Ob//xD7Ni+E5cuMduY9IKcfNiKV2SRN6JGo+om1HwrXQgVcgpBosiBj+eXHD7GSFovUt1pkbPFv54Yn8XArVHp0FjIcoSyZMkihYU6AjUKJYcLQwKMEQxvCDEOtyqhE+sdqkhXrOjD7eHrWLtmLcaH72LDmmUCiTe19mE+NiE/z2n2A+WYoACkcHR2dKH/whVs3rgNx0+/hccefQivv/EKHjr4EN566yj27NmHd0+dwMoVvTCVixIBXF3VgNuDt/HkU4/hV7/5NR543wEcffsE9u57H86cOYVAyIf6hmrcHR7F44eexne/8wM89fTjOHHqiBTFfn8D3j1zGh/58JNSFDs9NrS0dOH06eN45NBDOHXiHEJBD2qbG3HmxHm8/+AjklwWi1OUxGbAhkSSCCQRaH7uRdgKCXz69x6SqNaLg5OwOIKwVOwosxA2V9DiM8NnymB8Now70wXATeJ7lfC9yItkscvNhddjKXzDCEkQhN+wD9Lj8vsFbfffXPI4KxPtK/Cjgv/xD3+Nb//w17gzPAVfwI6FmTDSsUWMDM1i7O6MHAxlaxZ1bXZs3dsGizcH2E1wuDxgQArRKSnKjY6Yz69tmXT3rbtxEvc1+svXqQUoRAO0oES63zQV6ymkYlnkkkWkI2VMjrAAgmTQE/Ve2dej6BIGcsONQ5J6LFZBpWTSQLuhQhlTExPwV/lR5fbgS1/+C9iDXnzu0/8dZpMdXo8SLlptRFGVIIOoDtetNBNakS2HmvLbDfqC+OznnsbhNy5iYHBMkFJ2/RS48V6x2Wilo/iDRJ0pSmJhwsNGXyexucop83NdrOr7lo9dGpUJf5uJd/eKXH046IOXm6uMuymOM4RIQj8yuL68HlLE3+fqoakw/J3NJ0M95GfCEOs5HEvIlj7wWbhQyZtKGfHAFiuCThOu/vwd1FasqLYXJZTj3XgB9hUrUNdSB4+Lz1kRegJtAKmoHhlmJnsZbr9XkBO/z46eZY2YmxpFOg/kKkUk4hkkw0mM3yWfrAYPPbIL+fgwKgsZaeTp80kkLFGoYCyWk1FhqLYBbr9fxDrC5zdZJHCCCF4mmZAgnapGK4KOIlKz87h46jZal61F2VrB5GwEq9f1IuBVvELhs+eVR62eYsnI1hBhiiuK07MkVtOokG5mWIhQfiVroKxAAj09kP3RzaZMqfj5WMUNpEenGp/qEBH+WbzYCwURIs3NzMrzeH3uJesuvpZSLorlm9fizJkJTA6NwJRdxLoNKwUhJrUtTb/ZCq2c3EikSxi5egdmcxady9qxadsGaT5JOyFHXu4lTveKtDlTI1s63izMzCI6My8OCFbaxjGciKNy6jxcJjR3LIPV7JTI9XI+jZauJhTLSoAlZ0yF2gIlkPH7q+ByW+F2uBCemIZLaCRWeKs88NTWwlQi/yEFfyWC1poK9q2rRWOtFaXELaCQQDkRhtlagilXErEjkc1SgYeGGYWyDcgUUHa3wVHXh/GMB0cvTmDR6kOSDg02ImsVxDJx2O3upfOURZCMzd0sPhi+pKgswrs2aCkimuIay2bgNYKSeB/yOt0fWGBx2hGeX5A1ws+PfEV6whZzZnz/+z+FzVRBz/JOePxuI2VMFdWkHpKznssURbhJS6xtW/vwd//wNZisVUilKzj44MPCuS0jh/DcIjp7mmC2mTB0ewTZVF58snn28zMXvQvR3RzFiVmx8uIXaVdMKMtkU6KXEWEeY5hFFE96zD2PZlWkKiqBiChlOmeEATFy2HDp4WcgkwHDtYP/r4s9PoaFpRbGqsmfIfaScCuFfvp8iutOAWS+pHzC+Tr5nFw3pHbpM0QXsiLWpBe71yvvleW8ACpG4avOBkWd003n/UFZvOYKbVXUCD6fpBrKXqpqHY1Oi97EpK43n0+/d2laOV112uEix9liwezEtIjj+Tr4/Jx+sB7TwkdNAeHe7fOrEC4i2LqxICWGITcVRrtzUkfAi3dooAqWdFToEkzzq6n2I52Mw1wEGihajqdFkL2qtx0DExPiid23cgUuXh1AxWzD9k3r8N7l9xAMeNBSX4fpiVmJnO9d3oGJyQkkaYm2YS3O9PcjlS1gz+aNuHzhnGg5VnR1YHxkClarG+3Lu3Br6BYymST2bdyCweFbSJcyWN7UAstMDLHpSdS318HfUI1rA0PIlZxYt207jp59FyWHH3UNTTD92X/6ROVLX/oKXnrlOPr7BwQav3btHBwuckqscqAuFRBG1G+hyANe8cgMppNB/la2LrwYHLPoDoj0Bl2g6kWp0TWOAWemFzE4OIJyiapTlkbKGkRdXJV5rheuPsC5CBTKx9dXkLFKLBbBmlXLkSbPyW6T4vX8+RM4dOgR/Prff4lPfuJpvPjKC9j/4FM4dvotrFjVi5Fbs1jR24yB2++ht7tbNp2Z8Tk0NbZhYvouurtbceXKZRx8/0G8/OKrOPjQIzj85mEcevggrly5IhY0FMyQZL9seRfeOfYODr7/Ibz15tv40Ac/gZ/89EdYt2Et0nF2QeTErMGRw+/g9z/5MfzmpV9g89ZNGLkzhXQ+jz27t+Ol376IjVvXIhHPY2xsBHv37cTLLx3Gvp07sJBMYXp8DuWKHZFsBpYyeYQcExONYcqLVQ6uxEIEX/viU9ixLoRkJoafHxlEytwEa56jDJMILWodBXiRxsRMDLcnMlixZQfiqThQNBN3lM+baKHqwu/ZIClF9z2nAd6w3Fh40+pREa8Rr7MeXVOEwTUzP7OIH3//f+Kl147h7MVr+OQffhg/+N73MH57CnOzixLFynVBS7hMPoOOXgeWr6+GPWSDxVGClaKgJX9L9Rp5E3Pj1sR/mY+KAoyosOLtkh4gaAhpMAWm8VRkg+f4KRHJIp+xI7FYRCaWRyqcRzySQqlEJNQrBz0V+H1rOqSgpQNJPEYeHZEWJcwg0kGxImkGPAAmRsexc+c2SWGqrwvhmS9+Bt//wcu4fnUBpSIFnHlJQyMyS29BFvBEVPOCzioqACcmfH8S1mB3oG9ZN/Y/uB3/9tM3DB9blcDFn5lMRqUzV2ge08EUis97R2+spCjojZuHqtjxGZQQBrlo03v53O7znNTFlzZW10Wy5ovSe1TuSacqknjdydvnayHyQTiaozdB+g3+tW5WNHrFv+P3eJ3UIabeOw8Bir2ENiXhKWWEI3NwRItYfG8U9ZUimn022P1enIym0bZ3n9BgHK6ioh8BuHjhOhJRBjF4UN9UJeKyQNAnHL3OngCKmThuDo5jejqD2CL5rH70dDajPWRGMTqLVLyAaDKHktmOhYV5pPI5TCZSsNp9cLr98IUYkKHEb0R26a2c4roKL4jlGcV8QBYzM1HYbT60dbegtT2IcDyBlqZmxA2eoFx3oxHjnqYRc908iOg2osNxSCu4F6yjgQT+LghiTinzddErPFg64hj2Y0RQ+Wc56Mj7N5vEvktzaTmx47oRpx0jSlw450ahJciQ0y6f+9mTQ0gsjqOvpwNOnxlZQZW0c4oKGqKuY3wsionxGXhdTvGzJT/d73OJZRHvHYqQZibmZR8TGzOTSvniGieNx+60wuf1wmJzweopo3fNckRjFcxNziMVj6C+1gtfMAiUVOSr0OCEK2HH3PyiIKBuu1c44FZrGZHheQRcWVT7zKgJJNHZ4MbD+zfCX5kGUhMopyYA6lJYJon9pVmExfI5sDimwImiOWXpTSkdTNxf0xVkig7A141isAs3F204M7yAhKMOOVJXyhaxwCMIRztIjUqqfUyJx+jrrPmx8rtMpZQXL4tkfY/o81U8W2nbKWJDrkFaZaZx8fwlTE7MobWzG9UBH3IlBgzxXqPgjyN0h4yWWTRyn6fndaqcxR/u3ybpVu0bNqHsqoU/UItMsYznfvJTXL5wEeu3LkeoyosLpy/j1q07iCVjMt3gPaCpSnSJIEpKXQrXssulvKNFTGxRtcES5UCcQ1SDrYtcvl/VwPNeUEW85gZrOod+jH4ufe5orqxGZIXzKsERCoTTqC5dH/h32vGEdQfvH3ro8/sEs3jf8Xt8LQKaGIFVLBbFntQQUWtkXqPumnOtC2Fd3PK1suDl88o+axTPusHk2hdwQCY8isdOqSb5uPyM+FnK2jaZRIgaCAVFtE9+9fjtEZn06EmbnjzyNek9Qjjhonuhg4dyyNBgVcDvBzUBdKFRtR2bDFqxuSUXgI4nSkRKpwy38N7t9PKn+DFfQF9XM4Ymp2G3AB3tHbh9dxq5Ugnr+1bg+qWLQqdpqq2TGobvrbO7Rfi8yUQMO/dsw/GzF1CslLB7ywacO3ZCBPbrVq3E+ZMXYbW40dzWiPGFKZkWH9y9F6+9cxgWvwvre1cgNzqPeDKChpYm+EIhnL3UD291HVasXYdT/ReQNdnQ1toO01/+Px+v/N3X/hnf/u7PMT6xIKKx24OX4ffZxDCffqm6a1I504TE1WGi0R3+WX94/LO6yGqDVBA/F5kqUDQiobsOojGRxZQYF2czRLRobM1fCq1Qv5QlFRekcDoNTi8vlioQWMQUpPI/9PCDuHr1IlYs60RiIYx8Pi5qwEtnL+LQQwfwyusv4tEPfATP/eKnePojh/DSr47hkYPvw9sn3sCB/fsxcOsWqnwhROZj8AQ8KJYZSxnBypUrceniFezZ+wCOvP0Wnn7yCbz48otYt2Y9ZifmEKoKYT66IKrDnp5eXL96EwcOPIbnf/mveOLJJ9F/4QxaWmoRDRclxW7Xju14+bUX8fgHHsXZM5fFr5McmONH38YTTz2Bt98+Ie973fo+nDh+Fju37sTJS5eQSRDB8CBPJKhCQ+WwEPhtIjYowpJP4B+/+sdY1gyUszOCdp26EcXtMFE5CmJMKFnM6Kh2wJpZxNRcAiOzBex56BAWE1FMTi6KfRc7b15r3ijZLGMfFfeTm6suzFjIsANmx6j52TIBEEW+GjmpQ5Uz2jKyiQI++sFDqGmsxfd++AvJSJ8an8D8OLPgC1i1eqVcz6vM2V5MIJ2aR9+6NjT0OhBssErcrM3hUQrVitr8aXBNAQvFN3SeIFJgM4RqRGcZ6UoFONdPIpZVrgO5CjLJAhKxHIo5C2ILOaSiRRFrEKHlGKa1rV0mBouRObF56uqqk1qa1AYeTnrkyxGULuCkQE1lMT0z5q++AAAgAElEQVQ2jU2b16qUrizw/33hU8ihjL/76k9ghQOpdFjuM7vB53W57VJYC9/dsFbjOtcbuaDAVic+9ccfxrnzF/He9QkRGljNpDQoP1x6TirrKtqJs2CkGIUIpyH+ymeWnFZ4f+pf0jRQ3WMUv6QNCE+Qu5Zx/bQ9jmzwRnCJjFd5EJTVwaWnPTKKNyKHhXdqI0JL1XQRXpd7KeRAc1O1IllTS/g8+iDXQki9vxB9SqUSmB2fFuTVPJNAXSmHjpAT5pAfpxOAb1kn7AETyoU4kokcBm7MI5PLY9WqPjQ0OnHr1ihC1U0IBX1weFxobXXgwul+zIfL8DiC6F7RjoALyE4Ow5IuiWo/WzYjY7bAFXDTkgCRxSTuTMThclfBQa9yu0ssx+gdSg7n4tgkkmm6XBRhNfYvNjbNHc2w2C3w+4PwB8zw0B6vrOhe/Dx4WCkDfLWHSpywMVHgY7StoC48eT1U1Kk6DInYyqhVplyKEqEPfxa8wu81BC+6gVkSKhmuNoJMGQb7/DOpDry3aR/Fx6pxLFAyWTFwZ0J8kieGprFjay/sHgqd7FJs8bEK4SePmNzOMjLpPK5fu418ViHMEmZUoeC5KAmCFMuJdSBKoAsM129VVUDWNcfTNLMoVVxYvrEeTncjbl25g3wyIchtV3stwvEUHCzeHHZpTsmpLYotkxMDI1NwlUuoNuVR4wFcuRlsXe/CgW3dMGdpp7cAEwtC3uR5FarOhplWnfIlY2IGL5TFDYH/L2cURYakWVG3IiIyEyxC+7IiXaBLRw0qvpWYLoZw5MpdRK01iNtcIpYkWEHOpliiyb2rJqe6cOP1FBoRw57I7zTCNcgt9QUCcr3JO9eItjhuFMiEVklpLFAoRmMTwmYznkkI04eFbjgcgYMxwvmcuLbQFYIiQK/DjC88sRfRxWmEHS786mg/Pv2ZP8XKzRtgdlpx+eYdzE5O4Vc//xkKOfqphkWkzWZAUxJ4bbkPuz30vHUaXuZqneviUk/mCDpUBZU7g64z7kdHlTOQAlBYoDIIigAK37ebqaRGGtn9xba+J/Q4X4kBFRrM986pDzdaLWjX1DTueZyAeXweOb9mpmelyeIX+c98Dam0sunUYjsWogocUnoIZXmp6GhsZnThy8ezyOVj7m/q+Z71z+fP0DWPvtfE8VxAA0VPuN8Rgl7C/oAPoZpqLIbDyCXSS/kAUnuJa4VCyHVdxtfkD1TJZy1Jscb7E0oeBXjUBeiAL3pJZ3OyzpTNrAoLEtBSKHMMi8mJTa2dThhWUsjyCHrsQr1JFU2IxGJYt3IZJkfuiu95lc8vCC/fS1trPabGx1AqZNG3ZiXeGxhEoZDBvm0bcOLtd1FXHcLG1X24dPoSXHY3OrvaMDAyJPHY+3bvxm+PvA6zz41tqzciPjaLqThdxjq4pWLo7jgqdjvqmpoxPDoG4vBt7W0w/Zcvfrbyla9+A//0zZ+gWHbivff6EQ5PwGGnZU1pSWjCxaFshSgWu8df5ELTlhmC4litcrFpgs8FSu4N0VqdFKJ2DwXZC5+sUkYqWcCN67dRyLN7UGiuQnQI56sbSQ5VevRa7iV56YJaRq7kulVKWL9+FUaGbmDz5jUYunYNzc3VyKWTyKcL2LV7Jw6/+RK27z6AI8fewb73b8ErvzuJj3/wo/j1b/8dH/nYh/Hqiy9hz669OH/mAtatX4cr199DF+OVMwnEogn0dKzCtRuXsWfvLrzwu9/gsUOP49iRE9i7ex+OnzqGrhU9cjNEF6Nob+3DxStn8NAjB3H49dfwwPu24eSx99DW3IzGhlqcv3QWDzy4H6++chjL+zYgm0tgamwMjz3+BF747YsSPFFCHosLcczOJJDOkwtpB5PxiOqmOX4gElgow20podqdxVf+8x/A51iANb8gm7/TbkGi5MUvjo8ga25GrkjlZgXtNTaY03OYDydxdSiBv/zSf8ZMbB4nTlwWAYgUqmZdyNzzaRTutCG24M2hR/C6++ZNTaG95jTRiYPcQqGblO0o59L4xj/9Lf77338P/f23xPzb6/CiYsqivb1RCuvR+XGEZ6NSOJIT29FVA389YPdWYHdZVUCGKS9iIRb0UmjmOWJXKnB+Huw4qXbiaA0lCzIpCtGIypiRSeSRimdkfCKIb4FCMIt0yp1d7fD6PIjGY4hFkwiHY2jrrIfHqxAKl9O7tInIeF7U7vdUyXS9mBidkA7aH3KjmDWjtbkKf/bsp/CLXx3BpYuTcDlYQFCkyU2eRWtFRktsLkmfYAHLYl1PM3hI8Vo31Abx9AcexkuvvY1kkgcrCY6kPjCkg+JBFgvKCYH3KykNMq5mE2pXqBFpEERxeZ0EQeE9ZlHoqSp+9B2q8ib02JSvRQtFNHIixapViZ5kpG8os/kMeoIjSmizElncP5bj2FYKasm0V6JSUhc0uqtRX4UYabSH/8aMqkAAN89fRno6AXM0iZUubqRlWGuacLVoQdhjQkt7DQJOF44eOYt4goVoDnsf2AoUs4hFmQ7nRLAqgFC1H04UMDU1A5vTi5qgC4XFOZgYjS1TgAxSNgesVR6YbBVUNdQgthjGpf4xWCw+eIJeEbJyMsbPI7qwiLt3hmVkys+YdZLZUhKlfzAQxEI0ismxEaxa0wd/NXm/aiomIEGR7ikueDxqjdkNFEbzPtlcaeqIRox0gaQ1E8KFrZTlgOJz8n5SdJ57Y1G2vSzQJZqWVAFyOum8YzQo8WhMrg1/Lt139LSHa4rXmu9tIVFCMZuS5MCRG3NY1RdEoLoGTkarxqOynmXcSx9hEaWxSDQjEk8JEkmLIu5hbGB4/1QFgnB7GIJCiyim1FHMxkmHSbiP/NlWpxfVzW70dPfh4sXrKIiFXhjLOupAATSbeSKYpSzbS4YTWOAuRuEvZuCxkFK1gA8/tB5e1zSsmXFUSjGU0lmxa5QzSjgTNrHdg1mtT8miNc4ridQ2GjJR0vJLZRygQgqCFMk0qregTHcfFjAZOwpJG5JRE5yeHlycNuNazI6JvBV2rx8xCsZIZxGfWkVnEE673YbsfcEN0iB4lB+6TEMMhE9P1RhwQe4+0Tbeh7zmik5mRTqZETccT9APu8kixa3NxuRUOj2ovV0oSijDns9iS00FmzpaUFvbin/+8at4+GN/gEpbLTbs2YZrN8bxsx8/h2w6JtSp2Zn5JRtLngUUWinea0UCpgz7bSnA+Xj64zOs6H5ARNuQamRScWi5F6oGm9MpXWzyMdm0crHQgjgNnumijJdFuMFGg6ZQVCVq4/RL7hGjcVfFcEHcI7hf0vuepwr3ULo3sAmVqbWAJiUwxVK/TgHvygy9orVnRl4vX7fWK2iKB4to9Zmra8Prx3/L16Vfq0y0kkwXJYjEqZYSJbqdLtkj9RrkPUoXFjZzkWQMHd1d8Pk8GLw5iKBbWa8KaitcfaWb0mI5/nzhSBtrRPOGdRMiNZdQMdhZlkWgqikXGrnXnzvpMgS+9HRX84wp1uUdQ44/vYFJbyWdxmayoFzIIOgNyLnMxozBHpMTY7CZy+I0MTozLWfaxpWduHxlAH6vE50tTRi6NYKQN4BgwIWpmQW5hitWrcDpK5eQtVrR2tCMyNQC4hUTqkJBuZ6kXWXFj94lZ08qm4LH64Ppq//1mcqff/7L+Nb/eR7VtW147Y1XkIjwUGahqbz9BNoyvjjmVhwbNVK7X0AhfBWD86sRXilK2ckWlGWI8BzFzFuht4wVZawwnRoi4Zh0zfrAVB2fKoD5waczSbGe0oiI5gJzQbrdTlEfsttAMY29e7fi8oUz2LZpNW5dvYzlvavEk252fgz+YC1mF6Jo6Q6g/8IgHj34JF57/Xc4+MiDIj578rEn8Oarb+GBfQ/greNvYv+B/bjYfwZVwSqYy17xJvYG3Bi4fQv733cAh19/Cx95+mN47uf/hoceexgXLlwQNX86UUEiE8buvTvx6iuvYO/uzTj65jns2bULI0O3YHc5sHHzRvzily9g/4FD6O+/ICjl1q3b8Oqrb6KhuQ23Bu4ID8ZhU0hLIs1xZU5sx7iZsICz5jLYtaUF/+mPD8KRnYDJtABTpQBTSVlR8VqMZ4N4+1oa2XIVMoUCGqoAfymGiZlFDI4X8b++/b9RcZrwnR/+EtG5JCpgMpnyzFQ3pTI5J78pnUnL9VOok1oLvAaixNf+hHblzcsbTm4srwsFJgLdHce//Ms/4NXX3sWRty9idnoO+UwWjU1+eH3KSou85GQyDbvNiampaVy9zghLHjY5eHzk0bL44givggp9TmXCqJotmIpCyyiR82S2I0l/XLEgpHk9VJoONU1Ugtv5b8xobW1BdW1IkCuGHvB9zswuqoMikUJPXw+KBZVY53RSjZ1fclYgQqNpFfQ9tNPloMjOmCZlWTHUZjDFX/zFZ0QB/o/feAk2frrFLIqltAg+1SFWEM9m0h0EmRA+H6kJKgqbSBN9Uv/wkx/B7PwM3jlxScaIemrCxjCfowr4HqeN/14KXY5i6exg8G01RUnzRTXaopoX3WiapADXxahGkXRxq1FtcVe7L+JS3AIsxJOM79Ng3+C08TAnH5FoRSGTllqC9ywbOG7g5MDqkSCRUqGiiBevQgz5GvTfm8sluJ1BjN4awMLAOFbZ/aj25ZGra0GiJoSUnalXcUxNzCKfAaKpIuxuG3ZsWYX52RmQ8cCDobo6hADjhs0FOLlWZ6Zgz+dE0JpLl5DlOVlXA1uVE+VcFnYfFdhJvHd5CmZTQFAvp8clB14ymsTk8KgaR5bUdISo8LIV7aiqYfNhxcOHHoEbszhx7BIsQotQCZaK48zGnYezAgRoHcXPW6NFXq/iFioRj+JK6nGrvhfFYiylJjI8pPS11j6u/FmMgCa1wyr8f8Xl1LxfPp6Hs6YoaTccPkYfbiabGaMTKQzdugGPw43FhTn4fFa0tTXDZrfC57uXWFkuK2SZfuUs6HgQcQKkVnVFIuHDEgykhELitGBSRS+LuBIdUKRZKiJQHUTXmnbcHYhhcX4GxRjTMC1w+ANwuSwoJCPwuoNw0mN6+iY6Gx344J4VaAmlkE7fgYuCswLffxHmCqeJKp1RVOtGASvnHacW4kRpgVTrSgFqFLi0OCyLDoLFblnpYiX4hFReM88fvjuZ0Kj3aKo4UMlzsftRyYQQLzXg9FAS16JWhK1BpPMmWD0sqipiT8d7WouZeP110ZE36IWarqKnalwH2hmATYUENGQVN5vhUOTL8vNmU8vn5ZmthVe8vhoJZWiG3xNCKj6G2lIRG3vX4M3XL+JvvvlP8KxvEcHh6y+exo3+i0hmVCgDXwOLPhZa/MUmjzZa4qct0cAKoFI8UU7bShJdy9fG4pfOEuQRa+qOpgzIeS/NFRFwRZViAyC1A8h3V/sk/5+P0cWc/kwUYq7sGPmzKXAkt57iOJkiGXQCCedhg1BQloxNzU3i2c21TvtQFXeskjcjsagET5DOoNFsFuuCehayCrQgvc6ojXSRqEV6CsBT9Y1QBnSAhEEVUsJlxePXIB+dM3i2ScNHhJthFnYHktk0ahvr4fZ5JdDryrlLMvXTiLGmP4hPs0TWq/1CTe9UuAY/Hz1x13sQf76EfYm3fhY+j7JTk4aLa0mag7KI3aiJYSMhezj92OX5FMVNekWD0yyNl0WJZSUTgI4epOZwPyXfvkI/FQ67rHDazQjaKpiP5eBwcgBEz24nHJxoW0oytSMgEE8znMqJEn2wC9TEOEWkyn5TMgc4hc2mBRRjTcj3JKL1r3zl2crnn/0v+Oa3/hUdPWvwq1/+AguzI/B5WJCSi6tSl+4VoUYHaozR9CGkNmyzFLxqjKo28qXN3KQ6DS4qLmD9YVBBTT7IyPAExu5OGeNYw2RcCl6VoqVGnWURseiRABeF3HAy4lZdk5MoCMpoa2H3MIQPfYB2YC/goQOP4NqN91DfUoXoXBw19TUYmxqF1xeC0+aVkUBLRxMGBgawd9dunD97Hgd2H8SvXvx3PP2hj+Cd429i3Zo1uHX1riSEzC5MIVegKrkH16/dxI4tu/D28aN46PGH8cabh7Fj606cPnEJ7Z1NKJnzmJuex+5dG/DSb4/iqQ88hTfeeAk7dm5HJpvA1WsjeN8D+/HWkaNoa+9CPJHG8Mi4Su/yBlAqU/2uTLJl7yqbUWHaFtX6xSz+8EN78ci+NqSTQ7DlqQBWi004QAzOMBWQszfgzSsJzKaCKFqdqPNVYEqMYGY6g9szJXzt63+LnjXd+Ma3foLp8RhK9D+2MH1Pmb1zDbBhUDepSRCkJX6oETzBtcANRtAlu1U6VTVGZVFHT1AbFqdn8fk/+3/h8jnx9//4AxGqcbU3NPngDzhlbagRFxEK9R6YhNZ/6TrikRiyOQ4nuAlVxE9UkqIKGXECkZAUekEzMUxM1Sly48GjM9PNohRm2EhTU+PSxkxBxWJkQX4mLXO4SS/Mx4RrxcKBa4VUATV+Z8etXB+45skNpRiIiC4PSj3yv9coKETBx6L3mT/GG0cuYuDajHTPtBPjGFwXvB4vCwU1+mKIiqAZTH0z4iPn5iMSOfz4o/tx+MgZZIt5FLJ0SOHhrA4ORY1QhyT3ViJ0VjPHbipmVL9uXjvN41WHkeJp638ro7icQm41ks/3pnl2upDigcWRKxEBjr914SWFldyX9IHkOJZcubQ8jhskExppqiaoMgUrItBTNYWsGTkElFWP3kBZFKs0PV7rnCSmOexWTNyeRDlVQbXLK2Owjo1dCGcXMTA0gXLWjHPnryJY34i61gY4TET3kyjmidY7xT7L7XGiocaH/Pw8rEwVS8eRTDEJ0gWEPLAEHNJYSSIYQxrsNlx57w7sDvJPpRtBKpnA9OjskgCEI11+Xr2rurBj51pMz4zBS7/K6TAeP7QeL/zqbbQvX436mirxUNWHGqsodQjRoEYW/1JD4TNCdFx+nyBOREPpEKEoI2raIo2hoI73vHr5+TGoh1ZQco3TLJjt4vig+a48rPXBphElPQrmNaJwTzdXFqcFtwbCOH+uH6ZCVkJGWhqaUFsXlBStULXiJ6q9vyJBPPQr5hhdN0eKl00La0V9YMEmXFQLo4wTckBm00nh4NbW16CQjmPlplWIx0uYGplFdG4OHjNQV++GuZBGjS2KZlcGfd2t2L6yGo7EKCqVKCq2RQOsTcskh42fSBBIJ+UaFTsvlbAo1llyYvLFkxfCQAyOhpVVFYNaTPRgtlM8B1hl3F6EycG1TrsUuxzesijYjMvZRNoqpyjkKtA3z45CygSLowWxcg/OXE/gRjyLhL0KOatLJjv8WdlCHlZJ8VTFuBQMFjbuCpGVCZbxGevoXaGvMMHMCLeQ4sXMfVI5QJAywT1MT2p04czn4fcVqkptAlCgk4TZhWLKjG889z04/Xlc6h/Aj771UyQWJ5A3JlO8V4n2qTS+ouxX3MfESUas50xi78WzQKgx4s9uXbqnZTxOGojhrKNABVVYLekFckogy/tfBUUoupVu4LkupfaQxkQ1mrL3GFQhNs+81uxZiHryLKW7B1+vumfMIqZjqIvbS1GfmihL8hoLKk636HxjONzwXNATFX3mSahHNILaunqpc7iW+btuPHWhq6lc99dGfE+8/+htrPdkDTDyPmd5zn1bPhvuy3QTyiTR3tUFs92Mhro6vHfhPRUEZHzGuqjW55FuKPheaDuXSqimWE0W1PRP3edp+H0M4SJ6S5tMRekQ4arXKwJRghC0M9SgB89XtZaIWKtJHl8L91c+Lx0c+PlkUqml5kTXbfLZZ2iVSEoY3UMggRe+UC1yuYTQ0fz+kDSZ6cQi/J4gnC6nOGrReziezKhzwGGH08V8hKi8D+WrHBf0nRNG1h5MjjP99Zefqfz1V76G//b1/w2rvQo3b13D3NQdeN0Q3hY3AK3K5xtn96YXl16UrPjpB6jHmmrUqz5IvaCkeCkr1EfFwKoFx4OBHoAz0/O4dWtYEA5VrCluC78kPcmgOdBUXzwjdcet3SIoGYQFPqcXfje5cRlkUnE0NQWRTSbxyMEHcPbcMWzevh6Xz1zB7t27cPT4EWzYvBEjQ2OoDlUjkVNJVvXVdbhzcwg7N+3AkeOH8f5HDuGV136LJ598HC/84lXsP/AQLl0+h5b2ZjmQKCYJekMYHh/Fw489hOf+/ac49NAhvPXGO9i9czeOnXkb7R3N6Giqw7vHzuLJpz+BV159Ebt27cT1Gzdgsjjh8Vfh8pXrsNk4KmAHxbFGBclUFol0Ssb19L/jkijmWWBl0dEYwN88+2l4zTMoxEZhK5eQN8dhNjlgNakwBqJoHAnZzQ5MJvx4/VIEJU8zQh4rbFmKdaK4OZ7Bf/zcZ/DhT34AP3r+tzhx4qZ0hWawiVHNhhI9GebvFqXG1UWv3ji1KlaPaJVHLHmE7J49QhtIRWPwOjz42te/iH/4xvdx8uQ1pJMJ9K3qkkK9UMqLNyT5ZwqBtKIslmEp6ZyHRuZkTYQXZtWo0+6Wbl/EMQw6EUoATbctIowRFK+mWv6ff0/KAMdX7Nr5dxyjc2NWa62MeDyNYqEiPpVcn/y3tOmhabtsmPR7tdqRJ5ePLgn02jQ2a74edtK6QNMUAZlUFEv43J98ElaHFT/43hvyWaobkkWBagqImpM6w5vV7/PI+xK6jlUJWsT3vVIRFXVddR0OHz2rEJS8YdBPz2QmkQnXnodtWQpen8cvaItWAmtkRBfAenPUlAM+h/ydwy6FgGw2Bk+bj/X4FcdN01nkcKHDAF1PDISfG6Rw2tweuddJOeJkgrwy8ulcBhJNwRIPaXblSqmu1gyLLu4XbF60yTy52jy0uYnxQC4bNmxcozPjCzAVnAh6PGiqr0X3mh5MRYZxa2geZ08Ooq13OaqqzUglYihmiBSVEXAzhrcW7d0t8JZTyE/OwFz6/7l6D3Dbz6rc9529rr52b0n2Tk8ghJAEkiCBUESFYyGoWFDBdo+93OvxWBAU9do9XrEe9SgieEWKBAgJhEgLSSAkpO9k97L6WnPN3s7zG+Mba+17Fw/Pzl57rTn/8///vvG94x3veMdIrfWGNvtjDaZnVJ4t2hACAKknbp6sP/v8WRWKeO9m1NxoauHcgunXbK8YQy/V5iZ02+3XmBk6ce3rj3xdx4+fVkYVbTYGes1r79BkfWyd1uioI55aSds0vD5IgIOeteC6a+/KpkRtjUZ5bwAKBp+Dlq5nngPXEuQA9zyADlp/S9asmuGMMVrE2NMec11yZkzNeGCMt8sphubS02xmdfz0gtaXl2xPw8ZQajQTfWwqczB8HMCwb94gybqL5lIOKNYpEoRIqPjcHOZWFuYAxKs6M9Jcrabq7gkdOHxYD3/xhIYrp1Vafl43HJ7XTVft10uu3qVc60mpd0rD1roy2bYxr5CtTBrDqkgj+4tLF/JjO3diDQdQMk9X+nrZPybBcPAJKh4X/cwy1hd9e7YglTmrhqZjN0IoscV25pXKGve7RgCZkTR7Kr0++t1Cv6B+b5eyuYvUGO/WBz79jBby02oU6uqOuXdeATXNJs2xnJWp+hL3MvpmrEJjPstouV3CFOcuxIjrwr1yE+AQYAVw4x4EG8o57glW3lx/CplJve4Nb9Adb3i5zi2d1Yfe/zF94bOfU7fVULlWNxbXyTB/hkFuOdvse8x8X8euUY/4w7VwHaHbhf3fSqawoGtvbsVUB+pdB0VbJfntpjfK+zFOnvcnptJIHnjBPm/emWD0zLaek00a1xwyHYgCQCfSmKgioRtnYJPdS2W0srZmsZl/v/A+kgDzuySQvHRIKfi9SNj5HfYPMwCwSyVxJj5aD+TQ5WvGvibrT85WXFJgeJn6aolFrebDQ5AbDLoq16qanp2yOHDsqee3ZBy8f1TitojI1A/F2dgH9Le9AY6vYMtNitFsGFDli/uO5jkAb2iXbRgRVbm+J09cG+co4Jj35r45oVI01p84g4TEzvNkjRj6Zny2eQ7xOo4XeqoCrjfdnccmv9qglb6qlbr9ubnZ0FStbvu4PYSRztqgM65jfm4unTew22S2eeos1luQ+dmf+KHxO3/n9/S//ulDWlrp6MSJEzr+/GOqlhFhJ+1I8uKlVBKaIcqd24A0uuG3p6zETYqSG4bwsGOB7AmiWwes8G0c6ktfetgYu8hK/MOSDW4PmbAM3bd0mqhCBkyALdn3R+OeiuWcZWQMls3n2hp0u9q3c16tzoZeccdt+ty99+lVt9+uT33m43rNa+7Q3Z+4W699zWt07+fv1+WXX2YjH0etvmoFyoNruuTIpXrwkQf1yttv1afv/pxuf8Vr9anPfFIvu/VmPfPsM8pniirlsH3q6sjVR/QfH/+YvvVbv0V3f+xuveH1b9L7PvgvuuW2G7V47rROnzija6+9UU89/YwOYoH28KNmtYP/LKOAq7VpE2XD6rI5ApQAHq20jV5z2NFbv+923X7LFRo3Tqg8XLdyP6amIfC3zZNKJAAGANcwO6XPH23r+NqMMPAerD+v5ZUNPX9+oBtuvlH/16/+pI6eWNQf/8kHrHyey43s3mERMxiSmTtzzJ8Eq9jMPFP+H0lOsJtsBLKuyCCtJJovaX1xWX/6J+/Q3Z++T//zr+5Rt9PSi266Rq32ugFSy8ATWCYoT83MGtAIPaLZ8lL+KGOxNNSg3zYQBVPrnq9lY6ithGRarqxNQfKmsIwFEmMiynRzO4gxEFZh7jlsWFPnzq4ZcHnBC6/S2vqyvvaVr+vyK69Qq01C4SxylTIsoDSV27k3oSfzsnNxm6EcjjVRK+p7v/9N+sx9j+v48XPWzZ/JMW6UgOzyoNbmmv1OperSH/aP24uNTEPOV71a1Z1veqU+94VHdfzEooOhfCnNivfDhMBmpuPZsd1zPqdb3PizCg0ZQYjAEkDVDx6vosTBGmOYowTHeOctpmjgHqrTE5OmP4xnzbp1z8yB8vxUU/EAACAASURBVGjfaI4BOA9IfsrqjHP2TKpTNa1ttjQs1IyxZIgA073G1gSGdq+rjoEsGM2cukyigokqlKxrHWBMibTVaGttuaOKqpqbntb0dE2XveCgjp87qc99/qjm9u3X5saChl0f1sDnPLR3hwrjsVk49RZOKbvZ0ag71nqnr0GppvyhOeXQ4eSZCoijhst0+GzPHj1pxvwbGx2dPn5O3RbNQZ70GzM1kl7xuls0GK1rNOio1xuZ9dVXHnpchcKUTTR72Uuv18xkyRKI3sABrZUzzf8cGOE6RGNaExtlFTUAhskC8LF1OUSw9PaMCt4sCEOFcX0M+wj2Ha0g319bX9fkxMTWAIMLtXyh++PzrG+sGmCPQxvg0mgga8ppeXnFgFMh45UAF7SSwKDTdNDL7wGEQw/u8cGtAX3y1raFFIe5AScSfMBHsaxqYaRbbr9Jjz7wuKaXTujNL9mhF15RVba5onHvlIRN2RCGkbH0VA9GyiDloeoIZrdJFSONmYw4htUd2ZwKJLshrbPBBWlvDBBWJ6JAeR9oAcgdZVhrRY1HgKzkk5xHvuKa9SBpiLe8Lm/CNZh3uDWSOnAyg2EY4WFJGk1r3MUUf07HVqf02WcaWi7uUr9EbOnas9xoNE0jjjVZNEvhxMHaYN9SEQJkBHtuDioDZ0q5JiMLiuUtEMnPsxYAaFvSGOzTGEJiFVe8gnvSsKw//fM/Va6W0S/84s/rqceOqhhDcxIZZaV9hm3YOe37nyoREkMIm2azbY2H4eHtmMLvlUkNEhEWEkniMFW4aLbyCuHILPv4WTSZrBuqaiQDrCkAUCR49gySdzO/B/imH4PvA3gDWHKPQg9v67qQNSDKFFKrIPWThjY1qAHMYrAGz5r3Bcxhd8ZecsmQdH5xySqIxM+QNMB+0xjI67LHuP+4hsCCQgCYbpamVfba+rqQlvCz05PYme7U+samDX6Zmp42FwVAY2fQ1cFLLjZSErZ/8QxTEP18jhgfOIpr5fVM41ypeeKTsJ3pmxN56Ky430vYXZ5J9FSZr3cfNp6kz/u0Fs6fs2qX4wD6WDxB5rM7UZM3dp+mOuKRX59bJhKT+Ow2tnl11c+fZMkJeWpMtk2OdLkKn8kIlJrLvIx1N7A9NB9hXLkYlMb9m5udtfhB9sF1FVnbDEZaWlLm//ypt41/4//+A/3Tez+oldWennn2WZ099YyGAwKaSwUs0zQg4SDKFlVqaAqNDC/IwzQdb9KmxIEdGREsgUkayLa6LbsIu1kDqV6b1mc+85/Gkph4PzE9nqluS6iwqOkbQzewLtFysW5+wRlzepVlTsSncqGscq6kchUP4ax6HZpfmAZTVLOxpttuuknHTh/THXe8Qp/42Mf05u/4Dv3Dv/yzbn35LTr69JO6+tLL9MiXvqwrr7xcS+uranZaOnLZRXrm8ed0y0tfqf/1vvfqzu96k+76xMd03bXXaXOV8m9FS40lrW6s6LoXXacvf+khvfobvlEf//TdeuWrX6G7P/5x2wwrK211unh/InD3yVQwkNlcSYuLy/aQTdNoPpzoWJADME12U9dfvUdv++47NJFbVW6IA37TNWcmOxiG376VQaxcB1PDqEUaxwolLQ2n9MAzZONTajUWtba+qTNrWfVGff3ZX/yOZnbs1m+++x+1ss6CRD9NaQ1LHveM5TAJpjcyZBYmX1EWJ6B5YPPNZyCIhVcuGZBfW1rRj7/1Tdp5aFq/+Y4PWOPDgUt2mf7WN4SX8y25sTHBHihYR3wVyi6+RwtkrgYAkmRzw59kfbVqTd1WW+2++1hGCYpSjq/nkbDU8g3qQJi1TTd9u9XXyRMLOvbcMU1N1W2KV7fd18WXHFF/1PFGlgwm6X3z0ET2E5kpmT6bnPIxI2NZjPZ+2aE6jYF+4K3fbsL6v//Hj2pjjTHd1DydETMtWa9tCRfXwWe01yFfGXBfyqZ7O3HilF5w5RFdf/Nhffyur1g5dX11XXPzXko2HVnRg4R9rmDqEpiNw4m9x3vYPU1gi9+F8eb+uGSj4hKEC8zvAWv8O7/TZh/D3NFMCmg3n1TWa1aVbEYT7aYKS2vKLSyqBuOBYYfFRdiMnAZ85mpNG2juZtH3ZtXMFtQbjc15g6lVZaoMSGsYbjNom5OGrS2ABe+HJhpXkXFex588pXK+qrnZGe3YPad9l8zr7Lnz1mzTbfatFA0A4F5fesk+XXNghzbOndKY0hgd7c2BGrmS6od2qoP4N5NTdaJsuthCGYYTkD3WwvlVtZsDnTm5rE6HAyQl4LAT1bKm985r/8FZzeHpOeprbWVV5xeWVavOpES0Z7KamekJAzUuH3DGyTRv5thAudgZFJIEAOTGRsOa3wxUwZo3nM0l7vKZrPQ78klNPCOAkJW4s34w2TplNLAB/Xl7r9D2hetDHFTOKDNoqG0AiteP6kAczk6AZG3KHgGHA+zsWYb9eMnTXR18Pfm6LFrlwA681PG9VRod4o1bNb/tUZ/S6qQmS1ldddm8amuLetO1Nc0OTqvbO6USpbgOgJEpiugK15Ud9lgCzuDSd4b7iCUrrJexMkz2NBkRpUp0mZ40AH7zMLEwqFgZmmcY4lzzG3MG1xj+vDKVgkYdLNz8OVm1M+v7wfabgaW+6KC3RFHuo2r9Bml0s1Vk0vNlAATxZNguKjPcq0HtBfqPr67r2Y2sNstzFr/YfRFbeR8Oelh8i4FUFBgSE2Ah6TIhAvhexIMco73TNDN+j2svlSvWUGzl9ULeKmhUYXC1YU3feMPNuuTwYf3Je/7INdhklskXNuK99fHQmJ6YOXstQHCvbVPaAGow/zbIZjz2109NWxaz+ewX+OiS7EWyFU4iJs0ITJGqxHHvg8kOeQPNfgz+4e8R27zK4bIcW7+pYS0Yfs4cQDZECIDXzl05EcBXxEn0p7wme4t/w/ar3W1r9+7dWltb8WapNHY4Ev44t7iecI+wP/NuB8Za4bMx4n16ZlpLy8u6+ZaX2dCLE889q9e99tW6+1P3Wvq70cBJgQE/Q1Una9q3b79ph+lz6TV9Ldi1J0AOMDQWOck9eF8mn5nTUifNVCCOp94IY1bNE9odmvz1fG2zxvi+JVwQGeY20bfJoNwfk9MQr3CnWN9I1ae8xZ/J6aktsB/VUJObJMwYCTH36OzZsxbP7N7Y63k1ESALEJ6YnLDrh/zi+7xvsMWROCOfIkHinjqZ425ejcaGMj/34z84/m/veqc++OG7bWLXE48/pqWFU+q0N81WBIuaYDWi9OulFmdog9Hg4oLd4r996pRnCXHTKV0GK0ggMDbDDkhYpZoe+NLDWllZUxmdZH9gQSJfwtuREbNllXJopOi+QxbRt3JtVnQKEFjwL0S9Sw6dsywPwMbfgu3k1Makf0wWU4LmRhPMFLaWbr3pJt37mXvNEuy++z6p197+Ct3/6fv0yjterbs+eZeuvPoyFfNZnTpxVhcdukxPPv20bnvly/XP73+f7vyO79Q9d9+r6666To8+9TXN7Z43zdqTX39a09M7dOrMGSuRWSNCpSpEYLAjNGchw2Ahom9hk7W6zLovmbWMNQByuHebOrC3rB976xu1d0dB/c0TKqqpQs4ZTHRJbk0Fi+e65wCAACUz5+b7aKBU12OnB1paJyMqmK3MwnrBZsL/1m+/QzfecLX+8r0f12c+iwg+o2J2qP4IBtEXTbO1blkg09jC4sXYDbr8U5k7NEkOhF0XB6uGntOCDfZDY+n3fv9n9Xt/8i9Wct63b1alirP5NIZRsoApsJnnfS+nxsHZM39gBwlOhflBT/YJKCR5oGQT0gLbsImBiADGgWs2MHYm+L+bDtcm/WX1xONHNTUxbR3caJkx6KcUNzEFK5y1hoZNMveJSTPIDhbW2KUEnhHchx6NJhfOZqqhb3v7d+rhR57WAw8+pVqxrtG4bUw4+wkfUnMmsXKhSwm4h2x8AADAc319TaNxQS+8Zp82Wx09/cySpusTGmW86sL/yWyjmdD9FJ0tBrBZsElMpIHWtgOg0I/xDAJ4BavXTw2IUXbfPiwGW0wJDCxByQInTMzZBRWOPacdna4Gqy3VylRCMsqXGROdVaYb0h2a+/Lq5oYa0gBZr2kRtolrnp7WCvpkqjVY/tBsxEGNZy8serWqDQI4YIekaySdfH5RuVxd09MTuuLKI5qZyOnez92vlQ0yfQYuzGptZVOvfeULtPn8ExqvdYzxaK23tDksq3j4gOYPzenM6RPqdRh3jnaOxpShBt2Ozi6vqVCa0JnjC1pbgnVP5WeaofIV7Zib1oteepXyhaEPB0mlZIJ/fWLK2BxrmkxNN1GJiQaS0PmFF3OsJ9Yoa4LhDlsHvJUWOQjqdrh4RQCHDm8kDdkRnp1xQLDiL9Rxhk4bsGpd3qU0LarrlbUdO3dobZWxwA6qrUeDhTza9iZF0hLXvdHctDURjLEBrzQ+mPdeXnUNpEt+YtT22HSFI1g/Yj+M+rir118zo2+/uqr59nkVck1l+usad0fGqFsTDM1IhbExu9hoDos5q3iU6k6iGugtuRsJiamKzrpa8oz9Wqp60BNAjMZ3HomdVdRSwurMFGHmQglTsjNBW2u+qJATjOAeIf11H3CyO2IxZX8IHF6DGKO+xSyIDICMNRGOKhp1ScBnNcxfrLPrM7r/8UWd1pQWMwX1hmOVlVcHFhvPb2umyhlrBaAIcMczsMN9Axa+kQiWFQOlNAfzLHjGsJmbbdfo8ywoBU9OTvkAo8FQO+b26thzx9WhwmEJvjOfyCY4d/mdILdIBoI55c9Wu6P19WVdecXl1hjJBEu+T8ytFCuWFOHmQE8IMZVr8v6IkgFlvx4fkmIydZMuuUSy0/U/rTmzAZipbMkS+DlimTPUeMy6qwjgjvvssZGR1Q7yDfSbfZ1bb4FZqLQYZsHeLSWD7BWIi/i89juU4YlDyOhwzxgOzJkKPGHkStFlGnFfIlk02V80tDL2myqfALwFWzs827e+7Yf053/1l5otl7Rv3x49+ujjmp/fqWKpbEk5euPadM3uQblS19Fnn9dkxZv8AOWsR66B66TKw/3g/U1TPOUyCQe3VYuhRmqElKCadLcd4kXO7osBf4hG3C2G3niMfC+SLOKUEWvpjEUaAxtN5QdcgAaeBM8Aa6oobTabRkpE1TXILNYm7xlSLJMn5vNWjZiZm/UENTXLR3WC71GxZg3xnvx3MMLG5McQNHpVfvEn3jb+1Xf/lv79P+7R6ZMrevChh9TvravXZvJHQfSaB9salkWexTnrG2WUKFEY+EnaFf4tgBffL5fcv85KrmnMKYdFtzMQGejaWkML5xdsTnsxV1CxUFGxIjU7G9q394A97HEftqGo6emqTp85bUwcTU0a9zSgQxXt6qCvUoHNSdMBAvW8xmxKGIhKyQ6hDHGHVJ9DirI205LK7j0MnY/1EU0T+/BxO/GMrrj8iImes2OAV0UtwNjMlJYxPZ/fpdMnzxggb7Q2LQAR1GGarKaWHjgaRVhurGP4MzpEsWMrFmkaMoPLxKgNNBx1dOnBHfrWb7xZ1101q+7GSQ2768plaChzM/Rgz2ETKAdZZpQaGiLR6FsndkalXFbLjYGePdPW0XN5bXbrymSb2uyWNbNzny6/6gr9xq/9pJ49u6Z3/fZfq4vmBUeCIdlgGksKm55Bazuwca1edvB1AMsXZf2QHwCw2FBmF4SN2Bj5wFCtjZZ+5zd/Tg9+7ev61N2PqZjN22jHzea66rVJra2vmLzBvzxwRDZvpfJRdP66JstL8dvOIZFssUkvLNfzasEoGUhG6kHZneEP+ZJ6fQT0JX39609rfnLeKhk04mBHRpBm4/bHvnG7PWQGGyriNZnPW3k4k/NrsbKhTZ3y/cBhS1m4vdnUK15+sy66bK/e+/6PazwoatQjODsD1+37PHdYQQIJ/81mJ+Ds3b3HAgFM+2azpz27pnRg35zu+cxDmpyY0zTWWckf0bpnUwOIzV1PvrmNxroFBGuGMwDsjWHOqDvLHXpdB8nOxjHBJ/RrMcCA74em30AN1jMaqNTtq/H0UenEgmYHQ/WaTVWVU62QVbWQtb0JgEan2Wh3NFuvq5PLaMx0vyKDX8fq9rtbZVyVqyaDHMOks2Vhfaen1KSpaKqu9VJVOVgmAm5hpJPHzuvciXVNT80qXynrhptv0DjT0ic++klVZg4ZoLv6yG6NN85rdO68Rq2hWdltdgc6NcqrdvFBlcoZTUwUdOr4cZtWhS0d2m18QBeX2zq7sKKN1ZZyWRryHAAAkirTO/TK21+sWhV2hFQjuRTAjmb4XCR9KU8z5sVZCp5FJCIBArk/JHdMpjI7oi0QmbUmIZ4b5U3ee2l50UBMgFK+Z9rcNHUM0M66hMUKFiW6ylkDobujooCGMpgpnrE1qzTpI2CUr4+LDlYO9h8+rEM3dVqvlGtZR8jYyND42SBNTMaWgEiwUVwXpW/iFppGDnT8cF971az+6wuGmh2fl7kMYhW1tmHd4+b+RZPMkK74nPhPks1RfqQchqBFrFigA8caFmTfY69nykWTFFj9C00vT8hex7XJIG1GI5t3uBEI2DPyCQF97r8bX+4VnzNW0B0fIFHcfyJ1q9n7+LmJlnZoMXM8Qi5kAjV7KQfEMPa8b1GDzary2qNudpe+dLykh89Ia4WymLMO9uyM+9o0sAcbDmjub/XQBHjkrLVR0MmlgCY4+/xpj/M80Yby89Yw2ET7jLtCzRjDtWW3t3KA4fIIm+5lfZS+gAPQUW2IGLK6tmEVrmuuvtwSd54ra5B4HLaRAWB5b2ts5lxsux60WELrWrT16GvGk3OuGyC0suq+w0FmRFwLHTiuOc62O0g20gCnA5Oh4RLAeezPMNYw8YAzCv1uxEE8ig0sJ8bcgGRax1yPnXfo681zPmNVizh3+RwMT+J62T9R4uc9zVuZe5KkSgDCAMUkeYDCb3rjt+if3vte7Z5hiiPWaBVLRpotr25Nz06qPl03hpWJaY8/9riqDP2g0RanqioNx12rVFAloxExqitWKUvWr1a9SecAn8mJD08CSIDw2Ofa+D+f06RaECPmsOCMMq+Lm4yx1EU/K/jelod0Smityjgea9fOXRZ/sOKzPs9szn6HdRAMMtghCFSfQupkYWiZI/nh5wDIUV3xJMib6Vmvhq+yxAZvPLTn/dM/9p3j3/jt39V9X3hEp04s655Pf1r9LpR3Q5P1SW00V6106MzsdmcoK99GANsUE6fnuRlRfrAMKHlTBlCxT5hmw0dZwxE4INWbcnbsnLcaE8wsGyRflBYWaCrbqcZ606bnbDbWtH/vvA5efERffegpra9u6uSpp9RY2dBwlFGFySwpo/OsbKwxdVRGf1K+whifBB9PPbltRdmM/HPqDLtWakXnxjXY5x77PGsCLSWFPtZWHCDZkQF1bF8YDGAWNvmsNbnY9B0ckIUHXMvGqQ7oRodxRQdDzKBMZplVV0UYbPwYOxvKjTu67JJd+sbX3aoXXrbfBki0N0+plB2pZ1ZWrpehzIhY2zob0U3h2Tfw8YpmiIOWjvJopqBmt6024vJWVt1BSV94bFWn1io2wWicK2v3/sNaWmvot9/1s9p3+BL94q/8sXnVDruMCB2Yfo1yNcwjm4JRgrM7d1lgsgXOIjVnBW+MYHN4CYfg5KVDGFS0Uhwqm5ttvfzmF+rbvuMb9fv/4+/VWh7beyBPsYfD7bHSJM0N7fT73lBgjNTAqwuxGS6sJHBosxEi+AfDHwlAlHjMLq3opS8AL4GIzby60rCJarlxXvUa2qKh1hre5c56Mt0YEp9i1bwag3mzcuOkMw78HJZABBQ2JtfCWqdhiL3yth+9U19/9Fk99PBRDY29cB/QmG5nQDuxgHwW9Kqw0WFs3u70NFmv6vD+PTp5dkHHT5+yALh//34fs41zQvqKgAqTwRqPzDhcNIIt4vq4bj5HeGGS9FqJMTXmBRiL8jtrwRnloa2VXLej/uPPq766rsnihFUnKqyd4UBl88oe28EJe0bwRcbD76LDq09OWNMS149EAabAJBaMIMWVgAMGCQvJl8ldRiqUq1KtrnG+pOLEpE0J3CyN9fiJRfXGeRXq8xrXyrr65TcoV+zp4Qee1sz0vMq9hoYrSxoxEKHb1sZ6R6OpKZ3c6Cg7Pakdu+dVraERLOjs8XPWW1AsF3XmxCkdP7WmbqtrwNUsqVJin8mUdd3LX6J9u3KaLBe0cH5JO/fs3greyKzQIBsYTI2GQRjwqMJ/09gg1nmhaCOezY/0/2P/5oe3Pdek44wBBKGViwMnmNZgsyyhaVOZIGEDhGw3G/E+HD5oEmEOQz/JPmNfAEoA/AF4jUXGJxeXEmtuGdt1k+zbZ2y6bI31AetL7KOpiohFN7gPA/B1OuoDULHz69l5c+WBGf34jRO6Ln/C1szCuQ1trrWUNy03o+upKNE3RozGkQJQm1O2kjWtrnK4JYyUKedMMmQsZAZNb14Z9GHJqsHIF/tlXBiIzRnmIXsMNRPl0Dw4APbkHonXyACq07Y0lY1NxmCyL3TC/D6xDg0vQJpEAScSpCg2SXTs14Hjjr0W33UJRXZIJbOiUSsvVa/Vau+gPvL5Yzpb3aXOuGLVvzML51WvFExeA1GMvAXJGDafAT6D1YM1BKxj9xZnNB+TfRa+rXBG7e5IJ0+ctwpr9Iz4Oew6a54jX+YTbpMReV9/f75YO+dY8zt3aGZ6UqMRzkIp+UkDcEzWNhhaY1QQJTS2RbWu23XrLJd3cZZt25QaAEZ5ksU2zLX0cQZY1dmkCsnlJY1pDgBG1Zd1a5a2aQJnyIgguoh3dnaNR1ad8olirnMmMeQqArjH+WFOIj0YUvZ1T7PTzkyaG4bZeLl2NCrh7AkAGZ/NmtGI0zD9Md0yJRgGRPG4bTdUrdOoNtSu3bt1/vyCapW6RpmB9h7Ya2w87DnSPauucU/QwzPhLrmPmL+2VZPdao3hEsYqc7Zk87Z/A6xSVYV4YV9yb2mQjV4dSAg7P5NTBURinKdUU4k3vE5Y04WUKdxX/Nl4osR9DUkCOnVsJ5GFwEbzuqF35t5TKd9i/BmhbE5CPtk1ztRYL+DNYLSjasae5meDxMn86A9+0/hP//wv9LUnT+vRrz2nD3/kLo1GHTUbKzYGkoOHznkvP3lwj6AKC8WbRqZk2Wr6uwGt1JHnTFHZdKlkz3xFxyb/bVl/HvPmjpUChFefMCd3HWi3s2p6K5pE0Pw0W6vavXtShw5dooXTqyZJeP033qzMYFMPPPCwPnnvV0WzKiN4la2IJmESYcAwRXBKSM48jzwDpgGLw5j/1SijZMyOxBY2R50Z+vP7rrexzW4NrRlli14qqBbo5B+a/IKA5MMWCJI+JY74CjsSjLcdDqYVotQ1VBGd4rCtF165V9/+Ld+gnTMFdVqnlWGMM/PhUzclYHrI92hGSo0TQzxW0QD2XOc6hulNjTl2f+mCHw4M9BaLWJFkVZy+TL/55x/TxOwBFes1Tc3t1MpaR9995+v0X77t9frr931cDz/4OMa19gya7ab5yfL+MFrJu2erlGHZYYp8PG8PChzMif2yzBEw6FqglZUNFTXUH/7er+gj99ytRx46b6Cz0VgzSzO0qui8eUYO3radO1yH5dpyC8JollKDRpTng50IcBdM64UgkNfp9voGAnup1LS05KbsPONBFy11V9NTk5qZm0yNGEOtrCx7Y9zIgwbBhc8EgC5VSypVSqZPgoUKNoM/rbFiiDVQX4ePXKxv+IZr9f7336dBsktivWQ4nC2BaVqHsGXQtZqaraaBDT4fGfWps+d1aP9BnT9+XPsvvkjX3nBYtUJZ//nFR0zWQaLB7xEc4mAgcSGAsRa5Fq43tJ6mGY0sOK1xK2EmN4WAzyFpqFTLyjCghL1azqnL2Fpl1P7SY5prDZTrNM1CMD/YVJUmKvab+TM6441cZjimmdC7uLHKwY87dN9mFJ803FjrsY7QWdaomiBrsK1VsOZGSnjck6JNhxurNO5rqlxVfXZavWzJQEYDR4ByUf2ddS1tNHXm1JpW10keS1oa9dQvTis/U1JldlrPHj+rbKmgyfkZ7d09pXIlp2PPHpcGGT3x9FEdO7moQq6Smjs4XPCILOqiSw7pqusPqVgYWfxwMOn2fH7fivY8+CI4838aU9FOTkx50x+xkK8AANGM5kADf9pJY1ciBocXL2CG97DDteJlyejUDibGGDQafppNi2Xh3co+4HswIXEwRcWO1/SGlb5mZua0ACOe3B+MkcbTNcfggrYGJKcc9lZC9hjvQ4gYp81ENRKYgb0P69Cbfryy0e9wfyAABiZlePN3v14v2jyhG4rHdO4MjZkAGdbAQDWqRb1NlYpjqxZwZDgzKI1L+HSj2+1qnGeamZRBWoD8FNlD2SVwAGCfpgZBUdSw17ImZ+ESlKyqIlaYOwqyA2tG4yBwsOcVDRI+ZGXO7VpMp+JkiRmDJHw0LB6gtoe4HqNJg2WkguTni72C+ZRSzcorRxmyB8s2r0z9iO5/oqfPHWupX5rVZrZmIEuwmLC+PS/Ln19Y8tJ8Dys4dysIdn2cysOWYDLGPDUSAprOL68aG8v7ch6x/gLU8nyDtLqQWeWz9keD5Je+oPPnz9qQJogKvFGJQTE4ykAc69bcOTwJAh+YT2q5bMSJTyLrbWEDJAtRvfMqA1P7vGEN8sTYzFSlQrpHUlwqVdMUTNeUbp1Fch25PyOXM9jjILksZO2eBcvJmo3EIBJACDD2U+jabZBHrZb00z4AqVqmB2dRu/fucXLD9LMO3vl7kDIm3Wj7BExicTCWgHmTmjQ2tWvnvPmyf+4LXzRnggnkJo2G/Vt9smZWmcVSRafOnFN7bd0IJwAvAJe9TJJIXHH5Rk6ra2uanZnZ2pdB3pj0I8muuCd+ZjjBBKnGszI/5DSLAdmOyd1SRnV2QgAAIABJREFUEy2xYWlh0aQz/H5IUXi+UWW1hDdp9qNXhGfBf3MGEdd4X9YHz3h6asruPzGF5DuIGLBhNDMGSRPES1TJogF7i3hLcoY4hzM/8gOvGf/6u94lFXboIx/5jD5x96fVbXO4Llpgsmw24/Y2LGA2fej/EEwbaEgi+KC8AYmROUTmRSl4fWNdlZpPeIpSs20+yq3Fit1UxPjLC4s25hBmknJvrTbS1ERNnd5YXbwM8zlNELxhG/FEzXR1640HtH8+o51TM8rky3rk8VP6xGcf04NfOWY2U7l80VjfMfIGoiDSASgae6jeoDDiwJCXIrnhsBX+5dmNLVDYJoYGDEYq5ss2wQn2Cwsd46VzqcxhMdXlCVYmMxaM33EtS7mcVb/XVqWQ0e4dU3rRCy7Rq2+/XoVMU93Nc2arlhl56c5H6fpUr+wwx6gCmzkNJ1AtFbasTTC0JYgEwxoB21hu09jk1O8yEraq1iCv//Evj2pjOKdhpqhXfcurVZ/cq1F7XT/1M2/Xo8+e0R/90d8pLxwENkx/2ss6+IWlxdkgmExju2E3S3gRrtsCNlZqa065rxkbo2ka3ZIWFpZVKRb0rl/9ObW6a/rbv7ub2K1c3uetYxAOM+ML2c3DAV9bMo0LDmzbPGlzhk4xNEDIItgkfIWm0HRzyUWgg7E91jAA1gaMdNV+FvCUzRctiPEMYSvwxo3XZ4QoOjniZnWSsc1NCy4wVKwbxP9zczM6f/580iF7sgTQ4IRiRPFP/9R36czCoj5x10PJUYFudcpv0uSU27Jw+EXZDqaGfQP7dvbUii45cFhnTjyrt3z/nWr3l9RvDfTksTOqVbHS8QTBrG3SJDQYPQNKiVEIDaV3GDsgj27qAF2ANJ755saagcrIzmlWM80pzyWT0US3rbNfeFjz6z3lO21NAoipnmS6qhaK5pcL2A9rNXfHwDaN0axMUWSwBkDPS/wkmfj3Uh3gUOTv1lxIgsHktQQOoixuf45l43ppCsrQ0W1d0FK1UDZ2lkpNIdNXtlJQv40TQ1WLw4GebkmN6Z3qzNaok2tlo6VTyxua27PHrPLm5srKDFp65MHjeu74grlGuB2Sg0z2d6VW160vvUbZQtdGkiO/sqmDsCipKgFbxX8HsxRJBrGRg4pnbex2KsUas5q0uGHCbwlPdbuEGBIiAG8ATAAvaydYXX6HA45/N0DMgTVCWuTd9VahSBpu7iMHqx/uNBT3kzOX75l6tW7/bvtwnFErDR/gAGwAmNJBxhplIRtwppmn3VGvD/tY0iAZ2YeLAIwS1Qz2cLEw0KvveIkKE3Pa/eQjun78mNkjkvPS0EkfRYkK2rAtsCtxl0l2EzV0y/QtEtMxroVhpabvI4LR6yJZyJZyGqcqlVUbzWee+NVXblRgqvBWV7jLVC5gN4nllOasBw6zfG84ZYhHJpO63c1jGtYOm0HODyqXDkp5zmMz7pc1KhodaYMb+B3TWWz9PQ3Xck1mD3XGnMbji7XSPaC//cyT6s5cptX2SEMssjirqA6i2y9XTcfI874Q7OJ8wnMO/WkkXufOL7r22KahEp88sbLKbRqbS+UuqlhR8jdrMcZR97taXlozkLTv4D7lS+6NbbDeppC5FI71wp84g3BtXCO+3ayHCytxsfZZu86MlszuykAPZ605Dw1tDQZgjQY1+92x97QADC3htIZJPrtL/UJLG4klfy9V3Ac6kj0/q7zZKxhO/m4ysFLJ3pvKijVvWWNv2XDLnl07bY+RiHiTVMP2fwBzqyakviXz0SbZAw/g6ABriQ0kDKYNvlnTNddcrWeeeU7FUtVYd5hj9tnM/IymZ6et6fTLD35F49QYal7N6IAhJ5O1o9/3gpECgWei4sf72vWXvFHNEtiU9MYaiEQMSZ7JnHjttK95btyP5aVle6b8vlXkzC7RXRGMHU94L9ZOEKDB0IaLhJExOXfAsFHikQzzuVPVmO/B/CLLi+fFM+QrkpuoavH5aCwMLGDkwdu+7zXjn//5n9bui16oD374U7rnU/+plZUldVprmp5yzzkY3vD8A6wEy2map/QVN4sPEW/O9/gQZJrBHhXSJI7QDsZF1itV85tF1N9cb2nx3JKNozu8u6arrtyvTndDZxbWtdnPaqPVU6U0pXZ/w8qdTOZ44ysOaaq4YPPZR5RvKlPKFKbU6+f11a8c1yNfe1wPP3pCy+tdjTJlZfIVkwPAMtEFi+WLsa5p+hOaE8vS08GGHo2HzoKjLEM2CWPBwrekwCckWNnLhNrpILGmsRxSj66ZXRPkstmhLt43r2uvuki33PRC7d5RUmdzQZlhU8M+JvIdk27A5BAEY/ynTaji4VvDB80qTdVKMCzemcmh4LaRuGj4gUy3vDV3cGiYjRENygUbn3taO/WOP7hPC+sZ3fvZj6k6Patf+eVf13/7hZ/UoJjVH/zx+3Xq2FnlcswQbxhT4owTmXXJytAsNhYenx+wx/VG0EIH5ZK/sTG2jU3v3uS6rDM8k9U1lx7Uz/7c2/VXf/tveu7Yqo3cNaYH/VwaJgID6JpTl84Yi4uXZXIisPJGTH1JNjwwYa7nge3wzUxQ40+kC1GGRu9EILRSFOMI2y4vmN8xKyYbWXORMjb6lGBCFs1rO4CmUiAtLq3Y1DxjMO39fS2ZdVmVoO5aODJt7N0wl+eeXXXZ5brx1kv18bse1PLihkleKvWSVSy4z1iTGWuRtJrdZM/Hnjr23Fkdf/6MgYTv/Z7XKZ8f6ImnntPEzLwdwJSmuFe8T5QHMYT35+TlQJ6DvU84p6Sy44XsDiwWBxiNnt7gJ5/BTnODRprIZFUdD7Vy30OabPdUpqQ76GgSMDwcq5rHFi2mLhnRZuvRwRiBFkYzb1N2Gk3XfLL3sMWjqYU9xf2Mz8LeClcC98YdGYNqjRNJToNFjTUO2UwILzW3m+uan5tStzmwZtZhngE5XRXzFbXGA3OGUHVSZ6drOprNqJef0PPnl2zcdLFe0JmjT+vE0YYYmNXobNrkQ6umWGKc1+TMrF586+WayHBXGNXr4BZgAGPkgFWWgMT+iKSfQ4TM1ho/kxMCn4tnY4dKuWzPiD1upcLUcBMMvq3lVF2BaUGvyf6yxswkK4vmSUty+HkK6OkANlur9Ya9fkz22tLcdtAQ16wRyaQ/VEOSJzCyDppsOeAZboIzwMbm+lblBf2hsdbdrnX5BwDBTxnUF8yXVQ2LGWEsed31R3TtdS/VXZ9+WDf2ntGrppdUy1Jt2XQGH0aRQDagMRKvXpjXoUoFKnFjlao+/AinBuX7UimrUQ5fXAadDOy5QOCQZCGdIIk0eQGVjDHjlSE1/H3cL9Ylcax9ny6J7h9JGWxw6mYbO0vMXmXwjUnVGOBOPO65l7kFXsO/bnkWX2EJxXvy/J08cPkXYNjcdUjIRwDIHdLooHLVy/Xv/3laxwaTOtboKTM5qUqpaM8Q2Uho7eOgtz8LDuLY2+E+gN4WVt7iEr7iaVBIJEp+Nnuiany46fz5EDSMOgHz/PPPWeX31ttu0dLyWZMCNRqrPqgBsiT1LziodU1tMKjtNo1pta3BFADoAEyx/gFMJ0+etM9Eb44DVW/4ZN0CqmJ4CklVvT6ls+fOWYwPnEJjmzkf4WBiw4Wc1LB7rZGmk4tAnGPcJ97PAFjacxF/YkT69ms7HjKCoECsLFjjG5hneXnNYlwAvqjW8SfPmu9DIvDFXuHvPAOqPWurC5ZwWmKSKVg1BOYTCcSefXvt5/YdPKjPfvZ+5XBpomHb5Jcjky9sIumzJn1/7mh6YXh5pkFQRZMsbHMAcUt0kuZ1y82j4o2wBmhtjD1knRM45aITSpG8x+/znnzOGDhCXCGG8XOAWezF4hkYAE+N5zaoKE2RDDLDZFgtb0YMZtilqi6lC+mIjTJPmnTez6pTpbKd+8RCOw/e+pbXjr/rO79N1930Sn36/gf1sY9+WmfPn2VJq1LChqyoTrJtAojwZQLiGkJoGBcPkmwkHrKxRTYJZrsTMvQWJnwfezNFAOAI2mTu5rIwzuuyI1foX9/3Qc1Nz+nieWn3XE579ta13hnqqVNr6g18Ggx2WTTNDNbO63u++TrNVxZUKnQNhAISCWD5XEXjTEmVOszvlI4eX9dXHzulB7/6mE6ePKPFRWglVBQ0psCuYHKUyl1uX2sscHGcNd0mXb9m2UhZhr9bQy76r5GNRhUcMWCNZgprnOP/fdWrRR2+eLeuuuwSXXPlJaoWCaItabSpYW+N1hYVMt4xavYptgCGVoZzeh7pCFlaxpgSDi1j0DgoGKtLYwWdtFv+iK4B5Zmx+Kpl14qVS7BeI5UrRdV3HNKP/MqH9fTKtH70R79fz5w8raeeeF6/9Wu/oL2Hd+tv//4ePfTlp9Rur6lYJqgjAfCpTrwu0gNYf565lY/wS6W5JG1mzxLdYskCAqJ3KwFmzI2j1+6pWpT+6i/erbMLa/qzP/sXDUZeRoc5YYqRl11dV+qDFJi25RPBWG8B3BhTaNratNHYEAS2CDb8fiUFvtCG2UGAVy0d4cWiVpeX7dnCxExPT1riwHuWC0Xb2AQTdJUAMuQWlPOnp7GZKhrohe2o131zoaVrtTqanZ32ZMgAr5dEucacZckZvfnNb1Rm3NZf/82/K5enGY+A7uVAkgwrg2H/UqmqUHFrGwLB4vKquq2Bzp9d1cH9O1Wvj7T34EGbqFQqOhPNvuT3uS80IgVTzFqJhqbIooNliVKeNURR4UE328MCjnjgAceCmvmM9lVba2rj4cdUG4yFN3913FMd6UEhpz6TesoMXUBTnrFSr48bdeaEe2rLlUDKv+Xwl/RxzFYiZl9iXJ9xD9NcqWzJR3SkU02JQ5zufhI5AAwG5BWTJGWsdFutlCwxoDmIhh/WnTV2dNrabA+UhRpUzppDMrmhRpNT+loxr6dHJTWHXQ0zeR09fkadJoyItTmpT7UmHQzYzM3u2qnLL92t4bjtbCXNEqWSduzeZQc695Xn7Zq+vq1FniOjxKMCYSxMYqR8vXjXOa/j92q7MhaHRbiguEMK+TYxyp0bSDK5P6xzSsG2h9JBjwaepJXnb8knvsbJVjION5AZgJXBBwByXqubbKUMGBfKWmts+ChbtL0ZpDiuaeeLGNxqsk/6tib5sqlXaXSylZeRjFnCntWevRnd8vI79JXHlnT6mac1tfKo3nKgp0t2UMXChpLXzljXd8E07lKlRLwgocYerK96rWT2huP8UCq6DR2ysxEJSDmnMcN4cHVIMgKAJgQJc8VtyM44+esm8IE/CAk+62OUmhP5OxI7axAdIpvA9N7HcjuqpQ0howyuEJAA9mxofkuNbxf4nkYPHJMih123fLSDGUBtlZjUKDeGWKho2KsqN5jUIH+pzjZn9Lf3PanBzoNa76Jxr5j12CgDuOcMg2TxdYiU0B1fZCARx5Fm20FWrM1I0CIRNlKqVDEpEUB/1EdCAuHQ0/paU+dN31rVkSNHlM31Tc5lfSMjmFl3BghNscXlEbZkVGxdckFDoFVKbaKcywtirwQhwdnHGnVw6kn67Oy8Vc4CEEViSJ/P0aPPOcBLSb2z9C6btEELJm30M5X7AvsfMgWrRqQkM16b7/GzJt+wsek5wz8wmvw5NeWNU/b6k+6169fsrj9REeT343UYH43W1BK+lk9jo1wPQUNMoTkL0mMDG61MzpwVAjNNcuZRRUlOLOdPnzXwHC4XnFk4khAPYfxpWLN4ifwvSe8iWbCJhtag6Q2IvLez6ttNzCFDYd0QJ6ZmpmxdWiNzCemeM9QhMbG4nmQm3HtbexmfzEqCwhrk/4B2b3p2QB4OMVShIybxe0EWsE/iZ6I6y+cAPHtF089qO/fMcKFkbi3Yk/K+4TmdedMbXz6eqFf09p/4GT321Gl96YuP6LlnnzV/0FzWNXeUAx1Z+wSPoKzb7U3LlH2qhpcmuHj7fwK8gMEI5J7BeImB1wv9hTEeHKi1uomw77zzO/ThD35MZ08taSrb0UW7C7rs8JwKk5P68tdPqNEpKJevWLaeIRNvLegnvu9VKnePqVRoG5PqAcmzUbRLZNxYFRVKsxrn66pMTqrVyKrVHOvY6SV9/anndPbcgp588qTWN1saZ4ZqtLD9omFmpD4NaAQ6yt3WwMEQhaw1z9BkCxAFSM7OTml2Fh/QukkV9u/doQN7ZrV356Q6zTWb/oZzKO4X+SzNC84K2gGR7h0G2Q4W3VfYF5SXFKIcAXKi3Ds7VVE+gUo2I2xoxRasMxP4FhNnS8aiENRHKpXToIPqlN73qdP60Jc6mt21V92RdP7cun7sB+/Ud73lDXri+TW98x1/bp+1UBmbL6nNXkdHPGQQBPIU+b1IDWTtzW3fTWfxt8cdskb4HGwcnjnyh707dupnfvIt2r13Xu/5y3/V8oqzpv2BNy/44QvIHXnZNzVKUlfkNWL6C4AV8GoGddbS7QxSrEnuJ198j2DMdaNDxRXEK4sOJowpt0ag4pZ2O5o9LEAaa+ga2GBPPSCD25g401TLBlzIS799H8XMdSJTiADOs2xudDQzV9Grb79BX/zy4zp/tqvaZFkNm05D41vHsnQYWWt6hI9IbDr7CsN73nd6ckpT0846k4RGcsHPhtYJ3TXA3PwlG9vWL1uBMjWc8vfQehobiNdht2eVlL5ZIhWFd8uwuanq4or0zKIK3bZ55RZpIuM5DXqarJZsahnAmHwH2Y9NjoPJTJ6hAGDuh02HAxwYW+r3f0jfQKHoWu52T30ssAZj5ctVDUyXRnMGyQHxxBNPY2HMU5WEe6iiOcmMNFFzE3PANomKSZNwMbCKCfZRRW22O6rWSHKQJ8DKS4vlrD68JD29sanza+uiYw45AC4rHKi8Dvd3754DNm760JEddvDz/hAC2yVMb1yJ5gpjhKz0gUTeGw3Npqno3efliv/uhesXwE7gjoOJtcqzCsaD3w2fTw7Q8PoMmybgAtfLQUu0cX3n0CpbWCWubTS89Jcs1kIb7Kxv00qXlIlL+apJd/g9pFHoBUleafTp4TBC82/yFIZV6rQ9AWDP8fokZDagJJXNYft57ZlJ6fVvep2+/PCSTj1/VBkGx5x/Vj90WUFXzLRV6HetJ4K47hWHnjX5YhuIHrzCxMJBV9USrG3Xxv3mAWDqSZwTJfzbKbcSDPG6cgCSIQFLzJglXxnXl7ocAaBLM503nyF7sBHEovIzNgLB4gGfBaBJQkNVwrrI0DDk/L/ttTzWxzS2GHLBmud5kOBx2FOl8Pd2P3GrqtioaP4N0ILML6/McI/G2UPSzuv0Vx+5X6dGs9pQWRmmYKFZ32xassoZODczr/VmS0sry1rGpoqzGmcN2EN0vaabS1VK9OhJY+1sKvs3qwz7r4tkLm+MKwzqVVdfrosu3ms9HdYrEDKjfEaT9SnT9BqbmwAnoNskQOmL2LK52bLRxACSAIURh4MoIe4bu0gDkhEs7oVrCVg6E/mz33Hgx/2O6nJUr/iTtQcpBR6xcnoPgqK61Vi2fT443mEd8Gc0SbGWg4XlWtlLe/bsdkDX3NTBgwcN/PL/kDREc1bgJp5njPR1f3NndUkE7WwouVuCl+Jp0vPplfaalYo1j+7YudPi5aOPPqp6oWL6XXoBouJkZywytlKqiKa+AeurSlW/+KzBeFtSnMCpDyrxqqQBfcNSnvBCBhGzjAwBG/Vg7bdH1vMzvEckDvzJ5yU5iKo3XsM4WRk7m5oXuXbOSwgjfi4IUa7JrcuyJo8IwMy/W5PaCtrvqLh2t4YK8Xrr66sWM0MrbI11r7rlunF32NPP/fIv6/EnT+r4sbN65qlnVa8DLjDZd71RHJ5hEcXNgF3F/zIWamQwF+peAkDEDWDhwVzys/4anlVwiLDps7mBvumbX2+WXr//u3+quVpFu2s9Hb6oqj0HduvLT57UWpOuWpjbkTV0TRWb+v433qDJ8YJp9GAH6QKnsYmDxRpvTffnE5OG2Ofg2jBmctNQ+WJVmcK0CoW6NZY0MT4fDnR+ccNAL8BiDduc4cAfNmMjUykI9ohxtug70RNXzbC8q/Gg47PgYSeZUoa9myEUlztY5pQmoW3pZQAdAwdydK56tkK5wDcg98yyL4JoDvF4URr1kqwha97CMMUAalgeCpd57EJylIkZtwvjC4sBQ5vTKJvRevZivf2dn9Cui65XtVZXq5NRc/GU/vHv/kjj8pR+7Md/Q6NRSZ3+uobZgZcn8wjKKUeVtqafxWfotT2gxaaJDWDlBXxUhVuBz23nkN+356Au2lfXb/zaz+jBJ57RP7/3Xrg2dXvrGg0zBgLKZYCMzxQHaHMPOBPC9znALO9LIDSHhuT9FAGK94smHX4+gLIzpl76D4BOt+r0DCMbXYtmNuQJMFuZplpLZTl3wohyjTMLCaQmqykmURkwGcpHHuITmnROgy6elZt61StuVLYoffE/n7XuXNPJl1xbTtALiQGvHYwBrAj/znva2XrBpCMrEScwRhAh4IQ21/aand8u8YiyHa8bzE4wKvzsJJZYMGrFvIEX2L4yDYPnz0mPHdNMNqcsDAguDAALDQ340gRaBpDIJQ02/tnm3G+z3SR4XCsnIgmLNSXlcd5w9xHYKvt3Vo1VhcsmZbFhVQBwWKpW10B4ty8DXTipICXpAyByDiK4BiofzpgyStrt9DLIa8zbNqtNmkrqAF4qMgCpstYKQ/3zibN6tJHRENbSJr45AgGIA9pYb4VKVROTFR26ZLdyecB3xlxEIsAHaxLNOnweqjQGrMauneY66a/wQ8VZj5AhGDDjHpVKbuze9OEplhhaPwBMrTfH8MVzMnP2iSn7HkwKTDLXQeMwn/2SSy6x/cNBaWt6kq56nwi2tra6xcLzPrDRaOqJN41Gc2tQBVI3i1Wwi6npkffnetlXgDTek3HbJpEwkmNgTD/Pw8rrNOGUC/qmO29Rs79DD3/xK2osn7V1X253dOfFeb24elqYpdg6t+ZeyAJnVAG/VCKzmaFKxaxqFdx4ehrlRsoBbAtjIy8yAN0yzGzPfHmFB3pqeLXhFEl6BWD3mMXrePmXyhZjgg3cmm7X6Albn8YmmA+5T2Hj8KeZ05qRzc0hTTf0ad/+cyaZcP2uOQfEBLZUndsiQHgtt8B1lzN+3I40mOoJDcfzymd3a1zfp3//4hl95VxGmj+khY1NH1bE+TJEQlDXiVOnDLhYpwnNdgnQBciCiWdNI2Hw89h/hntswJeBMI2OVldp2M3oxpuut9jljKY7Q3CBkZAHW0wsPXTogK3BZuquj33A+j516ow53QQzGnGY2ETMIh0gybT1w77DO9n2BkMzWHsdAzwGkHo+sQ9whEY4WFokiLyuNXVZFTk1yq1vWGIaMZX9RcMy7xV7yapEVCVI/NIENGN6kye2D4Rx3S2JKww11xCSur1799pe4EziM/EsuX4qdrxfuDZQceB8PHn6lP0uQJL7Y3Kh1DgGsYErFB63L37JDfrABz6gfqNtDWPsZZ4T78FrIhsCIPO5WQdckyXH6brj+tES8998Bj5zMNmRWJPQ1idc3gFzzBd7N3AbVb+QF8QZy70KAG0yJpPF0tzo5yyOXCHningRFVx+JgibwJO+JryRMs7OIE0gQ8KRhn/DGpT7azG259UmroXkhGeRufXFV40HuaFu/obbdHqhoXGvaJOvZmbohna7pmBj/ULcwNk3zNgAb9w8SjYcCPZAq1XTesTmiVKpL0LPrreZYphDfAph3Qq64fpr9YM/8MN66/f9sNZXN7S30tORg1VdceUBPXlyQcfPdTXI4kk4Un440ny9qzd/4xWaya5KvS7oNk3JSQ/IRNypiYxQlNgT3g9QxSFqujLUd+i0lDXHhWyuZtpC4pqVodNwgla75yUnghWlKgOq+OZyMPUMhJt/YB6D6m2tSTA+8f7xsI1ZCa1wx8umBm44MNJm436FrghmA26BbJcGDoAFpb3MmEYSmA8O5LyV/WDmOBwA2qYrzPnCJiEAQvZrh/TmX/yIdl1+u02bQdv8+EMP68//8F06csVBvf/fv6hPfuLL6o+aGhdce4d1jLnsWJa17R9qSY15rDs4dymGZ8qxRsjSNtbX7f8cfjM7ZswS7rd/9Se1qZb+6q//Q6vLMEEAXj9YyFRh/HA/mJ6ZtAOZtRcCe/upBFh5L9YVm4/NyFeUwMPSi3sdSZk1IOR9VGIkIRy2k1OTSUss09FFmTfKPcZ+JseBSN6iic803gN/pjzHenVCx4+fsPVdrLjno7HFo5E2Gi1VSjm98NoDev75c9rcLGowpoPXgTFghgTBwJFNXHNwwenJa2AAbrKSpL+Nz+4DO7yBwGxZ2s0teUkrlaV5TYBpPJ8LE1Be2wKkNeDEdL2OpmFYj5/U6JlnNdXLKUciU8yphMSFcmavo+nJmrFtdWv4G2jUYz9gQJ6zikMw8yRPMa7a2fORxljtWSXCrOK3Em0qFB70nHXGBYPA6fclo+wISc1A7XFGA6Y3jf1gJIDS1W0dy9akMfDRnjgVWGMHbA/kbVY95Fa9rqand6o57On+5lif3+xoqbPd7OKMtHu1FnMl7dm5V4VaXfv2TyuXd3ad58u+sPcbeXAnKEcgJlkxVnA00vrqmv1bHDiRuPCzxk4lLTLuJtEsxrq2Q8qm2/lY7D179lp5zwBaqqrBNMcB1mz5+GgOP4AEZW18Nu1Q7XbN1J3vEbOs/Jx0hsbC4KOdjOvDnijkD/w7FTC6qYOls4qdxVi/ZrNAohlufcOYwtgXU7Wq2s1NveqNN2huzzW660P3adhdUnNt0+yu8GO/baKr1+5a1oHJXLLGs6kORi4QBxk4ATZFqpVRz6QN2HUR8LH56+Y6PtCGIUQlHxFsABUAbFIG7CV9ap0P6PHna8YwaUIbKMWkItbg4aV1G0pxAQto/sQmaUuyEkvk0FYCitOUNWNS/ctZ1MERAAAgAElEQVRALm+S2GPL6LZQrbO7yBzs97exsUuAYHDwUx3UlRkQG3doWL1KRxeL+vvPPq3B1C51cgxRoN+DBGbNWU347iGkhceF2Pexpi1hxyKzWLa9anp/A795LZ1bsVGy11xzlS697CIbse6ABBCSbCcToPFkDLDucgrWwuLyoqq1atLeTtnwnLNnzzkOsCTXGcQoeweBgozMsEPygfWhDX5trMHGxpp27NilQrZsTPNEHbZzNZFGbq8Ve4rrMK08/QsXTA0MUGTxtO0lea4rgDA/b+B76P7qNP+6DtZBWABTJx+8QkVCeezYMQOvgZ9sjHe7Y68FeMWPlr0fgNNsUsdjLS6yN/FIHmlqxgc4AEKYsMjPANgvPnJEX37gAVGE57rNYjP1YhhDnvMzjvcCIHsPTNkAr4HRglt1mQQsMc1eIfb7FQQVY5lxjiAxtsZ/7guuICQaXGNqgA5MGBIFq2Ilxt/kK7jnpBhMLI6kIfCh/bzJYbwqGaA51pJNz8XpKznRhLyBZJuft4QpxUz+7gTPNqHK71kV+qbrLh/P7pzRocsv0aHDV+vJJ05peWHFBjmgASIjdtbFSyAEcr5cutBXvpQzbWtoKaMMQYmHGxj6tNBXOrvpGVLclK1DfAyV3dbsdF1//Zd/o3e/+w/0oQ/dpUl1dfn+sg7sKWru4EX63CPH1BtV1R0NVBhnNVnY1A/e+SLlGsdUzUp9mhTiQRgTQDnIGdPw9fPSCoLK0AZZq5c1omWHWH9hkUhAyhiot4YFk3V4+ZMpZa6bQ7zvmlpKVgHyDNxaAPRDO0AR1xAP06/HT7QovdP9z8Huh3Oa6W4TwGC9GO/obESVZquONw+Vc5T+AdjEaDbdQJWCTW+3Q4FYDBsfBILfd7cA6hZn9PZ33qPK/jvUz49Vm5zS0qmzuuriS/TLv/R2LbeK+uVf+hNttjc1zsFyuNMCWlyev7EsqdTPn80Gmj1fhGw413t757kF2cRUuFZLmt81q+y4oNtecoW+47u/Wfc/+KQ+/pEv2aGNJhZGx4Yw2PsUbeobYJd7Gk1sxlxxQKdSeWx8MnrWGWswLHr4uQhmce95DqZzvWB6DAzdrl07TO/Jz8Vn5L14LQ4Rgpb50FoziydX/Bk6xijHULahHAjby/oBbLFhY1oc7MdF+3dqemZGd931RZUqWV1y+GLT/XG/k+TPmVbuYTYCsDO7djjYMvL7EoxiMLUGELF+SveIn4kSE4CUJCTK47EWuR/2uVlzpjtGjpBT7sRZZZ98XjtJGlrY8SEr6quKnhtNeQk5DRPG0DX6M2cKFxUGSttsrNgDPhDDbbgcbOeVHbvuHemKazszlmhWTK7A2vbXgcGyfQ1YyYxtAhrPxZq6kK0wxajhk4eomphrVDZj3rD4m7CJcFsANNMwgp8v2sfGsKdRsaJTE2V9+PlVHWv1zcY1dGlbgEUZ86GuTM2Y3/a1Vx9SMetMFYccjb88/0iUopQI00DAn52b9dn2xtR7LMRz1+5DoWTPxJwWcJ6AGeIzDgbGKDPlz5MzT2RsXxCDslm7BzShsKZ4T2OEG64Ft0Sv7+Vn7hH/xnsgScLY3p790NdPuEKY/yga2JF3YLvTgp8HGxvYRuFC4+DdDrYU6xywuHYSiZHFQ9Nx+0FIeRnm/fJr9+uWV9+hD3/ws+quN7S+et7+3aoNnbammkv66Wukg5NdK+e6ry1x2KsreKjD7hZh8nN0qI80US2aRA5/VZVBBMRMd28Y5bGSpJsHlhfpQgpI5p0+cgtws1HwuM36oTJH/EEPTvMXvr3jbsfHhgNsuaZ03jgj7Gwnky3tniKFS02i0azkgBCQ7BopGjy5p5Ad7u7j7G5CDQ6eoxHThmJwPuWU6Qw17s9qPN6vbna3mrm9+sADJ/S1tZxaKmiDZmPnm22d0dBoVoIJmPFMQ7q0pde0CXo04GU07I915vR5s0l82W3XW8Loo8o9CQYbhDZ9eWVlC8CxHlmfoUFn0qRrNsvGtiGJ+P/Ha64jyIkAPgBdS6BM4hFjfvvmZ760fE7zc7PmYBAWWtw/midD7mDkmzUr+3hpXo/vGdBL9/xCAorPHbHPdaFOPhHXOU/Mo3p5weJ3WD7SiLq2sWb3lD3H+/Hn6dOnk1OLEx8kqlHeZ73wmoBJgC97kUauSEQdfLdVn5gw1phlCYMMaCaRQS70/NHnbCgN18hrAcajgYyBE0ECkeTa2XTBSGcAL+ytNeKjZ2bwRBpmEwDaSLhEMFhyky9ujSTmOe2Yn7frpU8lekt4nwCX8SztDKDinkgwSyhSw6xXVVNDpT1/B+bx/AMHuSTFK8NWBUugfHJieitB394ukCrgBD8ffV954p556UuuHr/iVbfpe37gLdp94DK95z3/oC98/iENum3lCzQ84K/qYnEuLJqguClkafWpunU6kjVSutpiTy372wYCxjIleySyqADAvvE9uNCNmFHfJFbv/+f36etPHNV//YmfVW91VUd2F7VnfqCLLjusJ0+u69zaWD38O8djXbq3om971aVS64QKMKypPGUZRtY3Oq/PAew3yplHNqpNSYKZHsF6wjw7K2q+fmMHnSa1yGB6T3c7MSqB9dFY/WQDEkCX97TPkpICJrvE3+PGB9CKv8cisUBPebZDCZyhHkgY0Fv5IQ8g4NoIiDAbwOmiBfiyCln0SRwAFOCdrS7if2pleZhotyWxUpUNxSKQ9JSdvkg/8o67NJy6ReXpmpq9kfLjoZ762hN63z/9P6pOTer3/+ADevrZUyrke+oj1zCQ5yLx0NTyupbB4VyAJVTq6rRSVGpSiTI6I0RthHS5pFq1oMrEvHKDTf3h7/83nW829Zfv+bA2G301G6sGCNCl1vAyBRxleO2ijzZNmtYo29r9SZvbglVyy/BNM9yafBMBPp4Rv8Mm80N8w/4bvaDdu+F4CyzzGoDsyPg98PvhHBvQADZsK+NJEwvB2g+mg3UFE+bJY9VemwNgx+y0du/h/4e1d9+83vOe/2mekvWJ0pZ200EErNG2BUuUk3ivKCtHAhlMWoB19lyYjndtdCQsACXBuh/uaY/zOceFsfqwHWgv2z3t3TGj8fOn1X/iqHYZdhg6m0sCTOKZz6rfaQqHBEuyrDnRzKsNuHJtHBh0kyNvMFbEgBf3brt8Cv6oW0NszxrPzMj/ggoB+wJLQq7VJS3bY0dtv6efdasnmkbcD9LWZ7ViQJlmHdhd3E6sc3ycVasz0DCT01KrrY2Z3frncyd1bAPwUvUpgRdM+vPKVFGliQnVZ+dtXV55ZLfyGT90DMim+e0eD13CRPkTkGPVojSAh9dlzfDFmnYrsG2DdhuxmxgR3pdniBTIQH0RrTGMjeuuzb1kRAOX6+/ii7UBqA/mldcIyZEzVa7VsziVgFskcLa+0lRM1mzIsJzx7VrPBYk9r81nDCAQTbbOFrvbBPu+kN2WD5WrPX3Lnf9FTzy9rGNPPKNxt6UOfriJfSPpLfe6esO+gW6oLmi6zCRNeogBhAAyrhvGGAkNCTHxLaNyBakb7H5O4lZU8YvtqEhDW5bR1Pwicl1YUndTYJgJOltzdDBsZF1U5siQyXlzkzPLSbdrLCZrzIGyd7ClCWRAewOs3vdhGvOQ5iBxACly5pl9J+DVPadj5DFT/5At2CQ4twp24GyAl/dxRyAawPNjNMNVjQczGvaLGub2anHyNv3E335U4+q0AX1IEp6NldCtk92rEOwh3ptnZOcj5W/TbmbVaw+1tLhkserwkUN6yY3Xa3HxnJ2XISmj/G8EwsCZ4FinnqC5nCWYWrTSjN7FW5eG7CB9QjoQMcvX4/YkN4AuPwPIA8ji1c2eXVla0lVXHra1MOgO7CaRWPmQDAYbtUxLH4kG8aZar+vs6TNW6mfYjPcTeXyJczusA/k+n5M1z7W51Zk7mdBfQdMaYC/OEgONic226mEJP2cf4BPNaJbwS6bPZf8ZCGY8MJ7oLSwu/YwKSQZrhte0c6TTNiuuAwcO2O888MADxtLSLBbnTMR7i7UDZzStcTk1kSH52iJ8UhIULDYSi1gjUel0AwIf7Wv3iH3e9edvVQHDOgyR8GY0A9WpwY9nH58NOYcN0EiuF7EmIl5zr026mXp2uKecCRFzQyMfpKslwxZD85a8RbXCpupeYCUbsw4CX9nPve6Ol41ve/nNeuvbv0+ZSl3/9v9+Sv/x0bt9lKJg6zqm0cIT03WBBSv7lfHZTI0+UQKLzGgb2DmwjFIyb2xddbW6PdTQ0lkmYzYgboa+vnRG//b+92t9o61f+pV36tEHH9Gh2YIO7Rxq795ZZeoTeuCpBW10pcKoo1dcd5FeeuWkqtk1C1oZeSnTgnWaqmJZXbJWsS5rY0Qof8L4Efj4xIBBGKeuRgj+s0w+I+B5I0aM7uP348YSeygTxUEQWWE8LAZqcB2x8S7czAG4QuLhmx9rFg9ANIVYEGLyTGZsvrUA3WGvYzY8E+iHMgOVcnTPogf0JjF75jQCRSaeo7EjMfFk9jRmGAjNKD89p7e+6xPaLN+gKcY85vFW7enU0dN6+w+8Wa95/ct09z1P6YMf+aL6/TWzqyulTmgWJUHM/Zm3h2q4TNODSGR1cV+MkVRGiwtMQuvr4EWMyyXJyOkH3/JaXfrCy/TJTz+u++9+2Jom2wZWnfkCaLPB8HZkHWLYDuDxkpUPJwhWhHtpnfljB6wry8tWzuV6XHCfs2AOQImky7Vhvq4NiCEdoUmmUNrKQmHaYh44Wklei/XNMw7mzLRzXdenXhjYvSriTFnowuiiJVj0On0tnDtnwyWypZ527tyvldWeXvCCS6xkHFlwvGZsYq49pB0B9oNV4Xr8vfxawqLGgjt6vlSed5mGZ8D+PYzjB+a5yufK4yN9/KR2rqxopjtWpgPQlGokNdjImRsCFjSAX4asUPJ1wMsqCBmI/5uX/exaAe8JqBsjF3PoARGU1sydwZncYLK5vum6d3k7gEPqg4TCQVUwVwbmkxTB9iKtRvbsC1bFASyQrBHEWWPs4+E4pyfaXd3bKerzyy3b13Taw0rGa/O6HCClWl3V+oSxHgcO7teeXejOqYihb+Nz+36IA5vfI3nzRNvXkHVJpzKw3Yc02tQOGIsx+cSuenK+uLhgn682UbP9BmPEs0Xis3ffbtMJ5rN4Hvv7xHPn9Rh1yu9wz4LpJ+7Eeo8YZeNSUzWGSo41v5mkKA1ESY4sflB6edxBmbuCBIB3j2WfXEU3QSQoOJcQnyq5jL75O1+tpY2RvnDvAxp1Ny0BqVh3u/+fseZU2g6PF/Xa+YZ2ZDY0M1lK9ngkUhkN8DIvuz88Uq5SEaaXigLaz4wNn8jVChpnBspUchpm+8oUkTdQMWDCGcw5DZJeeUPqYNVBnpO58dAJkUYIW6LPIeuVI6vtWvYJ4PIKoLkHAaSMJEkWaKZdx/Eixgx7fBwHCKYyxeuE1MH+GTkDsgzICnd4gQX24W9USliw/EJVI00pO+YZ7dYTK/P6o0+d00ZtUoMMunC3+toGdB4vPJ76gAjzE05AExnK8tK6lhdXbZLojTe9yCRXxFzIm9W15SSTwZ7RqxCMTI/RuxGD0KGT9ERc5D1gdWOdRZIXDJ8TI2kYU5JEBIikKoFft7HDKytaWVnVS16Mhnhd5QKsYE85wGkb7S2A2GWBUf520Ii7ETIYCCTkS0O1Gm5VFaDbyITkwxzndFQ72Gte9RiYHSZANlwGArhy/QaOk0sDfwekmobe3IacrZ6dntGJEydMexuf2WYQbLp38I4dOy02cIxybYZdMviBz9nr8Xv33HOP9ZIEWOf+ecWmaQ2lMMN2r+UJs+GVdH1U383a0IY6eWwFyAZGCQLHEtjJCTsXFhb9uUNaxERIkj+s5aKay730ZGi7H8TuLzKKNFWRe8NngxUPpjbOgKhMcu99QqvH/rCf5PvdTs+a9HgNGHqeWVSQbcx5UhVwnoWcz5ozk9Qs84Zvvn384hdeqR/60e/X1I55/cu/f1Yf/NePGcswGjaNgXMrHg/UPr5txRB4MEp84C2G4AI9JeUP2Lhgv/iZeHMYEmfMXC/Dz3AD2OiNlQX9w9/8Na1X+uIDX9Vvv+t3NZEbaf9MThftKWh275weOb6iRr+mXKarl106pesP5jVTHapD+QkLw7S4yLB5ABaw0+HJ54nMDjCRGdiwR/ufNZZZE3Xe9H3O0LhxM8yUM2Hbs7yHaapObBrTz6QNa97FBQdQ2xlwzzXDpm8lOLqWKphxy57wREyG5LCg/V7HGAwsyGBxsxnGrWZUKxdNkoaOl09gGhxrqvByGA0dAeIABlaOwo8SA25sarp9rXan9FN/fL+qh+/QoD0UGqHN5oa6jZ7279mh33z3z2ptI6tf/O/vsXHLlcKmVMCloqlqzRsOGRMa2Rp/1spVe86eBCT7nnQv2bSLC+fVWKeJrWRMM5l4sVDV/Gxev/Wun9bxpa5+993/oBHZNSQrJWeb+OXDLgxIjwBY2Hh5SSS6RqlImLMIMpyx+0Dz/N3HcWBBhXKxg8/tjlIrKSfP6GhCg7mDMZqsTSYfancSYM0SxNi0PMeoXJh7QxULsLbr7NKhEoA0gptlvNWqz4u3bv+8FhfW9LKX3mYd5qNxW9VyVR/9j/t1zdWX2XqJhCI6hh3kOwjhdQ2YplnnfJbIoo31S7qsQtJUWoBII6i5DgdBaPf8ecJOms4PBp6Rt/jRLm2ourKkHBm1+eM6q0aX/HDQUwmJT54ADRBya8Ao6UaFxa1IPShZ2StNXTRwwwCBJPchMSUgYwfHl9m5JY0ff1aLrtGOg5tYjvQi9l4EXMqXW8x1vmQlPKzOmK5oU/EKFbWM6c5po9NStlTT5xpN/eOZkZYHTGH0g4Lot60Dr6lYrpj0J4D7oUP7dO21B9RoLKvTc+P0xjoVDJd/8Xl5Bnyx9oIN5XvBjFjZdeSJCWvcLcUAZJ40sn63ZAY4dyRGjX9zZsd13gFs+G8ORNYYhyn3ipGdzZaPEzawc4HlE/eD8ijPjdduNJhv75P6DHCkbmv+bgA6lac31n3ARcT2YFvCB9MObMZcmk9pXp1N2Pa+Xv76mzXMzOihL3xNfQ767oY1dQ4z7vNsXyRqymqytahv3zPQkfqmLNe28b2cRz6QwqtayGmwocyoUsIxp69ijXxmpAGgtwzAHCpbB6gO7LBXAb9kfMuomrhUgkVsQ4TMxs5ZVzt0s/53nw4RY3b9THEP5e1mtEiOPPv2wRJmqwdINgmIW9TF8zJNMVK05PbgWmG3PLMGTb8VNkRFI79+DUoadlnfdRWmD+vRZ/v6+w8f09rkpVquzHgSCrNsTFkaZ52aXuN5RQJkY6GHUqff1alTZ7W8tKqrLr9Chw7vV7eHNhQf1opajU1rfHYSwycHGmDKUQ73keCsN2N6eXZFGjsZNrGm1RVvhCTpdhbX5X9BmkVSvHVWXzDKF8DTHw61sdawXo5bb71Fy0sLxqITJ0isGIDCPmbfEPMgsUJOaXun3TRCC/lDG/eQwVDdTZcgceZzbro8w7GB7w8/I4hnNtQBWQNWrCRmSQLnTfh+5vO5DZxaMuiNb0a2rKxsNbRB9OVJZC1++z7k9/fu36czZ87YKF1vvPN+qIjzh63JtGWfCX3www8/vDUNlti0Z88enTp1yqTgvJ4TiD0D+cGIhkQMwItTB/ERAG0T3DZc9mTscDpLWD++DQfmQGKERGqUhS3mPuGE4PI8/724f0HQWNV34A143D9IQ87NFTBkspuz9YJWPGFAMGPocOMssxEHaYhXXJM1vyaZH9UmrpPPYwObSEwSmcD9iLMl87rX3TK+4YVX6e0//L2a3jGnj97zVf3TP3zAyuY0nnAYszjdA9Vpcj6UHYppDGYcrqFZjADvG9+ztjiYo6zmE5y2S5CxaGg46a2v6h2/9su66PJLdebMsn7p5/+72usrmsp1dXhPQQcP79T6IK/HnsP7dKg7XjSrGy8uqIzmmNF6/U0bsGNBNk+w8kVgzg1WmkxG0dZU1rcs10pTCazbIZn85dzixJmo+HwGuEw875rgtnXWO0MQIIrXtYzIpoRcqJnantxjYwdxj7AyLOWVgSrmSYjNDeOWkVngN4mHLFY0XWMuCjk2Oq437sAAcLRkISUlduADRiibpuEZvIcDaytYIRTUyeWe7vtKT//wseOaPny9TSAq5SakbE8ba5tqrjf0h7/365qYmdTv/9n79fxz68ppxWe295ypQVcZmWuAkOzIRwXGxvERwe7BODM9a2XQjWWflJMt0rnNZK2qdszi1vB/aFiQPvDBL+npR46r1W8YM8864ouuWt+A6EPRJ49VrBST1GCkYcftSpaWFrV71047bOL64FD4NwtcF3Qik62H9skyRKyaymXTS/F9nkuUccL0nzVCYIqSEz9H5g64QNLAYALeK6yi/Pk4IKa0GwxHY2PD1snn/vPL+s43fbMGQ3flGI87+tBH79NNN9ykYmqAsuBxQbUggIuVokxu5NZUM7PcY5rUtoc0eIXDJS38Hr6sAfq9ZOUACI0rZULT5ymr3T1p/vx51ZdWVMDHueAsoeltaYIvwqh0VEw2TsQFgpevY9d18rocDJ1W0xI1rsGAXRrfzb3bOT+7HU9QiJOMmJOKOy3w+AHTMBEET9Zf/D568jiQbA+aFMjjVDxnxofwObHWi8AKw4mmETP1arWgxfqE3nHvkzpZ3Kku+umUKBOYI0Gm6lKu1jQ57WM6eb+LL96r6dmCLj6wQydPn1VjkwQ+Y3pbgACf1TTAaRCP3YsEHC/UVvtoaW/wJOklxpSrTibwWSihkjCGVjteI4BEeHvyd34HVorDlv1qDHlyp+GexHOxoR25nHWg06mPlhd/4nLlf3P1HmCWXtWV6Lo51q26las6qVsSygklokQQEklYiGhsPIxtzDDgMbYfjO3xG0yYcRj8YWMwwQkMGPM8TgiTDJbAAkVQQqm71TlUvjmn9621z75VuPhEVd/wh/Ofs8/ea6+9trV6d4TOHVlzdradAvL1mUbmdbujyuMxYHfaBL/raDMFIg9ctBv55WXc/a0fo7F5BqM+i0SziEVTiKesYEYyXCzYVcarhNfNRXDR6DSmchFTFVOeiE5qz3i8onn16cMim6EqTR/pCc6fASLFFIasP4gP2Wme+nXqIBclpYElygwUWaBGuoEoYJSYNp6nipORsEYBUXvPKQiscxEySoCCTqo2ZaeIGAWBx+bntacItXW5q22Orju+7igLCZYE21AOTIRyZGwg1B2oGxwS1MRNYxBfRnWwG+//6N2I7LoM1VgB9Ujc5jeBBhWRs8DIRPsdgXSnkvtGm/Im0TTWz6xhdWtNGZnLL7kQB87di7XNtbGzwmcoB1E1f8ab517Cxj6Uhprf0QJWAASbygyHOHXytNSNRN0I++tO/8ADUt87tSeETIQHf9VGDbV6TZTEa669Bmtrq5idmpbzJN8iEkG5XMXkdBFnTp+VA0Y1kfGjojNK9Y6haW0zqDl+4ozAJgIpXkugsQ5gFa+LYI055ZDNps0jl5l7mzvTXkjllCLfZx2Z9dQ8A13SOZjZKW2WtY7ZSIXrk9/l+iCH16hABqIcOPdcHD16VLbwlltuEfWNTjGPTX4wA1o65d4inhlLyn3x3460Gpho8on8W3t03Fr6Uu7NHVH6IbqGoGUvmxBobxxHZrIkKxmz73h7c9phB+w4LlzzPr88Y8cM0VglKNTVuIPM8/h1kR+t65IEJkE5yxz7+vC6BaffeFEzx0w5tUAtVJ1VvTLOGPLc3kkvcsstzx9dfdmz8NafezOW95+H+x58Bn/6yc/oIighRMPgXAg2RdiuZjeoXRFeIBA778XQS3MunVLhKI+n2sj/ce/cnV1FVoij36zjF9/2s3jxLTfh6Imz+MPf/SgOPvEUMujgnLko9u7KorAwj8cOrWKAFJ5/xSz2T1VQJJ+NabBoE5Hh9kDRqMnRHYzUetHTFY5yyHQGjp45s8azknSZPPUoWiFi8+8KfeHmSs5QYhvB4eTk5OmQG8aiYPKc1HudRsLSnJLkCRw+aZAy9oyTdmDcLxpvyq0wSvfXWQFPyR2Kq1OVAdQVpsOxYzPhfbojpUlCfnFAfegcinM7YiqvjfUK8OATPXzibx9HpLgHk7v3q0iP0Xp/ZFq7a6fW8fb//NO48SXX4a4fPIUvfOm7SKKN/pCpF6b1KPZuAY1F1aGLS5/Xal3NvCLeN1gzbEM0qw1Jmy3uWhBPfH2jhr3LC3jOtefh5952O55ZbeCD/+MvEE8NMJnnM7NUONPGVGvgsckn877oHAcivpSBY5RsKFoXWUqaudB7IK/7PLWHS0qKNVXgAnWazfTk1HgOj/vBx5k2ayk9zmvhNXhxgWgNbV5bWkUIFMPm+uDnhESGCmwiS+a8WYaEvDA6Lg/c9yje8uZbpT/c6w1V0fyD+x/G7t171OmKz1WOJVtJu8pEIm1qHkQ5AmonYxT4lBxzvufGr0eefWgfTFSD48DNgU4ZO++xeQC5uYlCBlOpDEpHT2HPWgWTlSom6TvQ0ZVOrjnE5FyZshOlmNiwxdDGYc/WADsPmcENXDpQF5rGzK6L32dnRPLTEOXfdCwMlaUKg7R7Q+CYCoaWx+P9VKtlkzJjgSSLk8SZ3EaCd9I7+Lpvsp4es7nURX80lGPXymXwd8ebuLM6Qn2QQCLLNWhotNppBkPGQD1PdBcxTORz4iNOzk9genYC+VwMy/OTKK/XmUe0Tn+kiYRMAlEqHs9tI22pb+5ygjtGkeG1BxEAloiGTckKNWg/fJN0IMGkjeJ6lgoGQ0tvBgGa+6EpBZ04IsYeCDgCwu+7qg4pB3qeQc2F5+D7zvvl9bJYjf/266GqDyV/SA3gPPS0Los16ZRQ0UJ2tTvA7gNTmD2wH/d+7yAqq2fQLJew/5xlodx0PoAAACAASURBVItsoVqtVgJnkPSyvhzeza0NPDtWw2v2xDAXr2IySbSUxZR0cqlvy9qFKDLEUGJDFFIDRDIDJLMZDBJ9xCbSchJH8S5GLGyT42pIa5+oOruv0YlWkyE2FmKBHdFhq3eIxpK6dm2+5GtpnzLerWg62iO8+Nhqoc3ZJbXBeLikX7lEmcuRaRHRwQp2gvuTsoviDlu3TNVL8HUWUbM1Nc8cnwYS07j38XnccX8FZ3LnoMpW3+kJDJWpsPmuQlQFsn3TfA7thcfrMRpFqdrG8WOnUauUsP/AfunqxsiJTjOLss3Lpd0q5CfEu6e9EI0hFkVhwiQP+QzMqatZcSGiWFlfUwra7a9nMQUyhSCYDhJtKIuslIKOb9trG9YRzq6tYzjq4BUvv0lOH6k0CSp/sJ12ix21OAcgWgMb1fBaGRjz2OzkxmPwfliA1+sOsbR7L2597ZvwW7/5GwKL2EyD84ytkGljrY25ZcxoXyVvFToM+h4n0CCVRDZnxc78cT9ISkRVNo0w/XXTwiYtLqUsy8rZVV1TsWjFz9TypQoCHT6hzyySGw0wMzMrZJxje9FFF4X7yUgHmROT6518fs5Lnoe0AUmnBhvge6+3b3bnkb8Z3HJ9Wi2vAXXuWPI+lMmvlC1wZsFYl2pUAe0NxZy8J46XZxBZgMeGINpTKWkZ9MC9cJbncDaAwJUgU+dAjstkepAg5DfsB+ZjmN6/g0dcW0Z/Mq61bHWgU/CZecbS90D5ma997ctGyzM5vPOdv4RdB87DDx87gk996rMhJc2OR+TKBVmmoUH3hmxuI5U88M5ofidniE4RB8QGxVLc/JuTW1FEszneqDhQbK86aHdw84ufj1/5tffg/ocewec/92U8eO8PkY2OMJvpYGl6hF37FrBW6mCz3MVzr96Lmcwackr5EJ2tIR5J6uGTUM+CGkbL/B9F3eWoB+fTkRt3fuWQBlI00zjm/HLjDZWBQ6sA9R7Z2+9vpw7oVLTbRGhT4gHagzBI3oy0VRizspj/UctLC52fZcdKSV4NMOi3pfFLI5eO8/yGdDFy52LrdNiFiYTBgKKrOswCDePA2DW7U6xIjFyq7gjfu28Tn/+XEzheySI9v4ClPXtZji2OKR0B9kQfdKKYnUjjD37/N1HuJPCe9/6JnJ5EoqmJLv3FlFWgatK2u6BTxVSMGkGQ7xiEozlmjjDIWewNUS1vyoHrMZ2NFNqNDi44bxYf/tCvoooBPv3Jb+PkieNIJg314veNokAOKHlBVj2rrlxqBhVFLDhyXGSkohSnDBXltTiXnMdg0VKuYLwqpio93cOAYycFgUaDxsWdFM5RakE6UsqUnc1r3rc9a0//0hHgNcvJYXTNcSWHNLQ65rjNzc4I8T52ZAWljU1ceMkePaNSuY59+/bJoKpdZXBoHQlxxIb8eh9nRuCOtNmm45x5KxggEuXGwp1g/jtHBDMRU1V8j/z3wQDT/RHyx09jV2eAaKWKDKXGWPmqwMOyHYPAkacDzPlrBS0J9KnCQkF7zW1zRInWKTgWQsxWsyy+JAoZKCqhCIIBtigXHKuIaU3z+eVSac3jba6frSMVTPU70rV0u+ObvWS4ggyPd+vriM5jgWxXBaojNEdR3NeL4PPPNHBmaE0HHCXlMeU8j3gtaaEiFIPP5CfElb3+uivw+OOPY3pmUmhssZjD/j3zOHtmQ44Tgzuj9UTkmPN3hptgSFs6OmLggNU1KGgYB2leYLS9BtiwhZ9hu2s+P86jSq06lnTiPY95e+qMSa1pK5yz121D4hohvUZp2YCccwMuTBr1QZsoMwqDkCETT9Va7nrGi+ND2y8USJzrbe4wX7OAhQ4v9TdruPDqK/D4o8ewdmKNXCXMTOWFrnLzJGq+ssKWqgkVtdI5b7NgNZVGamsDr9sXw3nxdcylrWCFDREoQ8Z5kIwPkU9RTSOKeLqPUS6KWIF6ZfQ8WYzWw2jItCkLq9lh0STD5NBqOhhHNqqmFgZ48PlZvGCSY0R/SX0YZ5yCjBKL3MS3VYt5C4Y5PvbjncyMmmDPO2hRB2lLIua065I5pGKDMyfo/NKvHsZFX+B1jpgZTd+ID37qR9iYuBTIFFHrt9Thshdj0SGpFUZlE0o5ChxrVdvz+Q2QzaVR3+zh2JFTWK1VsDi/gCsuOU9dDmMxghWWppczHp6hI4Gs5eGcYMA3BrtC1olzywPJ9Y1NOdiil4V0Nz/vTo4Hej7XLWuclsNMG6lr7wzQqDdRrpfx0ptuQLfTkP4uqR5dAiyUQ4savYA0DNIaCHaUymWQvsUxYPEa1yzPnUsXUG818c53vwudURTHj53Avff+AE89+WN0ml0U85a18XQ67Tn3OOqF80FoTCmBH2w8r3Vxyfi2vsfSdnlnLy8S5mtGhYlgaWERq6vrwRFuYHFxUWOthjB0gmdMR35uYU7OLAOKmeKC9qQTJ45h/4Fz8NRTT6rwzUAQUy6g88t9g397FpDPggXJtD8OOGkciFA3rDuuo7q+h3t7Xn5OWYWAEPNRsl20F/HRfhMdF22T3eFy1iKa59y1a9e4oI/35Bkt37ucjkXKmmoLmO2LJ6Q8QTlQ+m2O/PN8/Fs2OBJFJmtqDUSaCSTYPDLnmeNuijAmmED7Rf+S+ygdcc3b195+86iQiuC/vvPteNbFl+KHTzyDP//zL1nFb+BIGaqSEILDLxmfjEYubOassgsKDC4p4f92nq+lQY236wPNAXBo29EZ3kBps4TnX3sVPvjh38H9Dz2Mf/7Hr+Heux9Eq1rDdKqH5ek+isUYoskJnD5bwQX757G0wG5PPfUdj8eZvqVh4qbKNWGcKUlzhQILjx496nRHQIY7pBCdqyvjFapO1YSDjnQw+nzdHo795nEkzTRkiz/SDqzwhuceO7voqz2meGPCtK3YgmgFK4+J3rKBBB8qjbl6dMctoiXXy2gKEfHdOPEMPTeHkg96jPoGWTXxwejYRaLYKLfw2JMVfPmrZ/BMKYlOZgbxfBIzi0sS4meUK0QsFUW/M8T6qdP4049/CMl8Hp/923vw40ePAoN1pbZUrEEt3yDzwvNz4kl2i1Wf1GjNGhLUbRlx3KN73selF58n/tRWtY4jh0+i2ezj3P1L+JmfvQ2FYh5f/fq9OHN6A51OU46TR2+WQeD9csMy1EyqGr2BOFojIozSKCUVIYL5uSmljxIx8olMQD6dzY5Tfc6nFRMwIBWc525IGK1zsTufyiNJN+Ae3fM5U1pK6RN1QRttC45r74tI55LBF+/BxoNOqiGZXLDky4mDNBpifn56nILi5kGmNh1zjrE6GJED2rICGo4NkRffSHQdQZIqkTT1FBWzkfpATnrgz0mbUc5fn14Qao0ylvoDzJermK7UkZKxbKHIApVWHelAT9LaJ9rLAE5lIMaV53lcw5PziPNfAaY64HXV0loIsXjWhkBaCp8qLynroqZuUdZ4wlRGgH7bGod42le2ibQdVv2P2Dp7W1bOAnILqnlORwV8rcvw6VkQjWxhM5nB7z6+irXJfWi0Da3xQHh8rLghNBzLdC6LQWSA6WIee/csaC2cPLGKicIkpooTmCykcd65u/Hkk08gHjMKjZ73yLjkRJQzOWuDzevgM+CzYZqTm51nIHSvajBj1Cu+roYSQdvTn6EjIx4MOKedn+X1ExHzOWPtXBkIM50bt0Kznkk3cVzooPPHUZmd6DgF6IlC04ngD8eXDjKlKrXG26bUIFAkbpuho0Y87+L5c1g93UN1fQMtyhVm2bI7LvoYA2hmNmJRNreoCdErFqdEFRj1BpiZTGN/+TiuTJ7FYqqH4kQOWdK8MEQ21kd+khriXWRmMxiluohm0kCK2ck+FxkGUTqClpVRZirOoi8WphFJDRq4oVOjVBRCkY+cX/Kpic6rAxuD9a7RHfg9IriBpmDAjvezCCJJ6iVunFDtOYGT7p/1YjZJ/sr+hD21T6qFrSc61KaqVcDZ+sX4wBeeQG/5GnTZDXIYQ73XkcNA+TzScxhYeQ1Fs9cQYpyMsQAyjnQ0jYNPHsHho6ex65xdeM9vvw+njx/DEz/8oZqyWOtYZjeDvaA8Fot+3IkfDjFdnNVz59xyVFNzMAAfJ06vbNessPBTe3JQSgrOi9OxOOe8WNYzw6IS9Uzuc3V1BW94423Y2FwX0GB1MQkMO1y7xpvmsdfWNtRul7aUz4p7EIvjCTy1Ok2kkxmkUzl1m/s/f/R/cOT4EUxTTqxcRrPTxvqJKr75tW/h9OkzqNWsU5oFvYTr6ffQH9pWneJzMb/A63y20UWi324/WGtidCB7vixcZRaFaCidXNp7noN0hP3nHhg7vvlCXqgvu9A99/rn67pc+ovFq6Q8epMJ2hQ6m8wuek0Gx5Jj5WPraKcDMLS/Zge2m07IzgYnkioT7NYmGxWoPPwOf7ivGKVjW0FH9nQHTctsidH4nCbhGt4mT2lKTgKj1HQnaACLE24gGteK66db3Qw7sZGuYllR/m0ZVtvTRS8cQg1ROK5OsaDDS36z7OVrX3fLaHE6jze//qdw6RXPxom1Cj7y0U/r4FyetWpJD4ckbG7O5Jn5xqF0vKcrZViNr+cbjKcVOchOHPaNyOkQTmdwxIHfp8e+WCzgzz7zCdz/8EP47nfvxZ3f+nfUax1khzXM5dvYtWytAhu9KJYKWSwtRJGONTAcNJFLc8MkYmLoJo2iI3gWndvDpowaU3CanIrODd3zhad7Y+Wm9E1HQgU9epekWShgk9NKhKvXRSJKAz5SWpdSZhwjSegk43JmB2CajogEx7FHXQi1JyYKTZTMhBpYDMFULe+DKJlVvtO58GiH1yr98XBNSk/SuDBtTMc1VPQOYialQyTy1Fodjx0u4Y5vb+DhQyMM8rsQm0qq2KMwOy01CiKRJNWzupkUjHa5jre86VY87wWXo9Qs4L+9748wl2WfeGsaYJu2IfiOLtLgcFw5AX0zZjqP186JyoV+4UXnIpVmipBppC4QT+Pk0bOYm55Gr1dXG9t8YQmDIXVUzUk0n9EQE26gQsXUtMicXm7crJInosTrMmSOGxwwWchJN7BWr8ixVEEiI8kdqg1KkTUaZjQGpk+rdC8Rx445Se7Ucb7qOAFhcy6SX5+jdXyfTgVFumlAxg7eDgoNnfPgD+s3dwgGmKSVUGKKiDAXtYuyq6FAKIRkutgjfU9ZeTWxI5x0inXdoyE6LUb2Sc0HjqM2rICap0l/KG+iWCpjV60ONNpyVGmfovwskXWuCV0iYS1DJUlDIB3B701SR0Fvl84vx4Cc6B6LPxjYMWMROLZOWVBHNNFEKHHG9KNJCLKhAO+HHd92UjTGDlzfVDvIsXPb4qipPwun3HiA4oUmnEObkQG+utLAd5p5rDdHiGdsY94ZgCvQitCWJJHLT6qL4SgaxfnnL6LTqUs3nPSHeo2ZjiSyhQwmpyawsFjA5lpVhYmyOb2gWBOBlBa4oXkQxd/+4zZVtBdlcihpZs6+cfGMNsDnKVUAPsMwH3kMv0811wg0Cn7XbbMXTfrzYkMI3zCIaPpG6XPfx5Mi9J79cE4g/91ukndu+qMMDnkuKmEYpWUoGlImS6pUFKun1kULYn3Inj27hDhWKnU0mg10W5bF4jwfDJui87BhxkSG6dUSJs48g1fsjmBxsIlCCpgtpjBbzKJQiGAw3UMiG8MwPsAozlb1IZsWHSoAZpqf6GlE7eGtiMxUe7YbrqkLp1QWIsp4RERHsCYFY4fVubh0mrln0C64g8ygJiC4KgkJtSIuZTZuIBG4ouTq0v6Zs2va0jwE14HJlpE3zPbTRKH34d4nZvF3D/awikWMMgP0aR8iLKgm4krd6wESyQwGw7aoOnKvYyPMTE4h2urh0KNPo7Kyiem9S/jV3/0d5BamceTECXz7a1/HoGbFh5xLQvdo6wL9xSgxluUiSi3aW6Az8vnTgaODwbVL9YFEyrKoNqfIt7fspzKnA8qYWWrbgkArDOSxhfA2WDMBFUjXqlt4zvOu11qSBOVoKA1qjqMHgW5nebf8HjnJtUZVDi4zIXSK6pxDuUl1Vr3y2itxxdVXqPaA1Co64+TOnjpyCi94zg2olpu442vfxAP3PYjDhw9LTYfBOLNSrv+up+WdN1nHNM56k8tNUMrWpAU1poDhjqXvSyzc4vrnXPdM9559u3VOqjAwOJP8IBJ4/etfj3vvvVdj5I6kGvqELJDbDq5PHksZxQC+ufzcGPEP+zIBAr7GZ8DA2KmqDLqVsdG+3FEQ3m6Rp98JIA39EKvJ8sYO/ByPxbH2LBuv08fJASKCPZo3IbvOOg+NT0CS3fdyINRYA9v7ChWhuCd7loDfpe/gjUh4Hv54MSDHlsfywkHWYkRe+/qXj2YnM3j1zS/GC258McrNAT70u3+MSrVum3mrgdlZFsHUdTBGWX4z1vqUNAcrDnOHxOFojyA8aqBRFKlZVa9UHDCerVMinOYgvkivhS994XN4+sgh/OC+h3DH338D/XpXabHoqIbzlyYQHbRR7fVwzkwee5dTmMr3kYxSn5F6gvZEWEtAZ12tWINTxN9+jePJwVQVJ67ScoF+EGNEz/ls6S2iuXJ/g7wHB5qOLgeYxjNOtJf0BFX40uE1NJghuqIatrhUYQUldCzFRCcgl02HSlwW5BBlpQNnQu1eoU5DHGPNMo3v2NGVPrr9CGEmt43zh5xRZgD6xmluD3G2VMcjR7r42l1rePj4EN3oDNJT8+hFWPwTVWvRJNsjU9Cfmr9qxzhSlywWgnz0I+9FqTHCH/zpN9AoldFqrYZrM64ZI1nfXIU0DQz1p4QLozTRDaIQX3PlzAouuOhcpHMUDE9I8FqcZzX8GKLH4jy1mua8SqDHZxMyhG5EnFerzRis1o5gcXEOG6ubqFWNSG8GnM+EqhZxPOtZ56LdqMjA0eHVZ4JciqeBHXHg/ODm7W0b6XS6Q+lzhovbObGOBHrhnr/Oc+xc/O7geFDoSC/nvqgwHeOyyUlU6skE7gkZ0/lxRIWfsUIA26CcYiGFgBqDVQsQWLXKdLcHqRtr68jlzBDQ6VWPdtJPRiMsMyfyzGHMkVudNCUKtnGlJB6RYSErQvWp/2x0J51bKhLbqCgtvhwFIkChK5JQHhVSUnbAkAXu9HQu+MN/M1hTIJqwKl0Zr8D3JbpN+oNQhKDjyTEQihilLJ9RaJzL5egpx8MDLU/BWiHiEN1RH48NBvj4oRo2U3nERhE0e3YtslkR41l7pzAWobHILYEoMrk8nnXRLgwiXTXLUCAaj2Frs4Z0agLZiRTSuQRmF6ZCY4wotjbJRbQUH5+/FxvyXMySeJGHBwEK2KIRUxgJYAI/a05GU9qWvCelgWWLzFl3u8vxE6oeVEWIDCtFq/qKbUSeeX1zkjvmCIZxdFoE/y35qWQodgkOoDu/dLSc+uGbm8AR8oDjMZw9u44fP/oU9u3ejVFyiOQojmSQaSIf2e93ZrqoSvSpqYKCfaauydXNpVNY2dhCvF7DdbEyrpooYz7Rxd6FKJb35xGdpc6Z2eXhsIkoea/a/OhQDdScRDYinRSNwiW4goaCcZxZlEbqm7qo7dDhlXQZlRyiGBKNor0xboLZJFLlzLu1wpkdDu+ox7bGlo3Tjz4v7oIhpoHKoPeGAc1VS21rRCGtYO5H/TyObVyND/3NKVTmptAZWP0LG4JkA+WHjVbI4USsr9vmeslPTWDQaGLt6cNYPXQCN1+/F7/x6/8Nq/kZlKbnsVFt4O677sXK8WOol0sWaFANIchoMeCWMzMcjjsFKqiMGoXL7SEZZZyPnmqmuTJanSk8cb45nYYZNtpiZX9CLQKPw89zrsYSWTRrLZw6dQz/6W1vxpnVk9bOmw2mJvOolqzI130K/97EZFHnaFOSTGAR+eCUzEyiUathIj8plPxdv/JuVDslpNiOOxbHnf/6bRTZrKVTxxWXXoWF+V3YtfsA5uYW8fRTh/Dbv/U/cezYEaPYhMJed6w4xjspLG6HCWzwupziQYd+7Nt0rJMbHUxeH+0zi1G5dpd2LYqfT145HTv+vTC7gOXl3aoL4fHpP7G+hwoqdIi9aI4d2bzZjDvA/D7HluvUwQA9l9CBka97oet/pFJ5hzvREVrMztszV2aNTYTUrRW6Ht4nv8/zqmi6WAx7kAFyvvewCM5BUPoYvXaoCQt0NwcZHIhx4MEz7n4uV8yxoMP4y+5027mM/sX7U6OeWk37RJb73hve/OrRsN/AG1/zKrzwhhciliritz/0B9jcqgYj20OW8lGRn2zRypSpDNq4O4oZUEfBuIZ989dneob++sPQhQVP3yevO7/s5lPf2sDf/s1ncXZzFY88eQSf+uhfYndxHqfOHkOzU8ZiIYF8PIozZ0/jmot34aJzcpgq9JCOUYM3rnaTI7anZFqUfC9yC0MLRBHcQxRLdJBoKh0HCYUHVQY5FnRkhdAab9bTUYaCxihTjiTly6j9S207VulK8Jli0Nww6bBysbJogC0USVEw9I4v8z0aQxYJ6G+mzEgcoUNAJGyswReky8icGks6WcGQK044Ok25FSLH1FEnB7jZaGN1rYOnVwb4yr9v4pFDIzRjaezefyGY8GOv83QshV3nLKtVs7rJEbWpNWToOJk3z57BJ//kgyL+f+vuk/jXOx9EdeOoKqqlZSwHxrRrvXrVDZFHY4aGsvVnArVyBVygjIYtZUIeJjljTJNSYiyFJgvAYnF0qVE7pPRQKFQLyII7WB4xUyJtbn4aZ06sYOXsuiY7F8I2osrn0MXuXbO2OANKQXSExQK8Tqdb0IhwnF16hmPATZ0/vjnvdDIdefQ0HSNKOpKOCvE4nl7eaaz9GESdnSMneSoVRJpovZD7gI67IfDA0tJTlr5058Ql1Zy0L+PADmPtljifXA8yJGya0rKirUw8iXi7gcyhI1io1lFk1MSOY0RoOJFGA6HMrApu1AwhF6VGba+J9lqnHiImNMTec55OhFQb2h3NbXJn+fwjQZJIzUNCl0YvgJNhJic4aIUSWXcnisGY7lO1QjY2dBSJ8LLgzlEXc1Jts+aPBSjeEGaEATfcXgPlUQJ/+ORZHMzNo8LAgim90CTFnXAei9KCrjHO9BuzHlft2Yv0rhzik2mjqoROSvFYGkePnsD0zJzoG+xiOTWdQam0AQys250bYb82nxMeJPAe3bGl3eS9cgPkPHNqg6O97pz6XHVn3Z1it9E8F6+R/5E32Gi1tDnxOFN5l0Iy2olVOTesiCiI74sb2O8Z4uOFkgREArrrXH23Q3QweSxqHK8dq2B2LooaZR0jk3j60cdQmMrq2M7vo1M/kc8qG8V5RrpJtVZWU5Aou78NeshEk8hsPYW3HkhhT76Jy/YMUdwNDKaSiLIKX42DuC+ZIyJnhFQb2v6+yUSRF8x0sCECob+EAAN1sTCaWaAPSQdMjqkhtyoi4x6SiJojG/i5zL6JjsAggpS30MAjyhScEc2NkyB1T2saYeoOQV+X2TF+VuhFiOzV3tCaKAxxEd71/iM4O3M5GhnykSNIRkmbI0+RWsxdxNlOmV3wEnEkY2lg4xROP/kEUtEh3vv2F+KF112EYXkFjYmLcWTXldhCAqeOr+Lub30f9fKaMi9WiGVtWWWPuI9wHQZ0lq9zDKcm3LmytudUnjl1+tRYTs8/5/OZ4+FIsCsJkc7kYEBMDWKiQmfpd2xtrOMlL34+4knSmyz4pzqKB7juvDlyZzbOWhwTIGGtBD+jvUiUq6hUc4i4vP7Nb0AsGxOYwMY6P/jOXaLXpLIJ7F5cQm5iQpSlYnEG5+y7AL/w878kPfLC1ASefvpprKysI50ympJUHugnsFuj6DsM0Cwb4Nk1t/v8N9cwuaTuA3EsWWvB37w32jFSE9jjgPfMPeT2227HwYMHx/S4OtUnQkML1+2V3yTlJKOHuL10nWCny9EBZtDLTox+fTuLzX0PERgoMLMriiBBTY6xHP2IAUXMRvN9exaWneL7ExMFOdEcHz4f/lbGkWortNVedMYaGqlMWBbF6VhOyfiPttBpaE6j4fu0QwRvVJ8SJMtIceRz4P3xh+wEKlsoW5jJmcPb7dRx+6tuwoteeAMK07vwa7/1QZQqJmskngYdOyESVvnGG5OMU3IbPufnftLzdq1CrdlQcbpdSe2IgBdLmNNrKAPPUVlbwZ9+8o8QTUfw8BNH8LE/+CSWppawvn4a9U4VidEAxWwOWyvHcWAhgVc8bzdy2RYKGTZgsJ7ZQ1DWJgiKq1I2bjJavZE4f0xt0blU1a6cU6YhGGAzjRXaO3IA5WFY200aJXI9+ZDpBLDgIsaCBtkq8m75B4vQOAnMySXaKzqC88dGw7GhUoxCP5tGdFzUYOgcx5nOj0U4lrp3hNA2ca843u6UpO8MSPTuYaPUwtnVLh453sIdd23hRDmNXiKDueUFzC7uw9mVFSP1R0eYm5sZFwtQbJ1avUkunih1kbfw4huuxVt/+pVYqybxvz7yRTSra6puVlQft3TVYEgZO6JuRB6pg2hpEE5OLkQh2Yzqd7Qg5bM2WTJLlVuRX1zGhGlaCZr3B1K76Abnx+bKNr1BqC85z0RoSNnrkjph+rPmQFobZJLsOYbTM1NYmJ0RGs4x5CJzOoYjExx/51ZyTOlwe0MHplF43QwWmPHgxuPBHs8p9CIR0/v53HYvdY6Npaczui6mtFSh3GiMMx08L88jnmZo0kCH16NfT2PZc2YmwCJvnxeieURpAE32z5x1UiKsuIDAETdwvqYihFYT6W4f2RMnMbtRRpFFh9JvbiM25DrJBYqNoYD0Afh8ZVBUuBoVVccavBhn3dEfcwgMnRfSyvMOBqEohpsZqRIWKPPHmqYYtz0kjKRnLLSEXYUiRpsybp1x5kQVYLfEkCmSo9syhN/RTQ/C3Wi22l100cFdFeCzq0N0uZapSkWaQJBP4vVwFc92ZgAAIABJREFUvsjxjcaxa3mXoVj1Gi7IF3AV9R73FDGYymO9UjLZMdFoOJ8HWF8rYWKyoK5OE8UM9uzbhTOnuN6od8uiPHMmuFEp0GJQs6O+ge+JUtMwqoYjwpw3/FuFMqGxigGNxtnjZ7nRSFmB+lxh7fHeOd/Ia/SgmdcrR7UZnMGIcc5NVzOljYsdDkk34A8r2nkOfm9+fnFccEwggSnocWZvMFTGiGoOR4+XEGucwM2vvALxwgH89ee+iUI2jkp1S/fnGy+fJak1Qo2pn922Ri7Mmvm60We2zuJN++N4dn4Tly2z4j6C6GICyHIdcrqwuCsFVXHJkXW1gz4ikggjhc3QSdIeFLC5U2ot50xvV6/TtwiduNRWyvgPVHQgMEDE2zR2jSJBhJ/PUWoB7S4FIwTmev2akGOJ6prkb4QHEvWAdAuTNfMgmfBudNRHN5bEjx+9BH/4lVWcSk9JA7pLbaI0Ofx28EF8gAk2hmi0EK+sob1yCq96wbl4239+DlB/EvHWKUSHcQwzz8WRxRdhffIcbLDByh3fRmN9C41mTZkw2kjvlEfbVZxmUWRXa0OV+iqI4rxlgXJPzkun19c8cXTY7R+Hnp93hJHPcifFSM1pvMFE6NS2Va6rNui651whRSLacMq6mZ50FWwjS3qbz1uuR2WG2ACLhWy0Y6EglHNc9RLDkRBjDvzP/fzPIZFLgm2OU5ksyisb+NH3fqCmCpRpnCsWkcpnkM6lkUoy2xTHP//zv6gRBMEvAiNPPH4YGxubamrj9ofPlbrpXDviXYfCcb7vQIZn7Xbab65JNogQl7VnnRjppJJzSkSXdvYXf/Ht+PKXv6z74vHIOSZQ6JQOFwtgJ0Wue37fmym5vdP+FRxAB3Zog5h1dQqCjymvkzbHgR3q47tAgWx0Km6NIya36X6cN/zxwMafNTNQVIMgBY+d5JjplXJG2hSReB/O++VzdAfa54XTa5x64cAA7533I1uaL4y/x058LEZVc6pAmfHCW6M/xhG59bU3jVgs9aqbbsBNL3kR9p9/Od7zq/8TJ1fXQr/jCFrNWiiSMZ6NV+rR4eUENwfE0u+e2vWL9Zunh+/pW21Socc1SeX+ww3YF0mvVcev/8q7cPGVF+PRg4fxex/+I0Ta3OCGqNRK6LKxQTSB9uZpXLwcxX96zUWIjDaRSdK5tPS+ohHJgZkqgqWIXG6ITprrA5s+Ij0gptCYtqUBkCSMhMNJvBeUpYcndQS1U7KiHHaPInJLw0mHVy1nWeGpvvP8m9aNzoB14VG6mQF92FDVLELdbnwkyJ/i9XHMgtB56NzkBtE3cb7vEaPxoYFuu4WNagsn10hlyOH/fv1pnCgn0YjmUNy9hNzkpCbc5lpJdAKGBktL80qRckGx4YBjDayKjTDNtbmGv/j0h9BoRfGXX74Pjz7yIzUd4OTiOXmtFkAYJ1qtjZNWdetpZTpIcl6Yfuv3xulxfp5cL6aufG4ommTpHovtAn+XHeKsWGlb3UNOmAIZPuc+Bp2BNg86AHS0iDYWp2bQof6qggRu8hmJ1S8uzSjwUDwTEEHfXHmdbvx9Dk8VpsaFUPwOxfkpLdNomM4lf8T/VnWvpbFmpudkhHamAN046LNhw3QCvyNeLgPFOezV716AsJ22JvphxVvuAIu/LQ4lx9lQcfJnaTzl6DCgYGaFsjCtBpbIs/zx0zivH0OvVEIik0KCBRnioNNxZqtgKyYj/06Rd9DEZccpBolMOXN8teYZiHA8FeBRFm8kik+IGeW0Eh3o9NoWMKtxNu2BOYBOBSF3V/M6pN61qYmvZZuIB9ecH2z1uXNMGZzwfaVUR0atEboX5MnagwFODTv42I9reCbBYCcuPrycaaqahE5lXuDFzSERsQCjmIjhRYUcduWS2FjehVIhhTqpLZmMNtfC5BRWVtfk1B48fBhLy8vKLhH5mJ6exOr6Wmi0Ys9JDRBCsYi1Qh0im7GiEBprtUyVI0gEyO57bGOjOwrDmIEajQzBCZXanHOkc7lTaRuGFSO55BudTjosWmfBOebxEyk7l88rpl35WUesbM2as87rdT1pdbGixi2Lj8ttPPLQQ7j+kimcd/E+PHGoiUMHz6pdthzOgPyN0eyOSewxsBWFhUGSClAdfcyg3yxjrnYCb3lWElctNbBveoTUHiA6n0Qkyi5a4nIFOkNo/avx7Qh9k2qIUIYRQA1adUOzjmpqCBFMsNBcNZNQNt10wFnPQaRXILApOgy7ptcrKkQo6tH3dBIrahsrNRDRJSDSs37BoyBtyWsgyKLdyJuH0J7xagrn4H2/sYonY8vYkDoKgZoR4tS5JU96BNSbZUTLW9iDMt7x1ivwshsW0a0eBobriI/qGHQI0FyA9eJteGbuctT6MTz844N4/IFH0K7XMDVF7WVmuIxrTo5/oZDHxuYastmM0HZ3SGiT6VBVKpYmJqBkhUMWCKlwKHj4CiDDPOH76nQZ5hlTLvwsHUd+hg7tqbNncNttr0a9saUW5bmC6aDzRzaN6jZ96qxvd1pUfUXQxO+xWQzT6qFWgg5vh0W90YRaa7/3N9+LescCwW5vhB9+7z4ce/wgtmqbCqwoTZmeyCGXz0gBpNFs4+jxk6pbUo2BmsEMkMsVlEU8ePCwCoDV/CK0uq1WKEWYNtnRYG89I+KBvdtxrcewBxAw8KB979690tllQPvGN74R//RP/2RrgMAFC5ZDgS6P5xlOBteuve57jzuT/M2163uNI/j0k+j38DmI2ha0mumrjdH5AQttrZEUgSkGo8r8sEgygAq0TbSdHny4jSIFj6/bvDBAQACMF/wF9SPb620P9vtxNgCvdSely7uc8rg8JqXKeEwFOK0uZudm1QyD37dgw+Yukf/V9VVEbn7FjaNsKoYXv/BqvOxlL8G551+G9//OR/HMidMSHjZjSaePKSozgP7guBk7Z47emstgKbAOaRAOnFKoofLOjRwvyJwMkyHiIDmRmt/ptZr4qVffgre+7Wfw8FNP4Pd+/2PoV/uK8k6eOqoNvNOOoF9dU5e1d77pcmCwhkSkoU2WaAmNDqNopc7FxTI3jv+TCLsoFUYL4MJlJTyLTlhw5W1lWRykKD9qxTY0iEKflKkimuwOX0CzKD9EaRs5fSz0CU4cuZAshBD6Zxubb8BCKCULaY7w2O0VJGD6vR4ZOmLtE8OMqRkEPgsaiEq9hzObPTx4sIuv372Fej+BRj+JwtIiMpOTiMdS6IO9yYdoVJkiGWB2tqhokxXkLMrh8+EC4gZOrtX6qZP40O+8G3v27sWZ1Rg+/pnPC8FkxJ3JJJX+0n2MbKIpzRZk6MTNElpNiaKoOLlWaBZ0QgOa7dGmO46suFWKtmsRpHGabZE7muQLk0bJ5qAhypLNQUQbMtv1zs3NBseHx0giMrTmC5MTeeSZlg7Vp6Tq+PmtT7k9DSFsrY7GhGldi+5t3PkdGj4aMi6+9Q2mrRJIJe24vP9taoU5uU578CI5N4qeQbEFnRJyysCJjsrOiNcdInMcAlIXutu51J87JGaIDKGVE6PqySES3TYmVlZROF1CkVHxwDrYRdhmlfOd/Fw1bLF0eC6XESVBm9ZgqPSppUET4vFSHs6aQFhxCg02PyMHgGizxpN/Gz+d5xLtRPdnfGjet5BozR82pbUORrIbO9Jobkf4m9QBOXHkvFrN35jjxyYU5ugRqWIQFEVsZgJffPoE/mEzhTZtgK4udGPkmla3ONIzCjo/0ZdUNIVYpI8rsjncOJ1SncDazALOzEwiwuKL6EiqJHRioglrhEL7WW82NS94nxKYd1nDcF+kLPh1Gzq/zXt2mgKDTsbJnPecN3y+qoUIHQTlMAdpHp6Tm4LPt43NTczMzoyrm4mWeSpUqh7BtjiFRBSmzU3dgxDVIF9m69fan9KB56bC66M3SIdcoEeEjT06akVfnCni7GoFD/3oUZy7PIlaq456o4OpyWLo/mXZKgdNRN1hO9h+1/SsvXunWsBvqwGoIcbKUfzS9TO4PHEM52ZGmNsLxMjjnWHWIXStZBFHoCNIkYHqFHTcmH5llZi6owUeP1usilOuNJ4t+DGVgdzemOaob8pCfxXlh45oVFQgd5fcWzEjbD6JCmGxvwEIgVtrWmiBwyvqUoCBLcWnf5NeNuplEZu+HL/wXx/B6cIyGlG2xOZ1SvhBlLNyaQPT8QFecdEQH3jPs9FvP4XEgC1l68oOckX0B3n08rfh2MzNOJtJYW2zg2989RtolipoN1mwaHaVGQ3aMzq8lnnrodFujFvJMoNmVcIGVcvOsFjuP/DGPePE1z1gEsWNfHzR9jjHDV3knOLapRzdC1783NBwKSq92hK1tgOXX/SFdeN78zVSp6i5yyxiPGXXmsnmte+ePHVKtRdT00UcO3IMiVgSM3OzuOmVL5M6R0zZojj+8Qt/h06lgcsuvwhf+uLfYt85B9AZdjDFdrrpLGqtpvjA/WFP6XjLBlrHw3icRbgDFZm1mtZZMpFgcw9TOWK3UtEiw/W6T+Sgn6gAzGYE9RwG7e4wuj3Yu3sP9u/fj8cee0zPRQ0l0lZUTztO9JTSiPRvGKCZ0238ZuNPD0SfYrDK50u7QN4vX+N1eadLvk66gwU7QbKRcoJcn6H7HM/PphuikXV7UmowKt12dzoec2cnSTq8nlkkuOiIvO+noqokrS6D17oT7NkOsMyX5DjZHpSTHSX1w2iotj/Q8WXNBZ3z9Y31McrtABk/S+pl5JZXvVQO7zVXXYDbXvMKnHfBpfi93/8kHn38sNrtWiqVDqIhuVyPHFTeCLteUabGH6ZD3w71u6Mjw5ZKKorg8RwldsSBNyDHWY0P7CboSO5bmsX/+r0P454HH8Tf/N0/4fDjz2BqYkYp+6NHDiKZnkZlfRXn5cv45Z++BFOZOtJJ8qEMqbEMlenRatCoiEAxaVIzQotEojukJFDoORFnG2CK+DPSNQeK90DNOzrBhmSas2spINucjfZhxQ5Ma3Gs5NCz5W8oWvCJyPOrL7qUH7bTuQoKQorHERwfTzdCFuragvIo2qI2c0hqDTaUaGFlPYF7Hqnizh9VUEMa0cwkivPTiFKDmPJsRJLIsesPUSvXtHj2n7PbJi8BCHHWrPBBBX90VCLA7tks/p/3/jwazTg+9WffxNm1NRWEka9MbUe2G3Yeqys3SGNS12vpQxFkqFoRmhaQd2XI6w6kayxhY3uPy6F4ap+f93SNR8WMPr3NML9DY8Ron4g6UV4vEPAe27xOboC5iTyK05OYm8krxUmKijvUPA9Tu/yRJEzEKDy2OVDWiXQCKpeQhx3E9YPcGMeU89yExZfGMj78Dl/zRS+ULxQ48BxucLy6lhXtfk4aDN8A3MHjdycmrIJf6FiojpXTH7r2MC3N9Kui9H5LovZ00BabPSQPn0asXUeaXDy2ZU1EkerTgHKeh/EIGq3uTErZIpYU/1brajREglkOVj47SkSEQzr+UTm+LFZkEwZrSMXcc5CZY9ZFNXlWjMUfoUJEzzgniGIFXVk6Qh5sm13abs/KMSIHznlrjjK4DCHT5YlcWhrfT7T7+OOnqjidyGAUt9akzEY4Ksyx00bNwDhQQCbyBcwMgDccmEGhXkK91kP7vL14jHrihSnx+bnZTrAYi5w3clFzBbS5KXcpkWRcPT4Hbo5UbjCKic17R8loCy3AMQeL84XziMigOeHbldC+Uaiojm1VWXwYj2kMLGHEjl2xccc/bo5eQCPKFzW3WybYbs4J5w/Xs1GVOAeprU33RqlOOruJBDZLG+NCYwbP9NfK5ZJkn5jiVtOEOFCtdnDsxBF0VFxpa2fP3iXUqo2wl5DXbdq1bAVOW8DnK+30oEfcbdfHkmmR6FBtpRkwH2iu4G1XJXB+vo89hRYmlqOIzESBiZSe6bAXakq8oEwgSMdsCdFCSkDKyeYcNqqTdUWzcZep1f8ZoKGbJN0hBG+OxP6EAoN3WdIk5nfNNhMRFvor1Qar2rcT8HiGQht1ItB75fcmEUlRReZF+Llfuxcn4hPosashlWTaVLkw9Qgq/Ny0q4+P/e8rgep9oRCOvFsiKFGMWi30BuehNP8mHJ67BLU+8PV/uROHH38K0SERwzrmZhdMBopc/KA9785TKmsNVDz4ouPJuUK7zhbqLC52B9frB9ymucPn6Xw96yFEXUklmc2to1Hr4eSp47j5lpej2S2LZtZutDA1NY12AAo0D5mpIJUigCeyRdiWaJQTGKhfqn0ZWCEoQbT11U28413vwGp5FYXiJCYnpvDUo0/hoXseQGllDXv37sFXv/IvuPr6a9FnHUsoZCY9aWbOCrCIHrPJxeTkhMYqAlNhYFExnfgTJ06iXDWKhZyrfl97Bp1JATlqFUwVJVurKuILiCqPn58wTruPO23bgXP263N0RjnudPKo9uQZD2/lzLoM0i282QWPsxMttcyv2Up/Vhw/avHy2fA4ah4SMqz8voBKggOBoqa6iKiBarTdsl2DgbIDVjy9Xb+jYDVhBWyWjbOg3pgA5rwKmCJYkbKWw7xPvw6dKziyBqJtF9JyHHgPvA6uLVGgqNncNXUw80NaIQNILq9lHBjEaRxe8/pXjpqVMq67+lK8/nWvxMWXXoFP/dmX8O/ff0SIpKViuSGZFI6l+s0R5Mkp/q9ITRCyDYJD5p52N+NhaVbf0HxTMSTYBJRVcRj4kXRSJ9IRfP5zf4W7vv/v+PI/fRXrKyU8a9+5KgT5+h134OzZDRVcxTcP4gO//DzMTdSQ4EIfkq9IuRazLTIqasfLYgM6ptaqVg4nUSwWTZHGoJaYRJOYkjYDZLxCi9REX5DeqDmsOoY4iMbpFaoctIn9/nTnoWrdI17dsworgmzJWOaE8m3GR5SjF4TeiZxwIcnJVWGGoeP86Xeoe9tFqdbB2c0+zpRS+MZdx/HkmSha8Ukgwy5QUxjE6ICTspGUjFQhn8dWpYxWraPjzs9Nm/RkBFYhWi5JIN+EnM0J7Lcb+KvPkNbQwL0PbOBr3/quUoU0lETrJB2jNIXpNncZILHrzQ4NZlOTIOpmTqOnpjVHQjbANxxDB0ZCfHxi8z2m5D2A8M1aC4joopxQisybJA4LpqjvyvlaqVAz1FBYNyzueE4U0picyAUC/rZGoCOrGntuXqENtJyX0NTD6Qq+6HkNjmz42MlAh5Q6/96ZbtqZ0vHFbc/fOqg5wuXqAh5Q8njmeFtUr40mjDcdJ1dIEEre74uKw/nILGur2cZEq4tiuYtot4GZEZBuNZBn4w4FhqxC7ykly+9nEinUWm0U4hm0h12pd0gejagPpd/oKCuK5vwdaR2TSsE0sorMgv1gVbl47p7OioeGCgGVcHRCFIcEkXjjSCqlGLSufWw5RtwMlS4N/HyfR0InZZdMY1ZGOR5BHSP8/akt/GM5i6EUPiBOOYtiLKA3KTiiJpzDTTp58Tj2R9K4ce88lroNxPsVDOIZHEnNonfdeTh5ZhWxeBaNJpuP9DBbnEQqkcHTh45hc6uMA886R3KD6UxUrT/FfWwbKioeaJAbc/ugAFN6WcZ95zX55uHXyPvzteMySKz4JsIqHm42pzQu05M8nheoiYJAgKHbkWOtjnihutp0jo17z2eozU1hi81XOjgqamo3TfZwQPto6DudRmlh9/tg0TG5dJ3uAJtrZc0JZoMqtbJE6bnROsfOM4EuIu9ZCL4ugXzy4BmwkePHbmycB2z8sr6K156TwksviGG+fxLz80ByGhjMZBBnBwq1B2ZGiXaTHeYiapRCp1YyoJSkojMcCoVpu7UOuSGHojbRGoIUl9BcobjBMbXkm1EUpM8o42C0CNkKgjZcGgw8eUxzbEVT4LECT9j4FFagqkI2Ce7weHH0IpSDuhHv+/CPcGg0idVeE9WO0cKIvqU455sV/NsHX4ilpQdNNUL7QscIFoMYerUM6omX4MzeF+H0xCwO/vgYvvmVb6Hbq6PTZSvpCSQjVH8xxHZhYSlo2Fr73N7QGouMW7Pq+PZZon+eyt65Jq2uwwJW557zNyXmWIuhIr9RDLVKA8888wyuvuZS7No7j3rT2tVzvqakmbshEIZzQUokkTimZ4qmvDOkRBkbqpgd5jkp0ej0GAEqIWszOzeHa59/PUDQPxpBdaOK+79/H9ZPrShzvX52XQ7rlc++QoEQO685pUxzL22FaaTa9LtGU2STi7npWWxtlTTXOD4nT5/BoUPPSI40Hk9pjpPiYNKBVAsK2YNAfeN36H8QOXVn14Es0qMIEPg+RYdW7YQLbK6wTQMd7xM76CM7gwJHeh1BNR+OMoasbzJwwXnGmlch+OVrlWpT9+ogFjNpcqYJ7LFLaL3ucZ/mvNcx0FZ4ER2/y2YgfD7j7Guot6hXa1J0YCEffQ6/d9/DHQRw++0AoTn0tH/bBc0M7mTz+5YdMvTZ5oNlSzPm0L/pra8bba2v4porL8EtN9+A666/Dp//0lfwlTu+p2pBc6wYcUclLE2P2R1cvkdHhycyg2yySe7xe6TgkQM3Yx9wWgs6lZxYPqBCdIZm5KUFmRzgTz/2xzh68gS+9q/fwZnTqzhn7wKSxRji7QI++fHPKI0W2TqJD7zzhTh3oYpkjNWTXcSkt0j0yZQSaPyEMHLzJOcxpLC4sUp0vWeO33AY0yZNA2UP3xQZJDiuCRGi9KA9a06wOWvulHoq3IwAHRGLbPzehXgG0WbDEQwFdceJ3/Mo2bk9RBCJLojxGGH0RA5VE83WAKXaAKvlGH70ZAXfe7CGSjeFrX4ak3OzWN67hHa3jk5vgAaROqJscar7RVRB3W9ZN5mJyXyQCTMEUwhoKMJRqjXwZt9y+y24/vmX4c67DuPr37kT0SERMhadxax5QeDbes/1Xqc9ju40RklzNjV3wnj6vfK++fpO5Js2wseO80kTmRzNUAThDo7GzFtIe5MKEvBECwEiTDWHecrz0ZB5CofzkteSy6awsDitQipeg1K2VnaiYIdpEzfyXERcpDwGeZOMrp1byrnLhewkfL9Gfp7pJS5o3gc/T0PO6+L10FFhECliv1CNroIoDxL9/g1F2NbGpDH0lBS5dyqeCJ3l+DqvhfOFy4uamVvlCgYD60rHTaTXbWEiEkNq2EU2QqmjNHKdFtLdNorJNOJMlTW2UEhlFcCQvhDpRREnsssUPaujSYMRQsQOh12hh6bwYNqdVHohzSFKCSytTUspk6tLbhql0Xz9qE2ymmwQqWNHMLbMNc1MT7X6HOL4++bE6N7XkQfbTEd6gFDtNnA6ksYH7zmLzfyEZNl6dNBFT+GGZFXW/JuNa5hub7UGWIxFcNNCDnu6DfGbTd87i6cT02hcdQFG+RGOHjqK9ZUu8pMTyKbzOHhoBbe//pV42Q27cPbsKr705W9gs9rGnnN2YXq6oOpnzrl2uymKjDuvPjeEcKQNvfDNcJzmo7ZkcQrlLSuWm6Q2ZaeDcqksfqKhpEadoQauN5ZwPqTmk2g/hvL4fGJwaSLulpHhD1Eo2gLOI3WZc4raKBqUMcxe0FHmbyGFYzUTFqKYY0+esLIkodjSudrUF+acZ1bNN19Glm6DSIPh/avSm3SpJBtMxHHLK67CD774Zbzj2bO4OHpK0pSpYgPRxQiiUxkMWcQlWUXLPHDySBudAQb3ArYTlkKM1WZ4cZpAC9HQgrY4nWA5sEGz1/x/c1rVvd3qRNTAIgC34+5swRZKxywEzPocqQOiLZgEpBZmYD/QMbc2xxH0RhHE0zfifb99D75fzoJ5oeYOisdg0EKk1sRTf/MajPpfl2ZrJNZFpJ/BYKOCUSuLo/V5xK95F05N7kE9msKf/fGfoV5jY5sOzq6cxmWXXDaWqlPgUzXnls+MdRBs4+7OjQUpQckjIGY7nRSfGx7A6xiBpmOa0aYHT4e3Xu3hmUNHcc21l2P/ucu03CD9RjQu7Q2mOc05IUk8dtna4SvwPc4n6ezK8YqIhuMoopoyVJmRSOH2N9yOaruK/FROFMf102v47re/h9VTK1hbW8Xm+oaQ2Asvu0BOZtm7nhWLtv5yxhGlXXWKAnnqbBglzXHaukwc1TolXBfxyMOPoVyuieqwsLCI0SiKtdV1qyNgrcsOvX/+7dkUjhEBBGWaWLgdNJGd9kZ/ydr5dmSzaKs8EGYQy78Z9HKdc7040utZUAUN8bj2g9Lmlt7fCbp5Iwt+n3vKxmbZgCupPxg/nnx9jo9lGu0ZOXjj+5TXTvixGRT7M+J7ngmgXeLz4+f4Oq/ffSAfI0eEBbgFp96ceEOZxQPneMVNSYyMA77G81FOl79Z2D22W7e+7uUjbvD7lhfxyle+GNc/9zp856578IUvfR0x9hAfGBzOFCPTlRxwR5r4ANnVYmeE4BGBkLjguDkal86GhRQ6D/F1XrRHibopooEJ437MTGXx67/2y4ink/jBPQ/gu9/9Pt7+Cz+LTDGJpx89hT//xGdRqm6hu7mO9/3MtbjqnAbybDtJbcwInTQaYm5mZvydcyjuroobzGH3hcXrITph+sDGjSRfjQ6hFqoi9KBlY26I2T4VOFhBm9RlQkefbafEKud9TLQxdEzJwDcAd/YcvRVlYtCzgjdrs4NoxCrA621qHg6wWeljoxLB0dMdfO+HGzi2CtRHOdRGCezZvQczi7OotGtC9Pp9av9G1KtbyFgyg+6wi/JGWch2KpuW9Iq4dExvsnI9tFIkesOJyOccYa/uYQXDQVGyb+Q9c/P0VDz5m9w0yMWTI6/NdafKANPc7I5F7U5GaEZUd2NmFA0LNoQSMD26o9e3/01nyblOHpW6w+sOpjvPivYZZYcq/50cVz8PW1oTXeA6Lk7mMTnFVrrkFRm/3NHUTNo4kE7wV7oKhorzc3R8yZFyrpY5F30hqttcOeNX8b754wiFc9kdFfZe5NxUHQ33hcs55Nfum87O+2YYRjSkXCmH6HqtPWQPAAAgAElEQVSESrmKZrOrLmFDdlMS0mTXoLnPlO8wikyaQWgfCTpFgwgivSYmE3HkycllF7ZoGplBC+T3pgYjTLC7U7uBeGKERITzp4d4ikU5QT9YMnDUDY1j2DHUMEo+FRHM4NRpdQjhsiI2phPlMCtgJArMKn5DNtygiRO7oxCCtkjohWSMSAOwbECj1xECvV4p4/873cY3KnH02XwjlkKnbzQJX388NlvQcs0TdNudiOOle5ax1K4iS9F8UTd5jgGOTczgmbk5FA/MozCVwYkjrIZPYnW9h/UG8O5334Zc9zC+f9cD6EaKWFicw8nTq+rWxrbWTmWhraMNdD1Jbkh6JnHjFfP6HKnRGmS1drUiqhWv14rOWGNhQb1vDFxTHA9uLHKCQ2DH98fzt+MISErV2UKHItx8mpINom6qo8K0zTxBqVKV1JO65UmthE0LtouS+Rm36zwX78+dYd6Pb7xS7GBXQqU4zQ47UqQ5zSK6VFobpALBZl26zRedvxvnXLwfj919ELu2HsPt55awKz7CbGGIyeUhRnNxjCZIuQkdMJXVg1oDq7sabb9QXEqrM7jfpnWY8oJ1cRTSKvEdQ3WdX+vrLSTZTGghMBWsQVsoxBCdi+8Fh1cPJ5QoB3SYvF9lQORkB/lL6r/3lKLCKHkhPvTbB3HPVgHHmMoNvGPNV3VNLuEL73kBrnzW04gPGmhvNJHsx4FmCgcPdzDzknfg2K5no5LL4c5v3I8fPXCf9rVSeVPO4OwsKYJW1S5aIdiO1tLw3MuZxmdthxUwJlQPwcyZ2zc+Owe0fC90riav0VPozKyKStKjZz/E448ewoUXXoALLzqAbq+BVs/0oscOcmguwbnD/9i5k+fZuV+6I8hrZ6FprWEcU36O3+GeTR7+C170fMSzDMxYt57End/8N6yePov1tXW0mj10mdGIRbCwa1bBOY/hziCzJPNL81pTnLeiIqg7mmVaqR5DiloyFRXwsXJ2FcXiHM6eWcOxZ46g1xthanIarXZP7bpJf3MklefhevMMHl/3oN9AQMtsbTt9pijk48psJbOtjqzy2vjseD1cV/xxR9jBFdoE0QtC5nank8o15rJpXH7UNHbKA1FojivXo9PFnCpq8p8WCGktD/soBMUIu1azN5xfDuQIbIqaw+4ZUfcT6QQ7zcFVFlzdgd/hs2l1egrIdC+cUwRIEkaX8D2SBemmYmHPSwHAza9+ySgWGWCuOIWfecvrceVVl+LBh3+Mv/7CV9DqsHGDoV9szUr43zZpi1JsMsfUtWQbrrYb1+BkqFe3ndKmcfH0HC9UDo1azKXlIHFglIIjojocodOu4+1vfysuv+pSHD16Bn/+mb/Gc597LX740L0oVTtYO76JRqeGUbuJn77hfNx8VQSzuRYwYmXmEMlUQg6sqbeExhJBIF+OXbgPGgB3zt2YWWRjFX6i2YcqbRlJ76wS0r2SVQyv22A7R9UMH/8t59fVGIKT48GEpyhUNBC4veTZEiUbUO5G1zpAuVpFs9FFudJBpRHHma04HjlYxYM/rmOjlUALcSQKU5heWMbuPbuwvrVK4EAFVOymxBQPkQnjX+eEiLZbbdTL7Am+hGjaDLzzRLWoKaETOGe8b3FnQmTHZ87MHLuhjZUweIDgjNLR4wT0YghHcqlV6lJS5uAayd4cV3LFzUHWeUPf+Z9AfemIhcKknwwYrGJJmYJQaOYOqZ5b3wyG8dVMgknOBSv0g7QXP5dOxDA5mcGBA3tRrVBw3HjltriGP1Ew5AvTnRKnLThtQhtHaInJiJ+fJ6eX55Yz4ghIIOXzfhyR5LH4H7u08ZotxWwODT/n98Jz8VjeQcu72gn5bDeETFdLTTQ7nM8JCZvzmZhRtc1O48RImPU82rW7iKoYhCjwgDPL2iVjiHQirnRprNVAAjHMx4FCZIQ8VQoodzYcoKBgqYXUqIM00VN1GwOyuYQ4fNSyNK67rzFzmNzpJ8aaSafk8PIamI4mxYb2RI0SgnHbiSaFllXGV5NunSGFRKCZzTjSBT7y1CbWE3kM6TAMY+gMLAXGGZOOE5EeIZZMYQIj7EEf189OYKbXRLTPlGkMiQhRrqGQz8dGaZzavYR2OoaF5aK0ZTdXVnH44BbWN5q47fYbke7V8a/ffgAvuuWlqNe2UKpUkGUHoKilQZnydARm53PXZhqCASvmc0nIhKrQyc1l6lfzK0Hucg0sbhOykzJqmWfKiBYJbQsOL89HG6ANNmrBl2Vf7G8+Z3dUtilH0e0shni/lkZ2FKlUsi5PNpaWGmXKmbxDl1ITSsvCn4xdJwED2j5HzXifvnY9LUsHjD+JdBzpSAJzy1O4/nmX49iZGu6/80HkqmfwlisjuDS2hX2TMSzPjRCfHgGzcaYVLLsWCnFIq5FdiaukzDSgQ1thby88EjXLnE8p/TipI3i3orIFqoNsngrS1IpQn5djHRxgK2oLsK8O6I4w+d7mbBvnjsYqFK6JZhPaHSOBXvoc3PHXKXzuvg082W2rzaujmLTfkUgCe5ob+OqfXIdc6RH0a8DJUx2s1PI41pzA1f/lv+NkdgprmwN89tOfR7dX09rhMaheQyoeAwllStJp8WTp2AlpBTsmDqRf6/aXBYl0lG2PN2DCHVWnFhkiyOyYzSO3nfVGTfvJmZMrWFyYxnnnHRAFaDDoohXaW485maEIk/OS88fbvrtTPQY+Qiq9XKtrLjoFiEg61XNue+1r0Rm1kS+yW2YH1c0Gvn/X3dJ3d61pceMLE5IeG3RCIe1wKAeWXds4R/gZR2JJf7SNnedoCOzYuZfb/aYx6PZx9MgJrK5uqgiO2U3SguSMh2ym1lsANPib3xWPP4CCfM0yiBXMTE1rPdEOsjhVdj8ZE8DCQlP3TdzpcyeTe4Pzffmag1qeca6USPXLjlWJTFGDGaieEGOCOAQT+D3OD23xum7bp3l8qtC4vKbfhzIGLdJm2PDGdLkdhApO2dg5lf0J63Tn9fn84jzqMHM6xeY0tF1GobB5GFGGK5Ozf/O+WNfiTATSEq32oYPIS17+ohFb8bK17RtufzWe+7xrcOrMGj7x6S+i1WYRmTmw0swMxse7f3l04v2k3dkzPdttsrHD60JSEnGhXVznStHS+crmdPEcnBbTq1RtaLTQ77Zx6ytfjNvfeBu6feC//8YHsbVWQqm0jgSjrH4WjVYJw2Ebl0zH8fZX7cFysYJ0gulQq/xOUUGg20A0blw4DoaLktPA+2TT9TL6Z5pWUmLeOcrS7ExzeiS7E2Xz6MsemPoCCx3ib3eitUgDZ9cjKovkyHWzFL6KeKiLpyIwdqFjAcVIVdLNdheVagXN5gjVahKVZhZPnKjirvs3hCS1okl0IknMzM9j9/4DauEpXeSu6RgyVUJnicaKP6KLZDLSDCyXttBv9zFVLCI3RY1P20SlZ8iOVEHyxRxTc/a93alQI0n3WMGWI7N0uPg5FT0F5QZuBsa9ImJlG6sj4L5o3GD66wqAmNoKRH1Fa3RKXDUh8ILc6dE1Bu1aR33dIeZ3qIspJ1oblXHpnIrAReaOH1vbctxnpjNYWp4XlsXvucM7RkTYFS1uaTfPUvi1S1IqcLvKFauAJdLj9+2UkfHmFY7P1z0a5Xs0spOFwjhtxDFiFO+RsV+Lp4LYxc+dBqpttBsdrJ5ZF8WQDHNG35z3dl4bj1hYB7x2bVbxpD6bjsbRbbWBlPFZOWTiU4eGD/wtVjuDlcEI2UgKnV4VGc4ZFjSkk5jv9zE36iLFjn3oIhePIdNrI8OuUP0OchmjIcimsEiywzTzCKl4ElGl8xPWhS8YRJ6RiCWdqp1G0oIvo8oIMadMDgtT1dhqgLXWAP/wzBa+0Z5Ah8gpm5yI028BPcXmGRClYwlkI11cNz2JC9mUod/AKBlDSqgutVwNQSKocCQ7i8MzBXSSMYnvT89MYnYmhsceeByHDjeQK+Rxen0VV191OZZ3sfEKtcpb0jflNUpVpW4FH9yQHOmPxq3ohN3G+Dr/5vcseLNmCJL+QsQCV6Z9ayx4JCfe0EqiNd66mPNQ4EIIpu145ujTCaMtIEpL+8t5u7G+NU6nejEJZag4r8SrbVAlwqTenG8nXeCQHVJBXEBaxOdLppRdUBo6pJ855kRWCXb4evZMj8srcXNV0SM55NTeTA1x9QuvQr0B3H3ngxh0m8jFopjeOIR3PKeAvckKlqeIUI6QWh4hMj+NUaSnQIV1C+KOOoVhFFBc2Wyj2tHBE9Ut7AVyIFRlGUG/Q5661W7oMEJ/rYmEil0p1Zc0zi+zIuKoUw1FdW+k8ZD2EBhWakBhKg90WlUgzDnJzBavVcF+KFyLFNGL3oh3/vq/4KF+GlutBrqUIkwkkUUO3VQPxU4Lt10SwW37+2iUelivJvFINYFXvPtXUF9eQj8zh7/6i3/Axspx2XwPrKhjE0saysa9uJDPje2K2s1ybfJZMlDNZtVtTPQXUsV21Fz48fw1ztPxXGAgySBIqj91HD96HAsLy1hcprNthaYsTvPuj5ybBJqaTeuG6MG8KbxY8RLnJP8W0heyI3Q6WyxqDTQAon5E9l79U69GvVtHbiIlms/d//Z9NEp1tBrsM0BwpSdn14I3+gMWeBNsUrAcMTvD++G/tV9kzZfwgk8qRrA+xDNFlo1jYVUHLHatlGt4+OHHGLaN74corAd6nqXy4MABNQ8ouc58jfr+kUtnUKO2bTrIN4Y17lQvPi8+Q9pz+lb8N8/J5+cor/ZC2nRXWQmZLu1BKuC37Cqpk/SJFKymrXMlX2eGlnaGz4CHIuDilAp7jl35Cu7Uu4Mqn8u77QU76EWRTuPgZxwRdgebQQ8/ZyCTzTHbbw2I43ziWNGO5fLmvwi8gWXIRIu75dabRnR2ifK+/KYX4jnXX43J+d14/wc/inKJEl90kAw2T6XiqBIpjBgK6INPWgAPaIa0LcPr0Z1HbBSFpkNnYsQNIYs7IzKlmRlJqotIXunL8uYmrrx0P/7fD/wPUJnq93/v4/jenfdhfn4WA5BDk0etvoVqexOx0hm8781X4cLdLRSyEcQjXZOIoRQY9ULV1/0nFQFIVyDCbEab0YdFLuSjSqZMToFxaejwOhKyHZFtRzlyqIIkiORbgkHwRcrQ3x1Evsbx45jLqROQacaRMkVCCdiZpNNSn/mtehONZhSV+gSOnIzg/kc2cHSzi/owim4sg1g2h6m5GUyy9WmnM+anlmsmjeJIIceYAJlHWiKDt+uolxuYLU4jkU3K4BIRc0dez09SUkz9GXKjbkIhtaZFw8Ydagtr0TylnzRJA3/Sz6fGEMr/WdEBP7sz7aVgZGivjd+PWzW5b6x8XTquOzRCbTKHqJu6tSHdxGtwNFTGK1SJsnUtgxulz2MxGQJH2ThennlQd7BID+eeu1cSMkbr4Twx6RbjpFlK1w28EKTRaLsyPqyTqWIB5ZI9D0pT8XOGsHkDiZgkY9RwYkfxAD9DY+Xri+fy1K+CjYAC08FbXlpCs1YNHOC0lA+eePI4RoMEIqnY2MEzZ5FpZ9OUTqRyoVEBBcFt7ZL+4REy/+0pcItsthshRBiMkO+eJyoBRNkWD4GXJm1i6mdGMDkiRWKI5KCNQnSIpXgM87EhUrU6ZlIRcWMzQ+rGNpGKpTGijF88Kr72sNnQOHsnKz7/nVkUFdDQ2WLXkYAqKa2eioOa6J1+DaXMFN7/gxM4mipIg1ZyZTtoRpQtnIqlMJuK4IpMAhfGO4g0W0K99MzC3KH+abfZQCOawMmJWRyanESp27EmCpk0lhYmMTuVw7fu+DesrtRR68XwnBuuwsxcBqXNMhYW5sRzZjqOTiKLeDTfgoPI+/AfZr1UGKxNy6hfRNcUPIWMkvPCKYFn/FvT2eXz8sCJiJTS1QFVUkaJNpxoXsUaRvD+pmeNS8x56ggxP8u/6aw7l5aOtuxWuGZev7c19SYYfI/HclSsUduetx4gOijizgvviefjebhe2WlRqH86g3RqgOfceB3avTTuuvNutGs1oZVLy7sRLZ3FdZNV3DTXxfJkH3PZLopEeGeiGEwkEE1aYyByd00omkFVcFilrsEsYEBz1XgidDocp+t3oLR0hkMjJet0YRRcxfcqYIuALYWlPKLMnxW7yq1WIwp2Zwkt/fhZJSK4IkML4gir4SmRSUpFWk0qkDqAv/3HJr74zQ0cRxp1sFCcxVMxASTJYRqLiTI+8DMvwmP3PYatWgIX3/hczF9/KbLnXYFvffP7uOcHP0R01Jber+spj5HAwJ/3zK0jtFL0YOX7RF6pbmnedq04difo46idZwJlP4KyioK0yAitakMdwxbn53Hus84VGkdfgfOd/F3RxFLZwMm0Qmk+e/4UC9ZIhdk4n8dSTgjAjGzm0DNvcSGeRG+vvvZaZCZySOUTiMaGaNTa+M7Xv4PIgE1CSL3jfOtganpamS7WN5gjZ/6MAuqUqQ34fJ5g0VhQCZicsKYHRA7542CH7108Rq3eEJjUqDdx9sQqjh49rv2Sndz4XfGT/0NNhvaFYBP4N9et2yCuDd8LeV7t01JUsJoTB+UIiriqD1/T3i9FnwmtVe4h4r+2LNvJv33P599sR8+gds+ePdjYWDe6VSgANwTV1GJ4TAa0/K7vg7xWno+fY/HaTr/JgwdvnuH2xZ1hV6Pwe+HnzZlNiNZi57T9RVkI7bfb/QA0n0KDL3GL1UijGbqDgg7vS0dE6HK5JK66aB9ecsPzsff8S/DB//3HWDlbEvfOicDiSPaIOpnYryN64nLEbKLYZKfygUVLbsQcPfKiE37XpZfcOaTDq2iRur+9PipbJSzMFfCXf/EJdHpDfO5z/4DPf/YfrGXdsCsZMaKIm6UVDKsruOXKDH76FRcjOyohl+iKFzUiH1cdz8QmHW+IjipRLcAfuBx4OWpmwczx3FEg5A0sAlLim45HuOZcmT4rNzT+Pb43oYo8vqEf8ZRHSsza2nURsicCypRltz9CudpBtRFBqRXFoeNNPH64gSOnRmj0ouhGs+J47TqwHxNTk1jf2lSa06MeGl4aTi4GdwY5uRh48DPjwsK06eoxtcWCNm1+XUN4PVo06SCrZqe8B193B0zFV/xeKGbhWBAdVVQfNgw3XF4IIpULcaudz2RdkkwfmWNnKhn+XOScBgMoblV4zw3vTgfX9Uo5njtpKrx34xoNTcxebaTt/LxmkzmxFDgXn1LbFOaWU0vd3Aml4eYXprG2ysKzoFfYtYDJUucmoeUcXx7HC4WcE8bPyuHYcX38N6+VkbZH/c4b7jRbyE8WpIHLJi3OP3aD7JE/kSnO8OS43XcTA0nKxfHQdx9HpjCDXiaGRNokx0wx19BucnbJt2VFNq/DaRXmYJG0YJxMzRm1LrU1IUeIc4drjAhMb4Ahg2fKbvHcLLQMqIzsAsM4VtujjxSPOuwjz2Cm00Q+OsJCMon5ZAbzUSLCTaSbPeT6XMd9pEi9IAVCIqWm9+yGn84YN70WEfeg0sG5JuWX3ASagwq+crSDv9/ooJWZUnGlB1vjTMMQKGbTuCYRxTX5EbJ9yvRYKtf4jEGblN8lTSuVx+H0BI7NFFGR85EUR5l1CnMzOUxnEnj0wSdw7GQDpzer2HfeEs47b1GcdVYP+/MXAh1lP3gTZtcmS4ecx0zZvDIem/Hf2BmR92hpROPr8V64odIZJjjBdprjQh6i9gEhd3utTSLiUnvmzHuWRJJLDGDVXpdIZkwFa9Q/J1VCfMW4USh8czV6gjk5tHssQuTx+LoHtMYjNrqOpSG3UTOK6au1NAOplBWvUMmCm1U6Fhef/sJL9qIxyuJH9z+KxtaWguvlmUlMFWfUxan69P34+Utmcc1uYDq+jumpBFK5NkYzEcQmEnJ0R/Q66aiT2x3E7unsSixRhNhtBRzZ/hC86j0htEZ1ENNKfYqcshAaFyWs41eSXiznaOgGOe5mIU3eEUbUBaYvF3pk8HqkGU/tYJkG7j/MzLEmhChjHunMS/Dzb/8iHh4soJoYoRuaAPA5sknIvqUsXnjlxTj71AlgEMONL7sKhWdfjmRuNz72kU9IlWIYZWU+KQjk6wb0K1Tp85lSfcMdIe5T5K/yhhkwEfAwXjazLQSGLOviAZnbegMr1MPJMiFdZmOGOH70hGzTddc9G21mHqXqYbUb1UZVtpNzg8446yaIFjoPnCjNTroLP8e5xnXpdp1/G5fVUOF2r4tbb7sV6+UNTBcnFeA+cM8DOHP8NLLUzWbGi1riqbjmWalETrOpIjD9Le5w15q/OIecXHkpUSlRwOy30cJYEOworCObtFRCqNNEJIcC+BZmFnH69Fk89uiTymQlMyw4LaJUKoOa2BwLB3I4C5xy4MGFd1B0B5g2UDaOvP5AsyTKTcfFGzRwDL2wj8d0+oMCyRxbxdc17t5kicfJsQFVxTSQef9WBE2SmSOp9BcNQTWn08AR369pn1Tg1++Jy6vA3lsKS6qS/uG2gzy2HTs4zFKKCnJsLPRmhofazCbdaSATx4soOs9Pm+p2iPPblKC2s/LJVEZZlMitb7hlxAIRPpTz98zj1lfehIsuezbe/+GP4vTpdekjciPRICesSxIjBO/RzhulkQxNy3Y4vFYByMH0gXGys1ehuxPgaQoVJrSaiqqG/T7qTIPFgb/6848jlcvh375zPz7yB5/G7PQME/boRofod3roNLtobp3BfOwkfu1tL8a+6TryCTrEPYzU/xmqSI9oALalQTyisfa+RtiQqL7kyIKaAHXzaCyJVA2N0O6OoG/6Mog7OLyaqEEqioU3zvmR4DbTrW2jPBBFI+2Ak488y46EtEcotwaotpJo9gs4dLyGhx5fxcnVPjpMMSOFzmCE6blFZPJ57N63B1u1itJg5PVwwrozKkcwpAb4LNwYiUNEx2RH329HrbX5heIuVt7TaWZAI+6k7tGiTR6Px3buspDXoM2niD9U6DrCbI6/GQHJrQ1sLC1lwqYBliZzZ5pR29hRVlG0OR+O8HqaZNtpts1UC2FH5y2+79GxI/B04Pg/K0i0lBXfY6rWlRL8HtnukefkNU4WUjhn/25kUpStyWlB8rc7DHIAEDPny4stgvF05MA3UW34dI5DAwFf4LNT/z9b7wJt+Z3VdX7P+33uq+6tqltVqVRVOkl30kk6jQS6O92RbkC6caHDAmlhVHCYNb4VUHQcWIgIOqPYjciog7Q6jsulqDMDiCCITUNLv5JO0ulOKpWk3lX3fc/7fc6sz96/fe+FNXetrFTdOuf/+D32b+/v/u7vXrF3wGBHIZ8bnQNzaKKwKa7Hs4XBMJTa9KG91eu5jVWVW/sqvrWjl966ry8tsio0qsqVPAVP9I2xWGQt2W1rnJ7z8T7GqWKuhu74WmBAG2hSX5a29n3D2IXqBE45z2G8vskxFxtUxJwaxPM5aLIFK9aZIiNIyjdP8woE/sewhVUiCJ/31ZjOdTaX0YXBQA/TLIUuTCVHOTyj5HqxPDOZCFLNPJcXfC6sKcVXxj19/DN7uttYUncCJYe0rEtMuUakO7OXs9IH6lk1x/vGFSPYwDDHGmKcyVrMR1P1MxXdXD2jO+tr6s4mFgzyufpS3TiqlXpRV86f0ec/8xWNhwU1N+rqDTsWoG9unjk6ICgUc47rcWBNdieQXsaWOd/auqfNzU0LWO05UqERn2OteUaK7IbzvrHRkdZknqE3YF/5NzRKcWQsw9MbOhJzIhCjgNMpVlBgUrA5ccSWNQHyY4haq60Gnd2mE42QDCsUvXFNUnkJihCBnNcIe/bjOChJWsqmbzu3QAq7CepkDo4FEnM9/lXv0FhFvfLyNR3e29Zw0NXZs6eNroaTjN5vYdpX/c5Vfe9z53U5d1tnqiixSAX4vKsQpo1D5+o7BBymGDSxtthGybMObImCwAJKoK7rrh87uyd0mGwe3Ch6XbF9lnqGqDtI8ntmu0ythMzYTBnksewY8uvSHcJUQvgdxaQ5D+oz1jaCws28Zu11Pf9KXX/5X39BV7MVzSapcQFAQzmj97/vCW0urWq5sKRGLavaRlWPv+/36xM/+2/16iuvqlqvWDDBHER6m3lHkYW9DNUB55HsA3McQbihdXZe+HcdCzo+78IpC+f06Ey0fT7TZLzQzs6BxuOu3vPer1HrYMfmFqcFp88UkUwG0WtmgkoXaC7rBa14/o9dBUyjw2Wge6awlAq/yHCwLs+ePqPNi+d05sKmpouZFcYuJhn9wn/4RaO2FCv8PdH7hkPTwOU69++5gk6cE5X6seQh9s07fnmTBN4bR45W3ThY3rbb2357wWOiT6ZML7aI962W6qahfPPmbV235l5DLS2vmsQfTi+obdizQNpPKriEIg3j7HJd3SMn3dHejAUNOImsb5BYWoObbUrKRDy/SceSZc467557BNgSalqeSfKz0WgOqNcke8i5GDQml/5zKgiKM4wF4xhNdQzgO5LGdD1lxi/O9wBZCOK8gUfxiGYTACkZaAIOKFDQXSJ7BQDga9rbMjv/2QPuoPkZAg1CTO3En/pLf2wxxuHqjrXerOi//45v06OPPaEf/8mf0csvXzV9QVIO3NhTEN4vPNIfwTuzlH3qXMagWJyaEDNQAZOeSS/5e9O/8XdbaGi4VrzCFqO7deeOfuYf/B3rL33j9q6+7y/+NdWqDUvHdSdDzU2vs6y9+/esZ/g3PLOpP/z+MyrOd9WsTChjNfQpM/ZGEPFcFhHxX45TlywDaS8XoTeZoiTLcxzlW2sJ07ENvsjJlHI494aiLJBoovuKKzvQ4IHIHzknq3ROxhZR91avr/GEvt9ZdQZZDacl3T6Y6upbe3rtrYH2OxkN5nkNs6DZGTVXlrWydkplJna+UBd+TbmoYSpeCY4ni9F6aqd0NE5UdJ2KxRmLN1IwkZKKtEAYL383eJY5q9xEqgbqwcmFfIRYpTQU8xfIa7kStB0AACAASURBVKRnfAP5QQMtIA6/GM9AuLhviHcHkmmaoSdSO8Gxivk0VDEdyCAvXIv/ongszibbXNa9zsXeGaCT6SNzFhOnzVFuT2+xCTml6BZ3+tSyzpw9fSTXwn25lAVDkDsTfaXX9Qg4KmajGMSQjUS4N4cVJyShFYGuslljfOFFHR7uG8JrKNpspvPnz+vu3btHqTd+Z8j0LDnnSzXlez1Vr9/SxU5Hs/5AX5pM9FsHU7XKVXM8MdbFclWlKim/jHKl/BGlwZ7LDsKMinPQJjju3mrVHGFDqKGWoHntxW2eSvJ0tK2dSWpMkZxyq9DF+aGQlACHLMQc+oSnkc1xT7lfK+qey5phjGZ9Ve6P9K2rBT042VVm7vPAIck8MsYcDuZU5FLHtISgo7X7nw9b+le3Z2rnGmp32yrUKlqkTEeK4lTM5fTBZl3vzLSUhQPWIJCZmCanr0sQAw+QSpWKbvX72jl7UW9kC5okLVrmd3Vj3bi3+WJW6ytL2lhb1c7evlqHPaMuMT6g31yfMe72fPwaTTSgPVixdF+5qEJCwWxcS46wM8fs6yN0rN0+yiKA8oN48LO6smIaoaurK0ZziqwC82JFtgsvuEF1JKSN2IccKhsbZ0zyjLmiOA/bPRp40Q7/EbBYRmIwtCwBz0NqzBAwqsgtYzKydtROd6BtqWd8hgMkhI6dCgtwKb6hTXK3p0oVOotzhXutPX3ts+/WotrUi5//snbubavbPVS1UtC5MxuJ55rTZDQzh7t7/57eu9bVN5we6GIzq+XKTBtrcxWaGWWWs5rX8srCs00ObpbFZ84bZ0OOjjumIGZkB9NqP645O/ZuXUnBflJBmvNt069Sj4rFIqcMrQuHoOkLL1Cbpj9bNxPnApvbm9oQG6ZuBcAoeEiZcVGT1liz7ZEm29LV0Tn9489u69f2QX1lDThwNt719ONqNMrKzjOaDkb6qq9+VE8987RefO26/uuvocrglBWCJQIbeLPGjadN9YImPWMtrTTNSQpJMvYVQI87d44GBjgALeLkGYGtwpmKbAhBi4MkC+1s7+vOndt637PPuNQbPoGhkXlrOjCcDO25AqWMrAHXZz1Rv7C2smrrd2dnzzii2EKc3zjHAqxhb/Gzu7Ol7/ruP6EuMoL2LHO98eqbevn5l4SjhoLMqDv21uYAHQB6WRxV2VrmrOQ/lFTiTPSzxcfDZR5dtYAzIugVlp1J9EfuC5iBVKKhn6ZNX7L2t3Rpu3f3vqkn7R8ean/v0DI6tRK6vEXbL9DnPFM8NwSa+XA+PH6YF4ti94LOxbnPnBahXKXgm3/nc9HoCGkxnMo4j+DRcs1Agy3w5fq0kU96vYwnNsMK50zO0pHTyIxxjpnfZqAdDUOWzfG0cUv7xAMlR+ktI7WQ6XHz5zi37T7QTEwIwEHV1SUomkMVSoUU/HK2OLLPDwDA9es3rese/HDuY6CPjZ2PF8/N+mKvXLp8WZm//jf/zII05b1b28pOpvrB7/sLpiX3f/zLf6NPfvoFzawIAsmH6NSEAoIXH/me9wggBiF+d4woHncQO05t+4PF4R0pQ3OASu5QmiTPeKZuZ1d//k9/jz7y4Y9oMivqT/4Pf1YHe23TgwM1QmcTugJtcjt7dzQ7fEN/8U+8T2/bWGi51FGz5q2Fa+WqRhP4asgNzUXTUpzhWWEqTXKm7ehRJlEGHbocpncnzdEJc5LMOP1u5QLXGvVJZXNZpIKBR5Zm5qoBHAA0YrAOMOOFidRDueuNcupPyzrszHVnp6c3bh7qxs5c+/2sxnN0+0rq06rz7IYV6kFfIM1IRyMWwkm0JNKYVgwYHBfkoBKPNxzKMFxhxMPIRPQYTmZsdpDxSFOGE4Y0U6SxAinn8zHvBnb8Lskab0jBD/d3xDAWr9MXGMNwPsE3YtyNvF6Ckzo/6hQViz7mJZ7BDPTMeYCBfjqy7Yc06MtJNJoNFu8U48C1w7ngd6AeFHfMJtAbMHqu9vDgxXVVyslJsY5Dzr0ibXTv3j0tNV1eKqJnczbgJI2Gtn4jIgX1iXsHuhJzxJw5YtwzBAQn1dC1JAZvTmJyQG1/wUmnKn/Y0fpBWxcOD7Q66Cg/61qh1pcGJf1ye6KDXDUpgnjxKNkbK7qs57VSqamYNLgJcmvVoroUhCy8eMXmL0Xslj5MafCYC3xXW3Mi8PAWzmSOY/+H7jR8Ru/u5aixHxgEm8iJwcOnYG2sHBzdOz19x8WGzvZvWzBcpeDqyOFwz8ECbDjmIA5U4EPnUVYvzhv69cqa3ux2lV3kdPPGG8qrqDHtj9nnmutMLqs/0KzoYranYiq4sHFNzgJ2g+YUIHK5SlVXe0PtPfCgro3mKje9EyM/yJXhtM0WU506vWpSfyDtW1vb6nbGqteW1CJDxoFINqLm1dEguKwb5rtWqRrSafs48ddsjFLBSWQ6nKLkRSmsEdsvWRAwT7Ey3ojV02bVbK01yXHE2hQTksY144TTE5k2qBwgLYbQJT1ukH/XdF49KgZhvbQ7bSvmOzp8S8419gMSZM/pOkdKIKmRBb83PmIu7/rWNmeeaQABQlHhnU9cVqHR1PWbe7r28quaTr35xbmzZ3wfLrClM7VbfXN4NRprWV19w7mFnjtf1NnSvs7VC6otL5RbgrOS06y0MNvsHupEIvCaw0eeKEskQP0FayehtF5R5sGxFXlasOzOrjm6RlsDiXXuOoXI/kNh5EJ5eSMjQ3BTUdp8RneuYykzX8ZkEd3pzmlVo9ZMO6/21T3MaGt7rDf25uoqp8OlB/SLN4e6cdhSvlzQu9/1LmVynD9Zk9fi/Nxv3dNf+oHv1z/+R/+n1YBEMRGqGUGpMn77dGzjTpE4L8W/0bqZ4CQobyfPCP5sazJRUuLct+xKKjCL7CFraX+vpZs3b+rJpx5XvV72lH3il9uaQ9aw4k1hQv6RZ7JCzFSUFso04SsAVvDnQPiigA3byFyxF9728BW9891PqtVvu3b9VPrUb/y29u7vmJNLBnBOxJCB/uBAHlrf3AsQydrU0h7d5s3v5+i3021wutm7/MQ+YwyCruNI8MRANGidlUrR9MYPD1uWAQSJJni+v7Vttgqz3Wt39ea1N5UvV1UGZcYGDUBVC8pXsyZpFlktO+Mmc3uP2F82DtJRkxaeJ2xioJ18luDVCu/QV057PKTCrEB6ecX44dAKcSRD3z1aAOMcR9aee2ysnbIxwd9AkIDzYXub98oJvjM/jGsEBjjE0CgiSIn/W6ZqNHCOe5KGGw9c5iwyx05hcOqhZxFdPpO9x3rh30H/CWr4uwcB1m3EMuCrp1aV+Wf/+uMLOJjPf+EF3bz6pn7kf/5BbZzZ1C/+yqf073/x10z3cDLsaZ5QWxbkaOiTb1H+2NMI/JmbxJ/jofmdoS/pISMFGtFZOJSBbJl48ARpMSTLCHH6ev+z79Zf+f4/r0Wmpu/+7j+jW7d2TVMXRIcFWirOTQ92b29fi959bdSG+pb3XNaj5/Kq5WkIUFB+MVFjuWItF6kWBz0RcmoM1nRmVA2MkGuTMoB0XztWEjBnKXVmsrQgRj5fsoPChMuzpFedwzsa9c1OohU37bMRkBKaqDOaaTDBWS2ZAkZ3sNDuwVCv3znUjftj7Xek4bygaSavbKGiMQ5Gc0nrZ9a1fnZD+wfo/ZU8RYGmYOKeRrqizb9XKxY5WQV22gCRooh3iEM0HNRAQmPz2CbGWUhcx6BxhMPmjnDGuMfhoMb8n0R143pUR3tE6IFCZAAidR6OaXRw4bPBozbo1LomHSPGFlEmAxOOLp+Ja3tHG79nOL4RZRpKbJmIUImP1sf+93gm/owh9jQP0fSxZJI5FpmMlptVPXjpnDm9joZ7hM9Gw3nhoBkNaWjhfCfTQqQ4A7kkk+NzgWxSS5G2inGMtFmMlamHFJy7FLSGMLjBryWVDhWAezU10+rrN/Xwoqt6Zqb+qKP6oqDxYqLPDqV/u5tVH47ypKdFrmIV6hbQ5WTdhEjNG4pQK6q6VDMVBlLWBIOTJOVlPD4zSCXNM3CQPSXltIJAO5x2gOpI0ES4jyFEqTjS5jJJ9kVwwlqgGcWiN9LBG9f1kfUVPZEZqrroqVjIWW0BXfRi/QUFwNAsNGEJUAtlDbJl9S5d1mtnz2iwtqZ8taS7ezf0O7/8Sb358rYZzew8pyebVX1wOavKaM8E5aPggwM20A7jv+dzGmZLeivX0O1TTQ3RKE1atcjNdTo9S/ljdJdWGsrkF2rUa1rfWNb+zp7aLRCVZaMf+b7yIAlJJN6dH5P+QebNDk53GM0lymYtZcghFIdroHeBwBFk216w9ueO4PAuxksceYGK0QWMzjE5SvvVazVXcqFIbepzB8IbqUi4mIwVbVe9ZsO1iLEtHKA8hxXEdFspcHGKBj/RwtSuTcFQosdY4IT8IvJO7Y7tE/9Z6OKVZa1snNcbb9zVW1ff1IwDvTjTSnPDut9h40CKLUOTK2oOKEMGAvtycFsffWJJ71rp6YHSWBtLcy0v5ZVdWWhRk7JrJdPWnedRO3CVBjiusBQX0BAsy+fwrqlypToP477D44XOw31yJYnCsiRFaRoOGZ7BPqhMvqr5LOldkxrhvEJdIwMFZZxEHrLKTDIajbMqVc+qd29fO1f76rfKunZzoDe6C7WmGQ2GGc2yOb01quiFnrS8eUYrp5btfb2pA8+VN4pJf9AxRKw3cIct7FXYe6+tYR6gp3kAj+OA3VhbXkkF6iXPTo4dAQyAwSguyXa6E+jIvWVMCabI2sAP7w71xrWbuvzQptbWlmzOUU0gcDeqVmqqA02Q7wUax5qkXiICeu7PvVmHFnCa3rQ3/YmMGd8H3eUz+7v7+iPf9e2a52YazSaGSnYP+nr+M8+bzSXzMh7SEXFmGsQEmuwNUlcRtBpwhZIAWZXkNDnw4dmecLKDdsHn2WMElqGEYNJZ81TEjdKIATC0VSZzt9C1N67bXiZjzA+FeV/+ylU9eOmyfvu3fssAHjJfsI+GUzpkeuEw9oJMKxlWBwjoQIiNcNol4+wBhDcuYmxCYODkPNl5nChGfDe61/E8vJ+NSToDWff1VNMT88S1uP6FzXOWaaQugnuaPSJgJAuUp6+BN7DiXa2exQIKz3zy/cgM8A48D9kO7kEGv5K6o8X7BEMgtHkpMsQ2hjqDO/buj4ZKDeofZKHwca2hzP/4p7+DHjlWiFPOSX/9B39AFy9d0qc+87L+0T/9VxaR5DIjqywMyRv3niEPe1oap/dkapHfB0k50LyTC8W87hOev3UqgU/Cw+dwBLt2aFmb39lQG6cq+t9/+u9SeqaPfezn9J9/7dMqmEwYUDURGBjNXONFVu3de8qP91RsdfTQAxWd22jq8Svrqmb3lS8uVC8PVK8iUwE9gSinYCiPR0+kuL13OkYL1CsKz8yJWmQtDYOeIEivo5ikfCYazekYhaPmzTPg0rSHIy2mFQ1HOQ0meXUGGe20xtrZ6+v+3lC37o6sAK1N7/hSTUO6lhHjFCqq1htaWVvV0lpD0zndoLy4zaKr1LuaZ+MQOkwdugLxCWQ6xjnUCMyRDMrBCcpJGESQfhZLFABEtWqgS4agJbUDi7ALzuNh0Ua/9dhUZlw5M1KBWTYVDEZQFFQDp0okweiZF9gFH+wkMmsbVB5UBYocGzMqNo2zY8WTXhRzMvVinKIkY1YpeuWoHebWMtrXsafxnBoRTj7vs7+/Z0YfhzOeydL2C6SjMnrs8Uu2B+o1DoaZpQ1xKByldSqIt1wmhd0ztuzGqXW7Fs4CvPFwAkMmjb8bDQVaQM75V5FGOjnGkeayuTK6hq/LRn+gjRv39Uh+oOICxGKqPNWsSO7k8/p/7o3064fSwKqVHQ0AlbP79gZC3qxE9mSR1ZCRr+YMXWYdlmtllWoVkzeb5wzzUq1QsrEktYWOLaoHNp4p8wFCSHGHozOeokOHN9YDyHugOFCQUKQetQaa39rWFdDXzZJWevvEqEcOIEEr18GJCtQTx3oBWpxrqJuvaHb+nK5W57ouabvTV38y0erZZX37R5/TT//EP9dnfueW6tOCvunMih6a7kgL1Kw9m2NrFCf+iNNYMGR7ezDW9fK6Wg9u6HA+1aUrl6yqmUJGaCdIeFFINB7SLbKoU2fWVazmtWJd8FCo8epm23f5nPGFd3f3VAbZpdoHB2xORXXdwgD2H/cFWaIVa1SlRxAVGRwaUbQTemIKNYlbHYeLjxVOXt5sCVkn/s5Btba6quvXr9teJIPHdbB1rCsOD4I3ngPHOnjDO7u7dpDRphhUzPSJjzplcbBjb6bWPIb5wUlBrzfSsjisnXbb1pWpglBYWqOwtK/TD25ob6ev22+gJT629qv5nAcIdqYc6dHmlae+goJXQ/7L1m737PRAH3yooGc3M1oqDrXZyKlUmalyNqv5spQtF1z71mgEJjZu1AP+C8aCS1OmAN2NvaO6VsRLtg/5OOhBXgA7n0ORAzGeuAxaAaehqDnoc5LctfNk3pHmh7ZuOWfmuZp0N6M7V7tSu6hrWxO90Zppq1/S3mShSbWhtw5murvf1aBxVvPcWIVKVafWmwbKsO/NAYniZ2t7u6ZxskH8W6CikVUiSKDw2wAmqtlTxsbsUDZnnbaYy/uWeXDtU3O40rUYuQC3AnwIm49jt3Vv277zziceNk4lAEC73XU9/FR0hk4/agrHAZ2rxrA+os09aWv+/fbNW0YluHvrrq25ACYi0A1axAMPXNTTz7xLnWHbkcrBRP/1v3xSrb22lkxrd6hctmQtaL0grat8oahWq33UHfPorMCRtzPWzzkc3gAi+F28R6C9J7u+Gf0z8fLjehYcoHE9m2t/r53Q5IHObZ7Ti8+/qPrSir72PV+jl1/8ountHmwfmCOO421nh3UN82xJUBWgJIUf1mePJMUHC6JT1imQYX7He2BHUMqKoj/2f8y/nX1I1MHNT3Jl2DUAxkBquX8Uy54/u6nbt29bMfNRcDybWkMOy7ClwkScVopnoWtxv0CCCRJ4V7LVVjeabPpkOLFn4J1591Cd4TonAZ8UIduYsN5QwQlU2td90c6i8xfOG48984Hnft8CUeTpZKFaJauf+LEfsijx/m5PP/lT/8w6ek3mHUsRBgmYm3gHEO/x7u1z/cBy1Dd13EgIWxjVgKPDGcaBiIOKz8ShTyvgCc0gEHmfjDXo7+r//nf/wjb0F75wTR/7qZ+zNAUbiart8bQnZYHjTxvndz6mC9RQ/d1tFRZTIY50YVM6fXpFy+Wu6jUqnDNaKlVUzZE+8E43xTLw91DlEjq+CyGYwuQj4JqxG3rlLJELRQqk0yZj6BdQCKBf5dUf4oRz4Na015vo/nZP/e5Cd7cOtNuZab8nDZEgXSCXU1ZvOJGKZY2VUYkK79OntbqybHyWSq2kvf0dm1OiHVvAOK2MNQ7cidQS4xhOXswFzocVqCREMhaHIXnRTCL1JbeD8IQcGHMUTizfOzk/kS7BnQmFDnMu6SKU1gG/t5RQikxBHALVP0Zo/TmMO43Tl3p0R+VpGOIjCoQc2Q3H27AgDiprRepOSqzRcF7D+Q+jYJsgIbwn0UHQLDjoR45wSgk5Muwk/40Nj+AdNQH9yeji+U0tr5RUzMOvrlthAlE8joGlyKzbEiihBwvwLI3TRTSePzag3sjJHW4+x9jzbkjw4Sjy3sOhBwMRIJw8cMIZxlmxgiycri++qXdv1NQYH6iQHauaX1jGJrfIWgHkv3izo8+OChqx31KVMxX+ROuNcllPnTur6s1r2tvv6c3BUMPJQh1U+2t1LeY9VRtVqywvVxoqrZSMGwmCkl+gWFCwAjfoUHagmbKCF0IRzLqTJkvdz0ZTzWkYMvYWw1RxTw7b0p2Wnizn9aHzDS3P+0Id2OYsOT2kQfmhyCnGL1Osqa+M9mYN5S5d1r2Nsq7u7+juwaEyuYoGw6mmXKcw1/p6Xrdv7Cp760AfXKqptLfrVKapaw1jnH0tVjWE06aZBaQ7yuu1wpJ66yvKNqsmaF+qlqw4ldRZs7nkjULQME48v3qzrlLZkRnS25EqhaJ069YtISsWNJYI/qGC8L6GZiadaN43kNMI6FgHOKTNugu8W7HawCvu+Yk9APKOugLFqNaSPe0X1tZy0u3l+0apAC2jnXDS2o2AEOc2Krr5namJnNBdD9m8CFwNHT/RUck+b/d1xR/fl2SXKYKdmuPx6NsvarRY6Prrd82J7A87Or+5ac8TKiXW3OGo2HjmBZCoPKB2kMsrN5Vq+2/qu993Suez+1rPzXXpTFaV5YWK61J2uSgVUGzw73I50ElzeikBzBaVyZekST91l4B/mjqngermKlgdrLYVQ5teuak2pPqV7FTZedWUS0y2lutSiEZzl+mhcerp+jXf6ahze6bJMKd7W0Xd3u3rRlfq5lf0RnuuL2x1tJerqlRbtlbEMwJRpOwKeTWWoM54EAPognPO3IQj5nY7CiDnunTpkq3N559/wewUSU7O0OMsEso0TilizWALcFJRJiDLhUweHO1A2iKACsQee0+4DdcWbuV/963fbJQaMkDYS4rDqP5v1huJZ+q2LjKMNIrA0WVNRJcsA1N6XQuWphyyC0csWfOhgOMKDp6d+84//l0WILW6bZuvO6/f0he/+EWns6ViWs4tOp2ShUFjFiUMW5eL46ZL2NmDtrd6DxAistO+xr2INwJXvo8jScGW2Tts4QlJ0DgzzV4NJ+p0hur2+spkC1pdXtEnf/03tHnhQQMB6G745GNP6IsvfFFDeOUnuo/yXNw/UG+uF1JjZFs4U04GL5H1DM51OKGooDC/N27cONLp5R38zHJfzBBbqCWpSRHXJXAB0WUOCKr4HNxvpOv4s9H3ZlPVq7WjzE8oXRidwVQWHGAKLrLxo5G3NLUHGg1NVCt7jUP4CuFbBhjFnHPG8ixc32h1qcOjj7Wftzi8k8VcTzz5uNVNZJ756nctrKtRpWIyKz/0w3/BODD9gfRX/+r/qtEU2faBJtOedSZiVUREBwndndtjZylQBR6WQQlo3SsPjycv0oQxIeYEpNQ3epaj6VDlYlXdVlezSUsf//s/prPnT6vdln7kb3xcW/cPBGo4pHuGyVw5qkfERlcmW4iDiTIUyo2RyBia4UH1AZN0Zj2j/GSuZiFrRRAgR/VmQc1mXg0qVxcM/kAlKl7rVXLq7nAS/k/hLAORI0HV02A402SWVXs41mFnqvZwpnZvor3DsToDmZGamKNcNKWHOdxVihIKFVugpzbWVW1WLd1FmuVgf9cpC5ZKL2lijk5Z/RFUhmOnLpzWcPKIiGg5Gg7uyRRGzIvp7AafNZHJI+110mmO3/1eyoA7gF657YHP8cEZyGwELhgkHHPS3vmjex07lYESGNqXOJwcgiefh8/EdYtQSNI6AX1nEwc9I5xjnFn+TOV49OmOZw3DzjUpuIkUTDjOwcOONRkBAH8/fXpD9+9v2XsHygya99Q7n9D2zj1durih1bWmIZwkA0KSidaWGEycHHNQ5nPnWOazpsEKaoHBgNbAnmAj846u/UiaiF72zqk7avxRQCWiYlI6bni9MMEOO+phshkNWx2Nv/CmmqhLZAZ6cLWoUxWpvACBLqo8G2neWNIPf+62bpWWEr96pmK1Zuk1bEFpONVHVwq6wgFdq2uUrWlnMNFWf6jX726plSlqd9jT4aIoNZynW65Bg6jawZ5VQeXaXJWlNWWmM00szTjWam3FiuYyqHbQfhhDOYbGRFouo4M7uyrutvRMvaw/cHFVq/NDZQlsQMlZJ0kGDKQmIn72O6ld2Pnd5qoGFy/qeq2h1w92dNidqD/wal4rJKlWbZyUXygz6Wltp6dHaR08HVnmCOeBzzh/1YvV4PsuphP1JhndnBZ0eP5B9Vcayll3n5GK5bxVhLuRZn9Dfyhpe/dQ9UpB6+trR52JQH7g2lpwVfImE8iKsRacQuMtdiPVa9z6vsvwhBMbhp89EBI9tFKNA43DL7orBRUCJIXn47tmK8yR9qJKCizdgSQL4I4o6zSCXf5uh3/Xkd6g3sBVpK1rHF4gR2Z3svmjgkooDZaZSulhzxgVLVBxFIoCk7GGw54qJTSnyWKNjX4Dktpug4ZONei5Cg0In9d9OXLMGEBxgW5nogoUCGcXyk9m2sy19c1Xsnp7Zaz1xkJn1jJaWVkoU18o08xIdaIuk4FJe4BCzYKULVpWczHtK0MmYwhNjawEEmd1CQ78gpQ12mN55wTb2DkbdwHoYYU4PGjegIfsmPUxUX6w0MHtA013xpoN8mofSjcPx2r3Cro3z+vNTkaf25F25yX1ylwP3mnVZRUBeMaMVV/Lp5ZtLzOGrCXWTwRNwXvEZmBLGJtz589Yg5LLlx/S66+/6ZlM46snVQzmLWVaGFcHqGRr16hhqbELHN5wXrBXbpuQ4CqZM7d1976uXHlYg8n+kYQezjjNZExvdUIzpb6Wl9HL9WIjflyFBvvn6CtBXIA4zPl42LcCJLPbiX/O91g7OH1nNs/p3c88rc6gpRHF3LmCPvVrnzL7ytplnCjBj+wNdBr45yDhkc20DF9qerG85s9Hip5zKbRhA1wAjY7nY32zj1y5p2KijwHMBNLKfXlOGlGM0StfZNTq9PXWmzeMjklh6JQ215msnnziSb322uu68shDNjbwYl1KjkwbuunUdHhxGfPOvbBbAGXGp+8NrCbJbZjvZ+/Y1ra/Q3+L5zV95VQkHWdbnOvcmznj3qY+cULPnkypnaXTqU6fOW32otsDxc94jZUVzzklKM5q1lHcK8Ady+zNZ5bdsuBtMlW1XD1qgsL7BNrM/UMTPvzFUDOKoMLO+9TV12xEUus5bB8q8+53vWsBWrvUqFkK/zu/61v03HPPmuj19/3Aj1o6fszhSGJzwYHt2nfu9HjlvBvQRto8zhuxAwjjn6qczTDlC3awHrqd9QAAIABJREFUs5F+LxIXzo/B1yA3ObhCUrPa1J0b1/Tdf+xb9a3f8RENBzn9wF/+23rr+l2NLGVY1izjSCZVwUvLLKgD47nm5qQQOHhICw7U67fNOI0npL/aqueKypCCLrk0ElXlSE4VNFGWDUpnU+SzynkNRugGLzySt8LerHoDf0Zocwu4u7OM5vB1R2NDBxaLgnLlnFVmkq4klYExrS4vaWXllOqNiiFAoIMsGtIgWGzjvpjWLWKGmdTv3cfdeTyOch4hlCWX8Yh0R3QYCeMHfwVjHM5hLLiTJPhwOsP5O4l0nkRCuXdE5IbKpmI+vhfRmF/DNwcHLxvYmgak9HYgU47ReFQdkV/wOuNaUZQXB1sgeb7BHb0OZxljHSip8ZcSRSPQtECdbFxMacQd9iPkGXQoFSzFM5ryQaLfxJjEc/PZSw9c1quvfEnPfd0zms76xhXqdz39x485/fmiKlWi0XtqLjk3imeGEhKRKSlr/uxOudMhfJwRE/fDnepTjJobMHcgfB85RcgyJ6OxObylbF7XP/eKStsDLedmWivMtZrp6HSzpgunVzXbuieVpKUrj+jP//JLOqg2jYbD9U4TuZdAihfayEjftZbR5qiv7CyjBSnBQkaZUl1jOhUNS9pb5PXWwR290R7r3jyj7nSkWWZZbdBb0lQFa3FnhSE4eouqS9thnGlTTHtMbMmoM9J0f6BKv6v3bKzr/esFLU3grVMwSGrckXwMKuM7Yu+a0sPCCs+m84Lm5WVN3nZJt5oFfWm/p50eBRiO0DO2HHCGVjJe+byWu4d6ZCzVdu+YQkQxpVvjwCddTSbKpL8yGc/aVE9pe3lN89NLmuWS2gs0AVOzKdjhxVju7nc0X+R0dnNNjXpVJePKZU0eiiew58h78VpULdtapdubFQd6g49Op6V6wzMGUVAayFIUi1nqsOrFPoEGxztYCrNPdzSXJ6KpD5q6rTaZg5mhNl6FnjdNZiTtYu2yDwisrAU3Zm/hfEWyHahAsM/gOQb6RRtsxqqT5ILs8Jl7NTufjWfA0AVSzzOQAXE+qXP8QCe2d3aUmeOgLmm2IAfmShC8w1LdzxtrWGYdz9grRTvI6QaVb1RUzBV08OarOt9t67kr0uXGTJfLI62t59RcninfyGhaXSizBI0sb1QFSOxG0rFW8C5ZlinSAGJqEpeZXNXOEC9YSwVv2DZoUeZuuwavgTDJiaART2ac197d+5rd7GgyRNpN6rfm2prN1W1n1atWdPOwrF99c0+HuYZ61VNawKVcqalAYSwpReiDQ2RA+4YmojZgqWujgbnEVJy9gb7iGJE9QI3o/R94rzUVuXfv/olMlaO5YUMR9w+b5NlazqWBVtdW7Dwy5zRR0MJRDRvKGmztt8xJPnVqVYUKWdXThnramTPxAiQL2pJDEk4b1DynJ4D8eZc11kwgeyaFmsnY9Vgr1AvYmYW6knK2Zv/4n/yTGoy7anUPTDrw9vU7evXLXznS0bVzKbUbZ/+w5ldWV3VgHcjQlq17LUVSumFNmH8DRS41qLI9YFkUP4d5hrANUIU46+zsmrlmOo467x5OLw4vxYMehMi6w73w/EuWlQAdz2fz1mChz2eGfT1w+aIuX75kXf5u3bqj3d1tKwYkqCYQ93Nypn6PTBTSc7T07lj63jI7FPmlZgxHwfQJvXmePYLk8AfC6eXaETjFPPG+jqhPTUbQnNq8O+GsG6hU5aLzh/l+8HUdtBppbW3VgoLICvAdAwJN6xzKEsWjxzrLwQ6IInLGPBDt8Hf4TJydOPVQQKiViUAwspfdfgeH96sWkH4rpZyJMH/dB5/RRz/67SoU6vrxv/3Tunt3T4e9lgrF1O424waPG7MBovK+WvUBNmfC6r7cIXGyukcChkoQVaUF4Dpyx2LxYaxBDIbTkevIVZuaDvt65MpZ/W9/90fUHS70Dz7+L/WZz7+s4cC7h9iE0QKQZhYIQ08nBnWzIIiIlpfqqlkTgKENDJXF08lA/Q4IZMmjb+BwEyFPzkVaSHCK4QmPrUI/Y8gBaNOcCSqXzDG17mClskh6Eg16dOSaoKVK08ToLSWzmFjq07uNgXCx79GDLVoVJg4Ez25E7slUh722BRKRTjwJ8ZukU0pJhgMWz24UABaYSTe5hFRQFjBswcmN3wdqGws+0KOTDl6g+hG1xmLm/4GUcl0MFvcIgwtNACMQ7xDpkkCnI2I8Mp5JiimcEtNvTV1vLFWUOLyxeWNdWSAwGtu9wkkG5Y0GGCarhUg7ARhUEKrtE4UjxhWjFs/Hc5mDlO7PfQIxj88D9l+68JBe/MLz+shHvk7d0YEKJYjzc+MwMf6B2kbvb67PNa2QqOb9x7kPDi+/90i8br9Hkzr4wNyf53UDx+c80OT6VNVjAC1tNYbms9C4P7C1vvv566oPB2pksmoUQJAXQonvbDmns6W8lvID3chW9bEvb2lcWUlp2rk5QazRlaWmNjpdffR0RtV+S7lZVlXALwoEZl4ZS3X8KDMzrc5plr0717DU0P3JQnf3W7rX6upeb6RBVuqi+kL2hHaQ2aJyhbKy+blVMS+6U53LVPS1lxv6qkZJhfGuGmXnXsfYe/Dlzr2tWzhxSHkpr4NMTXr0HbrTyOutxUBX37qtXKFhDlkgm9EKE7mzws6+Hl+MtdrqKJ+FW4jai6MmxluLQhPsVWahZqmqa+2R7jZO6e5KTdMT65KD1w7HwVitAWm9kp774FNaW8nrtZdf1/W3dpUpVHXlbRc40s3pNESeYln0oxO/2deCt+Nk7RolqArC6wEt+zqyHMHfxnYxLuMk3cfvAwVxlAXEBUk4f7ejDEbi5ZHaxDGy6wIcpIM8gijGLpzVUsWRRtZnBM4U0hoaOJvYegD13N5yLc6gWLDe+XOkh+E5U5zH7ygIJZ1tdilXNN1WupWf3lzT9r19dZGSK+T8HQZDO/Chp0H5Ql2nUaMTG6ncgiZRQD1lfxNY9LX1xl1tDu7p255s6OHiSBvVjFYaIy2vZJVbkTL1orRc0FRj5YsOQhA00u1vkS8rV607VQF/OOmBW+MafkeUNM8Y9Q5wByNjzSzIPM7LUierN196XYXDrDKznA67pNulnX5W3cxM88y6vrDf1aev9jVqNNXKFlQqVLTIZ3T2bFOTjHM2sW2ma5oDJXWKQCHtDeYzTzMF6iXIpMy9sIsx5Wf91BnV6q4PW63WjHN5EsGLvWTFWAA9aV27FroXXu0f7Gr91GnlaK5Shr6EoMVxTQW2cDycaW/3wOiP7cGBHnn0YdtT585tqn3ghY2BSA6M9w0Y4MWNtA42h7nT0hod/0ybvWCBljllFtSkjo+pGyef5zrN5rIeuHhRjz/5Do0nQx3s71nB12/++qeOuMfsHQJL5NeCWsm9B0nNiLVsxb6NpmUSllZXjmSzAomMLAVOFePCdQwtrVbNVtgeTRzUQb+npRWnQzB+zNGZM2e0vU2dQGr/nojKINRQfEzFYZZRt9PVtdeuafPiBZ0+s65Lly4aYNfpdsypfePaGza3poaQQUMcOwE91DMefrYSkR2rIgVohc3Z29+34mKeOZxb3j8UeAxMOOLvRhv6UNFxgCh+cFShFPJj+srFotoH8KK5fuGI/hQZ2PA1WBdQSiwAzua1fuqUOcLcd3XJqQ9xjnvnvO7R2RyKL9ZOeuDnXPgnOMNbuztHgdLJoIz3y7zzsScW8Ozq1aKqtaIee+wh/cTf+RHNp0X9vZ/8J/rs515C7l3AmuGEEORxIz8YfOAo6qJjDp+JAQtnhk0W3BM2Cd/jxSItxnecL+QtLU0CH7J2kSpyuH1DNSvSJz7xMzSR0a/8yuf1sz/7r82hMMSPo7lAtxuf4NzCe9YfHhwol/NCIyKytZU1e7adnftH4sYMHr9DRqreWNLW9q5pxIIoLczw8zxwp5hoUvMMxVyFTMGKjTByJmpca9rEM8DLy00r5GBsBkPaXG4oV8wYb4joHEcfY9/vIaczVb1WN37UdETphR9wjAWHB9I7gWQ6yueOVDi34QgZ6guqmhwncw4TgsliPnaWXD4lUM34f0RyPBuLyw97j7It6o3imSTMze/iOrFp4u9BYwnnmCKIQJAiDRlpIUcRPCtgTmXS+OQQ5+CBpxz/ZtdP0Wk41CeRbqsMPYHQxRj93oiVsYpAKZzMePb/P33fQNO43smUztJSU81KUy985gV944e+TvmmP6vtgar3/LbDKBVxwocLdN6j07JpzR6jyqwR72IYkS3pOArcnCvvyIIdTKkdJGlpDAJ8YkdmXNfTlToKevPlGxrd2VWdavbZWDXOZA7V3FDnkTwrLNQsStdyy/rPW121UQiB15gtqdlomKYsa+KRbkcfaoy1saCTD4VCZGxytv4XkzGEdkNq6RBo0XsBFD2vMRWzzSW1+h1LE89SIdSw2NCNrY5Gk5wGNJFZDLVcqupybUlL85aWcBoydIdySgyI30mn9ygItJbXUmb1tA7OX9D9Zklv9Xu6t9/WQw8+qBdf+bLmGSqXB0a3mE4yyo/GWht19fBsrkanpdJiYo4umpKeUpvYwRV7zed/rsGsqDdmJW3Vm+pvrjpH2WoZHIHjc4f9oW7e6epDH/6gvubJda0URvr5f/ML2t4vqrF5Vu32gS5fumDdHzHOoYEbGYEocLF1A6Bgrc4Lhl5aNiWlFIMyw+8CXWHe3eEkTe37E8UND9pcEcQOEeR/COawZ6mFaWTqsEt835CXxHuMvYtNKpYcRaahR6BkcYg16ktG+3EaiHNLY/175yzPeoBiuW1weTTGDzCCtcvBv7uzp3c8/qjmGahpObVbLV197XWV8mXjeHfae3rk0UumB87ZwnvhhJBqr1Qr1sCn0zo0hBft9Uqhoq1XX9Hl6aH+4DuW9HD1QKvlnE4tIVE2U30to1lzoWy9qEy1Yqiuccqo38iXrTvgIgMqiYYslF5vKUxjCHR7sVn5UU5TTZSB/zgYabTd0b0vd5Rf5HR3f6rONK+DlrcQ7s0KGi0a+tRuR1/ZWqhTrVlBNhmM82fPqLFeNXoA8nVQFpi7IZrJdYpKGaOxSf0BrjCPjuR7MEP2Ef62yYwVC6pVa0bDAPdwVPG4S2Y4LQaQsI9JP4eCTVrPAQrgSML7xRH0wCtv3fDwA/guevj7uxTZ8iw9XX7bBVurUHvW109pkLIGgUATlLMucVq4P3zQbs/Pf5B+kGy+TxGjBXPjoaHnrDXuEWuuTMFjPq8PfsOHjCMP/YUxuPrKq3rjjRsufZe6L5p9St0jI1PJmonsBP9WKbrdZkzZSxSOA7qwfvkJBR6yLjw765cfK1xMUmusD2pCoKNZrQcZqNTeu1Zdsj2BHcfPsYBUObUOoQpNtLqyalnrq69dM0ojTWpG46HpzEL1wGbwbGfOnNXu7r5ee/U17e9Q+AyHnBa/1Iu4bv5o7EGmUX5SJtOBsJHZlWrF5RTjTApbEGe0jUelcpQ1COApHPgIjMNOeFbUqRoRVHOW0akXSlI4xeGPhHPO+IffYQFEUkQK4CzoLfEeseacauHc3TgPeIZOAgcsA5D8Cv5frdWUefSRdyzKxYK1T61Wc3rHYw/px/7W/6JKeUU/909/Xp/+zAvqj3tGayC9YT3CF+4wgJrFhoAA7z7KsexULBCMUiCMLATTU02ReDg8PFxEnaQgSbkt5l5zntFUw/6ufurv/i2tn1vXtTd29Td/7KeNImBNHEBlrG85sooZTcfebm936745AjwvrVldq9IPJgpRmExDHKpl7e3TKaWe0roz4/z0u201IEQjxUbRXmaqyw88oP2tXevwRjRNhafxM1Pak3fDA7eoJ9pQGtfLO/aM7DDNm3g9MjbWcS21o6UdMz+BMtpfQJQTRSScPOvlngqcIh1Fai9+Iv0fY86BFVFRLIJwdCMCigUTDnQYlHD2IjiJz4czG/cMw8t1wkHHaQXp5CeQJXNqk9Ma78WYGZKZ+HgWLKR0CQ4sBoeINJxbjFjQNoz/g+ZhcjSP0NeEZJuTkDaE8YdS1b0dDlBHThhAc/oThziuE4e2pYxTR68IJK5cuaLf+o1Pm5znN33k/ao2HeWjMIO9EWMHGku0yzmJgYS7xkZ1NNyjfTce3h0mUEieh5/WgTdu8aDFJb063ZYVHkXggJxPcMzQNw5h9HK5oV//j7+h3CyjHEVhICponS4mWqHIZTZSE9SmONNrw6K+RF0kPB2yE3Dwl+tqFKsqZGd6f7Gs92pPFcuEzFS0Pe9BCeibqZRaJS6MHzIJQ9sjoTBBqpc9i5Ncxmcwyg58T9qX+8ED7y5Do5bpwrSAJ2Nfu1AEvGc6cjcuFYbRzhWrGmQryjz0qL7SLOvGaKTtw5ZpV9sBNBhpeXVFu9v7otEANI31fleXu32tTcYqz4aaTP0ApbUy48/z4iB7OtVRftbyfa3oxWlBiwunVDq/bkEtz4YNQdWCudg5aOv1Nw/10e/6Q1pfGejqC6/o5df39U1/6OvV7R5YG1GoLAkUsfc4QquT5mTYUBjJNnap9a89W9LBZN1yv0gdWmo78dvDiTDObFInIbCKA4TvmLONY5SK2sIesO+4lo1vajfGugU8wH7h1PpzOEUBRHCUEOWDw7adES5jNTrisXNfrgmKzDh3KKhM+x3bFEgN78P+ADh58NJFAxqosLYmN6O5XvjCF62o8NKl01pbXzIdbxwHQ3nGXkeCUz2lkDjr7Y8Jo6kJAWgY3rul08OO/vBjZZ0rDLRRmWhzNaOlZk7FpbmmpbnyqxXNMiPllpakak0qolHLQvdMChQ5VI2MeMQZwHpEJWSRV2Y01fDNHXV3x+odNrS73dZWf672GDWUsibFmt7cm+j5a23dpcC5umzOPwDNqbOn1Viva28H5YtTqtZrDhLQ7CcFH2QATVeWttqp9XLYWxxe5gMEnKJTUv/8W1DdsHVGJUjFoxGInARTqC+wYySl7w0BTVQePH3mGUDFnS5ft4HiIyvXaY/N0Tu7eco47cw1KX244w1r5OLONngg53uk+cfDkdkPAC7naw6VWRxrsuPw8L40bME55D3dkRqqXK1bwP/e979X40lf3W5H2elC//W//KY6na5V7bNPSe2zDoI6x/e7/f5R9ijAkbKpyXh77kB9w6EDTWYtr62tHElW8o5GwTE5U6fUrSwtpYI6whu3C7wDxXzFsmdAmI/o+kqQacFksZzofzMNxqC+2KKG1SVZgS9dFNP1sCNr6zzj1PR6D/bRPL5t0qg4nQAuXlhNYOltvg1NN1oOnVDdDyKzSFaFQl3WRJzznkk8bvYUIEvYkPAP4myNPR6+y8ga4Hg7aq5jTm4+Z9q+VvOQNMYt83rCF4yi6/ALj/ySpJbiNKNjpZ7IYIfzDBjIOg6/1JD3Xs/saK/fV+aJJ55it9KYUvPFUO9+92P6oR/6flVrS/qt3/yK/t9f/C/a2r2j/rht6X9vxekHbRy25lghGI/QdkpR+ID4hgv0MIoxWOAxoAzUEcHehLsdLneDSF95UjVjDbt7+gt/9rv1te97RqNJUT/6N/6BbtzGoQXtZPLow16yDTceDXSKHvedltqtth2a3If0CDxIO9CooEbqK1Ukxv+haPAEtJ8kpVWvVzUfE+3DX3baRBgOaA3efWxkDg7ogrUIHDjSzca2NC+6vMZp9c1ulA/r3OROhUWt06lJ9sBz5j2i7S/pa0OWkzSS0Q5SB5yTTioHQzir8S4nnb1wlsOIRUvGkw7sEYKcot4IQgKB5d+DDxPIKM8dVbPhzMKqCmc7ULlwGAOZCsfeDqm8F5/F5jCBfKuUpoWtOxxxbdDik869OSpD30ARzYYTHpuS79tYpAgkOk3FGgxjZ47HIlFv0oEcc0MAZdI8pGEXUz1w4axefe0tbd/YJr+v7/2f/qh29m4n3q2T7K3YqNez4Au0H4fNYphsqgpOerQ8h0e93kgkUvhhcIxzWSx6AegUHmfRtE0jAjdHPrXxdSTCHQwzNNOZXr96Qzu3DrESmo3G5sxS/rKUX6g4GOpUTlrKTjXJl/XyYK42qWBDCvyACm1OArQPVvJ6V6allfnIuOdzKxSaq1ipmkNp2QCoOXAqyRJMjgvxOCSr5ZqGtLMtLlTLoxk8tX7znBe5uTScTVQ1DeqZ8vOMBZrwmG2uoMyQaSGAGk80QXty+bQO189ou1bQl0YD3Wv1bA96K2MvjKLNMBJbzdlEy3t7enDY11p2odxsqk6vreXakldpWxMMVxGoN/13R0WRk4Vemzb05WxFhYfXla3SxMQPaNCLStE51Thz197a1dnNB7VYdLW9N9SzH3hKlQoqJiO1D3uq1JAadHQOsMEdV3cU/X6+HqoNR0TLxbI5ytgv+IbwNyNLwf/D6ENJswAtpXxN0UDeLITPsDbokomlCAmlOMy5N38muLLgy7SUQ/vaU6X7BweCo4v9hs5lzsnQ6TkeVIMkFY2zGeuV53ferVdg8w797nHBTTj82BbGj+eYLWbmrHCNLHaX9ZWr6qXnn6fOUJubp4zOAIUhWn9jMaL4jSwcPE8/0J3ihBPFetx767ouZfb19VcaerQ50Kn6XEvlhc5s0Gp7rEVxqtxSQVquaQ6PvV6z9QR1QvMkgAYxHS1XzrvRRLNOT+0bQ6lfUntnpNsHM223MhqgapIpq5+v6KWtnl7ZHatFgWehoSnBazGvU+sNNdaWVczmDZki+DdJqMmx0lGgbKx95shS70s1K0CztTOZWraQABBpuiYtpHOuJc1nsfUns2/MVQRMYSsD3TP7RF1KQucDZAiZQdYl311ZWbax96BnrvZhX5Mha2RLzz73HlM/YP78eT09Hc436DkgE89kiOnSsnN3U9te3oFntOLSo4Y0vrYd1Ru7StGUIL+mDzz3nKoNaDU9dVptHezs6cUXvuRZypRJwU/Ad7FmKe2OlpdXjM4QmUqeEyUkaD84nyHL5bY1UdCSNOQ841xkxibOMf7PWBhIYegwmeQty0C4P+OZZGTkGAf2AUCBrf9czloMhxPoZxm2l8Yz6Pk6TRLwjaCRZ93bO9Dm2c3EicePoItZyxrctFtd3boDpTN/ZDsZf4J4OrLiVLo/QPdXisCKVmzGPWIdxLuFL8ZzRqaHf4vmIAHqBJAWZ3hQqfg7rgl7Nc4191PoausoPsCEo8PIDXp9R7QtjswX9j4Q5sjYkgFD9SiKds3XQEErIfSGFpv0nHeoNLv2+Duf4HRSEW3B+VCPveNB/cBf+XM6dXpFr76yp0984j+o1W9pPB+YnA8LGX6Mp1E8/RqIBERt73JxfKgH8ufolEdnoc3Kg/H9QNnsRZL37gc2lAXXgOu2dvQHv+kD+p7v+ahmmar+/t//5/rc579s6C3Ze3TbcISsfSFcpRqHZEZ37942ri6OLEYebctA1Tj4IwW4f7BvDispQJzdLBq8lr/KmnG3Qzw5+QGlU+DGJMJlZDL4zJDUKZA8IuMm3Zszvi/pX2vXgHA9h1qpoBLtHYeMmU+KIZ4LrxiN8fLIJXXiSkT/k1F5OG1cNw6ocIRjMUbkZgs28bNATMPRO0kLiE0X14gqXJ4t0gMsbufrHkskHTvHrmFrXYtSxa8hZMY5pSjLCyti0UaAY3zmJMmFIbB3IV3HGqFqmqAgUVbCiY5o0zTiTvzEPMXmw9ElkuUn2iufdLgjQDCnOlWJOjE/ZSKsHWtWGRy2Ul4PXLisF196QXu7HevY9cDl83r4HRdM6sqi9xQdY7ij61UELBEccO04ALi/p/dWbbMb+tDtHkXlUZnvKLBrPyMdFUaJ9zw8bNv6xljjIAaPs9M5ULOxpnv3tnX11esmh0PWw6g5tr8WWstKq/gLs5Famby2Z1n1UwrKUM5iSUurdVWqdV1cX9eHztS19JWX1ByOVC8S3BFyOscd481c4vCCTDJ3EX1jG6wwE/2GRVaz3NxokKguUHhG6hXUzlEDisFwCvx3OFZW+UwRJ2oOtPnFcXzooq4W83q9O9S9NrxSLwClkQDzQGHFDL79dKxTu1t6qlpWvdsxRLmADJ29tyMZsc8CNSWIhVJBwLo/y+u1fl07ZzaVOVfTIoeMoest0zDBug2losO93a5u39o2Sa3zl87r6a9+TNMJ7UqpevcqcdaGoQ69flr3jl5H9TsAgh0CqfU0Y2n885Rp4BrMe8h0Gc8zUXVAo8kIsIZA1tj3cGZBwkDbKMriWvxncmbNpt0b5yOcCtZjBIpRJGiBfXKq2t2OfQdpxqgJCJuBA8Q9WfsbCWnksAVtsuenpaw59hxYWXtOgAXvmpQxWbob1+/awdxcXlK1XtVoutBLn3/e5gwnlqIoGnusnVpVv99TfwhXGSRrqAbpYhPm9+wfTg73HEAFyCzU3bqr5d6evuXpNV2o9HSxNtXZOhxhqAILleo5qUYUWNS0OFeuhvhzUZlcWfMOAV5F6o90uNXX4oDqM+n2dkn37w21NVqoO12onavqcJTVZ2/2dG8uDarr5rjwhlB8mrWS1tZX1el3juwq4M5g2HUqQr1uEnesK9rrku4mMIyMHmuV8YI+crC3Y3MJrS6KC0Mey4rvrM7MgSXWS2T7TqJoRJwE1naOkXFLLWyZY9ZSz6r0HfDgzOQ6OD2WJT1sqdMe6GBvX0+96zGVq7/bGUQhIjoBuqpK/SgLyJhYbUze09JWDDZ2beg4twJEwyZbQE9Rbr5q43P2/KaeevopDccAAEgizfXZ3/4d07smq0YcZJmj5HBzDafpDax4zACcmitCLDeWj7KtkV2L70UAx77b2d85UkthDGMsuNZwMDC0mjoM1qWhrUk2DbsUwJPbcn9nrhEcV3MQUzdOqJHsDfaXcfKnToGwc33h5zHX4TMg6exvCmZXVtZ00Gqb84u2Nl1orVkIGdcyChcExa4BD4WP9YDzSBaEZ4nsC+dh+CInM6j8PuyPnakp6A4nl2vwvHByQybkunnKAAAgAElEQVSPz9iZnxpmhNPL/uceEUCYvT7RKyCAM86UAATivAaFN3tmTVcoSHYfkJ+gcETgFkoUma95zzMLyObWF33a18MPbep7v/c79fYn3q52J6uPf+yfa3evZRy7ycIRDw4nBiVSLVycP3sk4uhSIAfhHIZTFZE8xiwcXhZMFD6dRBZAW4gMOOA4MB59+Jx+/Ef/qjr9mX75l39H//bnfzWJGTuPiipbHF6CBjPcFeD0se7f2fY0UKFgg8Yz2oCTZk4Uh4geOFxxiEmNVIju4UpW2IS+0Y8LhRiDvP0e+J7vY5RsgjH4pBrQHkuLIwr0rBjCFh8pCifsx9jwzKRfAvGLA24y8xTOSTQ2JjSCDnNeEyoX0VY4bNwjEFkWvTlKocObeC7HhvS4T7rRBZJaQKBIcS2e0fQ+u8iQeJBxMurNkJKGekBHqejbbpIiqXr09xTcebtqR5TMmcYIJn1enPNAkrmXSSGlLAPvCqJ8MtK2SDoVgBGxHzm7xrk+bol8EvWOebILkdI36g6N+WbWarRUzurdTz2harGgn//3/8mQSRzH5mpVH/jgezSZ9FSmcx+ajoOhrYMQzo7IlmcPhyIMSESjEVlzaJdC6idpI/Ocsd/sQEqlZWGQjufEW2MTKBBcBZWFog5Lu5cKpkN7++aO7tzcMk75eDQzrer8fKJpZq5KtmgB3HDBIYS8FrSdvGrVph559LLe/43v1elaXtu/+kmNPvclXSgttFxGd3GmEgEC+q6GEE3MEYRu4msrYxxZCjsYG9KjEexgjG2OYCGwL+EtZgkmJ6bnC1rnwRBKCNiXsrZpZnDlsrbWKnqtM9CtzkC9Vl/FSlPddguFaLMDOPT12UKNw0M9nRurCfI3GdgeBf2OgDv2yslAiCptqAr9eUZXOyO9nl/X4NwZZZtUmqPSPbMCH7IRpBBtL8zmundvX539jtrdkR68fFHnr6yr2+5oe7ut9Y0VLa80DMFhL5B6Zxxojx48NzI8Nogchgmpj45EMWbmCCWaS1AZ4vCEl8fc851ABA0VT4gH6Kmhy5Z5cCcaFBaKDprAYZf5NxwnkCB+1k6dsqY3ILShx8v28DT0yGhH7U7HDnw45GZjU2YqZN5Y50iXufMUbWS9qp9iKuYaCgGH9aBHl7ieqXm0Oz3bkKjn4ByjWlEsHksUsW+4Zhy+jl6RFj/+fcZqQrxD5fhgV8X+jt63WdTvWx3qyvJcS6WFNlbpJggIkZGaCysey1XzoixS1VVN9wY6vHGgcrakO3dH2jvIaGdcVLszouRNdxZ57Qzzen5nqINJTjvZusoaqViqmGzh+jrI4tCoKTv3t6yiHOc2Mkisd0vZIxOaCos8Jds8cnaZb4IJ/jMHruyNAsw2jqbmJDMnASDEugCZdLAAR8kDrzi7A0Qxe2qqOqkxT6K2eKewRP05oTrgWSycRwqHBrr04OZRG1kckthXXDfoCiCXlr0z0MXbxXNOL68gs+aF5gaMJQebIJD15Shl3zLNmUVOtaWGnv3gs9Y9tds+NB/gYGtPL33xZVuz2KD10xtGraKdL9dgnMz5GU/UOjw8Ag1Yq3C/DaxJgIxlU5MeLWPN789fPG/awrHnrBvicGgOc61eszPdn9ULiRlXvocN3k0dEvn3CD64Dj4J9+HZuA7zw/kWhVugodZZduYBB7YcOls4o8xh7GPLahpANlehWLXaAorgtrd3dfvuPaPV0cWM2iaaAQEGReFXzC8FZ1EUHVlibEI42OHbxfiE74AvEo4lfw6ZxQDIwn+xIxb6ljXiOOb5IwfH9/m3cGq5J6orARzxbwEasfaiANHOcgMHHFTkGU8iv1zPMrjPfuB9i+FgqiEpkclAm6fr+ugf/WZ9w4f/gGbZpn70Rz+m/f2+WmghiugiKTGkzlRMFgNmKUEilqRzd5QCToUgJ1MThmYi2Z2cuIhubHPIHSWuBZps1efIVowHKuXH+tl/8pP2Yq9d29U//Jl/pb2dA00nvhnsoMgiJ1YyKZ9a3Y3G1r17GqCCkPrRw+sxJ4GuaHN3hFmYHECOmjlvlsgvFnYYjzhA+I5FIjOPuor5ovFTqJyEC4zcSCwWrm0TXCyaQLMjGnXjILHgQjSb67HYQIe5ZtAOKGhD5ibS9jGWsXAiHeAI93HUGMYm+H224BL31yLMaNyQnN9AcMPxjEiL+8bYRdomIq9A940KcoIDRCqb68W94xm9oMVlTI4liihq9o5WltYwnhcycUmYHs5vEsoPBx/OeES+0FjCOcZPYE6jcM6ePQUkZsw5cAeOpsdYmUNZpLVkipwpWEEJgX7g1Zze/dQ7demBS/qlX/plPf/FlzWdkxKqiDPwGz/8nEp1MgxDQ/fh3hm/LGU/wijxd3h17JVAEC1ISYd0bHCMeShR8B3+nXcJhJjv4MhhKJCQigDM9ktSfADpMb4ZhWr5vNoUvFTK1nJ0feOMtrf2jcc1ptBlIH3l1dfVabeUzSFr5vJQpNgJoCD6kyqn29If/xN/RPnsgKojna0t69//+M+p3p1qddHTmeWJNrIjFSdd1csFqzY2zjNdp3gHZNpQ/5v6vojDyxwh0EvjaOOMENxwMBMQerGFVx+bDpTowtbPlTR75BFdL2X0areja9s9a+M6STJtpK6NQjRfqKyJVlsHehAprRm8sqmhhASqIF+sQaqn+T/vHAoEzK1xi8dj3Zrl9eakpIOl01p55II6i6EFQRFYEj5Tnczc7u8cqlZtWOc1aNr7O7ta3VjWEu2FNzd0ljRkv6NK1YXTaVxj6yB1KTM1Awsenc/POLFuogmM2bOtLUN0cCpZN3wH59foJMmx5XtRPGyH4IluW9GeGvSJ/RHBFJ/xDAHFYFV7v2iVaugx6hjwx1ttW+dmA7KuCW1rNXHRIwDjeuhSRzYoKDKcEnR5g7rBAc9zEsxYZgP1B5QixhNrw7y9u+vUGlKgqcAG9YpapWz66GQBGSuQcgr7IjAPW+SOeN6bHnTaquTrqtSKGvUGau/vKXdwX08vzfTshZwe36yorq6aVWggJVWWAG7GmiIFllnVa1/a1/JSTYetgfqzvO50ptrpVrQ3WmiQz+vFvZ7uDrLqo/xD2yIUd5YaWl5tamV5ScPewHjpc03VPmhpbWXFmmXYoQ7qOHFFDU4gFH4oWDNABNWXpILE+9CliyIy9ikKFXRFI2CxTNF4ZlkCWzsm92ctNURr6GmqveGawfmPNRNrJKgEAWZxTrMe3e44UMTYhqMMnQzNZGgGDz38oOnJb927b8/EHAU9wGsWvJKfe4UDiaoSaxCqIWs7gJwAI/gcaxu0kPdiXPo9b1H97Ne9X5sPbmo06Krf9QLBL3zuBePKWiHvwtFPiseo8zY+cnbhBVLtju2h6JIW/gprGZ8DymOAUZFVMae2CQfV+dJxxpxeX7d94rrpFdORtUYjqYFHAA4EMeGg8Qy8IwElkoQgsTwz92RfmpY37XazORurzILaDqThCrp/b9vuH5SPyAAGzxZ7beOdcx8L/2k4gqqZ0f17O7pz+45RIxYEhVY87Z3P+ByBpoOX3jwpfAjX/kU/nqY17mMECBUOfPydeQ60N/yE2Jfx95NOLbx86CWcV7E+4jy0lui9vvlh4UyftHE8B9di3Mgi231QsErNm8K3Q5+f/gOZ577+/YvJaK5Bd6Bxt6P1tYq+7du+SX/4W79Z2eopfezjP6fXr97VQftQg2E7Vd/ysin9Ycs4dbwykV+HrkMrzbgqiTMUHr5FC9DPTUrJeSoYrjDQGFNe0KMK2qo2jAs47O3qJ/7mX9GDD13S9XttffzvfUI3rlMVPEpSKmjmwhtiQ3kVJYcLEd4Yp37oAwetAePIs1HRaoM/n6veqCe+aCq8S4LJTDSRN04VURibL7g9iwmSSlQyukE4ikRSB5xIx/Au4czVl5q+4UGtMs7JYuHBN7L0U0Isw/E0BPUoOj+uTnNk9bhIEDkafpwO4mnaMGQe+f3uAriIrk4GIyzUmLugBIShi8UTKfdI+7hD7DqejG840xHU8IwcypGuYc4DUYgxCZpLBBSODtHByAspINbzDqTxPAK2zvXGSUS3j2KkSJ2DKMPhNBQBikFK/USAQBYhHEi34c435x4UYiFZd/bMKT32yEPKLOb61Cd/W9deva5SZUXdPimwulFe3vfc01pbr5mxg9vL/ZG1abVbR5I9OO6RLsaoRDoRrqO39XTpoHCeAgV2TrNz5DDMlrZJKc4iUkjJGQoHxd5xDG+4aijPyQiZboQY/X6/o3ympFbrwNoDc30Tfs9SuFDQq1+5pv3tAx0g05Uva/30ukkElapF045dWa3r9z31mJrlrHUm3Kgs6+/94E+p2CnpVG2q5nRfm+WRNkpT1QslFWiikJmpXORAr5jmLo54BLRhGM1gJ3UOVr/xkS1ll3NN7snMmhBMieILy8pceZteLWb0liZ6886+cSVnFPwNHc2fwvFbLFTLzHRuOtTDNJRo71jBHoRMDL0hHSkwcQcAR9zpNpaNGfUNrZxVmnp5ktGNxYoKD15QdiVnNAEcXtBObBYBF047f4aHD6/Q0oUz15BZW1u2f6MTn6HA5ry73eRadtBnPZVoqeSJo1HhtMY4nVxHwesMh4LnDhF/HCdsWxxKRrsaeZbIgupUZ+EUArdbcQDFPaPpBPfhUOb/FKURTBhlIVGazp4+cxQMc39kCEegZ62WO80EDdbAwJ0mujZZMV1Kmcf119bWzSbiIPN53oFKfbiJ3N+cZwtIvXU4vENPvResGOkYffSC5dhHwV/lWk7RWJizztrvDXsatjuaHexqc9bVNz5S1RNnp7pQyyg3m6s/WujCQ6d19Wpb1252rRK+M5J6cIRnObUKDe0MS/rs9oH684XGtSU7F/uTsd750BWVKqD33p4WL9bkxDJOA7FDG1Cj0TziL0KxA7QB3MA4II+10kxKALm8ramt+7um324KAitLxqEPKkoEKoZuIk9Gx8BU+Mr6jOyenxvutASocRINjjTwybQwaygcUnOsUxqa4u3WgRcrXnjgtJagmCAynLI2zA/ZVetWeIICyb1NXWRAIxhsEal8ruvzzxlkmY8CaKR38GJe6brWrBEozPX1H/56k6/r99rmLN1465Ze+8pVo0xgN6OuBgfNChiz2SMZyNUVDxDjnIyzIYCmOOv29g/UaDQd9RXqO54VYa3y2VNJw9oDNw9QcNCCkmHZEloom3b1xlGQGvY8gKTYm1EkGEEozqgVA2thqjnshX7PFVT4TGSd4wzhs+OJzxU77gg04zmKAHqsw4q6nYEO91t6/dprRhfzuamYxBkBRiGbNZ3t/nBge53rmE1KRWimjJWCaN45HFyfMwcD+XNwaOM5T4JgQY8ZdD1bZeNWrVpWOK5NkGt1TSnDcBK19eDguEMvgbL5jFaYl5SoABpRlsIODUbKfO3vf4bTQrPxQr1DVAmy+sZvfI++//v+lHrzgn7+3/2qPvmbX1C3N9BwBOcFLhaHrx/kgdYw4OHUsal50VhEIJY8NANG9AI0bxHciYILODUe6UNod6TVD/iuC0IPRtLwUN/7Pd+mD3/Lh7U/XOinPvYJvfj8NTtwsjl3hthgRL4YGgwMaVsM5GwMenFoji2RAMLllmKZuqNmaGHVEeFwtC09VkoqAyA61ls9WtYhEF3zVoKpYYEhiImPQxlgpPFiERwV8KEOmThQTLpVHSZ5IJ7tZLcx0iSHaTMFDyae0Z1C1/49GTkFmhxRModIOL8REdncnPh9SH+c7LpyEtkNdCbQmvi3CFIc1XGUNhYrB1I4m78blU5RGfh2SqvF9ePgtcUMspCqijGgaA66Y0gE51XD/NDxBQ3QcKJ5V94zAjGuGZQTNjTBQ6xNd85BeKGXzLW53tRTjz9m6cb/9unP6P69A5UKNWVmRU1wDLJzra0v673PvkezBc7qxFJIcKGIRkGmYi/YIZHEy0kD82cMuWcT3Nnkx/iXY+dtx1pkPtFmJt1pgQTfSf3ClxoN7e46by/oQ3aYL1zAH5IHjh9zZGoN2ZzJ3kHNGSdjwpgElw4dakttdQeiN3un39dbt27o/r09XbpyWZVaWfVaxQTskfb5mqffpZUG3aWyWs5X9Q//xj/V4U5XFc1MhmupOFITfdvFVJVsRutLDZ2qFVTJjU0azfY4Tkk4ucwHaIPyWhhve2GIHocdga7yBXUHM82XVjVaP637yyt6pdfWW/s99SYc3jNby2QBsOiL4VAPZKTG/q7esVRVrbdnbckpARvPQIdoFEBr7pHtHwJqJOPM4c0j1J5Xv9tXZzDWVrapl1RRq76s9bdtqLbc0HzhCA9zxjyFLBj/p5jE6xo4ZNtaWV6zFq4Umt3fvqfNzc2jwIXPc5gzT2QHQs0C9D0cCv4PWka6P+wLQXcc1EYxS3aH6xB8RVYA1C9kBXGA+Q4SQaD9rB20coNbGUgxf496AtaIaZdSBGUyM+68YrftUElNLGLv8v8Iai31bPxrp1MN+0MVS2WNhkGBcp1crkFhD01ZQLiwdeEMgMZBX4LbSuYM+04mgPu4NBGqKyOT3gr7xzoPWxMBZgAtPEepkDde8H7r0BxADmL4zcO9Ha0PDvRQc6YPPLKiM5W5lmur+tzzb+pglDFqw0RltScL7U1yuj+c6u5grn6halJjrJt5KaNL5y7a+shb0bNTCHCYLHNBIRo1J0bX8aKs6IZl48Yhnfi2kBFtHOYZ7bfapkXswEpWjWbNOlfiR0P1KJUdzQ/n1R374MS6owk1Kexh2D5sIYVc2B3G1GxhorjF78KpCNCD/wdX3TJxxv0eWSEqQfXZ82ftPnRFC1sNVcfS8iZ5l3VKk6X14cBTrFlLPFdqhBxZNWTegBsv2Hb7PbZGEePhVO98+kmtn1/XAjWQXlfT0Uif/a3Pqz8Kmkzq4EgxZdlpQ2QXa1XaojvtI/yVCJCcYuEa36wv3g3kGvoJPs9oMlS54tTCo/M0OVwAJ3E+E7yy/iMDSTOiIY1zUjo+CreDd898sRZ8L+Okeu0H72wZZrrbjqe2V9kH1RJd/hydDWqEgTsUCA69da9lzVIbeq+L8jUXDrYV+edLatQb2trasRqQ169ec8eXAjuTQQzak2csKarkJ0At6jOOznXGBIpnymYbEJD4xmEXzAlP/pOtERzpStVif1tXfS9aJXjAXtKRD7oo32O+rKA1FaQxB4xfqG4YDYgzxbJHQxXKHtwT9BAo8GcLJp559qsXoGiFbMm4ub32jt733qf0wz/8/eqOxvr059/QL/3Cb6jV7ln3kNGomyobeTlPwbj0hqewjQOT8xcI5CAmh88SnbhD6ZqqFvkD/U+9qp3PWmvhJJhOyq/ZWNKUVo2jjr7m6Sv6Sz/w5zTNFvR//Zv/pP/4C5/SlENv7tE7ESIOL89BWA3FwhaN5modto/Sfo2qbzJ6OOOQm/NYcFFld9K8CYAlApK0FdcppJaZ8W7mZKWCNu4ZvEl4TSy42ERMSCA4lrJLEZArP0AW9U0UiCAbwOROjtA/RzZ4PkPI8sc8rEibh5GzOUkGLxzc2DzhBOMQBeoS3ztp3Ph8KAyEIQxHOg4XW2QJNfII3AsQ+eFawfU+SekII+NUg0TAT6ku3iM2hDn1SBKlgjSQI6YpAorg8dg8TLzLkkkGpTaVJ1MmGFva0M7mPn5RIR+NU+bTvt7xjkf04MULun/rjj7/3z6v7Xu7qqGtPK+5oH8xp6VTDZ1/4JxW1pfVH7S0slQzpwkiPmkkqBNsYBCF2Gxx4JOWpsqdtRbRqiMafjjlMp7SBYmbLCY6tbpuVJw8nQRBubM5rZ3ybMlk5G2Rw6ASdMWPFWiBruZKlsa9f/++rQU7ZKagXMf6yaAyzA0ODU1cmA+MXb6U153tu6pXl9Uyw4vwPmibt7alIOOdjz2k5nJDmVlfp4qr+mt/7kdUzi2pCiUpN1Vl3FY1N1VJOVULZS3lpJXiXOV5R6uVjNYJOAk0st6dbE43KswVabw8aDkFcAVzVIulqvYXFS0uX9ROra5XRgPd2m+p3ffmL1BUcBx4nxIpusFAb28f6O3ljAZ7UIxK1m7WUX/4XW6YkW9iPJdXVrS/j24xT0R71Yza456607Jeya3qeqGs80++Xf3ZobUBR2vWnBWKM1IQwnxjqMMoM6ekMnEScQSi9bPbJWzKsUyYBb2Sa8ma9NMx3SYySZG+DIcjnJY4cMJJYH/gpGLb3Jlz/dAIrGJ/eVrWHXYK6NgXE9QsUmEQYxRFIuHsUBBm627oaFvYp3C+w56EXWCf8Wc7rFLl/dmzZ42SwXegMZAZwhGJ4M06anGQl1El8aCwdejtiu0gt0r+uTptDxbNrrEnEuJI2nhuzht5DQ8maAvtc4uZXajWbNhz4RQwT+awZ/La27qvRb+jc5mJPvT4/9fVmwdJmh7nfVn33VXdPd0zszO7c+wcO4ubwIKLXQJYEBQtkqJNmIApGqBCCls0YR0Ok1bYIkPBP2xHiBGm5FAoRFqmLosCGZRA2zJDpkCZlEhggQWwABZ7zs7s7M7ZM9N3dVV13eX4PflmdYEdMTF9VH31fe+Rb+aTTz550toPH1pnUrCDSdEGk65t9Mb2oMNVCtYuFww1apR8ltdWbf2RdTu26qihDtchdLWs02eUefPADAeKoKeLCkUqoCJYw/6PxVl155DCLQKw7Yeb2gM4yjgBSGJ12m1JVVEcDQLu78mpUyrjtDgPPJ+coiQdx5jxvF48Rjc/9p8XEbIGGGOeQfY7nXtBVwwgIc7vI1trNuiPLZOf2iMnTriOe4722anORdlG7sOdcmocCOLoCuZ0JZ+HcKC5R0cmPQMRMmEUKNGxlNblH/34Myp47HYO1PL72hvX7O7Ne1YhGyzpwrxoHnC9ozlWgDN6zuzRPlkEdvjeJcKgKNbt/oNNIaIEV2SNuU/J6NFWmH08g1NeV9aMNQbNrEOmIklxMWdQ4OnKF85ZBBVRQBgBhJB3c3BKAQfNrpC5bO/a8TWnXU2GDm6FTxX1KuFM8rkqKhzQhdODP4FoqbA+5k52hWYmdJtbXrVDAtIibaIP7fobV2XjCKbUMGvktQ5kRpSx6RIMOKDkgQO0O89wQhMVqp20dIOmGBkEXrNIo4FqINCLToUJmAofSmcdQW4B/rhn+/li3YZPwf/YqWhswyYH1ORekSGLAJzXCQ3++A89N4OvgbQmHcT2tx/apUun7Zd+8a/byvEVe/nNLfvdL37Jbly/5a3fJn1RBNiMUXXvg+0RDAPM4R8RGYYoUuw60IdxyGdFHNeDqoiLCGxgtfrS3CHgvrj2kLam+bLaiNaKfftffuWXLV8u2Ctv79qv//1/YTubdOtgocARjE4jEJingsglGt/vCrqnBSH3yeAuN1v+WbyukjrFJedXbX0lSeg9qnF0+Z+CmjCSEWWErBbXFSqcpxtN2faS3iQTJMjfpiLcK/VXcFRZ/dfR801oSCDNMUGxYGSAeO0MySWPgj3IOFI90MJJUWE4sbGZwzjx3HzPYhLhPjmokTIKp1YHYKIFhHMfjm5s2EBUY/O5oXWaBffNgRj9tsMQx2aOz0WHch4lpjRJpCkYf5B6V/3IKy0BF5truEQXnaHcKKjN4UJvc7UHNY+COVQJMjy95/Jk+fxMKMmTVy7biRPH7O7tu/aHX/pDKWvks7hpoHQoEWXs/IWz6tBDS12KlaZZ18LMUSCZoZLegz0qwSM44H80iONn1oOcLNZSQkZYl3wvbdZcxdqgwOKPdSRATktq9jiO/7E1BMh7SoMSfXvTOfUfEuKGPicpK5QWpsbawnkpzdNLVEGLvw2nF4qO1CAqqnINYxnBEffpHHOoRvAwM94YRa1By6JYLNWrEv+v1fOWHY9tpdKyX/j8r1ir0LDMtGvlWd9WK0UrTjs2HuKYFC03Hlq9VLDaZGA1+IcUwlcydrxasQY0iVGX+hPRGCpCSencVrHDXMP6J4/ZZqNiV9tdu9MbWjtJDWIjJgMkPlCdmFjlsG+npyP7PuCvzdtKlzKGFKSwlxXwJBUZHB7WmgeDGFSfy8E0Y3vDid2dFu31bMV6K0174oNPutNaqylYZf1tPnwgmS6+j1Sb5kToS9aazZYcHGSZWP8E7u5gFCXJQ9CpjFMCChh3xraXqFf8PriSHIo4Adwr+4r0aAS/zh/0Z4uANhAoDoJAkCKA9dd5OpDvW0tNHVyVWuWIXjWdOe0qn9M90QClXoW+05ZGNnuRa5B+5F5wLrgH1nkc7BHAxhkQqBWfyfoUjSipp/A//5Bdc71lHD6XbQTddPvpGTbx+apo/XpWp9+jCC8vp0KBckLdGAvPZBAcejANsCKUkJbIqcsni65crFoxW7Sbt29ZjUCw37bxcGbZYkFt5UcZmlhwFiHBBzk+Y60aNJU11Y3I8Rgf6n5lqy2nDJQ0ewte5wFnmQCIeWQNsN7mtjRpHqtobzxTQdXGxqbGHpWKEydpqTu0hw8fqBseSDfOffCnI7MW8949HAgBloym7s21UBeBGk/bAxA5UhvnQnBCmaew+R6gOPIaKWtex+cy37GGQSDhJpPR9cIp5jU0Zx0xlCJPHgfXnx9bw7mB7QtVAoJw9mRQwLSG4byPJvbMx5+1crVg+VxWfPJ+p2OvvvSaFDqKiScr2TJQ9JqrBXjnyCP9VrWwD47tcmveycsD0lAnyIueQ6YpMtqMSYBBzSV0+52nDgeZe2SPRCG3ADIK3+SwHTV5kV8xm+rcZy2wd9TE4hClFz/fxF1FBhPUMqH9/NzZ74iuxLwEFz8a2ETg6Q/qY60M34LyVaDLrEfOq1gP/KzzDuQ3m1dQxlr8zndesgcPtiRIgLwrmuVO43JOrX82QetQYB1OJr4g4AL7mNqNABHjnPEz2ZUnyAILKKjVk3ILa8rXmWenHAxQ8DUbKbPUSDSfWLOxLsOWcI++57sAACAASURBVNYrYJgd6fHO7eMPfOKjM/eec4a3PZsO7eSJZfuZz33K3v2ei/Zgb2q/9g+/YLfeeaDCNjWYQBe2kBOxOwwMlAQmF6SNyCvQQjmzC44MPybFIze4oMvFgiIHf487yLruNPEwSVlSlQjPN9OzX/7Fv25nL56xzqhs//Pf/t/s5o2HIvaXK0h/TRT9c3AxoKqmnrh2IF+C5tttR7bqDb2mWPGiLC+y8QNQ9zLyA5ENy/9yZhdae2K0InKBf+KvdeRUA05UlUeiw1srK+WB4jGocO5Ii1XpB94XbXmlB5o0/RZa2kIU1n1MHFnnuovtBAM5lID4ggqC0l1JFiQOeP6Pr0AZIw0RqGTwv8IRighfz5YMqMYsGUM/QP3gVV93OZauKRqcpOACzVH+RJwPVIJ7is9XdEpx1cA1aoXopAApNlE40uj3USQCEhrOvRc/eVXnTDJZXlVfqRTt4oXTdnJt3V5//WV74avfstGQAxyZJBAjpKZqtnp8xU6fP5kKFUA9OMYmHgRJhQDO90DzAQKNxWA84otAaPEgUVAlfUV3Wnrdkd25c0+BGHtAxQVwd8tUIbuQhq4rzqCrJXDY+WFRkPPabNVtROvgxpI1G+g0tlVAqazG9KgIpLFUUWU9xggqJLFJqAIEzyoCtiP5F0ebDjrcU+L7Guu5rs8/cWLZLl541GqVvOalkS3Zf/fzf4ema1bKmjUyI1uHtohUDxW5UF5sZtV8zgqToU3zHHQDWyZrkhlZMzuyM0s5q2lfsbazdlhZtsLly9at1+zq3p5d29619mBkS8tN0YkUXKF2MujZyUrV1nZ37HI+Y8tZOP87VivQ4IUOcG6EWRuH0EeCQkSGgLaoA5pL5K2NCkGxZNcOxvYWEov1daucOG7lBs0vnLKD/BF7g+/5P+gZzDvfM47Mo5A95jEVrM7bpKZ0ZCBnPEOoMMgwp46NrDNQX+YyEP2wY4EGY4dJ++EcRuDJescJZl8Ghy8cF37mvilOwVEV95BW7jhn6ZAMhCvQERzVaA6hAtukvBHOFmuZzxaydOj7hGBTezI1FlFleXLguT+oH5GGZ06kOFCBr4lcmhcdB4oc7cFxBkCtlOFKqgwRVPO/mlQk3qB4wH2XO2J/RvrYOwC54xzZomqlpvMMXj3gysF+37YAK1AjYG9SNE3jialn1wrlvJ07e8aGs0NRAUEvGWu4ggpsQWepBZCtdjSc93EP4ZDKuaTLZkrvI3soJ+agZ/u7B1LtIJiiSIq9xnhxxnKeUQzGflMkJ1CAs8XReU+Lo4xNlimoW+6sLjq7EWA4siuXYl4wxhrj7xEwxNm1mD2LM4H1FEF9ZCq4Jna/1fDuo7WaI3K8J7IJ+YJ3A2RMXE2EgmV3ptptkFS3UcwTzmo0JAHB/fgnfsDKNWhHhzYZjOylF79te1ttWzt5XAFTyFriNAMOxb7gHjRGPd+/asM+m1q7i3xfQ4i5uqQlZ4wsbUPKCQcad+YuCvR5f/DRKYJXJ0HojzPTPghqEbacrrGLNBCNE9Ke0HFqFeulzqaoQqEAgT2O9YmDN03dK7mvHJF9osE5AurKUPJfGshSupb/3PnNetdE5gmbce3aNRXBgrKzHhRIJmqPwKiZKUDgPdCxnJYJnXNqmw83bePhA+3xgwMPpOU35pzmUamTMSDALAth3d3eE1rOPlBmd+w63HymfCBJj7pzTxEh+z6ANsY7bJ18QWp1JKAE6OIgGQoUAID1ihek8ozKrkj6ktd65pyxDKAh88zHn53JM57SHXSgnuRLjYL9+I//kH3iBz8ikfRf/p9+QzJGFGl4cZKnTryvr1+Qg19GNQ8nywWjYzAjiuV1bN72Pi0OnbcSzpBH/yU9TESNGCH1t0+RUxfB80zfPvOffMI+85n/WPy93/yXf2j/4Y9etH7XpY8mo4E6riDSrfZ9CWJXZfsM3aOs7e7Qn71jzcaSHM1mqymejFIeVMqmyJboN1I73rXEnWEcz8XUjwzJeOLp0VZLRUsgy0wqh0NUPPN+oSAVjwIpMhO6Ge2RU5SvFCIbgtaliVfEBCoNEYLgs1B+AJ06Ep93R9s/R5Fk4ulG5X8cTIEgx9/DcYw0VkRj8fzxd557MYgJI4rhUipTzQQc6fDF68YznGo30I7sCI1CtSGh1PEZ/C+DxCYh3UVrAyFh3vI5AiKu5TQTnplIENSW4gd3OdkMQmQnAzmKVFhfvnzeVlca9p0Xv2svvvCyuicRxc2mKYWXy9uVK5dtablqjeWKFUpILblmKMu9At8SdLzhETjX5x5oi0l0z33GIcDYwN3lWVRlj87zZGSdTs/evPq20WZSyHVKsRP4RAAV4yoUUAdnKjai207acx7UDKUOArlfqXszW2m1RPOIgh2uub3z0FrLq0o5cXjwFSg8fw9pQNY3BwWIXigWKMrOZJU9OKCxw8yRt1x+amfPnbfHzx83KEK10syQwvylX/yHZnRJZNxRbpgMbTWbtTroDkLzBIAEyETys7EVJ1k56Y0SqsYDK4z7djgoWePkI3b6+y7bbL1mN3b37NZez/qS+kutb3laSVWN7fj40E6PB3aW7mTjvlKW40FfAQztjqdDWiJnRGPIF8jmsLe8McYsb+qAOJhMbac/spuzkm3kSnY3X7blUyessdK0bM6zQL4fnCeGoY5sz1Ldudmxv8KoO9JfEKoO2qFCGrpKSTe1poOSA5pipXBKiHG0/xJaHEGUOwPtOSoWCBbzKGRs4I5NzC+ZtkA2UO7gi0IU1/32dCVri2YT2teRXsyT7nXJKwL5SH37tZz36hzaxDFM7eRZ4/w9gtkIupF20wFHsDFAIgoecU0pejIMEeQeDnoqHAUVDxlJSewtFOfybHGOKEBL9J5OB676UYFq2JvIpgQYAbAStQHBf3QOMBkAV64hhUsAWqlV1RIXug38ddBE7EAgnxyazNPasVVlO8OmFrNlGxsFadVURO0NSqKhA04BwasOcVG3TMgYDQNk52n2srqsNDHOFmuJeV2qV1wJJjlEatCTCnL9nHTbiCMdNjRspM6UBdsbKLzOn5QZ8MIl19GfZwQXxl4O10J9RMxznDVHZyXAkgNAINTcW0MUhaFsJL+nDXAgyVwTG6NgPxUzsl5xGivVkpxRL5LM2geffsqaraoKAtt7Bzbo9Oy1l16T1qzExROwJBR05lxvd8A96ywAAoSZRijQeibOjQ0liqCkAFYATsE7DieOvRpzobMm5y3cV1Zaui5qL569AIl/qOdcWl4RlS3OO2VLdrbVbEka2tmZGidJgUJauF7gyVpinqFTdDs+llLrIEueqH8R3PHMXKs36HtTmgkNhxzRF4qaArx4HXPL5wfizxhhywAQ6mUHbLBxjBefj+pEaGfvUvyn+RqqiBMqGHvPeeJHdTMEOgogRBEtCJ2XTvz+vu6V9UcLYcaKfYAzbOaSsPiGq6sr3vMhjx9Xtd6Bn1kqAiXrqTPRi1rXjp20O/duO8Uk6y21wwZGfwLWJh1uM09/9CMzpcYKZXGhyiX0VXP2yU8+bT/905+y6aRof//X/k9788237MHD+3JsvU3qkXyUi5/PhMaBCPnBcBRhYqSDMhCHdZDSMXCBnrKgQS05wAOhYMHz9zItarPQDPr25IV1+5t/46/a4XhkL3x3w77wL/4vu393x8rFinW6+0rl0B4VWbKQrXHHF6egocWI884X18U5xfmUUSx4M2MXW0cOigPOF5Q7gUTvVGr7ARcHipz6lDJmAQW8jiMcUX04haQF5MyZS3sI4UY6JvGgwzgFnzcWuSY8FRUMhp7uwNCqeCPxAGNTKzJMG0fIb+JNh9MdximQ0qAnBEIdEWL8PRD7cIjD6Q1jGRQKbZbUYjGcgWjPGrzbCBz4uwjmOY+e+b02YxJIj6CCwMd5RGw+r9pkrSgK1lwRlbP4C6rsRo6HSB25ZUxgq1m3Z57+kO23H9prr7xpL337VbMpf+Q6OBbOH4VzzSF3/MSaPX7xlOVKeesMulYtVuywP5TepdrlpgMBdB30Aufg1KlH7OY7N7QuMBz8r0wBESgHZ2+gggraP/Z6pFdpr3lUaDIPTOS2I8+XER0k5jWcDpe7caoGdAq6E8khEA+YsZBqmDirFDyWoBXkUyqRVJKoCY7IQU9wVQTnOC7ye33teOaHv0cQU8hTQLSj1r+tVtPqSzU7cXzFLl46b8tLBBd9mxzm7Vf/7m9Ze8/pTzgtUjEhvVzMWIVmDcOuVWZjqy+v2BgEpTCyyqxsGbq85Zw3+cTHPmzF9akd9A9sa79v3cOpwcbnIZlXEBq6sxXHh/bEZGRXbGjFw46cCWljq7DKJBEI2o9xdDqH25wcckUURVTLttfu2sFoZvulJXupP7W9Yt0aj61ba6Up9I+GAKxLKTj0enO+raONhGReQILTx9jJgcTmJHpI7Bdew5pXcFgq6aBToWiSF9O+VLLAxdQXMxl8TuzvQNjk0Iy99TGHUDg4UTQc9xuOgJSJpXTg6Bpfc/m/5PgoEGUvUtXeoWi4ppa+cCoLKbCNgz2CAJ4pOkixXuj8BS0FuSFvhzuz0fSo7XhQfCL9K3RmOpXdR7EBjqrWedaDq3AEuN/4OSraw/FyxwmnyVP12EU/mzxIFAijIiDTAR6OA7/3drnefIO1VaeORIcwBcZeGKg1k1rbym4XcqIt6TBNTXMoNCgUypYrZqy+XJfzypzxLO19DyLUij4/s+nE6QCbWzui5HFP8OI9vTucK/7g/MNFJf37px1RxsKpGUeNhGAvy57PEvKcmhnI2Ut0NuZtsUYj7Hsgv4xNdG/UGkm2me/DVvM7d444K52yFVkFEHrREKpVKbysrDStSObW2EsES15YzLyC4FL4JvQ8VfhD54Ln20GHGSpb/9COnzhhH/r+D9ksMxI6Snb4netv2da9HbU83u94h7TIJsj4pvXC/zjBrGdsA4Gu/IoaWTFvyuLnqykIwx/iOVGXkCqLmUCAuD/2Ns/KeoMyEzQj/Bo5f2q/XbdyrXGkSZ0KPQn61K0QnnC17MADtSBpPAIsBHhQZ5702c26c8TDP+D9kZ1DvQJ0+/Lly7qOeNRJ2YB5x+FE0i0UptQ/QN0RnXsL6rv9gH4F7ugGUMj1QY1XVlY1Tmoek4rRpyiy9JAjhIWD8wutaabW4N0OPHN8E2isjBX1AjNbQy5OagoAQzQBy6nuBTQd8Id19PDh/dRLYSxbyNlZzLl4QKxF5gbQAl8glzKjyLCRbeH0ZEzxr3i+WLs46BkoDdJxXFoWPxBKgtmhPfXUBfu5z/+XHLv2r/7VH9nXXnjZbt2+mdQFKil9nxV9gcIdRRMcrjoA/MYkK5Q6bvB754lEUVjqNJJaY3ha3At3YrAFsUuQfaKe48VCxbqDti1Xpva3/oe/Ysvry9aZlOxXfuWf2p3bD2zUJ6oZSINTdIaKV1t6y+PgH7nOp4jlCWbH2L5z8x2l1IQeZrzIqZQvWb7sxtARIacjKOWc0gCObntaIeR2QmNQSF8qDNGzpBayII/7+21rNJeEFso5VoCQEOBkPGTwU6OE+XtxRMTLciOKQVYUmMTGI0oOWa5wjnTgJac4go4gf0dKKjZzoCFxkERkH0itDmUOzoR4EyUHIomNcTTWx8oRajc8gRoHShCfS4ix6ECHQfVDhUgbzjXSZBxo9EVHpoQI1akEs0lGVf1EyxQwCIWxqa2vH7N3XXzchodde+GFb9q1N29YqQgaCjJTsHGK4DFYewd7QoHrS0viMtK3/OSjJ+2Dz37Arl591YoZ+LBFOZWBhjLvjpJ69yLoQIztQbsnxK5EEUkqjCGwe+nlN6w/mFm+kByunFkprSXGWk4OnD+hiO74LyLjjCGcuCOUwTMmvPZwMLJyotgwbmofqQYQzkHHw4a6AxeZ4j7QI5ADOhKK/rDQFIO9EocXB29wxPg9e5R1voczO5hYtQ5tqGJnzp2w97/3krVWapYb9213f2q/+8U/sYPdnt1/cFeakN0D5+jSprWYgZ5ilhtNbY2s0vTQDFpJcckmpYK966PfZ7XjZdvsbtreVtdG2bzGstvuam7Ji5Bma3b7dnw0slPjAzuNM52n6+vIqpmiaAwYoz5dGFXM4ykxjDN6Rsi4MS+dmdnDodmDcc52ZnnbqtUts9K0k2dWpepAAw2cSVEXUtEoezx0KmUfBkcV7lGUkU9oBWhKOLjMYewj1kzsxSnIRKKEcY/cLw7gvLYgpQUjkI4gmPvhPnAUOSCj6MvpAu7A4VTzOSBUfAaBDulx5h2bABIT7wuaBvMfKDbXZo4BBmhBGrx5kBlnkbvTQ6BXq4BU51QEw/2EvBn3CXc6zgHWOOOEgxKyWgSc2CQycNhmId7JQYt1HghcZB+EFqZDm++jkE6oYJKdiqBc7aYZY5DrVNAi56bojRv4PJ+DkjpmgeCi3lEuOErG9bBNQTfTuZKyUzjYaFWLepJBIxW9XbjBTvnCcae+BGcXJ2B3f9e67aHt7Gzb8uqSwQetVIvqNsg4Ah5RjE26fDAkq+J7HacXJDe6mcrWFjyDprXF/SW7pN/RsTAh3+HgR9Yw7K8cv9Ssx4MG13NmLShDocJMf/ZFwCTGldcuZuU4J6OInXUF//9d77qie19WE4nDeSDCM6EWw2dFVgROMfd9gIRfovkhN/rsR7/fGs2GaJWB7r517S0bdIY2SzaL+4sgD+cHECmcXg9MPSMdDq+fLzMFcryXDK9eD3jW6djKyjEFXwJXUrZVjm4/OtYN1LAFHd2o1WG8RNGpeiDLdVhfsdfnjm3O0/G+NzwYCbCMOSDzgM3iWseOrdu923eSsodn/UJRiX3aaDXnnPQI3Ph7zBHIr7JJaQ2HBj7Pzx7g79AZvLbH78npLkn5J/k74cMxRnBp6exGhhIfgP3OusTxJntObcrdu/fkn4AEQwlCM3kw8J4HEjsYe9DENEEdQjEHYDJL6/dEjS3RgfDQfczIHEeWN1SRsOnIOdLIhWwda54asYKyXICZiCNkLPPRH/yYM3jYvESjGaRj2vbe9z1mP/tzP2Pl4pI9//yr9m+/9IL4JcghoaKAMfAPZVHRCnaiSM6RKDf+3rvao9iI3sIIuUOMmDgL0vlLOtDF43B9RT/4lU31Q1n6hFnLT7r2337+c/be91+xQSZvv/FP/q09/5VvSjQ/sQEUWfNmihSIJuUE5LMqCEIyhs23u9OWYSPFx/2unWiKC3nYGdi92/dtb7ctvdJmy2UtvJuNp5ajCCo2AQskOt+kQGQeiSntmrQug8bx4OGWp7mSbNVi29zgYolTC3qTpH3isIBPSfrNudeR7neUIcjeUZgU6T/Nh9p5elonxj+QDw84jsji4QSFkQuUWsgVGo+pKlobiAK/aRSIudMXThuf5xvnT5H2FzqsCLVI3YHDyQ6nO5pjxO8V3aa2inOEgc0ikfWRxuXU8WN2/vwZNYP47osv2u1bG9bvsbY8dSnhrnzOlpoNCcODxuAk33rrpoKJldaKpLwwrJP8xD77uc/aQee+vfiN79ix1potNb2FLyhAcMRoZQvaW8gVbXNry5AAy+fo6kW6ZmbvvHNXXc7UyU88ZLIJGbW4raV0ONSOuVRXNqPDlMMiCu0CSZInqy+6SSVxeXiTSS4nAhSMO04pdhoRex1WDHTWrAhfs1K1SrlkpWJWcxjcd0e8PKjlwCf9zLXphnXz5k0ZxPsPtm009EpixrS13LS14y171xMX7PHzx6x30LGd7aF9+cuvWWt1xV679rKUYPZ3O9btDGxw2NO4wKWlzUhhbFZBXqnesvc99T5rrGes3d23nd09R/dGjjJRiEoIpe57vb4Nr75jp7JZO1Wa2Ily1rK9tp1aO26jiY89KiwYWIplc+WiEMc+HNRMwQ5REZhlbX84sf1c3W4NMnZIK95GwS48fsYmU4pLcUIcIQ/kRSoYqVkN+zYQR+IKHJdIpxFUSWpM+sgV29p+OOet8nM4D+wtUD1sCrQC8eBx6kEN6RpkGQUd/BypUn7v9tKBBIIdvvie/e06pu6IoA0chx+2kJ/ZcGoZe3CkdrAY6MoZTjbBbdyRncGe84wrzVYqcnNFHCgUjnpRTOqUGher94r3zqHTGbAh4ciLe5sKfaFwhLPJ/YNGHaWhZ9ZNUlHMg2xnCqp5xuBdci2uGfJqrFuvovcKewV2CekMMCCCzeAMS90iFQKS0Qj0k9fRRU7oYkqtwqUFGFlaXqLxta0ca3k725ykmuX8q4UyOsndQ6Xe6XzF98iToaSystoQ+klBmithlJz3W/Jg1tFl558rCIEWkMAEHG0O+9j7zuF18ET85ZFnGMNJX3Ryw6kNsIH3RlAXBX38LTi+gd6KRpZkwmKNMKdwrMmieFG7qw7p/JiODa3Vxx57TIXbUK+88UVNBVlu45wfzX0z5jqf8l6QDTh0+cmLdvnJC9oDuztbVswW7K2r1+1gHxWPjtVbrrwRDjr3g43mS40nBJ5wXdpN973YGAc8cUp5PdQDqA34A9honCzP7nZtZdVpC3JaoaSkDCror9Lyk4mkA8+fPz9XeUCvfXtnR+sxaChBA/LzdGZVKUUV9NmhzEQjCtBkzjnu251bD+Bw1LkPng0OPuPD9xGo9pPDzmsC3Qwnl3sXkDEYKgjGt2DP6e/QNAH6VDDnkrI8V7d7RFMKapWDB1Oh4XwGWsVQCdTBjyJyNYNwGTjGkXMG2gP7hpqm7S1UhVjL+Aqu1NLrQ4mVwbJ6Ug8JQC+fYf06hz4oN+EPOI+6b5VqTRKzk5QZAzSASqFCZIrXMu5DZj7xw88J4eXiJYoGYNF1e3b5iRP2n3/2x+3EI6dtPKrb3/1f/4lEr+/du+POS8GFj9UytEbKCZmOiQytc3c9LRdtAoPDEvAyA8ZAO6rlh7YbJEe24PKGY8Z1uUfSD0pmjg7tRz/5YftLf+E/s+1u1776jXfsC1/4PXXvQY+P69SqzpODF+ZGz/tlq8Bg4hsDo/jWtRu69pnTZ+zR88dtubVse7sH1tnv2q2bd2x7e8vqzaacHKEjCVnlvuOZArXGYARfN+gEIpOXHCEIdIYx2Nre9c2Y2hfLQVRk7E6s3BlV4XtqM35HWIBjp6hooUhOz5oOk3A4Mexh6Hg9i5rnDpRqftCkBSzHM31uHO6BDvBaDkjGihaAUZwTji3XFNoARpl4cjF/ft0jyZtwnjGkblBhS3nkHQY+mmLwXLx+kSai67Hb1EY6q7Q2qMJys2rvevKi9Ttte/XlN+3q69dtOiLVXBFtAWSdLkfnzj9q5y6ck0A3ziloFGtwZfWY3Xjzmsa1uoRW5FgatNAFTpxu2af/05+0b3/zRaM1qxuTkSgFIHigqEJG2Eflsp185BG7d++WHM779zbFW2czStEhiYbz3Do40oHv69+LG5UpSUU4QrdE2ffgj6gu0F8QZ4bDufWeXue6agksJN7bhApVVztHV44IlF3rOOdIEg4G49lsEZ2noqIxjpcfXnwGnw/fEKN8463bNhpwkLdlQEvlop0/e9bOnVu3tWNlIQYbd/fs+RdetWKtJo5i/5B0n3MX0dPsdvpCrXECMFAffvqDdv7iqm1ubdjm5sO59iuFQL42J5INIytw7dU3bW2Wt1a2YMvZqeV7HVuxnj26UrUshxISvrSGVee+jLqm9XAI8wVrj3PWmWTsYX9ow2rLNkcz65ZLVjmxastrdVtu1ef2J8aaeVAquOPC8iD7BJ9RFMIBGYjDPDiVLXOkHtQv0ojUCfDF76XHy8BSFKnAZKyxZP+KW5j0XNHzdEc0cf8VRBZ04IEuRivScMA50OW87e/rHiU/h/Qc3ZdSepO/B9IamQP2mopLk4Opg3LktoR1IEWHSmVeLIPzgsb56UcfkY2jExTBNSlpMlhB3eJgCkWASIHH2ETHKRxk55J6TYCfJWhEd+dFKRWCgxE8RUd9FtHf+D6cEO5X6c0EqLC+Sbm6I+TSfhHUh62kGAoKAWdanE2MCe+dO2VkI4UWF2x5acUmBQAjNGYr4puCNCGhhvOmzx/N7N69e7a/R/vrsgrSjuEcJz44gQeZTQ9sHO2PDFc4vLFeJPm1QDthbYf9DfsZaJicJNVEoFXu3FDGPs58nikyDoHyhlMc5xr7Nex0ADxh24+yeKxlz1aG8xWUE+hmZGRw0i9fflwV/UGtqdcacoaC185ZjxPMGgBthfNKo6bLVx6XLcahmw0HtnN/2zbu3FdAVSrmrauqfvS0vTgSupNQ+4LfT2f3QM2CqNVBXYcgBHsDvQAuqYKnmRebRoE0KC9ZQ7Shl1c8W8EcQXNgPSH5uLrcmtM4gnbDGKnrV9EzJ7HG49zlvjY2NrwOgn4GGdfpxubyhROOdB+AAHsIFFW8ewrjR65cxb/FszH2caxlOLxkooNr7/RHP59U35CypwLCyJSyhqZTa7WWtE65H6gMaGQv0oIYy9ib2CuerU09UuIVE6pT7cJY0ISJbANgA+YOyqGvCW+7zLrifuHHozVNBgTfzO1LSfTEyWAsTfRoVqXkXNa5zqgsQdHT9VD8yFPL4xmQDG3fyyjDg8WRjcbHMMv84H/0CTm8csYgA6N7mS3Y2mrZPv2ZH7b3ft97bDZr2a/+nX9sO1sH9tZb11UJjsPr1ZUUMZQl2cQXUb6nYfWjPP1wcvnZCxZcbzcGSRIuiZuCQeShqF7koZiYtfVVb/DARBcLNhkO7eyplv2Pf+vnrT+e2Nsbbfu1f/C7WoAUrUHLIFVHWtlbHbszxn0QfSrynQyVaoDGQXV/LoPk2siqjZItNZYtMwXRmNk7N+iwVbHjjxzXNTh0QBMjhRSL2CNcJ5yHkY1IqKruV24MAq3l/9t37lm1VhX/SM4M5ONUnBbjoQWc5DVwdDDWcBTpGDV3DhcQ20iz+wVTRfIC/2pxLiKyD2c6jFkcOLyW3zEHcpiDiAAL6QAAIABJREFUp8a8quNZCLfvi8sWzhboqfpaB4qvtH5KkWkxZvSsgcrwORhDfh8osyLOP9UxLpCYONRkqEE8akX75Ec/Yu29tn37W9+1N165ajaB41oQ0ofRK1dLQgmay87VcwFx3wTvvO09xuGdnTxxyvZ3d2yAzIoK2nAYzepNDqeB/ciP/pBt72zZw3tb1u93xTkH3WVspPfoBF+NBejf3bsbdv/uljqZ8cz8XoUEaU1yL9W6d/jzuXHHRw5vmrfg584DiGTwZMzS4Shy/sir1IWK+eZz3mFKxUnveaH981EA5vuVFBKOl+gOXQwTxSZV2++6CLqvKTrXlBQAbm09tOmkYDvbIIZuxBiP8+cfs8uXHrNGwyw/y9qdWw/tWy+9bYOJ2b17Dy2Xo3DEefCZbHGuTnJsZdXOnjtmvcGOWsWChpFOlz1JAZ4C5e7Q7t6+bzNU/aYzW56NrEEzi2zOljIDWwKZLBSsls1ZFULzbGwNDCgFU8OJDbJZeziY2C6d0FrrdmuvbZOlFctUzc5eeNROn1wn52QUyfLcpGDdwfAAizHGhvE7jCr3SEYK5QP0MkNmiPFlHzOegSY6L28mhzACZoaV/cNhMYQmMKOTWX/eMYiiTGSCHj7Y1NqVk4b6yUIQGpQJHSAppRo0Jx1qqgj3in85bSMvXmQt4hDzHuwhiDuFmSGzFraApc1ng3yKH5wQPF+TqZDvkNQ7ihNLWnfYDQppCG4CqfLAyVHYSEuKftA71POTmQpENSSb4nWMUyC+ATgs2hDWCT9zf8wPDgrOhRfTuSawp7A9k+UBlGemwqHj7xNlLY5eH+lf6WGncw2ZyrVjx4wmMONcKjalaUlC3tnDdEpjbBhfArtypWBL9SVllShgBD0DoYQS2Gq2lJ3kXF10Kpk7n1vvXiVQIbJ6sqNHjX5ijMMxDgBDoAU7KCHBOMi+Lo9a3QbfM+x8BBr8HE4ywRL3xnt5fYAhHjQEEv29zjHOLo4FTjqf//bbb9rTT6Ohm0lZJw/8WA8UffGMOlsTxQ9H/eITF+z4I6tedDrsq0HWnRt3pbZE+rwBIpkv2FJz2R7c3xB6i5441yJoeeSRk3Z/Y0NjPABw4LOpXRgMhZsQCOMc5vPwoQEzypLnItu7397VPicz4q1rUVzwToiMRdAC6S5HrUZks8nUsDNiHPmfL5faOtJCZ93RHpr74GznmtqHuYKkKVk7BNLsUzI9zBlOdACLsab9Hp2eoPWMlnHDi2qVKU6BHfuMfRVScvPiRWUkUCdyOoMH7ASGfk4HSBXOOx3YArUm88JrlqA0TKe6NkAM98izkOkHGOX13OP9jQeJv+tdNXf3PSiA5uBr333G/qBv+ZkjwailcO5wPjL+sglQFFKTHs5agqFma1kBw8HBrm3t7iqgASSFM43OfOYjH3t6FmlvLkLKszCDLzu1H/uRZ+xH/twnbZKp2z/9Z//GXn/1Lbt967bt7u6ou5RSuOqeguH3ze5avX54Ly+3krE54gPFQgmDGBuMKCA2NxEUvEoijDhccFzDMcOhnY079jd//ufs5Kl1603K9r//o9+zb734kuWywrSkGzfLTqxe9a4uVI0y0W5os1rIpB/PnXtMxRUcJtube3bn/h0tdoCVRg1Bfhcob642PAoFsUlOfSyCMETcPwaWRceYNpeW5jIlHC7cf0w6C+TmrTvuSNK2WMLhjN2RCgEyUrwnHDwhhEmkXBqLyVjzWUEdEeUgoc8YjjBK/C6c3YgCI4J3Z82jf/4F7SKQ4jkKK0PrxX1l+sUnfpcOvdQ8I64T6ca4d6HJKbKMv2Fk5KBn/fMDpQjnCmQy1maMcUSquezU1laW7UPvf58Oy+f/+Hl769o74l7BB5LNLGZtaaVuZ8+fsfOPn7VsnvTNoegTgT74AWd2+9ZdiW7rwK6wrgvWHycZqsHMChV4kBTEmbjhH3v2Gbu7cVfohNLzinC9MpZiLtbc3u6evX3troy3IuqyyxK54+jItugrCcUS2lJ0x1KBYuquptdRnJLkn7RPozAKmTRxqfOWnXmajC+lh1LAEY5XrAXmFX4T6VndSjpUaY0pXrS4eqgLeJMGjEocRCDpEcghHE8xw4P7u3J6kaeh+pr01pXLF+30oyettVK0VjFvV69ety/94Su2u0/6iYKQjApFkO6DqqR7GAzsySunbWYUPXmwy75RwDWbCFnHWbp14x7lrdLGZmxn45nlp2MrKmbPWpnuOgwzqHBmZs18wRrZmXSMRxRY5AvWzeVtsz+yWbVpg1xWQfX62pIdf2zNtqGkIPmXDl/Gxdd6RffjzmFbiClBkQexyGWB2Hjgi9Hl8NS8KwBHBWAibpuKZ0CmUlpewQ56qPD1k/NIOht7wHrotr1SPzNxRRcFNXDVdHD6z7Qv5X8FKY26nHDsJzYrsjoRQLLm2XNcM0TbA/TARtLYgHXK30CixE0cjG1va9uWT6wLpUdrNWThWEPSUk2tYbmPoBXATSY9GxQOz0p54V4g0YFm4qhIaxwdz6Ruwz3ynFqzCgpHiSsYTYac+xmpfK7J67kmwReHLfMAckVqHKfIxewLciYYk0jfhzOnBiZ0P1Sg5c6h5jZ10SQYh1bQaja9QUbdnStoQT4f2NKZvX3jlp6jsdRQO+Bjq8sqHMKxoa0r2U9S2qFMNJ66PCVnFWPEF89GwPSnaQSBpDLWQlCTDeU+AoUOh14OckqFh3OPc8O9jBMVLexAADKxlgJkiD3P+xk/Ty2ndLiAEA+IFgORQAKZO/5WKTjKuLu7bSdPPmJra8fkL3gQ5PU9IJo4TDgqPOOx4+tCd0HSsZPZydBuvHHD2nvYgqHQcorAmX+Cf+x7tlSwUq5o48ORlANKJegJHZdyoy09c4uEZUI1JWuICo/oFxSBkh2jmDn4vyHzldU9cF9xrgXyH4GjMrQ2swro5sL+iuwB43D69GkhuNiBvZ0t7Q9lQxKYxTmPRGL4EioWxaGve4MY9jPZuOiSGOsyACfuoSupysY8mON77hU6YvD/j0A1pCfd6YyAmeAEmyRwMPH5A0zxrKQjzbRMjswASDFF+nJei0UPpJE8xOlMPklkodyvKSpbhv3nnKGIjWs6/cjXdY7i8sQRV8CVySuj2u8NRMerL9UF0u6292zl2KqdPHVauuLM8YhmZDnO1Kzdu3vPnv/KVyzz3J/5uE7GQPE43ECKGpWiPfP0k/bZz/2EZcs1+73ff9H+4Pe/at12R2oNdDdigGOQqjV0KR2hY6F4pO/9l3Ek1CouiX3HA8QgeGWs66f65nA9S1eE8Epb0kWRJsSgbz28a3/tv/oZ+4GPfNAOBjP7469etd/5l3+gNFJmOtLrUXjoHHasghM0cS1LBpzIBaTi+IlVW11dskIO5Ia0U8b2Djr2yiuvyekdD6caTGgOzdWWricnVw0gfOEsburg6vC/kDvkY9ICiMhcXLaOH3YYjndu3tahpiInVTWDCqTWhcm5kFMG5zVpywX1oSIHxQuOAv0LBCoMVtAEAqkNCoI7SUd8Xj+IPPUXzhRrwg2uq26E0Yt5yhJhRfVycprD4C46sMy3nLREUI974/oxJ0I0E8coNuRcXyyhy0qpT6d27swp++AH3m93br1j3/76t2xz46GNh6664HqkZqPczK68+wl74l2XrL2/lYo+nE8OV5Z/EaCQwiSCv3vnoe1yCKYOTesnTphlKFCgGQEG0bmKjQbcVzpR1e3yExfs2o2rdrDVTpxqs3LebGdr357/6jetXmuJyoA8Ft3aGHM/vPIKbuIAKnKo0R0KFEGFeN44ZXFfxPxwUA0TP16vSfuGMfRUD4jbkR7xIhITB5uc4pEHN3PkWPvZi9I0H4S/oi95gaQ7BLQWdwm+M2fO2oMHG0pT8/eDNgED+5TCn4KdOn3SLlw6bfVa3maHXfvt3/o3dm9rYs2llhUIRpaWFFiQwoQS0SddmJtobDnwOPj54pm4H+YOxGA6ccWA9hYSXRSE+YEPB5Y0F2tE2arJ1Ero5ZLeQ70in3HlgNnUdnsDM1poViu2cnzVHn/8lBWKGTvYo7ADikvGqo2K95VPfEU+exGV1eGf9nccHhGsRTCpguDGkvZ2FIbhVHpRmXfeIm0biCqOtBcJOW0oUDpey6FFulHoRirSIchwoMJRmeAPO3rvBbWBoDEvcTiVVbjmAbUC2HSwwemjUCz2rB/oLqHFM4GiKGibTL2VNoWEPW9kEjSFfY3hUJw7tEHD1sSBzPW4TyrDgx7BIcchrq6IKRMSaDb/l8rOKzzsdXQ9p1cdqV3oNYkGEQEhY8ka435BeTmP2nP9UG8A4dlIR1Hje5aPqCdClPxvyO7RqVDjNQBJatmjZ89IvcPRTdf8BPRxJ3qgIBqE7MKls6KocA/o7NLuHs52pUTACWXtSHs8Cq5of866Rq4vNEnjucKmh+2NvR7UmkUerwASadF40Coq1mjsaWzS4tKOddvO/PLFOIRdCnAinOewA0FlAIkk2IuGQzHH8ToFY6kFrJrjsLZ7h9I6b7Zqdvr0qbnSAJ8pusVhT8E92dSnPvKU1VoemOOsHWxv263rt23zwUMhrhXkzmiPrHY7OKreVIpxJIskLfSs2UF/aMVMXuc+MjazUk58edrrctYzHlAjSJfTbCKTTVQzrceQ0oQS4QF/rBWCdsY7EFP+VkaSFGAIFaekrMHvQxWD/U42WtTN/BFNhjElO0SBmjIQUv/wglfWXwQfjAX2Qnq6ibISSC8/c29SnlhdlepQgIsoUrHHQvM75lvNexYygeHMz8+FVAsQ/gIBG3Zb4NZCQw0yFdgJ1kArtSgHRVdgnycY8SJvxiF8QDJkjDdj6HUHoeTimTzaafM8/MNWcg/9w4FAq2VsM5Kes4lt3L9nH/7I09LeBlzpIHvWbNjjly7YB576gLSrv/vSS3Ra+9iMRe0wui84ZG7qpZJdPn/CPv9ff9ZGs6lde7ttX/jt/896nX154EyMnIeU5uZ96rqkZgF6ngRpw8nyiDui/DDCTPA8opTItKdj+TuVm0Lj0hcpPLg/znvJ2kF33/7sJz9if/kvfsZ22kO7+2Bof/tXf0O6kXlVz86sWq/YXmfXsvA3p45IsyBAr3A4up0du3DxjKSUaN+InAx8kju3H6rDCI4yxo90ogp8ah5pk/YjJbOIYnphVhJfTyiQotokPcX3OEgxoREsbG3TUWdDbUiVbssReXvxhw6WhH7NndrQXYTQn9A8/rboaLL4uTc2VBiqRceUvwdyGteNlEgY09hcgfIqcgVNSyhSUnzRAsZOBgoTr5dDtdACMZxZbjnSIhEp817uKZyJMCYUBswdQoTMl8r2wfe9zw729uzrX/u63X77ns3GNLgoWjZXsEnG+4efeeycHTu5YsvHXXoonPiIsoXQtTsJBUKIHI1WxHxy6iuOygLvgb/UWq7ZpQvnrXM4sId7+zbLlqxaoIiL99DtKGtnz5y0Jy5fsK9/+Ru2ce+eDrLnv/yCUY9JA4XJZKgoloh2lj1qrag5qta8A1+itYgvK7TGi0DhTsZBF0UCoIVw1UMMHUk91g7Xw0FR6qtUViFAIOIRCIVzHEizNwfxfbsobzTnCCdlEWg82IgQ9/Z14IeZDtRc1jY3d7wTFVCrUmpLdubsSXHjb71xzXZ2Du3uxq71ukMZYuyBqAFTD7ZqtWUbTbpWKsETRf/UO5phvMUdH3gaDSRMqc5zZ+3qm9dVmDNoD6yLHNZBR9y34cj1NkF/CDRslrPsbGJZWhYjIzQ6tPUTx2T8i6WMkYkOHt35M2eNFOVwdrRP/Bmdv8o8omwg+wcylBxEHNrQ5uW1/As0VeljOfEDazaXVAgXTm68P5oQRCGX9EEXEDvsLqiQAoCSt96l0JDPIEDgOoFSkiUjje/7P1WYT11eMexC2AbZ4NQSN/ZpcPQD3cE5wgEJNAncxWXQXHdUti7xgXU/qS06dlVjpIAjNGyR+jq6D7eNnn1jTMKRDvSs3miqWI+1R5GKr2Fvre6ySW2NU6To3f55ISrXjr/x+fsqwnRKHa/jb3H/Ph6O6PJaAAkVPycZQt6DA8VYnDp9SjUv2GB1mZp6Zk77Agc272ot6OjGXuNecLpBbClYnY7QWndQJxBsD5hScVSqrVDmJ9FjeF049gEYkRaOoOx7rjOZykmHEhP0DgU5RINkQlGzEeXQP2/xPhmXuFbYjnCeWRuB1MmBOXROu+Y0NduZnxPp3mXfF2pIwuGB2nP50iUFfUdtpZ1ec+b8GTtz/jHLlmggiQ7txG68ds02NzYFBhCsssZxgk+vNa1ayNpaoyK7QzGwn+cltVXGWcI56w2mdtA7kOZ2rlS0W/fv27kLl+z23QdyeFlPdO6rVhp2mMAeMrx0S8QHCSeR++eZQqkllFK0D5J0oRoFM+eoNcE5T2pOoaV92OvasdUV/d5rQlxNgEBnMeCFg7rYxXMxqGb8cWKZk1gXi9RK1/ItW+ewZ3tSVPDMTew/OZl21AKcuY7itFgPzLUCGAq5WX8Vb1u+I/UWb3IjTegE1JHt5PU8F91skYdjrOILsCL8xh50hRSUM3aM4/b2pq5fK9bnWXn2Ig5zBOnTEbUnrreLuglAwDMffdZu3Lhhr71xVc0+agTk2L583h6/cM6uXLzklIYwzrHIQRDhxj2y3rKf/2/+khUqWWt38/bP/vmXpCNKC2AWJP+C/M6BV2+UhZSp0pNoS4c4ep0t29vbTzwu742sFHfaxPwv4zNOVbppgXpRQV/v16BQoY0TKNUDs8dONOxv/MLP2jRbsF6/an/v13/brl+7acV8xvq9A69yzc500IDYYGhYLE4voA9029bXjindRNSt/vakEhqr9gd/8O/Ut5qDtbHUtMZSXU5vGCPS2nOkM3Gq+Nkd6iN+LWljIk53oKrz9E0Yc5ymO3fuWqNGm+O8DWdIaXgrQkXdqRIyUoBIbgjxRbpICOFRh6VIe4kmkNDaQJoWEeAoSvD01FHrPhZkIMDh+Abaq2vmiIhddYFn9UPBERIQNr7COYvPWHSYZQQllfW9HeniwF+813hNbjaxlVbdrly+YOV8zr76J9+wN1550wr5qpUxSj2aG0Bkz9ipR0/bqTPHbf2RVfFrQcuDv8RzhZHVXJSpHHVngS8i0TA829v71qbzS76oosFWo2rnzj9mV97/XnvlrRu2tXFgVbjkI4pS8l7AWTQrZCa2vtyyL37x36sIC5BWKGPZm5XIGRkdiurA56LygJvtUkUFIYwFtS/GsSDlk1ejCOaAg5dDVD3d2x0VzLDXlL5Vxz3nTMvo0UUHlFjXZm6gLfhch6GJw0uHLYUAKXB1Z8FpDjFmsU4iSIL/7mvFAx2uEQ4EVKBuD+1dnOicgszV9Zq98epVe+KJD6gI9ObNDWvUW1Zfquh+cXj5LOZzf3/b1o+vijYFWoYKBqiYZ1Zcigf0O7IAcLRB2HqH+1YpNcT7Rcf13t0NNRPp9mhyA58UxGVoS0tNpTWxBTiNxVLWWstL1t5zJYNY02ggzxCFT8UYcVDEz9yv9kHOkcLgwoXj4EF7dY6oMb84Blp7laqQZwcXHDGNfUjXLw4wbB8Orxfaeso3nGm+55CR7KFSi2QffH0t7m2qy/niPnHm+z2niUTR0uK9gnwHShVBJhOs9TQYqBCrudyy7c0tfQ7Oy6JtCOoE1wggg2LbTPaoUQ1rhKYr4aixfl0/+4jiEGhUOOMRjO3u7+m+STXzFftWmUkQf1DGpObjdvho70Od4r605tHcTil27oNrHhwQxAC0sJa9gIkvzqxwvgFZGPfgbD777DO2cf+mxgKgpoo0ZK8jikM0pGDPyXlZsJfF5IQTzAtsUGHqVEoPui9+VuGpq59w/diri7aZ55Fz1ve9GHsw9qiQP6gbdDBLAY/mReF1kpIDREqFQ2H7ArgI4CnWXgRSQthSxoX3aN6nnhXkunDRoUtFdo774pr8Y70yhsq6pEJkxp/0/mOPPmorqWUu1+PM//AzT1m24mMx6g1t6/6WvfHSa1avVsTR329v2lqtZq1Swer5idqVo70vFY4ZXWNV8q0MBcWD0oSGGjOd2GCcscPpzHYOnLd+MJhYhzHDNlQrNkXR0KaSHyNtzmv6fadIsTzIzjF/gYYyR8rwUoCaz4vuw9oNh3N3e1tjAPrLXlSfATTKkzYv13Ka3dEedsUr9yV8b7N+j7S4PVBszJsE4dfEeg0AKagMjPM8oFjIBK0fP6b55HOgVqhoMqlC8WwR/IUMIHuaz4XWw3hiH7BXJ089IrBRWUY1KBtKX1eOcsGzSPzOm8o4nQ8nlrlBa5m1wWcw76Df+E0wDRz8ASRy2hLvr5aQjPM9KxCrwBq6Lxm7TGFsT773Pfaed79XxcoEg1evvmkvv/KKgKDMs889Iw4vCzdSaThZwPGn1lbtz//kn7WLl0/bNFuxL/zOH9nXvv66TUbdefoZKZVAFCHlw5fha57+Z/NSG4+Dq8o8rzLmZnnI4FH5371g7ehgJsXu7SEdnXN+MBPCgT/obtt//ws/a+cvnrX+qGxf/L+ft6987SV7uLFh4+GhrR9bsYmNYDlK8Nr1ePNKgbjjCpVjKKe41UIEGWJ1XQjUS9/67jwF1FxZdmObK0pGRr2fm17FHQckYxfpRHc+PMWoFEdqIBAbhHScyNQpTUz1+oMNopqa5Ys5y5Z80fOZ8brg0sShxjPF9fkMUUlSwVw4vIFK8b9Hj/6eMFhhvOKagTJGZO/G/KhQAwPiIgFH3Y8C1fDFe9RSOg4lNoyMIhyytHnj/eFgBwLrThY90mmnSCq4bFcuXrB6pSJE9+Vvv2aFzJIq2dW7E+NlQ0Vvjz72iNK8OJcgqmpRvSDVFM8YqR/uGwdgXqktxMg5W81myzY27ks7EJUFUkHZ7Ngev3LBfvov/qS98sp1u/7mhvX2Di2bI0jzIshaMWfXXn/JXn0VZ8vbXHOPPC8ZARWezOgd7qL6Wj/oCU+mVsyUFQkLQciY9HGrFZzavIokQWQk1UT3IemO8lpv4whKBBcvghzWmzhWyeF1h8qL1xYPruBg40CGUfU14vuQ+w6JoUCKhcovFG0GF9oPXP+Mra0d7ZVAnliPm9tbhjN36cplu3btbRUUIrouNGHq6Bx7COnDxpILvTs67x303BnAGfdmEqwRglg+j3ur1th/h2oRvLtLUUfTJG+dpRsSjt9Mh5GUEGiXTPvWEkoIKeVmjpz5XHmBDc8m+Z6UfYh9xGsisCWLFM5BrB8ONFEv0oFERycZfPG7W9oHSO/wxeGudZ+6DnKaUt3MISI7morjIrBUqjaTU52AAnjJrqGe4Qg9n6MsWHKAORi4L1KvaJnHwROOCGOHnBIcQl6nPZqycxzOHD78DZtHgW9ktUgdOjpZmGvpRkAZex67xphTi8AXa4fPwFY4MrvvRWVdl0bjWQk8oyAnbAtoP059vD8QxqO9XJQDwcHKZ0veqXcoDq6aCiXnxNtpJ4ULIWnDNMeOskUgz3xyRiEpxbMzJlxXAcdsZsvLK3b23Gnr9Q7mgUo4JgTAM0CLonfVizEhEAzqAs8B7SjWUNjpsOMBBIGoEyTBIedvwcVmfo/oKL7v471xdkq2DGoTqi+p7oLPYQ1KSYauj0hejY8ySPNAZyE7F6hhrKsAuCITQDChMa/D/XZqC4BUILwRzIVDHuMfZxFrimvR7Q/ZMo1xLmNPPPmEnTy9ZtlyVm1wbTiz73zzJTvYaVsh44Vnp9aWrJXNWC0DMlhWmh1bSlqW/cSYkJ0GeSgXqO0Yy6GFluA69Xmb5uAGDwxftjMc2+Z+xzpDaFwlFRNDzxQQhugcNlFyZSMFqoBeKkBNBWyMvdD4BWUWZV/T72MseA0pdxDl6HZI5ub69evqEXDy5Ml5AfzivDq10BHYrc0dPZ849yk7H6AFe5XXMZYRSAeVKfyI8F10RqXsFVl7ZbySqozsU9KRj7MDnrM7rkdd8Vjl1Jiw76CMENCwTqAw4q8BLDAOLlPogSffM6ACCqSbD7d9qO85T4fQXkYODrA+yIxxzzi8BHJSYsi4v8GzoYMMuPKpn/xRBeb5cklzXKvUVddBjck//z9+0xFeboaFHWkJHgiZh7Vm0z75ie+35557yiazvP2/v/+CfeVrb2hDE0Hz0Ew2xjeg/noDTpl3HZJkWZViGzf+HIJ8OZLnXKdATBhYcUR8/BMK6NFhiLQqbZtzw8kEHB7s2E996oftU5/6M7bTGdtrV/fsN7/we3b//gPvNjUd2oQ0JnsQp0Iduo4qcLkW6JDEx0s5tXOcjBFQ37WDnX0diBKMzmZsdQ0BcDrRufFRFElaKDmaHCigUrF4GEMmgvdjMJEUAS32rmCO6uDseBoTAfJde3Bv00jflWgRm3P0zDeQ82XQFUVWRQfDGEJ+oKvfi1qwQGI+4v4CAVw0QCy82CQRyXH/vJ9NxAIONGau+Tty1CEOd74Po86cupPkB2M41KAMQgBSa+kwllw70qscnt4a2KxVr9qVi+dUAf21r7xg119/R6nyQr5s2VzJhiySzMwuPXHRTp89IUUPOKEcoE4FQVqrkebV+V+BYPhh5tqGg0M/HLnX9n47dQTzaFQd9TJ5u3d30yZD77iUK+Xs2LGGffrTf85W19ft//nXX5ZTqy6FtKY97Njzf/wV6+ynwi8JzYdMGO1jPeJHMizasP7CL/1V++ZLL9jB5sA6uz3b3NoUZxjDStZBhVE4SA3aabqOpPYPwoIJZcXpgCcMUy84vYEKI5PlY+x0h0XHw/fo96L2gTgEwk6QGAh8oL449xGlB1rGeIE2KrujdPFYgSNfMshKn5rSqBTUZSxv1bK3DcVRjntBnsmNLIcL+ys673WOFGCo4B6PVJwQ6AQp/EzWW5zPpnwG68XbglrOK795NuYfiUIc5p3dfauUa7JFnYM9OTdrNQEeAAAHo0lEQVTMM1XH0sBF3pA0OkVu3a6cPrUsTWgO6zw4osOxO0T87EG9KxEwHnFQMdbB70dSnGfnWoEGa0+Jxz4RtYp5V4pzPBL6curkI7qfO3duqaJdXMCH9zXGAQqEfWU/k5XqdQ9FmZKjPZ7q/nAO+ew4tBgXnisqvPl9KB0EVUtUA4rXkoMC75rv6fiIPS6XvE086w4OJuuUQjdROnDwSr7WWBtHDoJL6RGEiI5AQTEi9inLwGfL1g1H1u0cWK7gfOUI9MUFZCBx5AbwLo9oVIFEgShzDwSbpERFG4OL3Duc21dADj4rdNRZ03BnmZtotsH5yJjg1KG1Wm9wNrmuOfcb2SmdaaD20ITUA3UqrinnRSDHPD8t2B1McG6t13Z4IBwUB2XxktPs+9HtfNivQHzVXTHvdR7xd7pdgubi7MdnCJDQ/nO0TfeDZFNqBhV23zMHR82EIjgP28F9x+8Ax2RTKRKf+O/5X4BC0n3XuuasxAGPostQfQmljEzGaRK5vD333HN25T1nbJbPWbt3YOPB2G6+8bbdfueurdTKVi/PbK1ZssJ0YsuVshejwftOhdNOTyyonTj7Z0YWlLNOQaX7Ht7e2fm93DPFs3QnHlvettoH1hlM7FBNclBPMa1ziiCHCa2nnmPKOimVbXdn26qV8hxw0voB2SbQJTuXxiLm3yk/fQF8gITu1LrfEdx+9meoMbidd+cuVCAo6pUPkahwzGnIh8XnxH1E8BGgRcw9znzMdWhVx9rCTmh/J3pPBN4oVjGvrNVFupwKfJVBcP8MCgZ2Bj8mCmJxYIOmJX8wFc5q/0p5hmzETFkHFegt0FzxnaTYMxzZWOex+ynuu1bs9ddft0/9xI/ZqdPrAo6kW6095l2Eq9WmPXiwZZkPP/vUjBuPjcsHyzEpIqidtY9/9MP2U5/+MRuMp/b1b161L/27b9geUip9pzRgSJkYh5uRgIA47mLfRNxK5xJmKkXjkV9Ed2xSBjQiVyGKEuv2dqdsZF4rlCsVbnGgx+QfHrTt/e8+Z3/tr3xOjQIODmv267/xr+3V115Xym02GYhjRXU0XwUVevhGD9TNUSSqwbtKn3JIkhal3S2RIvJVCIpzeARCyxjpwEgqCr4g3RBFyitkd8RTLEWx3NAdGDkHRJtOc/AoIGfX33xLXcRQbSjXKuKVytFNXFiMBtWaJGq0QGihuyCrE8huoDB65uTgxfdci8+OKC7eHygBiyjuPdLGbuDSuCfkLyJEdzA96osoMLSX584yVa8s5tSKGSOulGTSap5SMTsd2UqraVcuXTQU7l5/+Q179ZWrVsiic4qDC8pJWtvs+GOrdv78uXTwTaxaw4D0dNDArYzITw43QQpps/v3JNRdq7tMkQKB1OKZ5xWSkTivQgYQsZ5MrdVcsddevZ64iwOrVYo2Pdy3H/uJH7ZP/dRn7Td/63fsoE0rxb7t7mzaV//9N5RKFwCdhMN14Mycw8X9g1AL+S+X7cyTa/ahp95tuxu7apBx5rHzNhyCAh/IyaH4zVOjfR0qOGvLK6COAykJsLcmNlY3KLUGLuTVhpH5iPmLQ5ACiEiRzg9oCvhCIH5B9oj5itRwrJFAafhECj2YQNBe1kCokLDOQnpHupIzR/Uyojc05rx/nA8+F6fN0QevxGe/3Lp1Swoq/B5ZIe6FSnsPUFOjDdRkqK5ORVeRfgMJZC9iXD048HbcS0rV5ZSiDPSDe15qNeXIxnwwZkIRFtATHOtAANWsITXSCfRF9qzsBZM4/QoiyEIYzh2BDoVHTjtxhMulgviZ3yu7pY59XuyqRjgcHWrA43JlCvynSCU1rICCA40KHjy0Y2uu3xn3G8Ensm6if6TqaJ4V9FT81RRwoSEcqWZ4eXxxD1BukM2KlHUUUnGYyWFV21s/8AIpZu5wmmlMEm1aA81zKlre9g861mw2tP94H0gWiP6jjz4qlNmDaK/YBr1mXpAqEh0lrU0FEygAtVo6f9jfEdwHCk5BWQRawfvztewpWDIDdFrztXSEPHN+BUDA2eQt5meii8Qe4DOvXL5ka+v++REMBnjA/CM1yVc47HG+xSGtdZM4zbI1KRiLuQsQQO9L8lyLgWe8LoJOgoYAGsK2U+CF4ylnOwEbtK+NszU4o5HVxfHlc3ntooPF/YVPEGtp7iwDTNEBLrVyhroXOuyLAXGAWVwXJ5CiWwrnAqkGFSc4CId7qV6yv/z5/8IORwPr9A5sb79tL/7Ji9bbPbD1Zt4unVmz1UrBigRKhZJliyWtCbjKcY5pvmZQvsjwonXrTQ1wuEHpI1Cf5J0fHeg/lDEAiWkub73RzLYOevb23Qe2tLJq+WLJdvaQKYPvT9ZjT+oo8MvL1bqQTa5PsWQ4oso2JAm+sI2MX8w59gHqHLQ4bLoCvFSkxT2GU8d7+FvYHKh8ygCLBuEKJtjA8MnY79FUI/4etKMAng77rn8ca4Z9GQEh4xdOLfuE1x0kGk2sY9lPOiX2ugIguBfOTDKknKX4DJgxfEFsFI5pBGWgv4tgmYJLaZsfWqfbF/UMmiLUOA9EXS+czAhjS62NU3q8mQ1CAH/hcz9lvX5HBaKMJ36G03mQsp3ayuoJ+/8Baq746/Jm9BUAAAAASUVORK5CYII="/>
          <p:cNvSpPr>
            <a:spLocks noChangeAspect="1" noChangeArrowheads="1"/>
          </p:cNvSpPr>
          <p:nvPr/>
        </p:nvSpPr>
        <p:spPr bwMode="auto">
          <a:xfrm>
            <a:off x="155575" y="-144463"/>
            <a:ext cx="1078064" cy="10780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44</a:t>
            </a:fld>
            <a:endParaRPr lang="en-US" altLang="zh-TW" dirty="0"/>
          </a:p>
        </p:txBody>
      </p:sp>
      <p:sp>
        <p:nvSpPr>
          <p:cNvPr id="22" name="標題 5">
            <a:extLst>
              <a:ext uri="{FF2B5EF4-FFF2-40B4-BE49-F238E27FC236}">
                <a16:creationId xmlns:a16="http://schemas.microsoft.com/office/drawing/2014/main" id="{1F1E35E2-83C5-457A-A988-D925D78CC8BB}"/>
              </a:ext>
            </a:extLst>
          </p:cNvPr>
          <p:cNvSpPr txBox="1">
            <a:spLocks/>
          </p:cNvSpPr>
          <p:nvPr/>
        </p:nvSpPr>
        <p:spPr bwMode="auto">
          <a:xfrm>
            <a:off x="10200456" y="6730237"/>
            <a:ext cx="2160240" cy="18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Other Facilities and Services</a:t>
            </a:r>
            <a:br>
              <a:rPr lang="en-US" altLang="zh-TW" sz="1000" dirty="0">
                <a:solidFill>
                  <a:srgbClr val="333399"/>
                </a:solidFill>
              </a:rPr>
            </a:br>
            <a:endParaRPr lang="zh-TW" altLang="en-US" sz="1000" dirty="0">
              <a:solidFill>
                <a:srgbClr val="333399"/>
              </a:solidFill>
            </a:endParaRPr>
          </a:p>
        </p:txBody>
      </p:sp>
      <p:sp>
        <p:nvSpPr>
          <p:cNvPr id="15" name="Rectangle: Rounded Corners 14">
            <a:extLst>
              <a:ext uri="{FF2B5EF4-FFF2-40B4-BE49-F238E27FC236}">
                <a16:creationId xmlns:a16="http://schemas.microsoft.com/office/drawing/2014/main" id="{A5DCA10D-F364-48FF-9BE3-C6DA03A5CB0E}"/>
              </a:ext>
            </a:extLst>
          </p:cNvPr>
          <p:cNvSpPr/>
          <p:nvPr/>
        </p:nvSpPr>
        <p:spPr>
          <a:xfrm>
            <a:off x="0" y="-1921"/>
            <a:ext cx="12192000" cy="1054687"/>
          </a:xfrm>
          <a:prstGeom prst="roundRect">
            <a:avLst>
              <a:gd name="adj" fmla="val 0"/>
            </a:avLst>
          </a:prstGeom>
          <a:solidFill>
            <a:srgbClr val="D77748"/>
          </a:solidFill>
          <a:ln>
            <a:solidFill>
              <a:srgbClr val="D6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7E7FF2A-6860-4F8C-B75A-9F53A05E5E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Title 1"/>
          <p:cNvSpPr>
            <a:spLocks noGrp="1"/>
          </p:cNvSpPr>
          <p:nvPr>
            <p:ph type="title"/>
          </p:nvPr>
        </p:nvSpPr>
        <p:spPr>
          <a:xfrm>
            <a:off x="2627957" y="260544"/>
            <a:ext cx="7248372" cy="576168"/>
          </a:xfrm>
        </p:spPr>
        <p:txBody>
          <a:bodyPr/>
          <a:lstStyle/>
          <a:p>
            <a:r>
              <a:rPr lang="en-US" altLang="zh-TW" sz="3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Future Classrooms</a:t>
            </a:r>
            <a:endParaRPr lang="zh-TW" altLang="en-US" sz="3600" b="1" dirty="0">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1401D934-2972-484E-ABE2-2FEFC19AB09A}"/>
              </a:ext>
            </a:extLst>
          </p:cNvPr>
          <p:cNvSpPr/>
          <p:nvPr/>
        </p:nvSpPr>
        <p:spPr>
          <a:xfrm>
            <a:off x="3393701" y="1068105"/>
            <a:ext cx="8424936" cy="369332"/>
          </a:xfrm>
          <a:prstGeom prst="rect">
            <a:avLst/>
          </a:prstGeom>
        </p:spPr>
        <p:txBody>
          <a:bodyPr wrap="square">
            <a:spAutoFit/>
          </a:bodyPr>
          <a:lstStyle/>
          <a:p>
            <a:r>
              <a:rPr lang="en-US" sz="1800" dirty="0">
                <a:latin typeface="Calibri" panose="020F0502020204030204" pitchFamily="34" charset="0"/>
                <a:ea typeface="Tahoma" panose="020B0604030504040204" pitchFamily="34" charset="0"/>
                <a:cs typeface="Calibri" panose="020F0502020204030204" pitchFamily="34" charset="0"/>
                <a:hlinkClick r:id="rId5"/>
              </a:rPr>
              <a:t>https://www.lib.eduhk.hk/rooms-spaces/future-classrooms</a:t>
            </a:r>
            <a:endParaRPr lang="en-US" sz="1800" dirty="0">
              <a:latin typeface="Calibri" panose="020F0502020204030204" pitchFamily="34" charset="0"/>
              <a:ea typeface="Tahoma" panose="020B060403050404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73F6139E-A701-479E-BD83-E6A693E99AA4}"/>
              </a:ext>
            </a:extLst>
          </p:cNvPr>
          <p:cNvGrpSpPr/>
          <p:nvPr/>
        </p:nvGrpSpPr>
        <p:grpSpPr>
          <a:xfrm>
            <a:off x="1960219" y="3639076"/>
            <a:ext cx="9063260" cy="2207617"/>
            <a:chOff x="2419318" y="4023316"/>
            <a:chExt cx="9063260" cy="2207617"/>
          </a:xfrm>
        </p:grpSpPr>
        <p:pic>
          <p:nvPicPr>
            <p:cNvPr id="7" name="Picture 6">
              <a:extLst>
                <a:ext uri="{FF2B5EF4-FFF2-40B4-BE49-F238E27FC236}">
                  <a16:creationId xmlns:a16="http://schemas.microsoft.com/office/drawing/2014/main" id="{A2FE2BD7-1475-439F-9421-C0BC83BCBCC4}"/>
                </a:ext>
              </a:extLst>
            </p:cNvPr>
            <p:cNvPicPr>
              <a:picLocks noChangeAspect="1"/>
            </p:cNvPicPr>
            <p:nvPr/>
          </p:nvPicPr>
          <p:blipFill rotWithShape="1">
            <a:blip r:embed="rId6">
              <a:extLst>
                <a:ext uri="{28A0092B-C50C-407E-A947-70E740481C1C}">
                  <a14:useLocalDpi xmlns:a14="http://schemas.microsoft.com/office/drawing/2010/main" val="0"/>
                </a:ext>
              </a:extLst>
            </a:blip>
            <a:srcRect l="52703" b="15340"/>
            <a:stretch/>
          </p:blipFill>
          <p:spPr>
            <a:xfrm>
              <a:off x="2419318" y="5119422"/>
              <a:ext cx="3532666" cy="1111511"/>
            </a:xfrm>
            <a:prstGeom prst="rect">
              <a:avLst/>
            </a:prstGeom>
          </p:spPr>
        </p:pic>
        <p:pic>
          <p:nvPicPr>
            <p:cNvPr id="10" name="Picture 9">
              <a:extLst>
                <a:ext uri="{FF2B5EF4-FFF2-40B4-BE49-F238E27FC236}">
                  <a16:creationId xmlns:a16="http://schemas.microsoft.com/office/drawing/2014/main" id="{B7D8DB65-91FD-4F8A-914A-AA0A9334709F}"/>
                </a:ext>
              </a:extLst>
            </p:cNvPr>
            <p:cNvPicPr>
              <a:picLocks noChangeAspect="1"/>
            </p:cNvPicPr>
            <p:nvPr/>
          </p:nvPicPr>
          <p:blipFill rotWithShape="1">
            <a:blip r:embed="rId7">
              <a:extLst>
                <a:ext uri="{28A0092B-C50C-407E-A947-70E740481C1C}">
                  <a14:useLocalDpi xmlns:a14="http://schemas.microsoft.com/office/drawing/2010/main" val="0"/>
                </a:ext>
              </a:extLst>
            </a:blip>
            <a:srcRect r="59211"/>
            <a:stretch/>
          </p:blipFill>
          <p:spPr>
            <a:xfrm>
              <a:off x="5910267" y="5125247"/>
              <a:ext cx="2545976" cy="1097189"/>
            </a:xfrm>
            <a:prstGeom prst="rect">
              <a:avLst/>
            </a:prstGeom>
          </p:spPr>
        </p:pic>
        <p:pic>
          <p:nvPicPr>
            <p:cNvPr id="12" name="Picture 11">
              <a:extLst>
                <a:ext uri="{FF2B5EF4-FFF2-40B4-BE49-F238E27FC236}">
                  <a16:creationId xmlns:a16="http://schemas.microsoft.com/office/drawing/2014/main" id="{4B50DF64-AB0E-4FE7-9282-4657FF1D048A}"/>
                </a:ext>
              </a:extLst>
            </p:cNvPr>
            <p:cNvPicPr>
              <a:picLocks noChangeAspect="1"/>
            </p:cNvPicPr>
            <p:nvPr/>
          </p:nvPicPr>
          <p:blipFill rotWithShape="1">
            <a:blip r:embed="rId8">
              <a:extLst>
                <a:ext uri="{28A0092B-C50C-407E-A947-70E740481C1C}">
                  <a14:useLocalDpi xmlns:a14="http://schemas.microsoft.com/office/drawing/2010/main" val="0"/>
                </a:ext>
              </a:extLst>
            </a:blip>
            <a:srcRect l="51644"/>
            <a:stretch/>
          </p:blipFill>
          <p:spPr>
            <a:xfrm>
              <a:off x="8456243" y="5075957"/>
              <a:ext cx="3018269" cy="1154976"/>
            </a:xfrm>
            <a:prstGeom prst="rect">
              <a:avLst/>
            </a:prstGeom>
          </p:spPr>
        </p:pic>
        <p:pic>
          <p:nvPicPr>
            <p:cNvPr id="16" name="Picture 15">
              <a:extLst>
                <a:ext uri="{FF2B5EF4-FFF2-40B4-BE49-F238E27FC236}">
                  <a16:creationId xmlns:a16="http://schemas.microsoft.com/office/drawing/2014/main" id="{7DD9CDD4-2566-4739-88AF-FCC6A1F7AC96}"/>
                </a:ext>
              </a:extLst>
            </p:cNvPr>
            <p:cNvPicPr>
              <a:picLocks noChangeAspect="1"/>
            </p:cNvPicPr>
            <p:nvPr/>
          </p:nvPicPr>
          <p:blipFill rotWithShape="1">
            <a:blip r:embed="rId9">
              <a:extLst>
                <a:ext uri="{28A0092B-C50C-407E-A947-70E740481C1C}">
                  <a14:useLocalDpi xmlns:a14="http://schemas.microsoft.com/office/drawing/2010/main" val="0"/>
                </a:ext>
              </a:extLst>
            </a:blip>
            <a:srcRect l="58433"/>
            <a:stretch/>
          </p:blipFill>
          <p:spPr>
            <a:xfrm>
              <a:off x="4431429" y="4053847"/>
              <a:ext cx="2594514" cy="1071400"/>
            </a:xfrm>
            <a:prstGeom prst="rect">
              <a:avLst/>
            </a:prstGeom>
          </p:spPr>
        </p:pic>
        <p:pic>
          <p:nvPicPr>
            <p:cNvPr id="20" name="Picture 19">
              <a:extLst>
                <a:ext uri="{FF2B5EF4-FFF2-40B4-BE49-F238E27FC236}">
                  <a16:creationId xmlns:a16="http://schemas.microsoft.com/office/drawing/2014/main" id="{E04CF547-DA79-4FFE-A018-4F140FAFB968}"/>
                </a:ext>
              </a:extLst>
            </p:cNvPr>
            <p:cNvPicPr>
              <a:picLocks noChangeAspect="1"/>
            </p:cNvPicPr>
            <p:nvPr/>
          </p:nvPicPr>
          <p:blipFill rotWithShape="1">
            <a:blip r:embed="rId10">
              <a:extLst>
                <a:ext uri="{28A0092B-C50C-407E-A947-70E740481C1C}">
                  <a14:useLocalDpi xmlns:a14="http://schemas.microsoft.com/office/drawing/2010/main" val="0"/>
                </a:ext>
              </a:extLst>
            </a:blip>
            <a:srcRect r="28699"/>
            <a:stretch/>
          </p:blipFill>
          <p:spPr>
            <a:xfrm>
              <a:off x="7032104" y="4053847"/>
              <a:ext cx="4450474" cy="1097189"/>
            </a:xfrm>
            <a:prstGeom prst="rect">
              <a:avLst/>
            </a:prstGeom>
          </p:spPr>
        </p:pic>
        <p:pic>
          <p:nvPicPr>
            <p:cNvPr id="23" name="Picture 22">
              <a:extLst>
                <a:ext uri="{FF2B5EF4-FFF2-40B4-BE49-F238E27FC236}">
                  <a16:creationId xmlns:a16="http://schemas.microsoft.com/office/drawing/2014/main" id="{30A2EF17-BE96-4CD0-AE5A-C40727FA48A6}"/>
                </a:ext>
              </a:extLst>
            </p:cNvPr>
            <p:cNvPicPr>
              <a:picLocks noChangeAspect="1"/>
            </p:cNvPicPr>
            <p:nvPr/>
          </p:nvPicPr>
          <p:blipFill rotWithShape="1">
            <a:blip r:embed="rId11">
              <a:extLst>
                <a:ext uri="{28A0092B-C50C-407E-A947-70E740481C1C}">
                  <a14:useLocalDpi xmlns:a14="http://schemas.microsoft.com/office/drawing/2010/main" val="0"/>
                </a:ext>
              </a:extLst>
            </a:blip>
            <a:srcRect l="72363" r="6475" b="34224"/>
            <a:stretch/>
          </p:blipFill>
          <p:spPr>
            <a:xfrm>
              <a:off x="2423592" y="4023316"/>
              <a:ext cx="2063983" cy="1127720"/>
            </a:xfrm>
            <a:prstGeom prst="rect">
              <a:avLst/>
            </a:prstGeom>
          </p:spPr>
        </p:pic>
      </p:grpSp>
    </p:spTree>
    <p:extLst>
      <p:ext uri="{BB962C8B-B14F-4D97-AF65-F5344CB8AC3E}">
        <p14:creationId xmlns:p14="http://schemas.microsoft.com/office/powerpoint/2010/main" val="952169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0A95A4F-F5A3-450B-8B6D-0DD66565E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73"/>
            <a:ext cx="12192000" cy="6858000"/>
          </a:xfrm>
          <a:prstGeom prst="rect">
            <a:avLst/>
          </a:prstGeom>
        </p:spPr>
      </p:pic>
      <p:sp>
        <p:nvSpPr>
          <p:cNvPr id="3" name="Content Placeholder 2"/>
          <p:cNvSpPr>
            <a:spLocks noGrp="1"/>
          </p:cNvSpPr>
          <p:nvPr>
            <p:ph idx="1"/>
          </p:nvPr>
        </p:nvSpPr>
        <p:spPr>
          <a:xfrm>
            <a:off x="794517" y="1612781"/>
            <a:ext cx="11170135" cy="3312368"/>
          </a:xfrm>
          <a:noFill/>
        </p:spPr>
        <p:txBody>
          <a:bodyPr/>
          <a:lstStyle/>
          <a:p>
            <a:r>
              <a:rPr lang="en-US" altLang="zh-TW" sz="2000" b="1" dirty="0">
                <a:latin typeface="Calibri" panose="020F0502020204030204" pitchFamily="34" charset="0"/>
                <a:ea typeface="Tahoma" panose="020B0604030504040204" pitchFamily="34" charset="0"/>
                <a:cs typeface="Calibri" panose="020F0502020204030204" pitchFamily="34" charset="0"/>
              </a:rPr>
              <a:t>Creative Lab (G/F) </a:t>
            </a:r>
            <a:r>
              <a:rPr lang="en-US" altLang="zh-TW" sz="1800" dirty="0">
                <a:latin typeface="Calibri" panose="020F0502020204030204" pitchFamily="34" charset="0"/>
                <a:ea typeface="Tahoma" panose="020B0604030504040204" pitchFamily="34" charset="0"/>
                <a:cs typeface="Calibri" panose="020F0502020204030204" pitchFamily="34" charset="0"/>
                <a:hlinkClick r:id="rId3"/>
              </a:rPr>
              <a:t>https://www.lib.eduhk.hk/rooms-spaces/future-classrooms/creative-lab</a:t>
            </a:r>
            <a:endParaRPr lang="en-US" altLang="zh-TW" sz="1800" dirty="0">
              <a:latin typeface="Calibri" panose="020F0502020204030204" pitchFamily="34" charset="0"/>
              <a:ea typeface="Tahoma" panose="020B0604030504040204" pitchFamily="34" charset="0"/>
              <a:cs typeface="Calibri" panose="020F0502020204030204" pitchFamily="34" charset="0"/>
            </a:endParaRPr>
          </a:p>
          <a:p>
            <a:pPr marL="799200" lvl="2" indent="0">
              <a:buNone/>
            </a:pPr>
            <a:r>
              <a:rPr lang="en-US" altLang="zh-TW" sz="2000" i="1" dirty="0">
                <a:latin typeface="Calibri" panose="020F0502020204030204" pitchFamily="34" charset="0"/>
                <a:ea typeface="Tahoma" panose="020B0604030504040204" pitchFamily="34" charset="0"/>
                <a:cs typeface="Calibri" panose="020F0502020204030204" pitchFamily="34" charset="0"/>
              </a:rPr>
              <a:t>equipped with video-conferencing system, 4K video viewing and production equipment as well as VR and AR production facilities</a:t>
            </a:r>
          </a:p>
          <a:p>
            <a:r>
              <a:rPr lang="en-US" altLang="zh-TW" sz="2000" b="1" dirty="0">
                <a:latin typeface="Calibri" panose="020F0502020204030204" pitchFamily="34" charset="0"/>
                <a:ea typeface="Tahoma" panose="020B0604030504040204" pitchFamily="34" charset="0"/>
                <a:cs typeface="Calibri" panose="020F0502020204030204" pitchFamily="34" charset="0"/>
              </a:rPr>
              <a:t>Mini Theatre (3/F) </a:t>
            </a:r>
            <a:r>
              <a:rPr lang="en-US" altLang="zh-TW" sz="1800" dirty="0">
                <a:latin typeface="Calibri" panose="020F0502020204030204" pitchFamily="34" charset="0"/>
                <a:ea typeface="Tahoma" panose="020B0604030504040204" pitchFamily="34" charset="0"/>
                <a:cs typeface="Calibri" panose="020F0502020204030204" pitchFamily="34" charset="0"/>
                <a:hlinkClick r:id="rId4"/>
              </a:rPr>
              <a:t>https://www.lib.eduhk.hk/rooms-spaces/mini-theatre</a:t>
            </a:r>
            <a:endParaRPr lang="en-US" altLang="zh-TW" sz="1800" dirty="0">
              <a:latin typeface="Calibri" panose="020F0502020204030204" pitchFamily="34" charset="0"/>
              <a:ea typeface="Tahoma" panose="020B0604030504040204" pitchFamily="34" charset="0"/>
              <a:cs typeface="Calibri" panose="020F0502020204030204" pitchFamily="34" charset="0"/>
            </a:endParaRPr>
          </a:p>
          <a:p>
            <a:pPr marL="799200" lvl="2" indent="0">
              <a:buNone/>
            </a:pPr>
            <a:r>
              <a:rPr lang="en-US" altLang="zh-TW" sz="2000" i="1" dirty="0">
                <a:latin typeface="Calibri" panose="020F0502020204030204" pitchFamily="34" charset="0"/>
                <a:ea typeface="Tahoma" panose="020B0604030504040204" pitchFamily="34" charset="0"/>
                <a:cs typeface="Calibri" panose="020F0502020204030204" pitchFamily="34" charset="0"/>
              </a:rPr>
              <a:t>facilitates 4K video viewing, lectures and special functions</a:t>
            </a:r>
          </a:p>
          <a:p>
            <a:r>
              <a:rPr lang="en-US" altLang="zh-TW" sz="2000" b="1" dirty="0">
                <a:latin typeface="Calibri" panose="020F0502020204030204" pitchFamily="34" charset="0"/>
                <a:ea typeface="Tahoma" panose="020B0604030504040204" pitchFamily="34" charset="0"/>
                <a:cs typeface="Calibri" panose="020F0502020204030204" pitchFamily="34" charset="0"/>
              </a:rPr>
              <a:t>Media Production Lab (3/F) </a:t>
            </a:r>
            <a:r>
              <a:rPr lang="en-US" altLang="zh-TW" sz="1800" dirty="0">
                <a:latin typeface="Calibri" panose="020F0502020204030204" pitchFamily="34" charset="0"/>
                <a:ea typeface="Tahoma" panose="020B0604030504040204" pitchFamily="34" charset="0"/>
                <a:cs typeface="Calibri" panose="020F0502020204030204" pitchFamily="34" charset="0"/>
                <a:hlinkClick r:id="rId5"/>
              </a:rPr>
              <a:t>https://www.lib.eduhk.hk/rooms-spaces/media-production-lab</a:t>
            </a:r>
            <a:endParaRPr lang="en-US" altLang="zh-TW" sz="1800" dirty="0">
              <a:latin typeface="Calibri" panose="020F0502020204030204" pitchFamily="34" charset="0"/>
              <a:ea typeface="Tahoma" panose="020B0604030504040204" pitchFamily="34" charset="0"/>
              <a:cs typeface="Calibri" panose="020F0502020204030204" pitchFamily="34" charset="0"/>
            </a:endParaRPr>
          </a:p>
          <a:p>
            <a:pPr marL="799200" lvl="2" indent="0">
              <a:buNone/>
            </a:pPr>
            <a:r>
              <a:rPr lang="en-US" altLang="zh-TW" sz="2000" i="1" dirty="0">
                <a:latin typeface="Calibri" panose="020F0502020204030204" pitchFamily="34" charset="0"/>
                <a:ea typeface="Tahoma" panose="020B0604030504040204" pitchFamily="34" charset="0"/>
                <a:cs typeface="Calibri" panose="020F0502020204030204" pitchFamily="34" charset="0"/>
              </a:rPr>
              <a:t>equipped with Mac Pros, high-end PCs and 4K video production facilities</a:t>
            </a:r>
          </a:p>
          <a:p>
            <a:pPr marL="342000"/>
            <a:r>
              <a:rPr lang="en-US" altLang="zh-TW" sz="2000" b="1" dirty="0">
                <a:latin typeface="Calibri" panose="020F0502020204030204" pitchFamily="34" charset="0"/>
                <a:ea typeface="Tahoma" panose="020B0604030504040204" pitchFamily="34" charset="0"/>
                <a:cs typeface="Calibri" panose="020F0502020204030204" pitchFamily="34" charset="0"/>
              </a:rPr>
              <a:t>“Visual Arts Studio” in Creative Arts Room (1/F) </a:t>
            </a:r>
            <a:r>
              <a:rPr lang="en-US" altLang="zh-TW" sz="1800" dirty="0">
                <a:latin typeface="Calibri" panose="020F0502020204030204" pitchFamily="34" charset="0"/>
                <a:ea typeface="Tahoma" panose="020B0604030504040204" pitchFamily="34" charset="0"/>
                <a:cs typeface="Calibri" panose="020F0502020204030204" pitchFamily="34" charset="0"/>
                <a:hlinkClick r:id="rId6"/>
              </a:rPr>
              <a:t>https://www.lib.eduhk.hk/rooms-spaces/future-classrooms/ca-room</a:t>
            </a:r>
            <a:endParaRPr lang="en-US" altLang="zh-TW" sz="1800" i="1" dirty="0">
              <a:latin typeface="Calibri" panose="020F0502020204030204" pitchFamily="34" charset="0"/>
              <a:ea typeface="Tahoma" panose="020B0604030504040204" pitchFamily="34" charset="0"/>
              <a:cs typeface="Calibri" panose="020F0502020204030204" pitchFamily="34" charset="0"/>
            </a:endParaRPr>
          </a:p>
        </p:txBody>
      </p:sp>
      <p:sp>
        <p:nvSpPr>
          <p:cNvPr id="4" name="AutoShape 2" descr="data:image/png;base64,iVBORw0KGgoAAAANSUhEUgAAArwAAAGQCAYAAABMPLOTAAAgAElEQVR4Xmy9WbNk2XUetnKeM+98q27NPQANoBtAE6BI0aYkksEZBCSZNgkCokErKJqkrKDtsB1+MOXwG+0f4Ce9SA+SHmxJESItShZBACJBoweggeru6urqmue6Y855cjiO71v7O2fXFbOj49bNm3nOPnvvtda3vjXswn/x1a+mhULBSoWiLZdL/l8ulw3vrVYr/o/3SqWSJUlixaJ/Dp9ZLpaWLlOzdGnF8Pc0XVm1VrFSpWKLxYLf73a71mw2bb5MLE1Tfv9ocGSbm5vWarX4O66Le1QqVUutYHjh91K5ymuUa1X+bsWCf7ZYsflqadVq1cyKVi4Xee1arcafqV+C38E4CsWSWbqyZr1mN2/csMU8sbWNno0nUyunZbt7+759/wfft1/58q9asWw2X82t2WpbuVwxK5Z4zdUqtZKVDMNbhDHjuQsl3Nvvx3ubccwVzFX4Qyn8rWgFPi/exhwXCj7GZD7lc+H7fBUL/HcZ917iWiX74PqHtlqu7Pz581Zvt6xUxBr53GFsmHusy2KR+DXC8+M6hTS1k5MTK5dL/M58lnDuK5UKx6r58u8vODb/iTXxteR4ymUfXrHo+8EK/Pt06uPHC99N02V2//l8zmfU3sFYOJ9mvMb9O/fszNlda7fbYZ5Xtpz7/ZbL1Iqloi1Xi2yPcFyp7xfOc6Vis9mMewHjqNfrhnv6Hl5kY8LveOH7lWrVFmFc2iNYF1+TsAZhDnH9ZDbj37C/8Dk9J8aP6y1miVWLK1ssE8PX8T4+22i2rdqoW5L4nOJey+XKxid9u3/7lu3unbW0ULRaq5nJAq5XKmEc2DVmq6XPKb6b7Q8OwGwV5hLrwmev1vid6XTG+cRYcT288BmMC/PEfYp9wef1eaGclcuZjOJ++JvkHXOMudB3JWt4X/I7n7sO4T0WrjdW0BOFVdgXabZPeL8gn/Vi2d75/vdt98wO16ZWr/O75WrFksXciuaywb11aqx6X+sC4cIewLNqzsqlMrUKng97A9+pVHyvuw7xV6HoexyyBJnCv8fjsa2tdQ3P1mg0+DuvH/YProHPQe8tF6swFz5PGAP0QzZvy5WVymWbJTPK9WLlc4QxaSz1epX3gGxhjoqlsq2WC1suEpvNJjbuD6zVaVvBSnZ8fGzNTpP7azSe2mQysyl/ju1jr7xsi8XKBoOBTSYjmyUTu3z5kg2GI1tizyYz63Q6trKlLeep9fsjG54c2ubWmrW6XRuPJ7Zaur5eTKEPWzaaTrg3a9AbZpnsra2t8blHo5E1m21rtJrW6bVtOpzb9avXbW2zZZtnNq3RaNqjB/s2PBpYd61p22e3bbla2fX37lmpuLCt3TXrrHdtMUvt/e/fsFa7ansXt623tm6j0ZDzNB6NrA47USzYcrW0V175pD1++sQWietC7BHMe7kUbEbYey4XU45ZugjXw1q6zoJMQLYx8yUbDgdcu6Oj40z/UUevXDdVq2XrdjtWKrnMaI2xn2QzlylmyXU81lJyRlsW9KjkZTKZQKDdtlJu51yng6dPrNnu2tr6mi3mkCWX1VxHF2yVQvf6M+C7eC5ch/p6lQZbjH8mZoWSTUZ9G/aPrFrB2HG9gpWrNUuLFWu12vbqj7xuhXJq5YrvwXKhaMWijwvPuVzO+X4V+mBVtGq5Zx99eMMarYKdObvNffPs0WObDcbECZj3ZO461JaOK7BXaPvLLit4jzJfKVmxULTxYGL37j22Sq1hl164aL3Nnn303g0+03Q64fzV600bDIf2zW9+2/XwXPNdDvhF9tGvrZfWAuuJ/6XDsN7Sg24/XOcYtY5sm79H2Qw223W2X1/6Umuhe7jdf962aF/oM9q70su6B9ZTtifW2dLtuo7+Jp2O/QPdJxuv8Woc+qn7yJ7G9iG2Exq+5EU/tZc1fowVe0B7Mn4efLZarXPuptMxf0KvFgsFrgOwidse2Mol9UOx7DgOMv5TP/0T9upnP2UbW5tWbcDGNm2SzIjJqvWaJUuXT9wT+Am2G9fDXi382te+lsrQwzBlACgIMCY6+3sQWG0aKBU+6BICt8iM73I1t0qtloEiGF4oFQCXVbqkMsJm39zdzIwNHhoPBGAMgdTCAKgCBK8spRFcLB2sAIhiONigmAy8KlA8QRkImOHBaYwrJRoNgC1M7vvvXyN43N7ZtHS+tNlkavfu37XPvP66zSHMacGarY6VyzVOOCauUCxkQFfgbw6QFIAellcbCIvHTRYmvkiAG0Bu6kKBzYD3+B3IVNGFHgqKSrLiG5UCVMT4V/be99/jHF164XIGPs2g/DAHK84hhqN7C2j2T44ILgQOMb5atcZ7aNNSgVWrNOx4aexSDrGCFkjEWCX8Enj/vD97rGQINCuVTBlLMRw8PbBHjx7Zyy+/7KB1NrZSsURjpnvGc0lhXjkg1xg1HlxfwoV95srLnTS9ZBRjZSWw7oKfK7ZMMQRgDQWC1eE8QYknEwfO1Ib+zAAr6xsblIE0LVJ569mpBDE988QOHj+xwXhoaxvrVipXbHd3x4bDsRW4n2EU3LEwXCMoVqwXQVTBHT/NsRSWDC0cUe19OZSxMoyVJg1tAC+SQzk+eE5dW2AZn4cMyUhwjQpwVN24aO+UMD4Yt8WSoMpBgoNtbPdsX61SbH17+PAhQWij2eAcQN617vP5ggCehj44WxjjcDikPDgQ+Y/Bhe+V1GrlCkaQGS38A86fXjFoxvW4t8zBKEAaACTujTHMKWMOYl3eHGQVCv7sMJKZTqpUrN/vZ2PMngfXD+MV0eB73eVOunAKhxzKv5jaIpnbeDCkfGD+oVMHoxF1YqfdtUePnlF1LOdLe/r0iX3mM5+xo+MDO+4f2WpZ5FxdvnLeJti3sxkd4831DeA7Gw0mDo6PT2xzq0dDMp5MuF4CALiu6yPXqdAT+DtAONaiWCxYB0C8ULB6s2GdXtdODof29MFTSytL2zt/xlqNjr373fdpfLprLett9axSqdmbf/49W+sBFK9Ze71nw8OJ3fnokbU6BTtzYZfOIIAu9uB0NOZ8lmsVG09GduXKy7a/f8gx+bgcxAL8CEQRGAT51JrLocsc8bCGmJflwuz4uG+Hxwd8Nhhw7XcC5nRlkAOAs06348a1XOZ+IbmzWJFggd2R0ygQIrnV/peOqVaq7ogEBxWfOz44sOF4xPXeO3vOBsOBzRdOOBVhzOXYL1Lqcsk6ATN0XrA/vBec13Rlc5ADlRoB9WhwbIXV0ibjMeWt3Kjb2u62/fBf/Ss2HI0sLZmV4GynJX7X9zkAvM81lNR03rA/+eNv22jUt729rv2n/8nnLJlN7dHd+3SUFguAdzhVs6AbfO4KIH8iG4nx4neC3nLZ6rW6nRwNbDyb2cUrF+3J46c2Gye2XDq4dPBVtDfffMfu339Iea1W6sHZwFy4oy99JD1GVR0ceWKDyBkBftDvsk+S8dN6VCBdDop0cu48Pa+DpWNiXaM9IcJCusf1iOY7OB3BERIpEdv4GKDqezGxoc+KzNIcxDKjseha0muav9hGYu5FJsR26C8D0nA8NSY9F2QIL+gcOBMVkKQF16OwG9MJ7Cp0q68z9oXLsjurcNxf/sRL9snXPmG99TUrV6s2mU6sWK0QE4IIgg6W8wnyhc/8X/7mb6Y5GxaMU9h0AFEQftxAwhn/hPKBIppPEktJQ5klAaTge1AS2jxSBNPEjSuU79nzZ/md3GA4g8aBFR3sUYmU3UjWmg1/Dw8Fj7NQopdfCeyvlJ0mE5+t1Ws0UHhBSGGMMAnJdGIPHjyg0dncWLPxcGjgHDF5YODKlZpVKg0HlRTywBRnTJuDbfyNfkwAuIFYzoCelBfGApYWRgHspc+pG+CVwGHZPXS+t1jy+ouw6VN4wgA5q7K9884PbHt70/b2ztKJACPpmwGMlXv2YDYzlmE+e04RYr0hWLFg4rugbGhsV65QJRRu5Pz+ABtiyfB3evzBg3zeMfK100aXUZGQyBBRuFYFu3PrDsd87vxZGisoRCkYfRY/acgC0F0tfK44l3AKAgCR8XGHjG7If+SJx0ymlKI/l7OVAnwCjbi+rot5GA0GHC/fXy3J+kDB1usNq7fatlyBZWzQQGMEWCcpSEQnQNtORiO7cf1DO3/uLIUT4wc7toJjZIgOIHICtglr7KCZCiGw5ZJFGXhFYKh4zWU225fhe3hP7wssS1HjOnJIxIKBmdE6CgxDRrE+ACq83tKsVHamX2DclgCU/sxggxy4uwPEecA+DxEDADmAOoCt/mBgtWadeoVzEkUcMCv8fjAGuCZACPZEsGrPOQDaj2DcqUwhT4GNdcDqzJz2MWRCYJP6poZIgbMNAEuFVcGKYM0qRWcTAnjHuOCAi6GdL3MQLBmC3OA7bjyd7UOkBXKtcUpeIYg5SwTDB+ACZ8Ls+PCEGoP6r1iw4cnQuutdm83mNp0mdnhwTANxfHxkn/v86/bk8WM7Ojrh57FmL750yZ48e2qNesuePXtin3jlZRuNxwTBw/4Ij2nnzu/ZaDIis445wr4AEyw74TJR4txD9rF/8DfpFeyPerthjVbbnj54Zk8ePLb1zS7Z3GqlZW/+2dvW7TZt78KuletVxIjsnTe/a1ubG7Z7Ycfa62374Ps3bTZMrNkx29rdsfXNdTs5PuY9V3OXA46jXLHz5y/ayaD/HMHAvV1wGUiSuTWaLa5hLCPu3DtTGRt77I39gxMbgp1czS1JpoEImFu1CuA7pf6E/AswtVsNjgfRTF9r/5vve/hc7ozpPrHuFWAAs4W5UwQCzzoe9MOeq9r6+gZZd2cTy7ZAtAC6AOANBh22Zbmk/gCgRRQB6wcZhj1ZLJ09BjklXVIslC2ZjgyESL1RpYz89Z/9aZvN3e7z84vgyBY9GgSGn6x0rW7pbG5HB8f2h//mP9jW9o594Rf/us2Tqd1GNDJZ2mqxsCnwgUH2A4MX5hy6EyQO7xGcUc0FxleHPOL9QoHrd/uj+wTJbsdBLhRsNJzan3z9W8+RLoqeJsksc0JkM3T9WC/i/twXZXdOYvAYr5lwipha2SfHFq7XMnvBiCvIII+CCHBK/+Kn9p/IB11fayOSxBl11xPCU9LdsgHSIdqPApa4tvSSQL7sEH66bhcRkINsyQTup2iB5kb3dDCa22A9u8aiv2nPi7iRvsVex9icRcckFp0ARUQbUdvplMQIgC+ALohOrBPwmZj3T732KfuRH/u8nbtwziqIpC7nzC4g4C0VbTrPcSiAdOFXf/3XUyF3LtgSwu9UNP53b97DwJpEAR59bzoeW6VSt9ncjaMrEWffBHTFCmGyGq06webLH3vZkmXCh5PR1T1qdYBbXxAq9xIMTYWpE5UQtsW/OYZSkSBYRkIGGh5vHGrAhDG8TiW0slq1am9+5w07u7dLBmg0HZLBwataa1u90aRn4ZPvIXIoGoQkAQoJYgGyAHrCppcwaONp0XnfwOjiezR6gemC4ZJAiCVDCInhaqRPALgXfey43+H+sV279p698sor1mjWrdls0DAj5ISQXCDZMvZpPOxnzJuMVw4UUzKQ3OBBkeBv8WbVvEpgCHIDuKQwI2QdhD0WSig4ecf+zO7BCfxSaYZNnEyndvPmTbK8cpTgFAng6dmp0IMjBMArZZELoTOisDKp5aF8fF+Cpn3rqShIGwFQmwanyJW51o/3Qth9ltCQcJ3IzjnALaapwYnD5xERAOPA0BNC1UiHScFiOOCDccF84O/JdGblYsHu371Lb7a33qXKP3f+vI0mU6bRQIYUJl2CwWE6RJ5y5GDSgbjWC/LL6wNEBodDc+fve1qRQAquLxZeLAMmQjIp4yuwC6YJ78lwMCCxggF1gy4QWCsDGDhDiOuDUVTkQQqcjqSZTUaeIrCczezeg/vWXVvjM8CRlZMBWQADRpZNaUqRoyknQGsn4ACDSketUMhSXmAwta9kjKTgXd/4fEqpVulgO4PHtJFGlQxeuVKm7MjYUfcFVkkGjfpMjmGlYpPJlOwnI2eIQGCfBvlhGL6cXw9z2um0eE+ACIz1+PCY+w7hdPwOGcGaHB4C6BZsOpkTkCGN4aWXX7B+/4R7YTKe8Z7nL+x42sM0sclsbGfP7jBCMZsiLWfB/XHhyp5NxtiDcCbdBmDOKlVoMHf8pSOarbqNR9MsglJIfe7WttatUCrbs4f7NhlNbX2rbevrazYfL+z61dtW71Zs9/yW1estGx6M7cGd+7Z7bsta6y2rNZp28/2btpwurNmt2/beppXKCH9ObTIcZU4Z9DBSHTqdnh0eHmayIh2DKKL2K4FLYCX1dwELOdQOBuFUHNvtu/es192wZOmsJLwI7CNfTXdCECGQLGH/Yn6w39fWenQucF3fhzkwxvxm+z/ImXQkbi5AhPfAZA9GA0bids6csfF4mgFmZ6xLnk6BFAY4J0ilsJQyAmpWgAprh5QwMN5I1REIkj5ZJoiaVmy6HNtrr79mGztbNqUz444ZZH0wOLFSqcqxIGcLsgyAmKRFa4J5nM1ISCGWc/TowJ7cuW/1tGTT+YyyAn2Ja0E+JzN/DtfZAWyFnDrJL0PYgXgDkJ/NEhv1RWAYndHRaGLf/OafWb8/zlIZcU0BRayT5lb6S2wsSZLALgsAAkMI4FJnUR6dtFEEUbZDjrPAnK6V27c8PcztphNQ0ueyW9LhsolxlFRAPCaOfDPmEcjYgddzaF0FVuOop9t9yLCndbndEE2Hbe77W/tadlXjirGB3sP+VrRE86TnO+1AgIpRmoPuob1AGwmbHOyCHFbgNURF+bnA1LoM+vqCHPmpn/lJu/TyJVvbXGekg9eAIw4SqlFn6Iz3+6mf//kU+VdQDAingK/MgQgUGxQw8jWd+YqNpTaPP5wbEUwYBuHs2orhXVxbD04hXCY2GJ7YpcuXPe8URjcwipiwjCovuaEhcC5XGQYr4r2yA13mz2IzWUojgsWB4oHsaCNq8WXgKEQhZ7GQ+ufffvNN293dpgIrVWpWKteoAHAPCBby8sg0wXiGXBJtulhApBwwf3rJOOhz2gj6O4ydA0GlNgTqngDJF5p/T3PhXS1W9vjxU3v69DGp/Y3NDbJoSP/AbGgDYd4PDg58M6buIfoz1TLgiZQ1GF0JLAUayiDkJFHwAXCCAoASdKHx8C2BfMjTpMFfJDSgCnljfqWEMC68D8N1Wjhx3f39fbt//759/OMfz5gOjUvKS8ws5xMsJtaEDK/nZ1IQUuXt5nmqmeMTnAvtZe7n1OcfRgz/1wLQgsHENSsIHxYKNp6MCU4KhRXDy4XVwgbToW2sb1qt1rBC0XP34jVmznbqY5Ry4j4J+ZnJdGw3P7xhe7s7VgCIqVat0UZeJdYbuUeVjDmlB13wsKlApxQork8GjhpJEYccJGepLFHOGd7TnM2mM6vWqpmxkOPqyjrPjZRBlmJTyAjgj8oR+csTzxOmjAYWlnuQzGRg5pCWEJxP7oXF0hq1ql29etXOnTtHMwgD1Gq2yDQyd5/K0uVE+0/PrfXUPanMwRyEPHGlQ8hZwkAxFoADKEy8pLTxbxkZ3UvMCkaA8BkYMHwG/+veYnYVYcL9qXhD3QGuBcPtukAkgucHLshcwAH0/ETWMogBD7mP+P3oYJ+6dn2jZ8dHJ/wMWEcovaOjvk2TxJIpUnmWTNcCIIazxNzaVj1zSPD7cNi3j7/ysh0fHRPc9/sDqzBFzJ0gPVepArltWgUMGNhypEFxv4HUQI6xkcVzG4B5BHCc29bmrt26cc/TVDpV6631bDZe2q1371h7u2E7e5vWafXs9gd37eHdh/biK5etuY5UjY59/f/5U9teX7czFzdtfWfTZpMZQSTm3x04sIIFu3z5sg1HE5sHIAmHAn+D3MDhErApAZwGx0PvYR3kBGZsW7Fsd+7csykdRuSWrpjiRuOOVBVbZTpPsgPHHuvQajdCXYQ7TbmOQa6p55TLRsguxHoIkT/JE3TkycEh7SLqV86dO2/7+wfcO9xfBdhkOJ6IzAFmQtch08tJIjg+0jkCb/jdU1A84ge7zuhn6o5NZ6Nlr73+qs1CFEQpi7jnaNBnJE5y0mrXrVQrWc0qloA5L4ytVa1baVi2a9+/bguwyMnUCgtMG9KNkELjoBf/k1FlhDTUvYQcXurPFJGUALaDjGH94LSB4WaehRXt2vvX7dr1j6xcyskuXf+5eQWIU5pgsF8iCKRH8FzS3dA1snEChdKDDrQcDwjAioQQOJSjLKyU38PtrLCJog26R8zu6zOZTYvStfS9DGSEf8jJllOl8RC7hOgg65ACbhLZFJMaOWDP0wXj+0gP6jlifQ7mVc+qz2me4s/TPgbHWcSZbKYIMzofYKdnSYimuL7ks0O2Aknn13XnbnNny37+iz9nO3s7dG5FkIJ8wr9JMP6Nn/65tFIp2VoPnnKL7ACUpcKTmOdyGYbcQz8SIhmC2EPBjcfjIW+OweE7CiVo4eaLGRle5LWtr68TAIkFwkPjQcmYBjYVIA4PiAHj+tgUAL1gdcnOBBa5hAkKhgXCL+AsoCkvDcCNk0pACV0BxJfahzeu2/bOLpU9xgojiEXhZgz5tHHCtoCYnkugQJtfgqH7S+nEBpuCg7AAF01FbM4IFgxKM1cGEEGErXyDQCkU7c6dW5bME9s7s2W9tQ1bpsh/8bCpxqe8SygfjI1MRAg9uwL0Ai8qgACGHGCnWcGdADSFIez+mMnG2AB0M88y5DJK4AVupfR1fwmeHIRGrWbXrl3jWp87f8EKxRXBk8CV9p8EkEpoHlj2kEsZM8xgyzJmNxT0xQIrw0fFxbQMF3KBSK0dLAmLiNLU5smYIRd8hyxkE8VVYHI97cDX1IUNO8f3BUsWM48aBqeJCAaAznxm92/eZlpEo9umLOydu2BHw37m+MXPy/SBoLQzZ7BUohNBAIZQZ3BCoIDkPMbePj6LkKzWUHMmpSNGWEYB+1MFWpozAUsBbypobA44aKkb1jyH2ucWDqsUL54Jcg455NhmCQHVo4cPvWSoBjapyoIEFcAGgaAOwjMAWAHcYG2UjqC54TqkBbLyeA4WUQSGyR0vpM1MrdXyfN34JcMj4Bs74fj3eDrxmoRQwKs5zhjEkE6Cews4yoAi7xW+IsCb2JTVPOVed93gRVNICXPA60QC1gjrSoZeLLKlocCjbM1my+7duWurZcEm08QWy7ldvrhn4+mChW141r1zu8w53X/mwAmg98UXLxEUgx1G/nijXmVUC+N0g5kyzSEteL50FSkMRQfupVJq7W6XBWwo2IPdwLpBnzLHtly242Nce2mtXtO2Ns/Yw/uP7cndp9bb6djaZttajaZdf+emLZKFbe21bXNv15JRatffvW6NStkuvLxn69ubdrC/b8fHJ8z1xppzPssVu3Tpkh0cHTMyifWArUJhV5Lli3oKG/YOxJDzGBUYCQDSQZ/O7eh4wCIorLHWDnOe51bCWXX7IvYQ61MpF61er1HmO13PY84BjzsPcnhFEuB3AW0CWaakuQ7C/hgenRjs2u7eOQJ6PCOcKl47aGKGo1l07HI0i9I9BKQkc9BrkBt8nzYipHphvQBeP/1Dr1qx6oSG9AX2+cnxEZ1HFCHhu80WCCykGNasMC/avDa1m3bdatsNO3rv2GoPqlabNG00OLG0AFvmc4FIMJ3QkDoA1lNjhN331CwvCpXMzkKOMnQs7gkM0D8Z22S8sD/6oz+2chUFnQ72Y9CkuadMBdsqx1p2R+BOtlJ6MCMPAMiDgyFdKSdUYFLzFBMESr3SHpB9056BTMlRVpqQ0gqUfid9JHAtnRyD3Rhs4vPCINLbsl8as+uXnB2WLcz2QxSF1brE4xHZpDHH2Ee2X9eXHpZu1e/CAnLsFPXUmgg3uSyXuVeWIVrJnPUkSkGKIyJk692B/cKXvmAvfuIFMrsoYiNGRCEy9sFP/uwvMJiAfNjeWtdazEXyKk+fIE9tcKYGRiavNpUijjeXlLWMAQwdroUHx08wGMr3w+9QNKg4lkEigDYvLGPxT2ed3Rjg8eGBwXzAqy0wt7dE5pGbB/8OFafwHPG3016SQDrUOLYyvREUFrC6eJJ1GqjWHIQTmDFB3hWRFlzXjUMnWigZP4LGkNsWMwr6rgA4fwaF4Cyjs1eaW7DOAqRK6uY1UBlbK9nbb/5/TGm4dPEKnx+GjhsFoWIUBtBx8GpIgKxMmYXqcF4rFEVpc0oApBC0F3hdGA4WXuWhDwCUZOERAL6CF4n5FiCSsEtItD9iMI0c6mS2tBs3btre3hlbX+/yWrEnLOUt5Ya0hjhEiNQETylANbw7N/qsQAeuJwHVezBiEkYpDFxnPB55OI77d8YuCDD87W6H8w2AWS44m+mshRcXci7AoASFXVhpnCq4ALNszAcdnQzso2sf2tbWBsOCzXbLlgBLCJmrqCIAXV1PgFP35T4KURYpOshL/PnYSZMCl4EVI4t5gVFUfhXmLs+1yj34mKnQHCIXfT5zvQFgJJmJZUNFNBgr5Vo5c6zkcyYJUYmNjQ3PaW61mT4kIySAAgCCThRgpmKQK6coS5MKsqXcYj0PvicQorQG5KkKCMahRzEkYo2QaiE5kjwDiFD2SRCESAMARdCXMNiaf+RzQjknM4BeQBdnuPGcMDAAArgGAUwoCFO+8/H+M7LG3Xbbjvt9BwkoqJpOCW5Hw4lNJonNpkO7cPECGbSjwxMbDIYsiqzW3EGAI4n7vPyxy/bk2bNQPIw9HOSHXSq8cFLGTz+TWaj1QIEV2em5VVFLAX25QMje80TXsIYgFqoVRuBQsHb7xgN7cPeBvfjxS7a+07V2vW1/8fW3rNPt2pkXNqzR7drhw0N7cPuBNds12z2/wXQfVGdD7uZT7xSCeU8WS7t48TL1nNsWT+UBUaE0IrdhoTJedRZRPjv2Njs3VEtkwvcPjm08SyjrYvCwj6XrXafPWHwNvVouwMmmShAAACAASURBVP6AlAGLW6UzsNZbo/NLhriA9XQHWU6g9nDMfmGtq2UvcMReQEcdaNMqitXOX7Cjw8PA5jtDixoX2t0UnDOid05QsKtQYMGZjgcCiUyw6+YY8M+CngJ87m227ROffsWvHRws2GCMhykS6m5TLNv2zpaViiuyw6VCxcarkR11n9jG53s2Gs/tzj/90DoHTUuGDuxmKydbsHbc14xcLpn+EBet8XmQG554VX3GnBJFgYhCWhJA+9K+8fVv2/0HTwOD77mtmGelbAiAiq09zTBCR8f1Nri3HBBikFCMrsJprdVpxjIGjfle8ytrHmXPY0Cu9cjTGXM5c32Z2y3pDekaXTtzFkJnnVjPSg8KBPv65U0JhEk0Jj2XZEX3FJ6hMxvylGWzpQ8dY7itwcsjXO6kZ3Y6gGl8TvYcYFdzpPcFfDEerZlAv54bTg/ew76E/Y2L25GqBSft1ddetc98/tOsE0NxK2QOFqbw0z//hZQPmaIDwZz5R5ub60xhcIUnpeftmmKwpwfK0b17YMgP8dwvD+0j/0esHtiGdqduvV4v8zQxGBgbABQyYyG8AQVAxne+cnDBNAPPXVNqA+7NsA8mORTJoFKz4DYnE/QY9PDfYGcWCEtWybJC6cEQ+E4tEXho4eLrxOBeC65GIw4eHThp4bgoUZs3fV8AkL+HRjh+8zwdwwXIK//JBMy8kMDBIgQ2tWUysx/8AEVsO7a1u23VeoUMGZ7HW3l52BZjAIMKekkMRzb+VR5m1obX32JGTkKQjTMYEihUgsxQDIFrgK2AtcS6SKmdZsFjsEuQvUR1NMKvM+bkvfDCRRqi+dQ7hUgA8CxxLiqVPvOpvW2dnlcOzl+2T+N1pNJaeI62jALydmdzbx1laG22AjOUcCydtR6ZF4AZuE4g5VTdK6XnrX48fEXQanlXCQICsjJ45oU1KzW7ff2GpYs5vVIAhO2zewzla0ySMSlKXwu/B4wAgSvz7/NcU8+nzeXgNEMe77V4X2qd5YXjb5hTrLGUrMYTg2jmRNPooH2fcvR8jDIMAo9wMhXOikNu6JZy99Zt29raYigX7a1iwCkWRika+Olgx1vSCSgiPEwHNUpDkuxgvvS8AjUCwlLA+CnmWN/DMzgzm9Ip0fxwzZmZkOdS08iFsCzbXIWcMhQOYZ97uoUXriFigAiJ0ixc5zr75znSKAycW6lgNuz3ufcbNdRMOAsMR/ak37fpdGHjacJ5GI3GdunCeZsmU1ssUoLFF1+6aCcnA64lw8PDY/vhH/6cPdl/5ilI08QqtUBohCiNdLgcV2e2vFCWDnLmkGLFWW3M1DjoILDEu2c2rVSrMB+7VmnYu2/ftFUxsb0L295+bLCwt77zA9vaXrO9F3es0eoS7O4/2red3XXrbDSYCnH05Jm350M+KuxKoWjdXs/JjwBk4VRovDHJoGgMIgqUSeRwZ2k/wYkrrGy5KNjBQd8OTw6tUvWQ9emX2yZ1SYAGdsKiWICOrlitXrJWE919YIBcFjOnN4xdTmoMXFiaCt0Mcmi+sKePH1u706EdQroUdKynLcCJgjOJZ4HJQxqe3wNdoDAX+AzuO03UFcFrc6AbwaQzpxfPhk5HbAuW2us/8hmzEgr9cqCB6wDwxow0ivIAKECppMXElmhnllZsWhjb92+/ZXNE0o5q1jhBkVHZpquJLafQ6wuPZtLB89xKATRvOyWSxx1fvLC/XYc5WTBDTm21zILLx4/27V//4b/PImu+3t7uUw4j92ootNNc4z3pENoj5PZX8uJFAvRQCIsxxvZQOkzvnQZzmqdgxZ+z5dqjsgmniUPtV0Vkcz2bp3HJtgg76JrSZVp7fE4ANrNn7GqVR/z0d91XYFbYKwbrsQwoKoX3pBf1HX3OCYgc8AqwSp4ynRsi6JrH2F5n5Fl0czkOjq286F9ERuzQ4H1EoECK/OIXf9FeeOWKtTdC0e3P/MIvpf5hz4eE4kU+K5hY5L15rzxsEg8dx9R+LLDcoLNZAHvepw+GHZvPlaR7l8jTxD0uXzhHgQRYhRGBECHFgYsHwwmmE54DwlfI6SmVrVgBIEYRDHLnKgxpYUPXEVqBgkHMClWRRS8sg3eNSZK3kDFBDB958rQDhiqLPDA+L+iYWqfnec1if+IF1sYS0BU45Gei/nzx/AhsaCNr8wqMoUgt3sBi9lyI8k2vFrECNkxVmK/s7bffZu5ro1MHsch8U3wG48cagjGTsGujojABwI5jCflZUkLahAJceF89bmPwCa3LZ6DPFDoABMVbRZ4T/h71d9WmjedB3qE/MwB9xW7evM34+M7OjjXrDmYEchUGzNYVucuoHA750NqjZP7FvAagL5ZFAh/nEJVD6AsOGwA3mPMqGXb0NkVeZZn9SdHBQ3Pgzkg9POeSeaanPWDJLBQ+WDz2qg4hfzpVSFFJlnb9/Q9sfa1HoNfb2jALUYrTOVsyAN7oIHVjciryov2ln17V7zn4mUGMepJizB5S9LY+2u/a6/HeyfZ/1HZO80ijjCpa5CPCwQosf9xdgwoPudFRiFUKF8V89+/ctZ3tbUtLRas1vB8vv4PQdGBflDZFRynkpwlcxKAX44Ze8SIiZ4rFwOK7uLbkIQ514z0HnK4bweLxPqHwySuUPSVpxbR3RIsKDiDw77B2KDzDPQTaEV7zvQO9CE8JbcTQyxmRGe+Kg8+LIKA+DLoTgJeM28TD7UgRQeswOCKolIejfoxuBUtPMbp06aIdH/U5buznz7z+abZ+Q1QEuno2G9v2zg5TExDdk2FCb3LsfYBkdqcApMt6krqaxSuZOSCAU83/kLMMomPhreOYBrdMbfusF6cVVmV7+42r1qiX7eJL56yG1mfHc/vg3Zu2udu0Mxd2bK23Yd/602+bLVI7e27dNs9s8FmPnuwzV5PpagDVaWrnL1608WSWpfAAYNeq6I/sLKXWU+ys2HZcA/uMPYiZvgFbBTk3e/L00AtYS94BxJ2QvIWe9CFliSkB3gVmMZvZWq/HFJQNtBkE8xTSJ2TIMWdct2rVjvsn3mptPOY6Yh9gnOw/vlxa//iEe2jvwkWmc8jBoa5crGjMkTeNYlASQWxd5/LtESzvfEBHJQAL7D3keCNXH2FirFVhtbJLL1+03XPbfB6BJ+ksjAm6Fz/ZfQP9sdkHH8TJnMz7zfduWqexZsliYokl9ujBE1urNq1SYANx6mUHoyvaCQFRzGEeSU5tgWhrSBWRPqAzi2Lb4Nwhfx42Hyz4aJLYv/i//5Dpf2h9JR0m20lgG1q1ZQ5n0BWxQ4R70aGv+DVkq1F7gWucZuJjYBZ/XiylUqLc0fKuQtI5mFfpWUVucQ2MR0BczyHs4T3Bn+8kon0YA3LZbgFe6Xo6Uqw9yZ2h0zhE83MaaMZRX80LbHSsKzWG+H6eIZl3JorlRhEO1215JF73zuY/2CHZltMYzO2/3wfrF0d/gd3QVhAy9vrnX7fXPv+atXotK/zcF75EhlcN05ngW0YjYABQrzZVOE6oX0ZUD6iJxAIqNQG5vB52dKCiRaVQ07NKrV5zpgUDB+CEEdzY3KQg4rsCQth4aOUElhdMAdIs8JAsNoHQhlyPEtIdwBLD6y1WrNrIDyTgBo8YX21a/ASw33+2z4bt8GAxxqN+n+9j4rSBM8/qlNHMwGyo4EXSvV581pCioA2phcV8ZYIQAL7mVp9xxR2q/FlMljfSZr4fmuxX6vb48RP77nffsh//az/qSiNUW8rZEODgWhHgwlh55TpYVd1PCk9rK6Ajg61nyAQmE8QV78l+dyGlwdn3ks0DA6w50dwrhOSMVvDsURCG/pmz1K598IGdvXDWtjY3rVzyZvJxaFpjltMg5QMBYYFLYBFjFhL3lLKjx0sDHdi0pdJvEJoJ7eHmcxv0+7azu0vlTYDEggVn8XPv1ZVjBvzC84gF1Bj8O76GPtcI762sUija/es3yTQjxafcqFlvc5MOXJbSEgo6pRjjUKUAkpwsjStfP4SZlEfsDEAsA1oDRSOk5KXw8FkZIcm7lCT+JoXMdjBR1wh2GwnV0MjRRbs2TxUZO/uVeAgK68UWh7PE9p89Y64mjDgO7WD+ZBTik/MsB1yOrNheRBcE2gVo8RPFYLinALH2epb+QBDDhFWPIgW5pUKPWjJ5QhTmEAAsMNpFjzowFSIcGgNDjD6sWUpQqczqdwDE6Qz9db2dHjqsoKgUQEtzijlTKglkFSAPYxgdD22E/O5Kmcwu9CbSBQB+cHDEfLli+y7kP29sbTHK8+Tpvi3nc3v5Yy9ynvE/OiuglkJyjHEjhxc6hbnXyDMsoscsDoPB3p7bWhc9c70/MnK6kR6BFAr2PwUQWXl0BesJvY9IG3VU0Wxzc9uSecHe+8E129lYs+1zW1asleyjq3csXRStvVm27sa6VUs1e//77zO8391s2ubOOudpfDQk45fpsWLJLl2+YgcHR1mkg+sUoj3cE8EB95Q8erN8LoBK7Qvta+7tQtEePnps4+GE6TbQ/UrFA1LDZzGvDpDR2WXGiDl0CGSrXnOSyIvmUHwNgKHok7fsiwGFdFFmPxM/aALsbjUQQBUUTdNBrNho7EW06BHvNifvu1sIoE3MsrfiDIXFAMCsw1lGdsHnYGlz+4mf+HE7mR5btex57rLzsl0Yp/QJ9j1ytjmfVE5mh0+O7faNm7bRXbf+0TOmt7Xabbt36ybbLGJMcm4h43DqpBOkryjTUZ/sGPQQnyyXjKr0h0OfW+RMN5r23rs37I3vfA+uxHMRFgFV6QrgAukpAUJFAuUQybaRVAryHus2XUu6USBO2EayJD2pveWsrbfgwktzEfcyd1CaH16h32OMpTofAfTchrhz5xHpPJUiB5l5NxHhC8xvDqjDgT6hGFhEQEwmYBzSY3LcxKSfxoMQw5jQkW2JgX2MbyCzskUiN4QLY7upOYmxpPQ59jpbFgZbozUG0C/xgJiu/c2//SUr/MIX/1YKL5wh0ewkI3haRUP3hl5vjQYajdc1GLFbAg74ngwujBRapIBmwMCUD6jvYPHxYt5UKXUjl6CgpWonJ0fMjWSoCixvoOa5EdGcuFwj+xU6pnET4aQVhIbZz5EnsZUIiiulipWQ51REFbF7v9ogGismB0nyoL+9r2iFClWML6qWmWOMnqA0hs/T+JkwhNTVDACE5H4BIt0XzyGDEKcKUFGbWbPmhkIKh7lhIdNIeYzc0HlKmhVLyKFDfo23uELu16VLF7LCALC7roSVQ+gFci54NUtmcwI4R8G5hw+WQSAXbIrGKCAh5cCqZRpttL1ZWC0oFgK9kEfLmszoFDYJDPdAyMfDe+r/y2rlUtX6xwO7fuND+9gnPmbdNpr/ew9ngePTwEtKWWEhjFVKW+N3JYAKfiYnZqDVveop33MFD3ZiadPRzLrdnveHLnroUE4K1jUHz86syOGLBVpzFoPKTFkxEl4gK1q3on33DXQMOWONTot72tN48u4oenYZAQAhgqywh+Qkiu3E7zFD4eN9/rmlJKV0NK8C1qf/LhDtu8jBs4z38wraqUCyQwC7gV3J5cjzSeuI4kSV0WDTUaHOAyVqFas3vMepmBIZlGwPBgdU6w4ZA2DS87ghyJ9Za4OfyKEmMzObWqvdCeAChQ4LdtdAGyaBANwvz2d2nSQHAe4a8jlZZBFkB4wj9A6+43sXTgaKjiwAXhQYzmyReK49rsixs+jXD2+Ro0fyYIA6gwlBLEA9nte7TLTtpD9gCsEQKRcJjFmRIXGEgVHIhFSyT736CXv27Bn3MA/QYG2Fg3QYDPwO0J2gjRZO45om1mo2WFyIZ+r3j5lihD3HORtPbG193So1B/YY2+bmFq/jgL3OAjB0PWlhLOPUnjx6ZI1mzXb3drm+73znmtWrVdu9vG7ttZ5Vi3V749tvWq/TsM0dnLrWI9tZK5XIbstZgZ6/cuVFHjiBecD7znqC6YHtUVQMhz94QR3bayLXOuofmulsK7Cv7PsffMAUAuim2L6VKkW2z8PawInDmg4nI6tXXSegwwjaZaK/MPYanAGvRH/+5FJFnwR6pEug+7Dvoe9Pjo445osXL9pgNHbQzU5ByBH3Ahz0XcYaeCpZynWGTnOgUKEuBXFA0L0qGkrUcEhOtdpGQMm7MxSW9pnXP2btXsOKZfT3AdHg15Cd1vjh9OB+mC/kZdd4qmBq5VXFPvjBBzyxbTwc8aCTTrNl08XcVij8w4lpYLGDo4B9hz1GuxYcw1jP0LkP6ZCUNejhlQNeRHsQ0fACRE+fLBWr9s/+6b+ychnFp55DipeeQQQEipdkC7QGAnayxSRAmIfvTru660iPiFiRjpMdy3BTAIXSCUw9YhtHB6MZKRDyWaUb3faE2ptgnMUWq62esIaPMT/tVjowtm/S3znpkadZan5yosZbijpbmqeTUDeqFiFq3ya7kztuDpaFDZUnzH0S2jjKudTzZosU1kn3R5RZ8hjbed0rJu3iucRn6XCjd32Iqgis47t4b7bwXuKFX/pbvwy+NOsbKLaETcWrZebSQZGgYE15uTHgxc1kkJXzIuOHEJy8lrg6VBsG+WjNZp0tJhCSxSYDc4CJwik9BLcW+rdikRc4bc2PLWavNYaTmwS09VaTISD0PkV+JYEATkkrugBrUqTEMi+mVLbJeOKtWhYLPq+8n+FwREOBggoV9cSsjwwvJ3Xl1bN+CoVZtexV6tp8fFtIU4dL6FAJeVYICwJcoqCGoR/PMWKbqdA7lEIbUjE8pObf8Q1ctMePH9vGJg7PcCMlZyQGCWqjA6ZAbDlDr+EQECoMpCIENhSALBYsGnT0PZ5NbTLzynGCuRlakuEwkqYfUFHzYi6yU2GfxMKhgzIYogppD/h7FcZzlFgxLdnN27esUC7YhXNn3cgMh1n4J05t0PPKIGLfae/h2R0shcIyNYQPhWTYmw5G0TXAi1Im0yH3YbcLhikchhKKOTBGgVvl0WpfnGYu9LwxSysDzUlBzmtIWbH50vYfPbb5eGrttS5OS2BPWh5wEuaPzFkItWteBQQzJjE6/lmy9rxH7wZB6QtyzATMtWdj2ZYylAGJ5Qifjw9hzORf3SQMjpsDOIRX0YcT1/Fqez+AIht7pWyz8dQ+uv6h7Zw9Q90DJ1gGOPbyT7N0DticBcTcaIwAClLALHqZTazGXo1F7lPsbrawAYsXWDFnEQp0iHmiVui97boQqVvOAlOJh0NfkHNNoF1AbmVogyP9CAYiEAGNep0HQwCYzKZjMpEo6KnXKyQLkFqG9QGbKDYMII3dQoZDHljizw7Q6/n5AKfoMoCCKxw93G21eeQwinHB5h4c7tvnfvR1hvkAMJGf7kbCuzU0GrUAzGdkbAPZFtqo5fKvPYLiEDfKMyuiwwMOrSh5TinYtJPhwM7ubFPu1qCPAJgK6KCwsloDqUEd67V79u1vfNe2dzq2tbdhrd6aHTw6tId371u317Kdc5sE5sdHR9TRAFo8ZatSJZBA2tngZJg5fAQmzIxOSXbwuPXg3Pse90iO5F3r5+C8Rsfg8OCIec6x3CK9gZ16cLAYwuThEBh0pnDbAseozH3XaqENI0LZDaYBKqoS2w3pUqXlwOaxb3ehaMf7B3QSEFHa3N5hCiDBRMAiMuAw7vx3sB3K78UzU5eWnIlOSysrrnDKIGIRBZsOV/bRrUf26OljGqqt3Y79/X/wNRv19204SqxV71gyH9t42qfekW7AWJ219mI8bBHssX/0f/4j+9xnP8fUCABbOIpIbUFEAPYDh8lgPJDLs2fPcr9hbj1dJLRnDGk76pufAa8iChPnDnCjkL+DHQwBB1cUbNCf2R/+639Px1hpivp8DKCoCyGbUZuu2EHPQFZ2EEM4hCJ8RzhCzyCge5oEEobS9dSBISa+9BmRW7Ezj/F5WkpINww1PEoZxX3jNEcBcem7eHzqsXuazNAciwwRCNU+dZ3ukVeRUgLdMWDVM56CNlk0UDY4BuRyLHSdDCPhudBmT/gmELD6nKKSsueSX5E7/oze3IBsLzqaQJ8DkCPSjN+/9J/9SgrAKYNCQcKJafOE/2NiwXDif1ShKsQjhM0H4mlkDm41UZp0nNeuSYkZN9g/MHkAisxpBNMHKrxWpTFA3s7WNkJyKytVPc8O94Qy5YOyz1qN+ZOYAJ62Vq2SYcGZ4OzSwCOFUWjjbLO8rJh9QxYJgK3YPuT7Zc9QMDb7RtgQCpFtqGgY4VmiqMnBBwFi1BuUghBXaaoVWqhkZM5WYL7csLoXEl+DR/aGtjE8DxrV/iHMIuHANbBuzYZXGkPJ4GejjhPiXNPL25ST4gKGk66ceXCgoqpSnHg7NxhkgRbtC3cuqlRA+LezQ55zhoMTRsd9mw4nViuVrdmpW7PTZvEVgDGPfA5RgExYwsEaKH5xAfb0AJ97nECFhvwwvUu7eeMGHZHd3V1+Doo1Dg/lQpcnyuuauTLKe8CKXemAGTs58YprdA1ABXgDTNKxNZsda7dQWIm9l1fQ4v7oDnA6VUHGK9un6lgR1kjMr5RtvGfoxGAPF0s2Pu7bB1ffs529MzxiFyF9eKY4KxwpPwkKF6NetmJHpDTi+8cANlZScDTErueeeh6GkmevFCXtBV0P3xGb6nvRC0ukeAUWBBRxb4ABzC+Yfsit2m6pEBbGMWMklku7f+8+5Q3pHQA3MkxiIjKQEs5Jp2OVOTYesYDzAgOXsTzVcLIa9jJOYEw8NE0GOsi3HBbtR9wb70FZ5iwNwAZAyIotbzz9wZl0GirkDS7yXGkwr7gewuTZfgy1DShGQ0rDagHnOBwtrrZQ6MMcUkLwfJg/CCyO2CWzhwMjQhrZaDyjM4hODSisrLcaVi/jpMbUhoMRn/GVVz9uJ4ND5vDWat6mB8cF4wS5tBi14/MgSKa3c1Dgc4kjPNH6S7qEMkxZdRbei0y9WwJCz84Oor90k0WZ9UaNIe/JaG4fvfeRdXoNO3Npz7q9Nbvx7g1LJjOrtys8dhh5sU+ePPIaAR64AR20tG53ja1VsYYsbCIg9UhIZntomxz4sWlKpIclL/me9YJXRDvv3H+QXQNO6Cr02cUagIhwoIPiMQ8lw5FGeh72eLNZoz4H0yXmKgYgYhllYzI5Ags1ntjg5IR9ns+cOcP0FAJDnCga5Es2Ag6Xs55+xLeAfdYDNhy9jihROk8trdZsMKnaf/jzq1Ys43AlRB9SW4yPLJmf2F/9K5+08ejIpoOFXb9211577ZP2kz/7I1aszKmDJXdtHPtNsF221WzJloqLyZwnJNInA1HC1mgpSSzsSfy/vblFAJwWEAGeWT3ky8qWkLlmClGaFesiRU4OCg+bCTKD6n7uttDCL1mYfeNP/9xO+mPm87oz6DYNKVNIwYHNiIEb8AF6j9MW8ES6/AAeMcraI5lOCF1zZHsEAKUrRCo9B+CCTqIDG/J5T2Mk2WisI64hABfrbNkz6oHQ+ScH4HkzATk8eH7/jtex6BlOOwIaiwiBGKAKFOM7WSQr5LznjtfzPcuJ0aJorn7P963Lp8auz8oZyJwIRA8CcSP7jp8aSxxR1PxLzogHEb1OcGAP7KVHWkg6/s3//FfRlIqCi/99gAhRegUwACne297eDkn+nsSO92j0Q2K3BhWDN7638Ap7TCgBEjxkJSoH4ATlSHBWLJHVgCGBV99Z67CbA7xfVHEyr4YHTuBs87oVkbOLwpYaQC9OW6uyIhgsb7Xe8L5rPBnNF1wgRYch4J7oXHBwdMJx4e8wcN4Q2z0cbJjRcJS1wOh2em4I2J83zn11F1xtRuQpaaOJ3dWC+qk9/ooFQAtJ0EAg6kVA3LThfrGz4UALB0MUyEZvb26QsbF0TiFH7pyE3XvFhlPdUIzCMeTh8lgx4x5cKwgYcnAbeb9eMkohvWB43LeH9x6w6fiYyhrtY4rW21i3FllKByI6fpgn6IUUCTek7q1rXqgswMyE4hTMB1ite/fu2ZUrV+h4SflLmOIQVew4aC9qDTAuvdjOBI2s2YlhQZacodjlytq9LtfdC1b8LG8pHCkEKRGBO8w51gKKE9cRsDlt9MTuxsBXTiMA7Wo2t0f37nvxSsEY0kUBF0KWsfKIlaEzbR7WlSLRfQVW9DvCa/qcFHasWOSA6XvSC3kBl4ed4CQhbMwwVNGVk55ZayCAgWvBwIkVd4XtsiOQK7BCcDmfM6UBBTaI9MAArW2sZy2TyMaF9knapwKmOSjNO7Rg7Biz0nt4mDdOfMRhOyH9IFa8Whs50kozwDVYRFOtM8zPNojsjOF7nLIFU7xIqSt5UiCPHPZ2Y57Xhr0BFiy0fiysWKSEmodWw5+LRp7tyJypEFuNeyGNYIJczpDGAtlG6hn6x4J1xSEMs2TOFCDkrqH92GKeMt0AdRk4Jc51NgCb50ljqwMorK132RYOKU74LGRzNBiRG+x1u2zRh3li9T3ami10vj1kxCMjrU6LgBy52tjAdNBQb4E87WRh3bUO+723Wh179uDAnjw5sGJtYXvnd229u2Pf+HfftK3tDau1Knb2wjkWpA37OBrZ9RZkFkzehYuX7eDJU68bCIWimAt1EkF3D+SD43uYT2fHkJeLHNK8/6uvZ5Whc48YLe3oZEj9BqKDYDpi2NiRgSH3UIhUQFpeg6kn2HuIWMZOk2Qh7nAihgs/IROUteXKC6cBzstlnqL5+Okzzh0K86SbtQfhZPIwILC4ITLnf/OjWsGU8VhVdHBJi3Y4rtmfv3XH5tUN+6Ef+6J1O5ft5odX7ejwqi0eX7VuZWT1etHWcYT0JLFbdx5atZba7/y3X7N5OvC0wWLZ6tQxZm/8xXfs4tkLlowSdgrC3oBMY/5gj+BsSlcewZZ3OhlYwd7hXKOVJWidKLpH3QBntVxkezLq8DTvAx7rTxwIAgcFheZ3Hjyxd69+YOUS9i0hla1S7H0Efp0kA64QWSS9Ezvz2XMrXQAAIABJREFU6jJDxybKqRXAFShTKkYM4mS/cF3e6xSBJUfHP8fS5iyFT9+RrqUzGzBTTFro/sJSur/bOT+yPAfBOa4QXoiBaKybib2C/pad0093FvN0UAFyRa81Tj2/Pi+8o58iZmK76Q5z3rpMDkMOmgt0rGV7NP7ToFy6V2tGAgKH4xB/ep0THUfgn1/+8t9hxBqKBLm0PjA3nAhXcQLD6S0IL6F6l6fPzL0CEzlwYg8FmPUgeJ/sSWjDxF6BMLjBOChfEgJCwV+mBKDoEIFrHBwdWqvdZIcBeJnA6AAg6EGIhwP7hZ65WCzkTOHBwQyvigUeT4mHpjosV6mItBnorYSOClhs9KgEEwIDyB6o4czqDFTgzO7BmAYT+cVgKXLmMDesmXcSTnECiIKjqevh71gMGrGQE6zvqPo8Bg4svmFrKh03mve+jYEx5mKWTLxohlXkZqPh0N5991373Oc+Z512j38jI6DjZTEDEbsqEAm2Hn1CucmjqnMwXDIU2sQcw7Jgt2/esJP9Q+u1O5wjGJ7LVy5Ze6PH3D2wwu5B+zHReAn8+HP4HGJvSKgJHOCElL3n5oN791iRfPnKlcz4Ke9J8ytjILAmQZWnCsdK4CHrKFL0QyVgaNA8HqFWHh3NAy2QyuBCqbWLlZ/uK4WltlhaUwnmaQ80fn4qCLYvQshlye4Gi2litz4Eq71JYUfjffwtNnpSWFIg8d8E4jQfmgf105ZB1nf0U2A99ralVPUsdPaCUke4vF5r0jhBV5D9Q/EZ8vRCxxZdC3mPUpLOtKhbgffBxkuKix0ExlN7Ftpl9dZ7ZM/yM99DVAQH5GTtdjw3GcCOKQ1Bx6ggDvf0NfQqeRq8YJh4dPRikTHJCpWhSEopDDJiIAPcCHv4TKFepGmgThR9T0W3+YHjyNdNrF6rBsDr/ZwX4XhVyC3XcjGDEs50BdYumYdcR6VFLJY2HgyYywqQi3mikmd+askePHpG8Idc0411FPR6K0NgT+hptqbigTJgvr11IKIVqH2YJzisAWlrAPEL1kLMxonVGt4ZA71ekc9crwMMN5mLjDnDOIbjAeVUqU3Vus+vFyd63j17TiP3dI4uQLtWqTbs3s17BMfrW13b3N7mPrj61nW2rSy3yjyKGLYGKRzsRBIiYwBAL730kj19vB+K0fyIXYFQEStyfuQQxgSD5Ef7AvoN9o2pGsWy3b//mF0okpWTO3ISMd84s422Ll2SkEGOcqXse1JpU86I6QTHnGyR/Ai0UH6XKNSd28P7SOXo8X/Mv9tTtLHLj2V3sOwHSCC1j/JFwOvFkQIQYEENeblQG5WefePtu3Yy79gXv/rb9mcfHNtoPLYLAPPjko37b9mDa//StpvQwSUbHj+1xQTfT21jp25/73d+zebp2GbJwlq1pnWbbbt/667du3nHtta37PjoIGO9pVfVD1GOtjCBojB4DqTnwtaD3MD+QKRQTijS7pDTrEMj8H2QXWrFlxEX5bIdHfdt/3hob3znu1atNN3hAIMdWuPp3iDTON8RW06CJURnhQ9OA0vZZO0Zh9NsRZTlnMaAVgBT39P94+gUsI6cKaWj4HPas3LkNZZY38c4BveN7SDGltnQkGemawp7iNQ4DYRjck7gMrYRAsbMWQ9kAWQ+cwSCbXAA7kBWchMDd9mn2EngCblhXTSXcgyxl+Pvx+PnWkTdgvA56uDoEK0aU8emzox/5Wu/kaLYCEoRrVqUk4icTp08xQdAL1Izemq9tTX+m8aaCdQe5j79UBgwhJZKBS3PwglQOC5OD4OBYFKwoChOgIlAU3UckQgjenR8yAo7FA6hLRmyfigsYGdx3GW9xtZRYC7ApvBaODK1XrMKTkNCiICns4GBMU+dCNKCiYOAsmK8WmfPzzhFgUY4VMKigvXZwT4/j/HQY1fuqRooR8f6Zt5XOOELv2MuMs8nhdF0gEdhDq2HZIy1qQk0wKoEJwRKHfOpHB99bjQeUNkyNB/CnMeHR/b06TN78cUXPKQM8MxDv+BhYi49xCpAJmBIpRC6QYg9ENDT/QhG2eFhYYPDY3t4954l4ykLOmCA2+2mre9skaGDQcU+YVhq4cpfTJ4b+zmdoDgXh5sYB2nglBUWFc3s5o2P7MzeWaY34O9imQXUZEQEdrB+DqhRFJYLIPstB7APlHJ4+Mw2N7Y5RxIgGBAYLCbhg5kL4CJWJvRIV34yHhQACjt1JKzCTlpfCmIInwuAxk4LZAI5zwTki5XduvlRdmIVjPHZC+f9pCsUzQRvXA6MFJfvMYQffewub34CXGwg4rHF3rJAp/YBnk8KVPtNXjiuUUE7thAZEisRgwpdh4oytN3TGoUqSa4PZJKt66KuF7g++vGia0ulVsmKP8QweGTAw+WaT+kf/C6A6qyds3gAuzK4UuQqCtHnPT3Boyk6RhfziuJYskvYFxVPCUHRLD6bHSlc9kpsRDmYgsR0mBCmRdyVx7R7mzsAXqZAzKfc48s5fg/9UcO+JUBMPH8YThGY5YMnj6inxRhqjkdIK5rMybzCWcCpasgZdn1RDjUA2B+hMK5e8abtyZIMmusloCMwqWDHijQSSHfDvZHfir0FAItCIeQer7e7tn94YO1mz9rdqh96UytYpVi3bqdpycrZ8MkMKRg54YC1R3HbnRv3qU/PXNi1Xq9r8+nCrl29bY1GwTZx7HC3yw4pPJ4bB0Hg+N6OF9vtbO1mLTO5v0GEqDdwVAyD59I+pt0IIEAsvq+tdwnBnLKpfXC2Hz544s4BD0Rw+0a9zmJGpDDUyPSvrSFFgFA2y+vW/pKd070FXDQmgvP5guwujpeGrjx//rydgIQJ9gIdh5jLGl7qPTwJ7LmnKeaHFZEN55jLcFPsYd/srRsH9kM/80t2ON6wViWxP/i9H7PtwtLmacn+h//ln9mN939gi5OrtkwWNhlPbToeEZAmq6H9/v/235PlJbFUqlqtWLLb12+x/mA6QssyZ6knE48AIGXGgWV+yI6eX/ZPekRzKkeAKTzBufe2qAPv+oOiuJkfYKE1xT2wf04OT+zoZGJvfO8quzPRYUVefJKnCWJ8McATSIpBV6z/MschRKFEHmDcAnQCiJB3XYdzH6Kj0okEcIDfoQ5HttXv4evmTrSixPkhIZon2R3Nl2y2sEAM/KQHYzvhzljeszq3cyFVNKSECWxCxvDS6aiyAyI1uBdCRBPPq0hFbDtoI6KC6nit9TxaFydB8loB/VvjpIyHvJ1YpmXLYrsjxwLYkPYFjg50KlJtvvpffS0FW4vCBjfgKZW1Lyoqp8JRjAgxoChpifypDnOM8HBsW0ZF7WEibRT8JBNEBY9cYK9SdM/OmTsMVmwnDWHieaFQHDHwQ+I+WIFaq0HwgQKNCY5HbTUJelEoAKVeDEVSCHnhYQtl5PUGZV+qWA0HE0RMkrw7HTjR6DiQ9UXz3pJSUDgBBr8j5xMbs4mjh6PqRHkyMZsn0OunuDvTq3xHCDF4E6VFEPyE65EJi4Aw7xMSud1bzI9Cxal1nmeb9zqGUSa4SnBiz8AeP35kL770EkORaWHJ0FSSIKGb/dufYzAwZo1bm5+bTi2tQoW/WBSCiWLJDp48Y4gReYZMDem0bGt3i84HQAUUNvocwutAyPU0QGJDqJDDKxYa9ycgD540DiW4c/eOXbp8mWyMhEzKSEIphQNHSP8msFk4y62xI78c+w8sjTxM5cYRqBD05ntAVdDcQyhKQr9Z5CeSSQF7DnDlKUA6KVCKRg4D/ibvGf+WUsIxuAgHEPihYn46tevXP7DtrU2C1o3tHRtPpxko196VovVwuXvbsSLVGsZpC2oBJoMaKxqtQcz2SonFTIXf10PuKn4TYyHnDnuW8hPSM9SGR3MgR1n3Z+FqCCXiM/tPnpDVw1ojdx9sq3LKpTDlUMix1v3o6IaUA4AkjsHcudN3HHD6XqSBDushMKLQJR1SpLYEBoZAlEfreiEEdQYDXkgtmdJx8RMqnbXWnHrnBcjbwlbz0K1mNnYndQYGwk8MwwspBIiWQHOwiBPgk/UGQ0vGYxbyQV+CoFiskEfvBWuz2cKOT47tyuXzjMJBX7LTQ3B2UUyHefc2TdAj7miCGee8gFQgOPdTH73n7TL0uYQj22KaAg6u4Hov4VSiwBRpDgDvK2d8mVcLJ6ZiKYq4GmXrdXu2LK2s2Wgwt/bkqE+Gr9VpWKfTs8NnA3v48LFtbjSsu77GE5JQDFeDvlp6egLmG+l1TN8ksA0RmAwMOliIwa2cGKWLnDaSkhG1U0PBGSNiKdj4pZ0c4/AFL0RDi7gm2rlBVwWAiw4OmDuwknFI9zTAllyQKAigjnKUmj168IB6aefMGabhCQiQqYXtIBjKo6m0UACHoU+wz0W030oVnnaYWNX+xbfes+rZT9iXfut37eobT+1//bsv2svNpVWLWKOCvXVt337v9/8PWxzfssJsYuP+lIeSsMaysLLf/u++Yjtn2jxhs1Gp2413P7BWrcGuDPOZ963X6ay0g2isgPkpui2BowmTqgihZE26S8A1O76Zh0egt7unSuF7cBIJZFBfFDo94Xs8fS9J7dGTA3vv2k3ex2XOHTQ5vJJ52Qg5+tI9snsxYIvHJxmWfLrj6gcD0dbyMBR/bjnguqYOBJItYeFjOLVMvfxR4AhbArsvJyl2zvX5DGQH8CqSyHWU7z+8pA9jHaTnkXzo+rJHsQ4UfpOdkf04bb/wd3YwCgRoDPxF6AiMSh60FiJA4zWQXtd38NP/jtQX/7fIidPOh54D70PWuRehP4EFdcoiAC8GycKKooNQbBT89FwYANEZFaQQOj6PSnwVeJEhrTijpIfhNRHmYwNiD88IEJMFCcUYnMCA7LkJI4bSW8l4exD8bWN7i70esen7gxE3++bmJtldFNQhzxTGhuFz9Nus13g4BU/FQjFb1IMTk4L/IayanHanG7qqu8cl4eARqAjx48hKhNgmk+dCoDErHIPEzCijcbQYLhSjYfIDg1rGSWKca2+Fohc3Cxi2CICiYMIVZZ4ziTw8hdIFIAgsuVHQ+aJk12/cQAcau3jlgtUawfFY+LGUVvRnQyhPeZXxppXRRy4NGCGx/ph7ABhudCig+dIe33/AEOXZvT3b2N628XTEQjsZHLYCC3nDYjslQOgQIXDqTgEUh+eB8VlCOsitj25aMl/auXPnmGeIsKIUIA0DnYrQ1y8cK+shdwe77ljNsvA62Ho/lMHBLVoySclKoGR81ImA1fP4HPaw8o8DAxQDHDdCDuQFRKVUpBS5njjUJQgnO3QgxLlY2LOHzxjqRhsnhDhxSABYLuWxZcxA6PWsvUflzJLyPN0mViBShj5X3o4mYzaDE6u819hLl4JyZY/wu3cG0bMA0OX/XtBJ05xLlvz3vMgiV2h56g/eazeadvfuXWhuP8Y5RIHApsj44HNSftm/0WMVshscFcx/u9my0WRsrXaUsxvK7tUiDUWvkEkBfegS/O7dYDw0pz7eMgaoVufBOABYAYAR+KAQZuaA1h07j+7ISFLeRugnihxX9ClHni72ip/mR6MWCuKQqpVMPecZTnKlWLSDwwOCf+XmI0cXB07A8EM3YV2aLaSGBT2A0ymRTlREEZeflrdYTa3XXrfBqM80LgBeyByefzBGPmeVedfDiTPRABxwACs8StfbyUEjIpUDcuinQLo+pRzidEw6L6hO9g4dKQr94CDXkVM7t16vw3GifVqj3rPvvf0DW8yntrO9bps72zwtc3jiea3UmcGBOH/+AguNXbZgoaCX3dGU/AkY4Hva43LY9Bk5m9qDLg9+RK2IDjkpDLmjaJDFQH6AAhxdpHxIb8mm0KGIilYxTukCAROBEyTXnQwGrFNA7110MugPR1l6CLot8LvBfuBauA/YXY6bhwCgs1GITKDtMcYY2gUNFlX7o2/fsEuf/xt2XL1sP/rZHfuHv/xJO5uWbVnAKXGpPRuX7O/8N/+7HTz8wCZPH9ExBMM7mSysWFva3/v7v2Ibm01DaHiwf2Sj4wFTrxAd0NHXw4HnWQOgK3Lh+kldQDx3WgBKaxWDIpEReGbMH9ZiOh374S5ZGxjfV0nomY6OEPuHA7v76KndunXPCyURdQldL7Tm0g8xYMtsS5TWoHXCT7GDjo88SiTQRlsR+m5LH1HHh2gJ7QxsF4tn80Ml5FQTA4W0K/TmRm0K8vv/sqOQdf0Y1EKvQNbY1jXgrnif6dm0t2MiS3NPvRVsk66tawggZsD8VGF5jBFwDdVQaF40j7JJwkKZvQ8FpLHs4DsiG4iHolxqyniwc8IOGn8MgmOHQ2uIa4IApe35tb/rgJdFDGmRBt9bUrkGR78+nQgUKxQIPZQujwRm8jzCGh5CoHKExwFAFSZV7FPskeCQAm1kHkmaHWWsav0VlTHYVOTjqkDOF6doTx4/tclkSvYXbXXgeZdqfswwq95BZVeqVm82yVxgnGB9ZIjwE5tGxqi7tkHKUwAAQiPvw4E8vHjvuwiFj2dVDl+8UPGmEajQhgsHcLoSQ8GLH/jmKQZBqOEZcyMExjODwQBGaAcGoUKvQAj2Isw10zMQZnXFB6ALrUxmfWn23be+y3naRucLW5BhhzJPDQDB8xLpsYZTlMD0K/cjK58j+A4V58EISWEB/CEECgHnPsFpPmiEk80h+PFQ3BMZgOe82OBwAQggpw0/ubfAXJoxCoHw97vvvcccPoBVAH7m4EZACt/RuqE/JMKFviYAkonNJs6EgjlUGkMBjG2Y/1gI3cHIj4bFdajQ0XGA/Z2dxYjBY7z+pxWJBBKjQToAXgAWGRsAMBJa0gBEvP/ue3bxwh73wvbOGeaxCzhlxxmvXCEDtElp8FmCRxwbeikLGU7MAxw+fF95WWJFYmWl+RQzFc8xWfjQJsvBIAwb+rUCxcHZ8HC9lK+UomQGYxXrRYDCVAq04BqxCb/nSda4p/xYZpc73CsbY9iseAZ1oNBc4BnhFCuHmHogOL80JiGcR6MIRgkha6xJOHkPsgmHGR0RcF8vQjMe+OCRmbwS2hW9O+Wu5AGQoMhDj8i55xeiiQrCtWCexxMUrNWZC4mcZMggj/AMpxVhTgBAsHajcCKkQBxZDByY8PCRVQp19obFC6BN+8qL/ND6yvyELdQVrNDSyVtJ8YChBHtgYS3k35aQLlYliYHessg3BO5SbQciGXg+FCtVSlVDOgXXFnUVaCs3RYvHcOJcyCmEbsILwKxWqRMoMTXhzC4ZmGajZV//d9+0jd6arW+v2/rmGp0AHKIBRkzAFT8vXXmRJ8fBSfd58CJX70kM4ODsu0gWrBnYck9ZUNFlYBGj32Pgorac0KPYT36KG1JvQu4l9jjab2GNkL8bOjlkwIx9JXNiQvfNgbQfBY4WcXdv3yFZA3u1vXvGjk8cPIJkYN46Qbaq7j3XH84F34fdpAOJVADPK09w3bqfSvfsoGjfeuu2/bUv/659692R/c+/++P2lU8g5L+04qpky8LUDiZ1+9tf/n2b9e9bmvgBTEhPwEaYzvv2D/7Hr9rGWteQdtXfP7Q0WdDBUXs8HIQSExiSawdi7pQ6gPI0SO1dMaQCh5AXOZzUkyF3kwcuBCAJveUOv6fOoUgTOPGdq+/bwcEJIwoscg/rjz3HdILoMBzpMoEy6Wtu0OgVg/OYqBAQVhca6S88D1JJaugAE5jWLDUwAoxyhjgO9biPurGwG1MAybHO1NAIlgPzrTQFEROaS9g1OqUhUhwTL6cdQ3xHY5Iul1Oo+8eAWWBXmEG2QMBTGE/EgOZZc3jaPgoMx+9rvNLzHkFzJKTP63fJbXwffUb3pH0CK/6V3/wNOoNcLOjYVcgnoTFG+NmPbMNxvfIa5InB+GBAMEj0buB1LWDckEvrxVlYcBlJFQBB+dNLHY8JqKEblLvjE43m2pUQGkdRjDOrUACstQIbuMQhDglTDHCfzc0N63RbAeQi361B9gXsLtqSADBDsTKnJLQqwthRQYrxVetNW1vDkZB+/Csk1RkK90qpqNhLMs+DQfEIlKiYFIGZDNREhwHgGvLEBHoJAdkKJ4BEaHh2gMiriNVuxzePM3LhQ2SEIXTtjvcGdbAAVg2tnzCPXsRQLCCMubJ333nXLl25xNOLlA7AllsLML0ojgAL5YrVX3k7E3jZnCd6ufFx0Q72ULxyeHRANgcn8SD86yfk+THRuqbvE09TkPKn4CBErPZWq3nw6n0eKNSsuHRlBxb56bNnduHCBVtb69o8QT9gZ6IEwHEP5jeRQUNVMByVxI6PDlnEB8PIEHtIQQAYl9KWcYITqPtjTWPFiLHDaJPRC0olDtForTUmzKaMsDxXXZNKKfTPlEADHsLQPr7/iCHodTznYmW7e3vsL4j5hUFDFwx9V4pLQg5GHjmYMvyx0tfcawxs8s4DIioEP3yuYDTUFUHevu6j78rIe74WcvVdIdPIMffTZUjvSXFrPLHBo7FULuZiZQ/v3bd2q0VA0O61XRbR45ohK7+fnhH3hxMEB0f3c6Ya+sQrmKVA6fWjGXzo9SgZZ2oIGTOdYlXmXlwG8OvK3QuFNA/SmTQEoXhL9xJDSAejgIJQdL5JmF6DnHcwr8PRMbvZQPwZbUK0LEGRVomgiXI4T2yOnNhymSfRgQTAvHPNqg07HoxIGCCFiR1VZgn1HcAq1m940ifLsQLgBphaOlgEeEdxKqMk6KNbQgcKZw8xFnckXecSqKRmNYKNlZ8K2OsSCFYqMNLeLorHfENfhWOVtZdwTUSGSCiwgNXTeDa21qxYqNq1qx9ai8dq96jLkUoAOXD59U4bPPmy4aCWEQXoYznppxroK7ogPc7czvCSkRRLJxCD9wUIYAdgl7wAyg9Owd/U5WeRLNg9yNkot6EgGNiTvej7naF4Hn1epK1ht4JQoQ8gDxCJWgs4T1uIik3yVlkonCUQCQwn7kMbzIMf6izg0iFEKFaUfmbLLqZHFW04KNqffuMd+/Ff/Zr98Rsn9gf/8Nfti58aWnPVs9VqatNS3f7xP3/L/u3/+xf24O6bNhsecN1H6IxhK2u0yvZ7/9PXrF6u2N2P7lgJemo2z/J12SIy9HTG/RV9yvU99pbrEwEiFq+DSAhdg5BvKxAlvSRHlvqQHUBcj0CPy9FFmgtOxRuN53b1gxvs1gAHAKslGywQxD2H/Rt6XMfrLd2s/YJxxvfX+9KH0lvaT7DBwgAi5UQoqEhaOlj7T3/Pnay4LaenuiF9R2BS+1K2KQZ3GquA5umI82lASIyhQzYCkyqAG3/WnZS8YFJj0bPod9xf68foutI1EI1npMqJHRGLss16Jt1DciqQLVuYyyyi4E5c6pl1L407HnNsr3XPwq//9m+mYBnUZgugAgBsOsMZ3+hl5uEkDjYIlYy5GzIP2wEsooPDZOqhJnwHm5/GkJ5ufBDDkgVU6GULYw3AAPCG9lfea7ZoaxubDFsgNUFKSRuL3ky1xAINfPb+/YcUqJ2dLY4HSqXaDI2yCXTrzn6VS0Fh1rmZ8AKYQLU5TpTDMYjIaWKRFQFjUDgKeWRFKA4K8fyqlJaBxdgEHpSwrYkXGOOxqad64yG3znOdHWSCOaRg+c7mv91xyFuhAUw4QMjbrdA400iicME7IIAdgPJMpoldfe+qvfrqqwyTC6j42di+aWOwrnHTMMJbz4qfnEmIPTg8G1RNs1pnE/JpsqCjARYf/8XPSxDJZupeNY61x7U95cHZ2cUCjaM9ZO7rhNxjb4OFsZDhGU/s4qXzdHIQmlWCvSsFMKhJcDLKNM4oEEKoFkxVtebFLxJa7mne29Mb5EXrM5orZ+tgrDFX7oSoy0CsGCWQAkUCfc8purDvqUDC/IsNEcs7Hkzsxo0PbGtjjaHfjZ0zNhoNWRgVG+/4umT9wv5EPh1P7AuOhjOUeXoRixl1yg8jDp7+gdQg7QU6DqF9kpRQDAw0N5IBnVqI+4BlxN/BTGfOA7I7kS4Q5chLyUEvwLgCzON7w6NjFnTVW22rNb0jy2KZWgsnJIYxxSBWY+B+YZqIdyYRq6vQpGQTG0VhQTL3iCZE+cI0lDXvxSvnhQUUxVAMpSgWQaHPM54TRh2fh35ggZmUvyHVa0bQS9mA7l1MbZZMCXgxZ5i/Or7DNfTxcL4Q7ZiM2VcXehGsNQ6bACONcSPaBUbW1xTA01s9YuyIaqCDDXKWUWxFPYVWcaFtZLPetP6wzzoFMiAMEKinKorWEiuhoIvt1CDrK2vX3NFGZIdMJIgItDxbLK2GNJwC2rO1eBKbF46Etm3Mz/S+zywC3gB7uLSjZ8fM92yttUiinBwNLF16Bx9F0pptOD2uezBX6GAgckXrHMsugVZghYajEaOS2huSV+1tskCB6JD8ct1DHjbIGTm3kmtnk3MGkSCeLzmanmIlkOGHknjuN5ySZDAiqVRrNe3M3h4PBkE+KOaRLf9w6EU4SlhgB6fJIW2GkT6y5t7KU63h4CgxEmIVGwxW9iff/DN7+bUftsNh3ZpnP27/+A++Ys2y+1L/6t98z/7JP/m3tlr2bXjykY0GJ4xeJShAK6S2caZqv/Vff8V2t7btvbfftZqV7fj4kKlktH8TZ+7ZOz3kNMv+kyWvuKPJrhIh8ubOpfe/pl5Ceh29qjz1C9/B/9jLo/6AP70QF6lUXueDIuH5PLUnzw7srXfes7RY5p7GXGhtSa6EdXXHxAuyY8AYAyytu+6fy3Me7XX5DvolMLfEO0hNDPU6+Ix0DIvwgs2PAa/GI3ZVPJPwFu3/cwen6CQ9B/3aDxqPbCwd+dAlRTY6TjcVKNQzai8LPMbgXGx87JDIBsjGZM8ZQDTHzSPkXW/if6bJ4IwAnjznJzGyDoY2P++Rr/vkDov3EpaN8YXLi7Alb3JC9BPjxnwos0DzXviN3/mtlCdQKOeEyeW+mZ/bjCEpeYGjaINSgHfnTJcr9b29PW4KngMGAAAgAElEQVRMhOgQwnKPaGnwhGNUDnBNhgF948LmI6AqlRhmBkBlrJ8ehthGePozMrU00ABcTInwynQcmQnp39rcYH4xPO8GityQ3oCKwnqVnnEDzAhyYNn6DBsXYb2p7eyedcYIoAfhR4A0hqw9NUMTK09IC4P3ld4AwOytcVwhawNlyi46nCIDK6EVF8KmeKnwAfKP4zr5rCHfmIYrzCs+C0PTwFnr7NXrFZF+CtvSyhUwNXgPi44wpoMgMD03b960z77+aT6Th39RrIj5dpChkLaAUOaxoT1OeDYwNAS5URqAF+/gyEoHr0yLYH4j3nu+33AMnABkcS1cEywmBbnopybp0BCCJhSGVVBgZAQF927do0Hd2NqkUUEDcSgzhFynM68eBhuNfEJoHKTHoIuCA2gfm/YlGF4Y0kwwAiNPhyI6ztjX3wt13JN2Z0OGUIpU3mzseUohScFmHiib6vt+kTLCZ1Dwies8fvTIJoM+c+aXhaJt7e5ked8CsHFIyxUOjCEcB1fuWWQgPKDAmxw0AjsYFOWartCzNE8PEGCXHEiRKQTJ8QZFq/nCZ5Vj68+FaA8SiyFTIBTDSUbBOPAzIS1K+xj5ic8ePApr7OlJsdGQgpNOwnxkCjhESlSQiM8SeAW2SSc48dSiqNckPsN0oyoUKxj8/OhmHl8eXtw76am+xGz9BWCHokd0O8iPV9e6A+TaCsB25KlMi6mNRwNGexKcAlev23A4Zm4seu5CJ1Au2UYsMYSQsX5+xKzr3qP+Cd+DDpovExalglDAcFHIhjx2RTFogEJvSjk8XtCFTgoexcGzIQ0AoHoyRv67CAI4r4qkOMgHcMMLDjWRMto4TsbemYX1AdMQtUIkqEt2GsCg11nz5vDK0Z2lVqwVbG2rx3D7LHROUN93rN/5ixcJCjMQGBX5yKhnRlbtigJ4knxB8sVESg8xyhQcP/2U4Vd+vZgsABg4SdBB2ktuD3JiIjbEAiY6xhnH4yLiMDrp26w/sgWAJXQYT4FLKB9grj0k7U545mCRyvCxoguHyzVSEZ1dhr7DT7zAwlfrbfuX/9c3mNLX296w9saedddetMViapMEEQbjgUEnx3dsMfRIA5wv6NHFYmxf/urP2o/+yGft2jvv23y6tHKa0uF2W4SDUHKwKsdBkTIHj/nBBE7YqA4FbH0z02OaI6UCaD1ADslJFchkasRsbP0+yLWS3b73yK7fusOi9UKwHzqJVWsY228xxDrURTpeAFTj1N6IQVis/2LAKXBKpzT0RNd1MmAZigpj2xDrMu0l6EgCbZ4AmRcwxntKbKgccV2HNjL08dUcytlXrY/mJAfabgtlIzRe6Ql9TjhAToFsHf4u2RLIhM7UC04mXkxrYq9m75/MtJzgjDLdLPRz1x6R7+jRtudBMTK+BIQF2DUe3Vd6QBEZjhGAF94kQCg2OTaTvBptPvQjxEXpLYCJCmdby8gK9OCCyBMF4GO7nbmDFHoCPD4xB1Ns6h/YSm4cMypCKAIuSDicAqA2o61DgVDmbRCEe6hjPE148AKAH9iBTqdt3bV2AK1FGhGcwtboNGjcEO6DnQNLDIWxtb2DGeT/7OBHo4icPjd2uicnFYc1rPIG/pgv9ALkWc18Fq/GlgLW9yvlajjg0ZeECxXaZXDhUUKANIDgFcP4CDAp18cX1xn3mI0ogxkOIRB6sIUi2ybhCFFPFA6nha1S++jDD/ndS5cveNrGHOtSoYcuwBULuTazBJj7g+xsrowy7zlqRYcqcrxwghjCT+rUEbcPImgITCvz0UI7HQp3KMWG0iRzxPQMb1vDJkrJ0m5+dNNeeOkK5x4FDvjMmO1xvGACLADYc7Sc0xglIAw+hLQF32Nema5wtrxoCXyuAJADCkbeGQzKSTCuWBetrRhDgWpdV4qSP0O6R6xspcwQvqaTMhzZ7RvX7czuLkOVa1s7BCB4Ztxb9+QzMPfNWUaCWPaadblTxEUgUeEnABY2fw9hfjBMDM1FYa94fWNFKfnGMxMohvvidznDnlcOQxBOZQytnaTAYzYFCpGO9gzFTTWbT8aGQsXds7tMU2q0w/GhSze0AtyShXrN22DBccZ1BexjFpfKna3QPG/ZWxZ6Mn3mQKDHL1I0wvnunkfpRoH3Qk3BzEPH2EcKb/qce3oIn4tpDN4ZBbLNrPnpHFafR7gioraYjW26mJixSboXDOPZ8AyIZLCdGno1B3IBoXGw/Zp7PAePkg2Vc3FkKQZxiITQEQo5e84M+ZHaeD7oUjhZWHsviGnySF+ckgaCAvsNINjl0Nlz3FeMqkf3PG8bnSVGI9Q5hANsQlW760QHPXKssU9YJFf3Y6TRdQepGGrVlfUOLxTs3LkL1PPQlpSzqKuHyIjY6Ask4ZnptIXvyGjrfa17TGjIGFPuQUD8/2y9a6xteXbVN/fzvB/3fW+9q7qrq9zttpvGnSbg4FhgG4gDJjwUQqIoQCyMMQZjTIJIFOVDvuRTpHxIUCSUSBGRIpQIRIRkY2Swadt0t7uru15dVa7Xfb/O+5x9zj577+g35hxrrXvl06q+956zz95r/df/P+eYc445JtWfjuwUe8HVjzzz6Sdss72v+dMgUI2JJCTQOWZ0/ePdWF5bi+0LF2JSzW4KRiZTgWqSMVwjSSnt51I7EiioxjQ1hsN3XbBnCUZ4psnrPe/N4uD4JH77N9+K2aQXS8vDuHjjavSXoTT04uGj+zHSaOhHyYKfsw9Q25jEpSvL8Xd+6afj4PGj2Lm3H4vpeeztPQokOqHz+fzKTlYvg3FC2rBqrCv6GuvSJNJms6bxkiDNlDyd/cIMenaohHSkyPg7lVDeZzZdxMOH+/HuBx/F3jFT1pKOqeAN+k4lSfx+vl4/Vw900m13FHN4vStt/N3X7ASFr9F7hZ8zIda8YYNePs823z5Be6maIu0XDNBae5lSiqPinAsMdiiAPjd+b37P19j1LayDKxoG036v7v637bbMp+27cWCDvyq55f3MNXpNuracvehqK7/LWiYVMitR+C4DWD8b34Oz/MYhoq82meMWxzQ+iCmRTze4dZr/Tcfz8+39pZ/9q6nFUBSEPKStHlpumpSXUQkJo1ESI95QOpBlpPkAlBO4ATYmhtMOtgsccQJ03hOJ6WEOBxqTKPCsbCOGMydlkKE96/CEbFQof7IEZKU43JRGHj/ekTrE5ua65GvIcEIil1RQbxFLayg3IBifE3G02aOv5gnMoXik4lRi4dquwTSu6exyvZy5zKwc98+GcTQD6G0fmgTOal/jBHP0cLPR619ELEktqFK55GmqdFGRcYLP5NcZiPJMlF0tA6MSnOSKEjw0wUptHHi27733nmgcV69eaaJsjYbscBq94X2dfo4NEKzr9oa0obcD1L+riY2skKVlLKHm1+v9qp6jrG7NicehgibcdaxGL5yyMtl5EG7fvBM7O4/itdc+l+XWWgMyHTQ9sS48E2X1C6xo/7DHxajIJjBnMM1btjGzAXHw0hoX0xpSrxonoEHIVeryeXjaOHYDJ2XtACGVhXVE6ogZhIUCBrzUd998S1ls9jKNmFsXLjRAF+oHWSh/dveeeHbsqdRtzcmBBkGphQuV6CxlAucz0QkAvFqjjsxOlwrRfb4ueXmPdPdPNxPA2ckgJWkk3Ivv1wBMATXOpoIPcUHPpvHo/j09w+HyqFOyr+YXKBsMVejMXe+WrQVuSzMynYImzogLqBCzggrKwuwJGpBsrMejnNpEdhRVDsrIrJEyIWhZNzz/yj5Qxahzzn3k2OHsDvb16Z7Fbe3H6Qnaq6elZjPTvcLnzUpRTZzqdHgndYCK1GFOrqtBFTxbbKAaq5aTQ9fNbAFKNbZHk88m4tjTxDZeSbC6PGbMcgbQk2lbes7G1572Z2/YKqZQHGE/0D/BWmPjWTPWKEu6ZP+yEpgOMYMAKcFoauE8zs7JIlKyJhA7F/efoS/rm2vis1JWB/BC21IlMGvC0uA+Ps6mNN7fThew4XX2ORcoKnlMrVE1Ehk8GOwa8Lga0W34ETBfXtL18L6iRxDoV3Dhe5SKRn2pWlWa21xnnkG4tyl1SYAymEfc+/SWhiddvHwlBqznwWFDs7LdFjWl5AoV3J1VVU2TIJPGoDWmColSDPQA6b2WxN9iGl/48hfixRdfjH/6//7zeHDrcUp5LWZxcDKL8dJaHD4+kMwnDo+s8vHhTqysjuI//os/Fn/gyz8Q3/3mdyQ7Nz09EXce3+MgWz695P68vnzPKiIZfCR2MNB8IggrnVb8Qzd45u8nhxm4sudZD9uLVDOZxdHhWXx8825874OPlcwyTYZ9Y8pXY2OrouHnYd/UDd67gFgBRakCZGBYAfBTya/Gh8m2Zna3G/za/tt3Gms5YWQbwvcNHv0a4Qf5qgzuuziq3Xctz7YL/Iy1vOa+Tsnc9dpEpMGsz4olGvk9+zzva/uX7rp0KQ+ycZrc2iZN7cucZRUWqYEqUC89Zbfrswja8OPdNfOo6LSjaXubZ1TVawWE5Qd9Xw4qfP+9//Jv/KxOancDJ+hqU9wAueSBYlSTfzEsHpXfiA8i+vcHkOkly8rIwUT1bdOPRmZSThmNUmqsmq8E4M574qT5QZnY3jXgSNBgeZIXRwkHh4SzhCt0FodMI9rdjavXrkj6hqgWdQMM/NLKkgzCgFneElSfxsrGRly6fCWmRF8ClIMY9bOztM8kOWnPJo9ERq82n42SDS/3yWEjw+wsr/kmPrQ6AIvKNFjaRGUpNvdcShnpsDzBpEONqOxBPvTcVAZWGZGmfFdV6xtDYWPh5yzDOTmLd955R+N60da0sYH3q/uDry2j3hpyPxMfNu0ZpJJqYpU3t69Jh06SRJHl2JqxniN784Cbn2daQ5ay0bbN5o+c61uZX2WxM8trZ0WG9IP3349r167EeClFx2mGzAl1PYFF71E1eRVtQd+r//lA99GlLCWKlq9p7nRrkPJwjpQ4l5qEuc1lSFxS8iFu1rbDA7Whk5FlZGyVwTJQ7IxzLKrD5Ogk3n3nzbh4cSs2ty/E+vbFbNxidHZH6/Vp4Omgro38LWOUwZvH3vrv3UwC33MGtUtdYG24Rp917wcb7K4TyT0zbEC191CuyZNcOmVE6v7JCruCdLSzp9L+isbljpT5MpBxBqEbPHGtCfAzmNH+ky4sVJ9UMZGhLgOp7Le4oMNs2oX7ykhWNUXlGcNgK6sPZ1vDUtIJDYfQrxLE9CJLyg7IJa9HBr8CTT0nlUVmypgiwTWfwlVP3u7k+DCb1wrMSXuXzCtB3JxsNnZpoAwnPE3u4+x0GssrS5KyonkMjWv3AdTQ3SqHA9JpmMuMriglkrfCDqcMIDYI1YDjCYE7ckco7xRVBdCrptrkFc5xWmSvGTZRfHw5fCpKRfMgn+3eAF3r2Zmei1U0ZCfKzyjgHAzj4uULymw9vHtPz+xw/yDW0O0dLen5CFgr8ZITQbs2Le+t5YHyM58n7w/vhyYQNSivPg2DFiUQKkPo/e2gUgnxSoaI9qHBFflnnqMnJdJyn+SUuTkANmaigTy8ez/Gq8vxymdejQePHovSALWFgS65h1o9YeghOeY8M8iSeKvGL4NKgLFGPqsknuOeVzdG8Yd/7Ifj5PQ03vnu78a//rXflJoHNvLkbBrH01mcImenTP4gztDjH83iC198If7aX/9P48O33omde4fRny/i6HhX+57749k1QTD302j3t/7KiZHMSGZ/SnKes/HISRuu0+tmO5UYo83u+r2wGdzfZDKNydksfuvr39af+CqSIVKaKRlT3lMc4KMciGH7pHWzBFZV2LwfvE/8c6/30zauC04TrFSzfwVY3WqeQaGemwPzkitzZtY/8/70+8vPyeYk7rBN4+8G19yPbbGBXhcQ+newX4wDz89YyK74vowRukmKp9fEAYFf68/we8jXLHKdDb7tT2Rbq1/HPRcE6Tx7KrO2ed2kD4kM1qf1M8UyUJXKzaL1Z/Xf2P85yWeaRuMH/8rP/bUFb5jGNT8gb6QlBhvkWmvSB5pML2/kxq2uc+XmLl+6HMur44BkL63e0vwEVGVJdj1e/Mxn4uAITd0jlbH0nw51zgN3llSDIJSUywPvg6NFHNAIgsPJSV587T56HPsHu3Hj2lU5BEYLj9cAu1nOpATh+1m7cimWVleT+wSYkmbvOIbVVc2/uw+3CwR8EB2VWeZMxq84it4o/lOHSqoyWUZMgNTyqPlcNiTfy4dNg1+bxeLeOdjwG23gtdE1ECFf5yyDSzLeCAKTvPY89YTff//9+NznXm0ad/LAE0El8HRDnKNWv0/zZ9FbvLG4R4OhBM49cY0z65JNL7lWyeXpGhKUG3R9fH5RWzL725ZhJTnTS8Ci6UuUuE6hTuR64XzJ7C6vtuoZOqBki6VW0TYf6DDWZCVldnHq0hltx+Byrd3D68MswCY5uYy8yZBq+IqyLrmHfVAbI9d5r67RFRBSMJAldXHj6isBfhq6O5/ejMFgEXThowaA2oSvj59btcBOw3vS2WvTGnit+bY2DPm9zPg9TRPw87Sh8/0YaHeNMPdlA6x59lBE5KhbTeI2YGx3E9/zYAACHAcE4+E4Dnf3YufhwxitotSwqgwoXwbEKil6bGjt76clqBgOwHUayGBMJEnXg+eYHDPxumlGI9jt516Qrmc56LNm7+ip5zUW5UnnsIYEiLYAb16qN7kP+E+gh+E9p8c5TvbsOM5OjxNAnJ7FbHqiZmF46j4nfr4AXWVYaKZlz58lNYD/g6PvQJzXHx4f53hl1tQNInUN3pPct6QENdKY98nMj+R/4B6XrjB/p7ye+yuH+HBv2C8DMp3tmiTVAJMas0xDFgkDzgVBrPebANNorMoeWWeyyRnoDoNR0nu7eymNyb7EXvX6ceMGTV275aNS79U2hKqEKw/eOw40DQK6Z7cBCJUpcunT1TKccZdyYd8mYFKVGfjHXRDi1xgocI64RjKq9BWIBz1Dt3wSjx8+UiabiuLFixdjD+1dGgmr9JvgPZMa9svDUZa6zzXVFsDD67PpNGXvEvDjA3XP/Ygf+oNfjguXctzueLge/+P/8D/HcLAUj+/viI6yf3QqjfhjMmroSs8n8erLl+Lv/nc/F0u9QfyLf/YrMZqP4vhkX704src1wpj1hOPthjTbBYNGr7eTE1RMpufJe3bAmlnDLHc/AajUnJbNzsYAAkrz89jdOYhYDOL9Dz+NT27fazCBz4rtHr9n3qoAdCWrvEcbkKnm4cQ+3d/164yJbOcMgp/26xo1LGpQV+Ul7Y4TKMLG1ThnO9gFmb7OBvgN2r4K++YuKDYw5j27/sY23DZafrYaZ22PFIipxyc16v2Zfn+vu7CPqIatapX3fRdgWq3GINW+vUuxwnapAbGSDth88sKcdVM4c0/UOOFe0vJ8tvi8nM/gynWrma37r0QEfyepAKbL+QE56bf3V37ury7cMekb9IOknJIHqBWMxgH4e5rKhhh3R8C4eeNKa1++clngMqPy85ZHSFNSP+L7vvB5ZB7iwf1HcXRwKLqEjF8d3lx8sgrOtLVUAW9YGT2AbG8kaRI5qt4i9h8/VIaZLN/2hS2JhJOxpYyGU2Ih9/cP46XPfiaGaPUi0L68nALzGPFF0hV6ZGCr6Yp/dyMcb7LuYQVIAvC3mYkOtaCCCG9wHZwh/AET+DNj0JSay1ECdFPxAZJ3K1zPwWdDiJ9azSuUCXxddgQ+aD4Ufo7aDBj0AV28B2pie/mllxJ492ZBAp0Mm5+rS1YJChIwdg+apsaZktCZo+3XU5K0MVIgI1UIK0i0nDepHYjvnRlwwIc2ukol+bp0rjWxj2BrggaoO8tb/iqAXWN1VZVtMyN9MrO1lzzWMYHTuCgOOcmO3+8GKDZUBlcyjpQaJS6O0kQaMgNW/s61YnD9u3YAXZDvw0wG3LqOvI51diQMl5f3YeznO29/N5597ob4YluXrqrZLZ97lnpo7ORznX3hs5/WZGyNRf6uDXkaKoxDjpj1z2wXMIyUKrulYe85r4uDg+zQHuZ51vVlNzlGLWWKamRrh5tGhrLrPHX2oeVEL259ejOeff5GTMgSQuuo6oZBCdclA14gCIUZqAi6N/RkC3xo71bgwX4Xr7VztnO4BJSnsTKVBBFyBCmZ2VR3cLgawSsFkpLY4kXVjyBAfpZlUPbImNG6lNixldNpjRc+idnZSZyhJnJ2LL4ya596suvN9DNsCVlOqSqUioQANTSdjjOYkUVDFm0K3QnQDlii4pPUlSaAFljO/cn78ZUBaTo/MsnS6C5H7eBCvdZQDDRJDoAJQKWp7VB7TM4LDuj5qaTStPc5GPD4kUgTVYsgAP3ZJVGuCO1nNe1R9ma2kL3e2dtVEyvBHuCPAP/q1euyV5oSWZxc2T9Pvaqyt+2c7a39RDcQ9P7RmaXiVYGBA3ufQa8RQFx+pvZYquXkGTEAbN8/fWaebdPEslKG+go+8/GjR+pZefa5F+Lhzm5OLKSPQjJo+IxM3DT+pnxFApiQQolk4DrSl9obBC6WgFoZxB/9Ez8aZ7Oc0re1din+4T/4x/HGtz5So9zJ5CCGC+hx0ziHUzw7jD/y41+Ov/7X/jM1p/3rX/71mE2Ywso0wPM4OTpt9Iyd9MI32AY0AbVBXVF5DKAy2QIgzP3Jv1mjPPOtv9GZLlxh35lAPxs3SY5NZ734N//mG3Fee9bNl848N2C2qC62T0+Dy25QRJMngOxpX9b1o7aVBojdPeXPllxcs08SEtpver+QmAE/eZ80z6yqdQ2orUqofXb65KQqOoHYTUD4/nwmmoBBSqstKBaIrSy3eguUOU8wqnPcoW74/jn7cMkNYLs4gCSB18RKDPzcSQytWwVvnCWuT2eYzy4wSqIPzOM18R5TU/FTw4rsPzK5kk20BvLYIEvdeb2aGQA//fOZ4e2WT3JjZkbBxqUbHZPJ4Ea4+TEdzJ2Mqx+cM3W8BxE7JbJ8PxZzHpPTE5UnX/v+12MZztp5SKdwb2cvlofLcVZ8NU21KU1XgyYDFhsER4dkjudTFCAyM0CGY29vRyMvGUO8vr4am9sbmSXhoFIymffj+nM3UtSeTA9coD6yZGQQxorIcYo8GD6XdelultzO+WVg4AdIZH/l0uVG0skbxBvVh6CJqGrghDbpop/yNFUyBI1pgowbvCyNUqLeGcG1UiVp/DCedOw/KWFi5QvWh8jqYO8w7t25Gy+98mIsr9L0c1qDKWrCkSgYrIuewBPlIRmH6tQ12HkiQqtMHBnQPDhkBHJoh4dYZEYiwYqa+CgJwt2WJE8CXlEVRK1ZxLL4l4s4PDhU9CZaxGgYD+7e03O4euO6QI73Sx764vjpOeXP+BwOuA+quOsyJnnw+OoGN11j52d5Op1orQSO65l4f9hw2gjZmHj/2hg1zrfKu11nq2sg8z1LIPTgzt3oE/WOhzo38B7zRvOePNLYn+EIvykpdQISG0o+34bf9BQHX91xpV0jy+v56hpYByTao55yV5mnHN6Rz9FZF+8TBxbJ3s4xuMpIob1K4BwRO/cfakw4/PfltdXMYJbR9LXzPty/mk1rwAxyhDaGDi7M2xUIHo0kWUgZFECJTUsjmvtVhlwUnARuCYCz+oQ4Fw2RaX+49nTaLq2roat6Gzx8QvseObLzSUyO90XXOSOzq8ll8HvPdf9QgXS9pTRBKZxsNz+T80NyEN7mYCBwvLfzOPrYKagxo+xByGG07GGubyA6BvuIAFTVp16qnfgMeN8+sfdZi9K3tp1lP54qKMxKoIEy92bQwx4A9DoAUZJkOomTSZbCpfZSDcdJx+pFbzyUxit9HQq5asiDwe2lK9caRRzdT9lCn3M+H5uZ9jQzQKbNaK8B5JkoWtluZ4TVyAf4KCqdfZ/lJbsBX1MhqCSPp6o5o5ZnPsFqFyipfF9UuPt37+nZIiF3/fqN+PT2nYYOkRY2pSSxa7Y5GdTLGuj7BHgAVXM87fjFyWek9KgfX/rqD8SlGxe0x0ggLY2XNML5v//7/yBu3juIm/cexuWt9VgensaVqxfiL/ylPxOvv345SCHf//R+vP3tdxjEKXvNOYQawJfP+eOdh6oM+mzYJtgu5FRNy2pi71HsOFFARYMi1U0crH+P96G3hn8L6BabzmD1aHIiIMyzf/vdj+LDT+5Eb5jBLNdkO8BH+hm68sjPnERwJrebTXWlQPuwqlG8jvU3/7ubLTW49R60jWl8X1WpDNi5pry/zGY7ASh+ejVdaT8ySVKVRvoJWulP74MuwNaeqICn+wy877rJCOxYN9Fh28nvQSHSWOPFTOeL6+smQjAUZNZ17egcAy5LPaIerwJVnoMr793zINxUiRUSNQbj2JXsp0hVmFP46WcAXuYHJLDmdx2UM9nQAWA+6+4Y59xqBtn8ru+X9dAeoXr1M7/wcwsbMg6ZjUv+ejZHOUPGvxN1Z3esQRWk0ZOjY128BgR0JCTYPHzY+uaW9B+5EbKuSKqMVsbx6uuvx3DMgmeWandnL/Z3dqOPbAVvxmYYVqavMTLtFB+n4fPBwwlF+mZLPF5K6WR5GDawu78Xly9diu3NdalIENVLyYCmgUuXJEE0XF6J4VIOqSBTIlH/IHtDhBHSsewueDdy9Ub0JvOmJiOxvbnVZEXZxAaI3cBCxrnI/2kAADnQNbJJgs+ihOYoKWVoMkry5uT+3YWt9egAO97dZG/zRR0Fz8/OY+fhTjx69Che+/znojeiWSgba3if7gHwFDgfMO8T7skGwQdYoIlMcdEe2AsZvdFAkk13XgOuPTPZqIDMNXlJGtDAik7TAp836uV0Nf8+68XIVbRZv/vWW3H16tW4eOWS5Jmsq6sDUtlGyc6VURWocge3Rj5nNizpF2nwDAK7B4jvKxu2xOz4jFJ94HhGDTio0osNX3vWSme5OF0ydkXV8PUYpGb2J3Ar7S8AACAASURBVOXUjvYP4713vxvXr19VOf3S1We0b2x4AGK+NstxsXfPGOxR681r7QgcyHoP+dkZDOd9tdwxg2ODo8a5VXAAH5nPsYHuOgQDCK+B16s5BzRf1nAAmmokpKXGuVlMj050plc21hWUkd3088jsLU1nC6kDCBZUtl0Oa2W5nk0GM7rn4vUqg1d0Iq13lhYa56SGXZq6BFwzq6LrBtIXr1IKKirLzWOAsyQjIemrGsDB+S2eO8YT/mlvjnTYcUwnEym+TE4OpRt9Ps1AtbfoxWicjbinZydNMxx7enm8Is1d6YaTMWcAxArjk1MuStldGeLck9Ilnc/UAKTgsN+T/VUzWW8sLp/sxaAf46L44Eywk11NZa4LezSf9TUlDtuZ9jerNlBC0k6dyWYZYEz5PmdiltQI+LisJ0o+7HUBirPUcQWQ8jk636OhlCG4NPYyz/mUEedV7kz7VfzY03a4AXQENSRWcsIBbTbPoUaDLWi5+dbZNUjynwYTrCGfxTRP84+duTWgftoe5jlqObgCpNzraBw3b0JNGkiKbHq+CPSB19BOLoDP6HR/pf2tcfTSZ89sln01jdvZBJ2cXTUQUt0Y9+KP/+kfj+kss3X9CszQyt/evhiHh7P4xtffiMuXL8brrz0X29vrcX/vYUwn+7HUX41f/ie/HIMYKhCjHwKQQ7IKkMq18zmMvXZA4+QNGVhVH89aWhZYAVrj40e7+hngOu1OglCvczcRxHlOcCvByJhrLHVS2B7tHMQb33knEDth3/G8GZrUBM4FtB2oGIR2M/9d3/F0AkrrZV34Clz83raXtpNdu5k2mNK/g5O0s/JPahTNPcp1EJhzToxf1AdS1RDZR2zfU/7Xtrbr9z3kxza1AZPVuyBAq88+y76cDk3ENjyrVxmsjoaDOEbnvao/oqQN8JE5EMtBItdLJlvnqagSxiIG//Zf8pNFJwHkNgEOycUmkTCOZQZBnaIBzcRW9n2rDpbBK5XxJ5v0hHkaykjahgbXVOLWe1R2+2d/8ecXRuXp5DPNbqebDzg1zxSVVGYnRa5zkpem0ZSBk7M9SUPGByOgDt+M19Jsg4IDncAHzJIfjeKVV1+N3nApdvb2BTIApfs7e3GwsxNTDo3CLaKPtlPRh6QLGHV9xQMSxwxN2YqUJtMT8ahEM2Bu+9KyuFIcOLRZNy9sqxO3tzSIpbV1GWTp9ephJKVCxrMekDeKH5aBrze8DSbX57G3RMI+LPq5otuWo9UAvxJh1uYW+EpOncZYIlvjiW91TV0Qk++RnD4fChtOiV+X4fbm8caAI9eb9+PmJ5/G8clxvPzZlwrktHxUbyS9hwZa5MF12d2NW933VuYSXm1FsZKYQzaGLFTHGbWGKsG16LZiN5CZSsfttSMKFYiqTk0bESgYXNfk4CQ+/fRmvPbaayi8a8AJCiN+NtnZ1/JyMzOSAM2OxO9tQMZn2HAZ8Ph5JSBsaTZeb42oLZpJNyvvvWKjwOf658pwV3aB7/vaEmBlKZjv3bt1SyXwzc2NOJtFXH/2egPSkBC0EcbRELnr9+t9ZXCq3NoF+t7TLkE5g9HYBsZqMwCh6CvZqEO2JsvBNnZ65lWO7IJiA2VeZxUEB152HtmwlsCc17Hfve+mJ5O4f++ehssAbDcvXNBrWful4ZLAmjLQ45HOt/cLz2c4JlMCGKvyOhx+SuxaGihLGXipnA2NhlNfE32ky13XLGdfnfpqptWQGH6FgBgbRUMqZfuUF1RpjeYQNdNQ4ZpGb46dmmQiYQ53dxKTIzK907h35x4Fptg/nMTJ0UEMegA8lGhS++EY5YOBRuPE+fw8zqepAhFxHqczMiXQBCaSQKMC0Gce8DyzZYATgH9f5b6F7B/JgJxRcxqrayuS+VsbL2cWOebKpKu3owOYsWd8j8ESzrIK+JcaC0BT4KdAmrO/bfY4zxvrLcUL8YiTutUAU/kSseFFfeD7Fy9fbjiWqhCMs3kth/iUkyv+ZCYPalgNVTp0eOo13lc8eZ97BdTleA1AHEzZzuX1t534XG+XgtS1+QkyMvDiNbrfsgUkhqDurW6ux/Vrz8TuwX6TRNLZqYZx05DSNlYmr3jO2Heetc4PAbf2WcY3CnYWs3jtBz8XN56/GqNh8WUXlJfTX1++vK1MKmvLfpqdn+q9zmfsrGl867e/Eye7p3FyhGrEqXyV9mvfTcZU1VoKnc++9kBH2UD+pd+TtOfh4Wn8+m98Lf7AV78S6xuMuk7wl8+mHczhxAE9DaaZaV8waGKC6tNJfHrrfjx4tBc7u4eN/5H9roZSbIazuAZotss8C9tlq4sYBPp37MO0jztDovR8arAU79cF0I2fLQyiYmGnidI22XvOCYXWTnGWWzBoe9l9XTeR0PUNpuQ5cPD123/Z1+j6zzrTWlOFrklOCFBWZX9UtpIBUsIpRefiVLq/R4HIop2Y6s8z+DbgtS9TwOzBPFWvyHOfTZZScigqBQ3ZVMI4Rz5DDqqyzzsDr/Qd3dHReRb8Wv5ujKLvkeFtwIRKLqUr2inRp9HKaWx+ENwURkkHcjbPKWkV3dvgeQEBoHIoS8u6qavXrsXR5DiOJ6fxzMsvxWi8Egcn5wJC/cUsrl+5HEf7u3F8eKAyipoWqhxnQ+SHqwNS04T4uzZz8Q85rM2GWpyrM/Xh7Xtx4dIFZTtw/J/97CuqBiML0x8PYry2Gr0BTW3L0R+PROTPCCczqTn5JtfB/xn8dDezDxVrgXIEpW/G7xp4OFDw7zaHrfRjGwAywcmxxjNhb5yy77FpcHB5mUiHUkONc/b1NECXjWu+WydyVXBCk8DZPG7d/ESg4aWXXpKGr4Feu96UONuGRkdrAnKAoZoWBf8ukVZmmKy+4M3Iz30w/KcylZpbkWAvjX1Km1HuNbDy/fvQsz78ncYQMmP3bt3Tfr32zFXJKZm/gyPnPQ06+bu5ezYSTIfBwHuf+xCnUcm1b3+/Jgw9xV8GuPn5Z0b7yd+zEeNnVhOwcSRD4j3LNXht0vhmAARv94PvvRMXLmxq71975nlRhJxJgHKkQKM6Y61j2oCOapBzKdDBaRvVJ2fSgNbX62vxlD0bx262+HzCAIPMtvL1RHRdQbAdEp/r/UWWMaX12uqN9Frhvc7ncWF9LX73/XdjZW1T0lVkHwHfBIWbW5zlzFA6KwAQXF2GqlAVCtQshv1YXV6RY9TEKwY1LG/EdJGBm8A+9BToNy4gD/P7K+PMEoeaE3MoxzlTKeFAnqfyBdUrtE2P0S1fAF7mcTbvx4gKwtlUw1BUKeoz8nUvFgT+B/sxOXiM3EccAn7O0C9PzXLoEwBmRhIjR5V6yktxcHSgkjYZt+XlFQXz4+UVZfrIHhP8kY2mYgPIXVleE52ADAo65UyqW8Q0pmfZTDPvL0SXQIP85OQg1laXA3KRVCGWR8oYQgdYWl6JKxc2pUiRe+VEJeUhzxUOu4KqbELiz8U0nRHPRWoV1Rhj4CBHqmw2EootEOb7krPs53ANMqMkSeD4qSl4PhcVgO/zd66FcqjGJMOrZ82KI2oAZY3UVARIJ5gB7kIAX9JsaqRrG1sNllSpInjQJLAEMuxdQKLPDvdhe2udcZ8/nqd0rlHYePxY17x9GenODBalgNTpwShhmyoRp81SY6KnFpYMz7wmbHLes4s/NWhpJPvRP/aHozdIbe3cS0vx+OGuJtOxp7a31lL7eCW51cnFpRTUj3/5z39N43wnJ0cKrvCbqjKUPdYxEN9ypuqIn6NpTAYZ5oL2BuN487vv6jl95nMvxYyhUwWsnOxQ4FpBBBVinq33BkoivT6Nc2fxyac34+79B9K33nlMkizX3ckbPltUy3q+vH8GObm/bHsUCKsP5qSZjGq77iQEz8vPxYDW4I3f7QJLr4H9VuKStG9NJfwpn2t8JJte1c98z9xfvgdfexeIG7hjh9rgIX0b18znG+jx/t01okdKNrzmL/hnDvr5vUwAefpqNSJ3ZEg9Hc17nMZW23P7L667W0FtEhmVlZU/UiG6eqXqnqmkqwJEf4GwTE705f25N68x1SY/31zDShBW8OpnZak1BSgA3m4Um4uVzsAXrg1ABzqSPRXlNBtgVo1XlHWLf6SMlUoQWcLKCGop+XHT01jf3Ixnn3s+jk8nsX3lakznvTg6PY/JOdp7h3FxfRQvPPuswO6De3ezTMemreyPswbyHlUybh96ZlzQFk1aZWa4VC4/nwbyTg8fPojtC8xv76k0vLaxrqYKqTOQ/aV7Fv7IcKgGjQHjcqtEZkdp4O118MM0GE5D2EZPPLxHOw+VwW6UvtS9jI4w2qMt55RsjB8shkyDPKAz1GZmPcVhLIUAGc2KcgxevQGaA88EGnVSp8HWIeqM0dRmVXbuLN5686144cUXYuvCdtMtLoPSlM7LUVaAYUPSROcdgCsDUzJIXUehpiCafnQtCSblSHsu2RG8ZCZXRmPCGMmaJmdxcagnVbph3f3+S8PleP/d92J9azMuXN5Otdk6BAas3D+/A3CwgagKcOL0TqaV1z0pNYaxT0NvgCXwV12+XQPic+TI1sCW1/jcdfeQDm1RgsxbNnDM68r7vH/7tnigq0sr0V8axfI6DgwQxAjZHN+Y15dZKf70NQjAFk2GjJ26ZjtGIjvWW7FzgJXv39NxnI0ziJbBrzXjXMF751psnKS3XdmSLs2BaWJ08nuf5mtC5e6lUUb8ogxMJ/HJRx+KrkJgzT1hR2RboBOUDqY5ltzO0lLyfG0jeL/pfKomWmwRFCtAgtYHgDcm67uIszmTtKALYNvmCvzO52PZs1NGdM/7waCX42NGnK+lbREdjJGx7Lbas5TfcWQzMtG9rCqpaW0Sh2R1T07053xyFNPTI2XGUWkgc621HMC5zUqnRv7Oe5LeOzw+KqBFqZ/msBPZMGyg9iW8uNGSmozGKzQO0pi1Frv7D2NzayslxajSBNJsqbNOw6BGkksjl0ZMmskWahLC9iTfnka4lBocDHhuuwKl62tb4pUzrpwJl1wTpXOA8ObaStqNHvJrObjBQSe6wzoDKFbMcwy1FUrExVUVKYMvB6aZGMi9nM3JRU2QiPg81hgdDBd+tCSpuXTcFaTSKE3wUFQrV9l0rmqMK9+TLKVKtQkc8uy4+TUrZd2qjalDuf6sU1YxmBQ39Uj0xUK6sudMpRsP49qNZzUyV6BZwZutABfTAi01RnINlUnLpE71tRQ1IwFNchbJEl66uhm/7ytfTAk83m40jMnRaRzu03yWaker6yuxtQ3/PyfEsUdHg3H8+i//RsxOF3GwtyN+7dmEQGLqwac5TELy6Ja3yutWokOZZ9Qostk9bfIiDvZP4r3vfRA/8kd+JHZ3HyrwtC+z3U47nkkNB+JLA/o2jhWgHZ2cxtHxaXzrW2/E9Weej4ePdgVWm4Cm+hDMt9WoZSn3mNPd9tgYODZ7p5MF9PvxM+yKgx4HN13ga9Dc9bXGRwZ/qg5ytirz3XnKjc3T9MlKDriaKN9Xvs021sFVF2N4b9veJ22sTRo4WeHf9V7X/lV1qK10GIDzp5MYHufMc08fl4kXBcrVXyDbXyoQXm9/ru/Xa9UkzpTDY7x8TRdV30VqiPPeUJkODpnYe5oTQNVU2lIcnNwxxTLHgTVisE3VwJ/vxFzvr/+dX9DgdBsGPzzz2LgREe6HA3FlLFcjIKMpT0zbqbImh7OyZgIRJSuz6CX52FlM3fx4FFevX48LV67FZEY5ohf7+3txsPsoxqN+XL54MZ5/7jl99r07t7U4ADJAq5D6ICPMbibOm00PjHnl4rlmE4yieXjDdKOeTOLx7mNlecXr3d5UJmgIiBwNpdCwsrkuRwn4HaEDOYBsnhI5mDzWw9zOdnO0Uz/oXpazrxXn/qEL7O3vxjPXb8jQ0Vxg4CyuYmU1tT6jkqNhChaUhk43ewOA8E8VLeVGTmka/bw+ONeoOndLTsibHoCWByF1l7kWSowEBb/74e9qVLRA7yIz9AYlNlI+iN7c3cPOZ5DF5T59kPwe3oQug2ZQktkgShVcA1G+xLkr2zPotSAbZQZHbT78zXuLh5vNRL/1W78Vr33+9RivjmMJyR1VINKQOJo1Id6lc/MQzcv1a/2nr51nh3xZHuCFynYAAwPc7t7sGnX/3EZCzrd4oXwvjUBJXlWpL7NANTmtyjgEju+/87aaInGYV59/Trq84n7rerL5A/DkbITOUHGoyGQ6w/ykMc+NY8PkSVnZkJB6tLmOxd/qaEMrQFaGMYciiMcJECVwrDG4roqo4aAAOb/H9bhkrPOta4AutZC26PmUsuupwA+f70YHXawy4Tl2mga0rmwNezaHwRCQD3KSI9kPDaKhMQ1Q2df35gDWyhSiczpX1JOlafbFeJVM6Vy2Agnh8fJGfZaBV2aksU2axDhAkhFwSrluJHsJR3mxwB6dxuzsWHXo3jmTrU5Uis7hJcmbFuWAa63A7gRFEnFeV2SHjk/g9DM4hPuhJ2EhCgQZVcALdB7uh3uWK5gvVFXTXj7FigFEZ7F/wL6ZS8+USrymqZ3S1JZBZ/Yx5LSvwZCsOgic0cVp9wnIGWOeA4qyRAmdBrCsLDwgZrkfly4zAXMlxqNebG1cEF95OE7pQgAzZA0ULAhoBDyoIBLw9/txBDWggrLMsmZJ2cBJALVob6KRLSLWkZocLYlTybMVWJzNYn1tLY7cA4DTLkqA1oU9J1WZPAfyY4sce+73fxpk2bc5oLRCzFT9L5W9jV48vv9AvmXz4rb8CUkZ+kXSmXdG8FaiJLP14zibArwTvGL3mHKGX6LHI/m9WdrFZ6+s9eNP/ORPxKyfmTDtXVQdpoDXSam69OLS5e0cKV+KQYCJ85NF/Pqv/AZTNWJyeqg9bh19/FELYi1t+SSwso2yjeOZMCnuzu17ce3adUmDnk5PMgFS/kxnvehLzgi2Ca2IGUEgam6zRbz51rvx8PFufPGLPxhvfOdN3ZsBcvdPAzZdb6nn8D3bP+MQ+0HZrfrPOtH2WfLhRde07fQ+YL80AK78o21t16/IFxQd0ra2+7umrNg2ZlCTDdXZ5N9q4Xd9cBdMWlbPYJ5gny9ht87Ieic2CMydHTdI9frweU5w8LvQMXOcdyaJBDarqi56Qw3HUjZczeG5P/xZ3WftM5LfAx90JBX53igxg1R3JBeX5xBlk2wAzgDW16rPEA20VgMMWnrjblxz0Kq+i5/9pV9YkNXoly6qN2u+qE0Z21iom6+mCelAsVGYbQ0ntTr20avUA53DX0v5GhwV5Sin9zFv0AZe+uyrFK0lD7a791gcOGYubyEltrkVLzz/vIDg/Xt3FdEh0YS4OqV7MhXetD6M3ShIHYVQIealLcqoW6IERLQPDlUCZGEp5wF+l1aXxfukGQPVBugLK+vrMkqLwVBdx9p81eDhBeVeHY3JwdccaR6usgNl9HgN1IY7t+/GKy+/0mgTN1mwzvg1nI01645RI1hqs5ndjenP8HQ83383Y+dJXpZCYfCFDy2gMg93Zlq4hOGiFwd7+/HhRx/GFz7/BeRr5Tx9SLvgm78b/DiKa8CxeMjW3W31eQ3ylGVtDkdVAihTlCQP90bTn6M+Jskp2zgeNxqZjvRyPGxbGiQ+33m8G+9/8H58/xc/XzJYmZmAG+Zr7Bq2XMt0PDKKnUl13X2m6F+cwBzM0TjCUnboRvMOaPg8vt/t/O46UB9K8UgVsJRyAgalKBbmjwEAeK/7tz8R15SSEOTPrYvbOZ2QY6m9BDjKwMtGzUBf91+8S++ZLKG3/Kd0Rvk+fuZ2av63QYGi/yphOWtsh2tQ4r3KugFeZBThfJ6TGUpQvPP4cZUBJwK7ahslA8aNMTp1mJJk4i8iN1Zczmxcy2YtQIIz97wvGSJCT0r4skfz8zidnMccIHVwFGvr263k2GCUdIU5agk4nVVJIurc9wcaWDPsw7ejcS6nLwLyFlGjvgfjWKFaAYhfSk5mhpsLZazPaNbs9+L48HH0dMbPYzGbqMpxdkKjbfYtKJA/z2YvNKXJdGFXNOpYlUBoZAC+kTJraiYrGTVx3uUEik+rq1vE2hqNMth1HAcJg3SGuZ+Y4pYBM0kCACP2Bx4x/9ZQn5OZwDDXgvwjT+fgKHWEDw+PxVPuqbqTDTgZ7BKPtI0mAjeiFuUMmKXxIFZWVuPC9nqsrSzH6tpI2Wl0kOdwSmuqW1IZplIQyFHVyUnNwUOZ3HDWEUoFe8/laLKsOSZ7LMmzBij00q7lyPtlNXaSMZIEmQYkJEeR99lYZ4gSY8o7EocVkPr92iAx9Zz7lR0SP3Z6Hgc7u6rEvPDyK/Hw3n19LudUdlAHFuCPjzjTHnZfjFU/kqObARgAlq98HVlugqTzuHhlK/79P/rDCk748rnUmGak5uaLuHBxSw14Q7p/4Z2rStKPf/HPfjWGMYqj/X0FXuiZc0+pZ1pBSGXDHWwIwJSNVzausnRO6Nz89LZ8K1NP+4Pk9BqU8bkNGJHtzuDc9yVViPO59t2nd+/F+x/8bgxHK3Hl6vX49NNPm/exNKFtkYFp2uma0FaTNkWR7CgbGTfYRtl2+3edUNHeeKpsbpDMa7uJDvn8qjzLxleTtN/L958ANwdwOOHiZ+b3yM/oDKyo9VcAWtnwZkMb81UDuaxOgWX7n5Rb7IuC5OuwD+z6I98/f7a0BOiZ6HYnXa5L9/BoafmVyIFGrKkDUa+rz2gbdMB3b/XfhYUqmagJj2AwqjalUoTHODzcb/y/1r6CMeOKbJBtgx3tsZJl6/2Nv/uLxeGtEnJFLXlhyQsyaVhYj2YwTQ9qheSlMzkqeafa/OKvnSVJPt+rlSNStmh6JqOKLurG5rZKRkz42T3Yk44jUYWkNCLiS1/6UmxvbsbHH38kPiw3lr1H1f3rbuTOBJXBeJCR8DCbHprJZfydMhJRwDnz7M8U8a+g0DDOxo7BMrI5wxgsjTTumP/Imgzg9fZyvCTZWpwaTXiOzFIKi8VOQ+NozJlbAQsZktTpZUwmhsEGWwA6RxcUUK6olPJ38VQBdrKEjTFLrl8TSBDxs2o19avJwlYDX3apZOYtDQMZHCWOyvCmHBDXuvt4J27fvBWvvvZqjFdKOqhKiDKEKAuUfmdG6RkBNkAfR6rsRNuY0P25AJJKh9Ws1qusYEXVrDGZU75wHoAQGxevgbvtlcHvjJdV5nse8emntzTacvvCpqSkcuRlypt1gwIf/lzXLEHpuip4ywxn21DlkiavVxaOUh5d9sXFawKKKv/4dx3hCkaWQe6W8Qwac4/nmpIps+OSAav9vr+zo+rH1vqGArQLVy832XTASBq5zJ53qxG6tsropz5rZmpEhyjZHBtK703vZ75vTrL3t40XGV0Mqd/Dz11OpWRmug4Fo4QIfyrB4OxrNKSyuTnumGtnj2ETXDZzoxxlfBlwVVwAT8vqDl+cL+LgaBL7BzS1wAfD4GU2HrtChonsK0BhxLOmnDYeSheVzDTniVIbg2oyk8zPUucXB8X1JAgHm5JCGiobkeypzPgDspQlnPdToQAnNIaWNVOzWcwzaz0/P5VCA93wiziNg71dZTsBuzpjZ9kfQZWHe5HDEQdZA7izmQT5IjLmvZEy1RjTQa9Kzj3oClBWkme8VLZN423RuVU1LGX+YpAVABIaNDNBa+E+5YSsuoDSzjR9haTc4F1HNpakygqDXw5VbThCt/WQ57AfmxsXGtBestyqALp6gb0aDVdiNk8Qvr6+HCur47i4vRXra1DKEryMxkiqzTVhbjgoLWcNUEQqM5soM9ByGbQFH96nZ3bGPPON7QwIRe2Ay7uS9L3KEuncNaPb05e5ktXNnHXPCUkWbIdADMoU87lk9UicrK1v5IAYpDxdLq2zqkC17JL2OiDQY76LWiGd7NLCN9BJOxFxNjuKP/mn/5h41wJgoszlPkK7Vlm76TSuXLuaQY/EhypLOVnEr/zzfxlzqIWnyJD1ND1OdmuYwSnP2PaL93SV1/0aTiKkDVuOhw8fx3vfey+++tWv6vwSQPAeOBsqvFyP+OdM1GM4R1Wd8N1pL0dxenwah0eT+J1vvxXnvUE8e+OZePw4xyPb9upZVbBtAOvvdZM0ZP6odhiT2Ic6y2zQaXqAbW4D9st3Ouj367uZX7+n7b38wiKpGryPgXD6q/S5nh4oP1dNXXyGgXwLoKsC2JmsqbNZNKF2P7QDxHytTqSwJzxUbDI9y0axoqfYdxnPOEni6hyBizSTgwCznb/gPStaDP0q03ZYhK9dAXxHw9++1/QVj8huKjUECdPzWFtfkz3TGpf87ewUdQvO4kzyjFk1awdZaZ2JpsVdwN62Uxl7P/dLf2th0jyRBNwrRaRVLuKhAFxpAvFmUoZwnoeA72UqmwxKDSVQIzA82jQcKgvJSedNOzogeqbkgcyQoqDFLE5OT5S6XiOiprS26Kk09fnv+3y8+NKL8fGHHwnI8j6UZDjAXkwfAEpi4rIh17IgO5Gdhc00s1McTeraIq/De9HMwgFc31yXrNDa5roc2sraqsAEoHcg4w53rJ86wdUNTFPI5taG5NO04SUBkyV6GwZKy5TWAF04+IP9fa0zI5gdfUn6o8o9vicAAdcFv81z7h3ls57dCE6RWykoPPH9bsawSjdPRIVIQClbkcGMwJhAZsTdu3fj0YOH8YO//wfEtXw6ejWAyUg0jWA3UuT1ZEUcxfp1NlCZXcBj1TAJGoKWlvWMATzge6ZQkXEhs8OmTxkjDHHSWgSIOlPbGBFNFg3+L41FTJN76aXnm8yuDZmBm66xSu7ZKJApUssVGQzbsOT95VqZ00ooY2PVjaZtTLvrxvt48qCNJT93cxnvL2dKloCnUs0DKm/KEXgqXC8e3rkdZydn2n/zfsTWlQsxPaWcPtKoUgAvWXG+bNz4O9PpXLYy+LaB64LrPGdtudjZYBtn7llA+rSSggAAIABJREFUojL1VR1OZ6TMbWbTZXjNUzs2wENGbCTQJl1ZVQS49mxOUqncCgPjFa3vw4cPlaUjMKXcmuPLT2LR78fNmw/j/ITO9SWNcIWHz0hxnFwWZUZSI9BAkv6S+I7Yu/HSINY2NqM/zMoBWXGABXxfPpOBNZRUPUkNyUKV6msaJSVlgMlsipj/qTJpKlKI64j9PJViAnxIjfecn8T8bBJnk5M4OzuKk8ODmJ6dyIkc7N6PrS3AIdWsTCIQsHEdR8dwaaELJHDOARHnOYqWjN8oM7FkW0gkaPokWcoaTTofLFS9IctGyZr7Z5+oUib6RmbfVIWgijYeyD5fZGjPOEe2Lq8k4OezGzAh/XDWO5tdaKDcWF3PM9mjRElAk+PTDw6O5BfuP3wc+4eHMT1mb3IdgBYqchHLS0m3oRo27C3F+sZaHOzxrFdja2MpNjfXY+vSmuhP6ysrsuU4WwATAJNkS5tFS3vLWTg5Su6z/Fbx4VnXE6aM9cfKgMufsbbaA6nuIQ3SalbMyk5WDF0utq/s2hCeHzaCxAq+kTHC0BCuXruh3hUDffYZ940/FZ2lAh3bEgIn2zknodTVXs2UPrtcz/rWSvzIH/2DMt4pB4pSBzSxLG0TIHD/qVWdQ1LE4T2P+LVf/rU42Z9o/xwd7+v3pXtObaQCbydPFCCU3SU54il7XF8Gr5QgBvH222/Hc889JzUZaHHGC7YhykJX0C/50RorT9VvNujF0eFhrIxX41/9xtfi6JS9txaXL12IW7duxfHRpJkO2vU9XVDlAMdVNfs86AUGta6aGRgatNsG2m5zTQ3Ir6SGn7sSSB076X97vWQri9Jgf5DPrZ2e6nvoJo7sGwysE5C2A5EMGnkvX4uvm03QVCo7md5scEy7keE5jeaJW3xmDMybey9/BDJg6I+mo58k6DSm8vX7Wkzt8Pt276ubEPG6Z+IikzTdIAUfyFnU2ldm3sEMCabk/IvbKZxhPOJnrQbySugoifTz/9XfVobXpHlPmWreVA8ScjMLDaDKzFjOgm8NC98DhABiffOL83b2cYLRFlCRxaS8CACEq4aRxCDArbt7715NfEpu5MHBoRbhK1/5Srz08ovKOgKIkg+TvFpFTJXF8IEi1a0FLy8MxzI9MTxPsgtkSwBaORscoLWyuiInsbqxoQ5kcXiXlhqaQ3+ElEtm+w4PjuLjT+/GK6+8FDduXMuuWJWkczxpfqUDwrEQONiQyQg+fKgH9sILL0jcu5v9ks5hZQ01RWaS5SI6c/N55CbXWqvUlaNBDTb1jKbW4Sw6AkaVsc6SfOlMUhNvzdIwGLgMTODpkBH+4P33ZUQ/87lXGmDZzU52M7r63DpMXKMyLiUw74Pk+1Qmprq3m+WCr3OSjl3NOnRoH1EuXZaWn8CkpV+U6TZvOhsYpTnqqgJlXRpz5oDe9+KVV15psvHaryUxY7BsQ6CM6yCn2dkwYhOszZuHmHI2ufSW22aD3oDAzuCKbmBgw+LotjE0VE1oakfnkgZNxlwXT61VWiiDp/6ivNd3vvVGPP/sc7EY9eLCpYvNoASymPDXuQ9RAMS7pxpDFqzlZHMdzrLY4CubVk7dgNdA3EGsvk+AVMaD69aZpKLd+X24XxMAgFRCAGsp78X1Q1NRkAQ4Go7imLnq/YiV1Y0EmwyEqZGq3CvDaValycq0xHkMl0bx4AEC+hfi6//2uzEerugzaKDSmODRUM1rBLLrq+sxXl0WyF1eWhH4lQPC1WqcOEE9jWjLGt+ahjeHF0xn/aBbfDxciuMJDT6DOCID2gMM498TuPBeJzQmLTC0qSUuxzTP6YWoJHDWkSHroeByshfnjN89n8Tp5EjUgvOz5G7yubmXSEDwvRUBL1QlMOSHE6pT3MMsVslkV8WFMj1ZYO2ZKTY5My537tyNja0Lylaj4316ciytT5zKKetOtYZ93su1Tf1sRkP3YzGjvE/zVNoYsqH8ubScVa1sFprEhSsXRT25uLktCoLOP82oGtveyh5xVnG2dHfTpHt2RBbyUM/j9t1HcY6yzRl2Kj97fX1Dk8F0a2R2plNRPQ6OduO5Z6/HjRs3YjiYqfkOERnAr5QeND48VUt0zovj7gBMQayasnOtpWJT67i2sRHwcNmfXK+rLgYrKaeU0xWhDGhUdZc3Sa1uPo/DnT0NtVjf2IqNzU01HSbdgyxeBjX597GAnKtJVBAN0HnfCVJeEoxLRRKpL/QzOCBj+vt/6Afi+ZeZwph2Q/QMVRoziaHgsUZw83m632E/zg/O45/9P/+fbB73kXrpgInUsZc0XUeVyNlLAdNKjKmpsjKoVDA++uhj2erPvvqK9grv4eZDAznWWRQH1uw4+zLQKYbSQbaepsabtx7E2++9Fxev3oil5dW4f/++EmtPJ7m62VZzQN1E6CSM18BgX3q5Vr7pDA3q+lB+x8+d++3aNYNLX4v2SeerCwL5Nq8HvOW+TH/rwMF7oFs14H1dQeUafB2uxjphY1Dpj26vP/24AaSwB6V946XaA/rMkmbsZqIzSZlfykyX9CPUrMQdc3Freb7+DIPkLpYxHnMw0s2I+/ecxFMSqRJ5DhKAb04A2ReBG7Gj2dyXLAQldEruVTCvrl884KKlSYc3M1c8ABP1s0ObL/Oh2Bxky5oNomwgvN1cVJOmM6Ph0XqjmE6S2+YDnr0IkINTrkoboUSXMTq66OhplnqOzUwRcZQXMIgXL16IP/mn/mS8/eZbxScjE4KHTU5JZpPaZjDLZ8wL/AGyV5eT+C/x5MmxOq453IABunzJHmnO+VJmiOBdySEizLyyHDS0RH8cN289iq9/7bfj3/3hr8b161dia3tdtIjUfU3xeknZVDcx15YbKg8GXDYOJcD3xRefrwaQBHXcC/9pko3kjvKwmXtjcJV8zfyZm9C0vBU95m7tiSubB4FIKEGpgVaC1DNxY5WNkpMtB7BYqMnv3XffjWeffyau37jePEsfJh+4LqgzsG8OXGUATb0Q71fl08q8axpUglDu18DZGW/K+jgNGRW6usWvTMCiZ97hCXYNjZUD4G7xmVtbW0/wf7oHwwebP9O4uTHyScPEdlUmrcbI+qzwTNrMTdsYZ2Pm928OojUJy+FpPcTzaXluTfBYUXbun5LGKzrCzoOHop9sX9ySQb189UocH6ejVqORapd0+XuCYu2lTiMiVA+cnZ2SwAyAqSb2dQ2fjbeeVZVu5XQB1MVjJmCB66k9W7QZRiMTWAGA5JJrH/K76uofJvBG+5YMIgEGVAiqKrn/czTr/u6erg0DDEhbW0VKbhbf/M3fiTVK4BvrcfHStsaI83P+LUevgQwA25ECUlVqAEEEf3M47KdxSpAugXUubxiwD5DTkixVTbsig5jcXjZKnhVKEalNmkHeEZxWVCDmNM2txcnJoRQ1CDjJmJLRHfTzWar6A4d3RkY8x2gSICwR4KkuR8YWGgUa1qcxXMqZ8WSuJ5T2qykVmsNitoiVpXEckyFX0QZSfPJoxa1DKYcRrWq4zPNG7h3qDlQPHBjcWKazAXYn04WmH4mre0pj3zyg0mIvpe5Q+rni/c5IYiC9lkNkoGEQyKDYscyQitk8NjZX4+L2RWWPeSYEAawbAIfGu8W8L33eZRQ6GMgxmcbh4UHcvXVfgcQZ0wYWZJeRn5rH6VnusfW1jbh3735cuLgR165cjs2NNcnSjZe479QnJ/iVrZ+exiiGOdEPHwff2JQv7g8/R/JgnqNR2dfrGxvNxDkSIQqOp5kcYIHNX83p6GTVM4MGtePxg4exsbUZaxtbSZeoQTXiX5OhZ4Le9LRsYVaNlHBQAyYVmvSn4upaKqqPEgXlY/aGGh/iz/8n/1GcnR/HiCTSoCcKhRvSx9q/pdtQTdAAisH5MP7JP/6n0Z/hXw9UHeJ38Y/Im2E33chloOJkh5Ni2OaGgrXox4O79yUbl3Jn+X48Y9aM/0xhopLKcCj2weOHj0TNonpDg+LD+/e17m+9+b343Oufj9HGRvzKr/xqcpgXHnrF8JcMoLsJHNsngiL9vSqBvl6Bt8osO9vrpEfXbzlx4aBGyY/ix9pXde0ir+s2idney9dVlSxtf8mHzdumP2dA7dcN4G3/eW/7l7Y62spndiuFpvXke6Zf9T3LVxdms3qRM9Hd6lwXG2RwmMETWIYKHL+zsrQSJ8dZmZKyTvkKA1x/LvfcBc8ODAyAE38mz18KKVBbioMuX0ziQrTOrC5hEuH583V8clgc51YXOauNTyZbrUjVZHgTtOThzQyZG8JwUByq3CTOGupBMBmnsnmAvLwBc2QyqhQwKMMqcEKrg7phiwOsIQPZ6ZfZuYWaGLYvbsdHH32YXefVaITpunPnTly/fi1+8id/UkL0/BvDnvziLK9ml3Y7NU56bfPszs4u8lGcoe0nDs1UThQHu7O7J74cJTNFm2ScV5YyjT8YxMrGWoxX0AymgWIcv/kbX49Rbxif/dxL8eoXXo2NTYZLUNqjszg5rx5j6kDBlAGDESQ3bt2+pbW6cuVSy9vUGL/sireeIZEKa5fgVgNP9QwMOKVaW0N6GqBUjXACu8UZYj3I3opzVwc4R/hWRliAEw5Zlpkkk7WIeOONN+LZF56JCxcu1NSyQU4t+j3mbncBdXNo61lqE1d02avPBFTQve4sorRIlXXJYMzycpmtRL4s96OnZDVrUIGaDxP36eiYUhgUEoIIO5Fu+USfx0CLKuHZcHQBtLK6VDo647e7uruO9v1z0xB8z36vpE7kGTPolrEth2YjYGOU5az2c9VkWI11/Pnpex/E9sWLMRz24tK1a3E6Rz6opbyYD+boP0te7IGWv8ue58tr98Q9VpNCw5HU6G4yYkkdATyQMVRwVY1EaiJbLOLgYC8N1TnC9RPZAJ4BQSoOByAHL1SNZvBrdWC5NqgAzHvKJiieI0Dt/q07kpzLJp6eghgifK57fXMjpshJxUwlUACgnE2M4uQoM35kasUzW16KyWmCFkDG5GyqYDfBMCgxHbR6CTSaEgUNvt2PleXVOOXzGOZAl3y/p2Y1fp/hH9A5cAySN5SGNuBwWeOEpXdKAhX7OTuTxvjiHKA5qbHnmRU2XUsJA4CRAp1MANShT+5uBU6pjUpJmes3Vy97MWgqTsCbWVcBTMr0BJFyZBmIqMMZ6SkCY9n0uZrLyAxRGmQa2DIyV1QKhviDWRwcnMTZybk409wL60w/Bs2UADllCGkwZEwzGqkAPE2hI3tPdph1o5djVbxN9gPnVoBNVQ+qOmfKPJ9Nj5XlPTw4jgf3d2Nvf09rRaY4nWoOQWJfnJ+dx3h5HNvbo3j22RuiSqSkEmcYbzLI6iAOG3UaAjPWvXTjAd7jUZZasXMnx6caWEIAkxnUUtIxXQ+qn0V061wf7x/E/mFmf5998aXY39uT7eZaUdvIqmdq8crpy36nDzaoMihT7qvTKKehAfMsXa9vLceP/fEfjV5/LmlHD1khQ8tOsMKF6C7YkUQSsX9/P/7Vr/66zsne3l5WLo4OtRewB1Cv/JmqyHWaprq2gvVj/04mi/jgvY/j+15/JVbXqJgA1lttWGcw2R+U0tl7VG2g7CFFJc165N2m53GsoR3LSLHG1994U9QSDXmRjaoETgEbseLKdrlk7oSEyv1FtfM9dNdRCYnyk08DTydxfMb04dA0p0lPcmLGXHeDUr+eP/1ZBnX2fdmOwfmqSnSBPvsEA25nch0wOHGWwLGdhGpJvy6dIBOA+Y6+Fu2tapJ05tMAO8tw6VudrNJ1zGkYHsnWsZ7sDYKoBPlQdNK2en3tr7xfWr/TStp57dq1bQeQ2P8pOy866kznTRKA1SNlqgq+HConX/gIJUc0KKPVyW+ewd/8e39bWMI3Jx6V5rhnNyhrRfc+F2yn6TOdJVI4a0RvZOuyyz0RfT6IBFoFruAoVbMbwJafaaiDOHZkPyvrKFH4fqytbejAkXnSSMdhlgP4N00mf+Ev/sXY29mJO7dvqQxIs4AXKtP+mf3TXHn+5HMqkscp6+BMoQXMSspipmwmZSwkVFjQ1U2oDZRIV+UgB4zK7S/H3gHkbRpVZtEfzOL5V1+VcU2plxaY+oC79J4Wgyx3Gh7IfgQXDx480DU+88x13SPXt7S8rNco21NgpAFIT/Fls1M3NUkVkeEIK+NoLk/2AedaKClQANgblWv3RDaBMKBJZWa5Tigr8LJefPllZdr5HEAzoKcLyOSgK6r19SZNoOTRBPRKGYIyG6Xsk8McIy1dyKTHWN/SPCFTLTLKB4e3YvW658pYPnGwcWw1PZDf++STT+LZZ59tIkqXu3RIqjHGwUmz1i6NdAyBDYil07rRavOzjpyM31OZoQ54dQOWf8694+x5P4U0SOE1jTh5TjPaT8ArXcQAABzE0e6+sp2D8VDAT81UHSPqv3cNKDtCz6YyEFw7z86yb0mFABScJ11HjYNql4oppSyAwslRBsiAUsr+lXnHIqBCgHA9P1tdZ6z3UANoaCQj66evGj3dlKuqN0DPphoVcZoExf35InYe3FfWkMCSNSArJM43DVnLg1A/xZTJZIDrgfj22ciZNk1T1noD/SlNASR2CvipI7k/UucvGYy1lZUYLo+D2S8I/5OFV12C36GhjjXBPgpMFiBQZ3Y2DmnYiTLCKDScaT2k8DBnAESqM2SJ/lhnTTaLd+Nae9mM092PmAw7iNS2p4uePZHNllSwuIds4AJwZPYre9mKqqTnWIDq/FQNx3yG96JAuBIS7QRBmSoobMnRaDS5yTQzHQ41igQBQwFanDigFFDHHmJYxu7+of6O7KGc5ClgPZU1ZtJ4T59A1pYGPf5+48YzMVrqK2Obet3of05z4ETJk7F/d3cOpfSzt3cQRwc5nnl6Blf5KK9pTDYVjuxpPPf8tbh++aLoGOgkM0pdawZtrNRGDOY4gzzfJkulTPFAAFKAo59laqqP62ubeDhVBHQf06n8E1WTTYYOEWydZAWtDSZTTSOfMcFicu3hpTsrJicOf3LMuZlmUKn3P9WeRLHoiz/4erz2+ss6j5LWFNDKwAklF/pjUnXCutyLWBquxz/63/8ReW+BTKg1TelcvOyWsogfdhbVoM72BFtBJnh//yDu3t6JK5e2Y/vCilRJfEabRIZpeGTVp9N4+OCBKFZrK6vVZzOP/cNj7REaCvcOjuPffuNbOqMCfDSdyX4OlJDhfZ8ApZwhVTDa6Zpa26KHENA5m+tMKfdp0JuVpAR8XZvs7zfJgFISsv9Im5qlffY4X87WNlXOug49/6rYNbignmliqawO+k/hpKLzGUBm4if3eSZRnlRysA9UBWGUvR9+H/tKqYLwv45Ou+9Pw2I6Deg5TbGdNAem4p6FYTwQ6zSDdq+d6REGu1yze1cMjI1NeJ8cWJPP0/dJVddA3zYKGl0GxtkvJBciycHsPVOyoul94ey2tI7e3/x7v7CQll8NVjBC1qaublVuzFGa+ZM0ZgBgtNkgw1dXrGfV003cAJZSQ1BGsqIa8XdL8D0PDjd6royPNxcXjwoCf96/dz8NVnFSHu/tyoj91E/9lL730Ycfitdl4nIaLCL2gbrczUMSZ6jAuJyFDk/pLRZAN+gFdJN1IrOLUROfcHkt+kgjDUexQifx2krcuX8/rj/zgrIzcJDZzA4OlIonU1El8O6ACN/LnLLkaFBSK4u4ce26JtuIyN2RVukeQkd/CfCz07Z7QLkvbzRnMWXAzE3EhDbTzLqj+BSRJBDR/Ozk8vE9jCl86jfe+E780A/9/mruIYuTjXUnAhbtQff1djewGhzKkWfGbhQnk6MsVWmQ80LZOpXWS4/Ph9X3YQPX/RODjeMmg8GXZfB0z0RZFX0qGlQZvtVRzsNWh6ekyHyIuAc1H+Liy8jpQNUacQ1dsOjf8/14L/O5ztbzpzl/NkK8j42ccnN+7grI0vmI013GICkEle2v17zz3Tfj4vaFGC+PAv3kpEa08jEJlDPjbWclh6ix3CkxSFYyKyTVEFXOU82rkyOtK8CAwIgzfDo5lMQRvFFlCaWXjWbrLKYnp3Hx2lWV4/kSz5MArz+IpY5UTzqcPDMEoJw71suau+L62vnOppJLCoGAdAQMh9H6DMfx7W+/FePxqkDKcGlFZWy6zJnesxiGHLB0aocjBdQr66nCsjwaxMrSavTGAIWhdKz7ZPdKzkZAS6Axy4Nwi+CoUoLPak07hTKrBwNlo93I2xh2trkwVAJdktkADTlBmqegM5wWH62jbmKw6r2aThsQSvNmOh5XDBwg8e/kArdOnntgqhgd+B4Cwdmwk9Z1WNJrmE6tBRQJqrOhsN1XPC/elwZbggrbNTkdgcXkmGrvij5Ag+IiGLO7urKZWdr+MO7dfawhBVwbARGZX7Kr0kiuKWorq8NYX1+LC1tbsbIKP5ihIJmwADhpTXt8/ywePdyP+/d24u7dh7GyvC7/wrVvbm5p0t3x/uO4fPFSXLt+RSOrY3Aaqyuo+iRvOR1nVijhlbbAJftRGvtW2ST2GJlEqXScJ299Ac1lNIxnXnhe6gJOCNkps5622wQPPFdPOTTFUAmJAjQcU62/qhYLNa/1hvP4c3/+p2I4KI7pWCOoEvSCRmpcvZroqlKL5Nu9Tx/Gv/qXvxGzszNRC9hLti/aM+fZ7Gr7Y9pSFwgblDH29ztvfDe+/ANfiuWVoahIVBrUJW+ebwXfKKmwf8goEyhsrmX3P0OgHjzcjdPpIm7fexQPHz2Ik5NpnE4S2GWg5QmONbCg27NR+txKBJSyiIGinl0BWU+B5L4SEOYzEOhVz40pVG2mswGClTSSenRncqSDk5TLq36bOr/dBAe2n32hYKmpRlaVBulCBTvHjT/0Hvu9wLcDJ382/oDX8/kG7dlYnf0YrmoaJDdgGdNfz9k+Vu+NfaVKU8krUiuZkHnSJpBIVKIAOzKZiKrpPSNcoAbO/N3f637s+9LXpq/oVl4zcktQa5yjxIl6LlLyln8TdGXyMpkHAuzypTmBU3goAS98pWx8suGUDHh1tHIIZeAkdJ28rclxG6k6Gs6Hkil8FtpoOzdS9rb4oOMsoSD4UNuAAyS9EQ0eLl+6ojGZGpVZvMLVjXVlRfcO9uNnfuZnlF2guUob9+xUWY9u11533C4PiIk3SdNAGD2jAs9GT7kgSlhkKEaxsgqVYUlgdrjMFLZ+rG2sqVw5oHscIXj4vjhTicyn1Afvz8PKDEtmvb0RBQxqPKGqjzocvXjzze+oAQOnBIdq/+AgKJNmpN6O9OU+eV6WNhE+rayfQLYzvZ1IsTFeVTbXcIvO9CtPMgFg+DmR5RUQqwEVbHayKDSBIRfnUZ5wgLX5NKUrDZqymSUsndIslCXh3+REJZbHxoD3oesew7e1tl4d0hnp+fDwfk2EXUAkG/VSvN5OGDDB7xDoaO9V1G+wxz4ikIGa0USHZZRRhOB9bEygjORBrCxMNWVawcHZUZ6N5Wf8jCX3X7PK5bQKrHaDEwMYr4Mjdxndej3O147FRjbBcTt6mHvcf7wbh7uP1WDJGNmNCxebz+wC8S7YlQHSOOgMQD0MAn40AIFrhguZOp5nchoEuhlARpyeTWIMZ53SlioR4xiOl2NpZal0YdsRrnyWwGEztCMNIHwsBzVqbOJ+CzxbwsoGUEZrdh67jx7rvDEtTTZpdU2qIt/8+hsxXxBk1jjwwSC2L2/GytpSbGzw52osrY5ja/NCcubVSDZP6gF7s5QRVAoWV9SdvzUKW/42ub8AIX5fWXBJf1X1RHxpkeW0v7x3ulkaAIFUZHqLOKux0GSzk/eI3GIFMyW3xOhlnwNlOsiG1N5MJ5JnxQGWSvrn8LCzKobd9M/g6Dq4FHBivG5J7pE96+5PJQ1oVqnKEH6Bs8v7dX9PUzjJIAKyoYCV08rX5oAKf0ZmkjMLlo41gyfWh/2WgGWhDPHJ8VkcHh3GBOBzgpqwKxtJvejFuZIOVy5vx+b2WgYay4zTzQw2n0W2tBfjuHXzZty+9SgODo4z8TIlYKIGoDpuzGcn4sG/8OLzsbI8kCKFdMmh7fTbfcw6Jlffo7GTfqVRHjOklDZjZTSO23fvqVS/tE5fSGq48zruNbOlBBo5itvPRI2mlbkzwBRHXIuV+4vfx95RSUFJBBmxv/LT/7nWIrOH5rSmjxBYLBUZ+Ql6SmIU/+c//L9iebQi9YrDowMFIU4MKSiujLvBlveFsmnF2fffAfp7O/vS3B0Nod+syAd3k1c8D525pbF8Lf9Bbbp582a8/MLzyn4zlvvr3/yubMeEYKEqULZTtvGAu+4+ZT3dpNgGEwXWPObeg26wndZa7zQ3dcEYgXEXYPlntgdQQGznWx9VfS/W/u1kyNNft8Egtt1BLNWqxD+V7LMUYEduzK+1jWl8TPGiLR0LdHWASsW85djnWjgR4+vJjZWVX7Eai7LiSqR9n/0XVSNX58WLr8EeVL8dYOv8nqW0pP2WE0rGhA6aun7R55/96TXNvZvSi939p2BOgylSv519xH0TTHOmRMtq7q0NvHs//1//LVlleGpcoLiF0jirBqHiRWDYtbnP0EvMB+SLEpKuh2x+WXJD+5Lp8U25rCZQrUSi5TCQQDnOhpKx54u3HGATwXG6GHmyMxgsNsrO/p66V//Mn/0zOmwffPB+7B88jtGieHiOxKUFmhxVjDZAjOtT17g6tfNa0iBlBgsQjT6mIoiloQw51AZkjFbWV6M3RE5tKVY2l2V8AOv8p3GlyCF1BlKEZHlwZCZnt/Ii2nz1cMhSwHlUZHRM13Zymch0PxH1VCejN6QG/3Y0G7NPtxWe9iFQlAVHrJGdS95ZOuV0EvWL+ruAGFkI+FOVPZ2dzeWM3n7nzfjyV36omqgs/ZajB9VhbNoGz6BuUNF+cWD1/pTlamKZZGiW6MCHY91OiEnjyzjXbNbxl5pr4ONVdstp7SmLAAAgAElEQVQBgQ7OnMzARHJzmmM/GMZRNVERkNz85FOtqfd1c/AoXWuYQzfrXUCiMumN8StVCMrcCtIQJ+dgok5RJSe6xU/JfhZg9u9qH4qbnoDDUbrXn3vAgOtswmOt8YrKDJRKhMG/gGR/KLrOb//Wb6lrnbNx6cplley9L2zEDLJdHuX90DLUSFmJRCW/lyYhso7JE5tFj9J7NQna8DLumzQlGWWcK9J9kzNKw2QA58nFLNtAkIFTM/AzH4zAkHIga0H3LXmcNhDiubfNQ1L+Wyzi5sefiPOnjMnkWGcfmcCPPrwl6gTBDA2kZP2HS30Fj5LVYRRzZRFUQVHWJylVBPQ8t8YoL/hZ8kKtjEKWn4wq1yDB9OKgi/Vi+k/ZHALIbhVCAy1UpcK2RmV6+Ox2TLWbjGx/5RgkZ1h6qaV0kA6jJAR7rHFSURxEG6QQSJoqpmeLygOBZ02nG8FHgC5iUFX6s87ysg/cZONSMCXQRUzj7HQWAPGGj17NRJrqVj0UZPC4b/VKVBNu7uE2GJBjHA1T731I97cDOXMbAeTnsYxc4QESbou4e+dB7O1SQk1N7VRwQf82B5lsbq3H5asXNOGOx8X+Go5zsAZ79/DgNG7efhR3P70TMU8lg/5CwnjZcMez789EMXvp5RuiUYxQ7VFWqehwAnRZmTSYm6EcQobZUzOjl2O/8WuirLQN1QRUrG/7PGhyqwEmpQrB6wk+ed6qTqmBKNclqQpncfn6hfgP/9RPNKXb9AkJbA0MlN3l+8N+9KejeOuN9+Ib3/gdJTwODlPxSPx6ZULZa3Am0/57Lxmw+Xw0SQE41tOsQNElj/KEKghVUeIeeLYugRPS8W8ymc4Mkpw4PD6LDz++FR9+crOR9uQ+eR8y7P59Bwm2obbdTcbSMlpFY5CfkbRqYhwlQwi6PHK6o3jUBOVUm8tu2SbbzzSgs2wr69L4zfLDTnIZpHXBNN9rgl8D4cpUeyiSstCVLHGixpQS+wuDSN67+2wcZDipZt/i15jS5rX1OurfqrHml6+5AZ2dhAU2lKC6WzEEH7mxjGucHNFQ1lJjfB1+b/6kKu+hUQ6e8j5byTZsrPex19PXpCRNSa0hKsB7JIZj1gI2vW3sUy8SgJdfUMQ2SnFfPzxvdM+pZ1NDdO8CKS9WZpwy49g4Kw7zmTkVRLN0BNO01l5YSrtkWR6gzcU26fc62Gloe1JMIG1NaWiVhhSa4WbnKnnduXcn/vJf/kuxeWk93nrrO3F+xCjhzJRwUUrnqwE+G52c/fPmVff4bKZDKL7deWZ5ycQc7u/rmpZWl5QhgisIMOuNlmJte008qv7ykrI8bNj+GMpDlsyd1dUUK4CwGuzK+Ogz84HwxTVpLKYUCMZx+9YtGe9rl6/FYDlBVUZ2beZJv0jatACUs4ja3CXR4efpqEoHoaJJZdRqg6ciQguSE1tAlchGHfjKyhSwGXvont7Us3j99dcqO9MGQdojGouanciAakrtZFBtmAgsFHT0InZ3dxWlAdoUhda9espQGnFKZTXbvrQUBeALpGvARzV8UMbWIanmSHXA06UvXmlmTNAYvnT5su6N6+BLXHG4SeYBFXVhSQMMEsB0DUrz+Tjdohw0BrEzWKILdB2du5zmZ1aPoaE2+BzpuWsKk5tZ0hh1AXOu8SIO93dif3c31tfWc5+ur2vficNaRkyZC1Rke5nF8KQaXjfqDQQgeQY4LRvTuUrnyeE6PqKZZCDASYYQTq50atnP1c3LuWSP6bmJK55cxSY4kZ5pcltlCAu82UBCdZGjQ9ezslOZAcjx4A/u3BWoTSN5Fqvra8lZJ8O2lo1rSAyqPD2AW58NWilRk3QNOTd0aLFdyFkNM4sHENeACbK/0vGm0zv1az2GNp97y1WXdBdgkal41twsJ+tMkfe99qUGAiS/bAx3niSDmJppfzc3NuLmrVtaY09es2Nt9ldxNFMirK1CONPC8+aMAUAAmAnkcLbcZ1Zk+GqCLrIQEonI6gJqFahAYJfkBHGsUNfmp+rF4HWZkWYvkVHv8CMrw6K93QT57VTCbMRNkMT1yowV1URDf6o066ljXG8GJjNx9fLzehrEwTM+2D+Ojz/8JLM7Z1DLVtW0Bq93OJrFpUuX4+LlrbhweT2m59ngSHP04T4yXOzL1XgL5Z9D5CHTV43HBNg5SOXs7JDZdvGH/uCXpTAxQvdTQelxwz2kRO/qkKgYBagABiRmVtc2YnNrSyOhLQ+WgJlrIRgqzXoPoJBdZ8hGNiqmHc5qTCrITOPipYvxwz/6lbh4meFNeb66ZWmfX+0dGtZmgxj3V+N//p/+l1hnGMjRXhyLQgL/MQNzlX87nfXdwJr3cclcWtGjZVEfmGio51OBE/fuKoCfr8EKvhhK4tWrVzMzTjbwvBd37+3Em2+/q/PJHsD/+ncJXjPxVUNfOtfHPRrEdcG5M+rdbCLA19UO9pYCxCp7uzKJnbCN7763cY+fK88DZSMa3RP/pF1x1UlJkOrXyLOYVDKfOe35UlfSnx0ZMNAueKgL9Hzu+TNlAPNzHRwb0HYzuV3Qbn9je+RqopMovmdVazr9KvZd6YPNP6cPYKFA1b/Hz6gspjBBJUipXqk5vu0HMCXK9lDNhkX/8PvnWud/qTaSX1yDK0y+LiVKwJTi+2bGNwMbNLXBG+k3tY+hNABiNSmoOv7sxLV56sXUZu0g/UFebF9IArnsqAcQZfkys6cS8JaOI3eRBzPLQqkOoeaOyijSEKIDow7ZUIZMkXEZGcCRIj66kUmrDwfSNrx1/1b8uT/3Z+P1V1+NN771bYkjK+tRTUDedFynNswkaRk5TjONfBuxLJSpAmDRiHNEo1yB3u2LF/T34fIwVlbXm6lsK+ubyvSCanuUsgC/GJrK9MJT05pW+ZGSrPV2fVB9TYBL1CPeffvtePnll+PSlSu65+7mhMBP2ciHyMaha/AMen1Y/Tk6bFZNQNZMz4Hn1BEIb7ZZji3F2SDrkxsx48CPPvpI0fr3fd/rtfHzYDcl6A4BnWdI8494NqZazM7j6ORIGcEme+nhFwXwsANNVApHoEptvm/vG2eOzXUVtUGl1rwROViCuxI8J/vE80URRGWYoploX1fg5T2u/ViamV0DwPsaYChorLKsjEBHDsZZVgM+fs/X6WjfAMTvr/IfQM1EfOlcDmNeTWaOZuF96TU0mpxO48MPflf6rBijra3tGK+u5lkr3RmBNxlj9nurB4l31/cQ458cKVhBYQCZQHil2IgLFy7WQAxsxlDGSAb0fKHmTt7Xhl9ZPiUqBiXAn41nSZ9qufreCyqJi+SYIEDRO4aXKyAYG6GIsJBTPdjfVTc9Wro45+W1VUkJ6lqgSSyvqAFVQVI5Fr3fYFQBTgaN7l0YjJekKEMnuCTImqExBYJldKmMZFd1Kg3knHv2nZQONFkw5b3cAMkCAKrZcwDH7BxmjSrwrapJrwefN22nMjdI76FYYdpTZeg8kSidW9pM/6cAqGg8DoKdnWe/2en4WDc2p4ZY5PnPsynnYIcs7lxVfgg+ABgMcjg5UROepn+htkMy4fw0m1sYR9tj8EGnc5pnXsozdOkLSDI5TmcoM8DeF7YhAhA0Yjb+hGluOXKUBys+MBJq56hp4H8YCzyNg53DuPtoL+7cupPce7jWBBaLRRwfH8aFSxvxzHPXYjSmOpLykZpGNwW8L8ejxw/j/p2Hsbd/LN458prK9veG2ey2NIqXP/N8XNxYiaHWPXVKTf9jYIftKTxjKATKVCkplLJ2VDzQ25bjFwVNTRNN8EI1K5MQaXOhMqTsGRXKTAx9/5e+EJ/7/pdia3ujyR6rsojXrcDLoImxzzSq/etf/Vp8+PFNBa6HB4+yFHyW16v9wgjikrB0IGr7ZRDJfarXYjlLyTSRI3ufYKodI8/+5T8SVe5hsJ3kubOH4enuH53Fd9/6noarqFhSDZC5p7L/oenDqQypKw4GYvZx/ne3suW/s+cmxyc6335Pnx+rzfgcdLOJtsltlfVJ/XVPMO2CrUzepZJBTgbrNoG2Q7jkE4o2qgARHNSRjLRNdTLAeMuJMvtB3t/ysH6N76Xr/41/7G+cgGv8X9EFvZe7n5+f1U5Nw94I4FawlWufI9hJQkg9Z3om/XH72Pxc7Fab/OP+sdPdALhd85ESKU74dSuV6WeTPon9BG/R8GpQr709OdHZV8Dxi//tLy1yfGGNabQmWoq55mEsGQhlSYnxLcdSkbk3k7VndW4rWpHjIhotTqlL0jg+GkpwBDh1G7gJou3mO5L97XSPswCTCbpvUx0gRRgoKo77MZeI9iA+vvlx/PEf/4l45eWX4/2335UsjoDu2VQlAhwwv8+iKPqq/L0/39EAFoZIV1lnhPJjIUkZyjxrONe1lRgtM51nNYZj1BvGsby+Ggym6I2gP0B9SF4f9+BoZsjP2SKVpufnclTFQWK91pZX1PnOF5nkr33ta/H6579P8ksGWC4Z+rA6Y+VN4cPFfXuohD+rkSfrdKNCV5AuMVF+dWcnOHfZNBsOLQ/WBX3vvfdebKysxgsvvqCRy2Sq7LgAAskJztIGgJeARQ1Jw56MD69VU0sZOUfGGHroBTY8ZCDpzKXp0A6c9eLZEVx0wXwbhWcmjexkZrlaZYeN1dX44IMP4tLFi3LgaYDbAEIUCoxWdY+6GYHX+dD52hwo8TMBlqe6bG2UbHhYC5fzHKj4mn+v8+UsnIyTmoHyOpsoeZj8SYZT7+7txt1bd9TZvryW5X2qGgpy3Lghigqi8mfq2BfAJ4OLs5tPBaBJ4yG9RZZxBT1oSvsEdGRr+ygQJD2BazKX2QbWQ2mUWYX+pGbJVI3wc+pmH6CQyJk0etEJ5AzseBboyx4c0jDVj+nRoTLZK5vrytzDoFTApKaolDj79JPbOudXr1/Rv/l8xuXCiZcjdsOQ6BfZ4AW1iyyxn4+CEQkTtIFe6/RyqAHnxs7IsJB7w16ujJPPavpBBjc5WTArW7mXyZBJhaIybL53G+5srAUMZ1Odn6U/Vwa/AljtNSm1JIBHVpEGUCUNKvjuAlvv3XyWba+Bbbj3tHsc/JlyNoNS+AEsEjBIPgjZphy6YNmj7rnSPBtTzCTRhu5tpCQW42tRChGNKUvR2GDT0UzFIiOk7LdyoJRGU8zfwdTu3k4FMzi/PPOPHuzFvfv34/bNRynB2WNYUY7Dfu76lbhydSvpWXye1hK9aBQYJvHm29+L0+PUj89n3I/Dk+MYrC7Hpe2VeP3lF2J1hewpVY2cToqNA5Dv7z5uVDRURVnKKW3KZPaZ6rmRQLmyYsnxTY705CQpIyRlDBQNOseD1Cr+8f/gj8Szr1xpkjdUQFrqU/YRjLmv2TCWxqvxv/2v/4eSTpPjA1EJkaojU811Q+OjKtrNTDLO2RkynivPjnNEdp29ZkqaEkJjqmip+GH6gIGUaZDdxMDh4UmcTmfx3bc/iL39Qz2XLl2StbIv4/00hKk7dr1bIagkWteu+hx1bbffT+ehqqtNkF4JDAPGLojWY8/T3PzNYFE7QhXcJ0fodm0dn6VhHp0JtU56ODvL7wvsFgWu6wtsd/xaJwoa/9iRHrP90Rnt0Ol8prtn3jZGgRIKNTVwyddpX2sw64Er9oOpgJjBsqTCpHhDk/+SglUHVLPTifYE1B5ldWtynJ9DnoFsuHxiXfWM+npfrkGN0zWOnv3ipIWeDDZVVQ6UWbIKhL60cB/B+C/8N39Hk9byqyQuiPKq7I6ebNPQUNE/oNdGsE3TJyDyRsGQpATWohp3Etj5IKWTTFkfG18WgsXmNfk6Lr5S45W+l8EpUE5UsPPwYS0y2S/KlhH37t2Ln/ixH48vff8X45vf+LdxPk9j7wc7OZ6I86eDRSmwMttqMHJ5raIu7KK4UyoZn8fRITqaydEl0wv1YHmV7BJgdxR9Il0NrViJ4Sj5qNoYNeEmu3glRtKUErkfrsVrKQ4cJfICCHzeN775zXjp5ZdiG9Dr8ZjOxHSAjx2LN20+1ZY3rM+2HFnxYvV80UIteoWcfzVEKboDJNVBFhAqqoPBDVzdd958O64/kxOPDk8O0+CyQSnN0OxUHbS7u49jWUoW86ZblQY9GSHAStM0VuOCBZRGMgLO1Co4KaPjZyogVRxKr0EX/NPI4ewr6h5aa0DBbB67OzsChdwj8larKytNo6GmcHUOoMFpNwvQjUrN3bJahY2RASHr4PPkbO/vFaFn5SFBrR2EjDfl4ZLWS8Ca5VE+R3q2lUm49dEn4i8z1OTf+QNfjQcPH6gSkXvttJFq4/cESmmKEk/wJI72D+PaM89Ej+a9YY7V1T4ucKKsbSczbODaZNNL2Hzo8moN7HHGlrXIEm5Ov2LveV1UEi5hdjv2tCpzlQ9lQ0RPGcbtjz6K7auXpIByMjmRPJkqHgjq1zTEtY11jcVNoI9kU3UYl5qAyq79gZQmRPHH7jW83lTzOO80nHB96OmS3ZXsF0GaBtHkGSvV02Z4AGoU6VOpTKT2KYFelhdzwAbPmaEL6Yyemm7UyeB294RtoNfI513lPY12zX529n3XmWtqnIBzNeGVxFjXuXmYkM+5Aa73svekFVF0Joqmca5JSZm58f5V1qqocPyugPOoleZKFYbkirbAuCZ6aq+TpKjR08pGJg8TxwuAMMeYqAq+q0bqVsABMEvnmZl1Al6eKQMt7t97FLdv3Q1yIRN6CfrZtLW5shwvvngjRqtLuU7QaIZLMYOjfHoeH318O+7ffaAy6tHhScxQqegdxx/6yu+L6xe24kBDkwbxwmc/G48fPlTG9IwmrdMjBVMpLVdlWp5vnwY99i+AO68dH+uueNYMvrTtkIEP5zKm/RivDeO/+Om/oKBP2tjNhLUMGB0YD2I5/vH//U8CtsnOzuM42NtJSbwZA5CgeaTkoM53JZ3sjwG9AukLlHoONM5c+6O42lbeQV5MEwU7VTxep8QXEyRrahvvz7M5nuR6vvv+h5qmx2AVaT5hOzRYJae8GRTZpvPvlG9LCqL2WCUi/Hl8BufBKgEJbj10qcURBnTtPsrmQ79n19/luWv5pZxZZ3VlR+n9gTZBkFlBtPnx7bW3Q5/83l1QSkWY9zUw9/PrrsHT5/9pkO9sL2fF9+Ezb7+TPiPxlm0Ef/KM/dldO9Fgu0pe+PeEBQn0hBMyUaHKXyVKCbLX1tdUWZkwZbColkqySCM8K2X+LIF+7EEafn2l/U47y2Huro2eW1HkdDZIFILBVE3Jar4GTwGS/9bf/8WFF0QbgoxaKTSQ2e0aOUcbNBDwrl641hBnNo4bJolBihl5Ij/URjA9+zv0xU3g9Di7Kl/V5jUo0KQog97ODGu9tiJlprQoSwiXUA0jw9h5/Dh+6Pd9Kf69H/lD8d733o3HjxjjC/er6BSVrdb1EtURzVdnPI6aBXUEcq4mhblKqFw4h1YZoOXlGK8QyQxjY3NLwB7d3tHqcowQJx+g8JCKA9oUK2R3M+VPWdBZXjsb1AOYO64mhuLWeWPzjL7z7TfipZdeis1tDGM6yu6GFSWlFtaRq+S6ChD54Ok9mxiHMm1ypK2AoYNVoNzGIIFSSmF5Q/IzSpFJDzmLb33zd+Kzn/uswON0kZqONG1lQJUcQkfce/s7ugYyb+L3VqSeDq/t0iSDZh6vPm+WtA6PDrWRayLpDhA2GBY3vZkAluCNSoHAVa0DDXPwj3y4rNuY3NOicDRl3Xbv26F0I3k7bdZJlJpSrHCWRMa8o8fbOdcJbmnq63Kpn9KERE7OBtJ7wA4FgKPM0MFR3L9zV8bh8uXLKi9BG+ozWnpO5znAe6LzRgR8DnBeW4611c2YkYUSaEgQpizEOZSkOp8VkNK5ziSl1N9OKgPcyxySYGY40r1k/TrPVINnspGQCoyzUV577d0KRhyk5DlAnzY74we9WTy6fUcd39AXZHPoYJe0ISWunNomAwnYQgd4db1x/vB0abiiOiNjyv6XqDlZvAQJBhZ8nt5fFYc0xn6GCh6hHjTd8JmpTApAZyiM3i+dgQ17nss8w9o/japD2kL2aQ4D6qo9pIQYygfco553R0pPwVOnAkImues0fCby857UGk2ptE4Px7zDj+9wJpuMUk145Fp55l1grMZV0WFQ3MhypBMe3LcoNk85Lihczjz59c5ICcAy0KMa/OR7zix5lSAayhw0FvZuJjhS6o7kBtcocNxDTxzwlYDfmVUmE966eydufXr7/+fuzZ81PY8qwfz27S5Vt1ZJVVqtxZIXIdsC22AMbuMFg7GxDUMDbjzQA90DeIZhcTPQTUNPzPwd88MsERMMHQYCGmMbbCFrV0mqVVWlWm/V3ZdvXyfOyTzv+1RJwpYxhp4bUXFv3ft97/cuz5N58mTmSauWW67rPhyjEsIOH16wu+++iwCmP9hh3So0djHlbGV11VaurdvC0oK985G3WW9nlzKNGHqysLjAvYVmOAIYlrKh3niHtp/16LUkwBtPKMkFB45eEZbNVZHK98wqjgHm2G0xhhI1/VrKRfulf/OzzBLIHtJXAx8EeIbg49lT5+34S2es0+7b1saqDzSajm0L5UGhqZ3VjabqCAkwwjlApUfa5lpPsFdeYlTnPYeOvZ6dgB56NNDzAX9B0Az5sWtrduzFU+yDgf/iqPL4gt/VkCCxmV5P7ZPnlHIX8JINTL8Lm8hOa2CF7KdLMIa3C+xC0Bq1uFynN+jg5nWsNwcFAqYpi5ox5XFdOg/4QgFYHUfkA+9p7Hqdp55rSuZwr6upTyOwo85V56Lr171iUJ4ML5Gdcd+cDH6ITL6w2w2APCOA3Kbr/HFuHCgU54TSTpAN+D2mXcKP49mhmRz9IbwmVhB4oI/rz5obZScTuVUcB03HWKMKJnA/Mxm4KKtyUgIa625zcE6wBVTx+I3f/y2uMD4kshTepMT6q4isUrZQjhovh5FHdOgOD5GOMzBI2/jJ1ZhK9QXgjQAC1Q6WYmxwiER7Wj5kZ6ABzMjeG6GKpVrGdqGmlgwB9H2HkKGAmHkbnSW2sLiXjQpgkNZWlu2htzxkP/7xn7ATLx6za8vLGbuGWi1O7YyGgXa37aLm1Kp1VlMyJz57euBGC0YQjTvdLm/03OK8teabZAWbEEcvzKw217Jaq2XlRsOqkCyr1LwRCuLndI6QMPNOb2w4lTP4JnNn4EyXgwV0P+J+YkEcf/Elu/vuu5kqUHDh9dcYtTm0Wsm1WrUZ0k1FpgDi6lEm4tJlhKLZsbKABSn56JZPARkXPo23LybU9GrRj3tDe+H4MbvvvnvpkNl9z7GPniITKERqgZsALDtKWIKFphB2pNOYWo7UFUAUnCOOAacM0KE1q2MK8Ci9rHOSsYJ0TyrN5E47Ru0O/XnimWMYAgIjgpykU5XHZ4OlZKo8cJLzzwBnAAM5dbCSCgxxvxSA4Hc0pkkaisYlqd3S/pPD0HhgTquK6BXvSZ83EDyNyHBsZ06dtP1Q9yjDcZYzGTjeu5j2BKbn0KHDXJsEfKg2pFC512GTVYrBLQrMfP24M8XwCY3bhLTeDalDg+ars89cewPvlE4HKqRpOhlfrXVmBagqAKfj+8QdOGoRy9bZ3aFCC0A7jg+JQoyAhfOFpi4AEI5VrzWzRjKwswRCtSq1UrEmuNei0cEbIHLAC+YCdgj3QHvKA9iwk5pyBiF0Rk++Lvy1koVSGVWVKgnekJmXbPC+4neoYUaWInu/7zxXdYjzwOtigqPvKQ0i8WESOFetRe0R174uMFgEU+np9FxgX43KIj4oRzXNwbBAsNaZ1jPXBicteqmT6+v6UB0GSnhGPVdbmSCrgD0E/h412iibARmCOlPKBoacUiJDqLS41gO+q/RM+53EhBQRsP4g6RW6wvg95DORrlcJG2TaWq051tKCuYWNh/3jvWJWDeN0e7azvmPXVtZtbXWbvgvXjLrcRq1k9913ty0dXKSGLMo4EHiAfKmUZobs4WAysttvv5OlW1rfJFrCzxL4h0g+Pn8y7uVqJlChQfCEBsyYEEbQELYagZo31IGZ84wBnuUv/tJnrVh11tM76IPZjSmFKEX46pe/bu3tnnUxqvnaMtcOSl0AdtrtnSwFjKAxs3dJdgvnSrY0egFk+9Csh8/FecDuzc+jodyBq16D92psOYORScGurW7YsZdO2xC+uIgCxxjNW8GEQk1s9XUqPyZSTFlg7t1gBPFdAbKAHcuKshS44xSqSQT4wjmqP0RZOIFrnLsG/DDrWXUMktpbYoIkSBSYFGYS8OS6hS2JOts8AMxJIIFjfUcWzfuL/Fnic8Ui6/r0u9RvC3A6JvMaat0vx1g3NqVRazrAMxl+NWyzIulGdl3nIkygZll9pvalBmUhA+ClY2ZzC5iOCdA7oAY3+kRwv2CPmrU6M8F+PODQSZbRg33Ss3Ff6H0ZkoTUPSc2xXAckSIAw6Mh9zsJUfh0lDQ44kho4hmiSWdsBBjIwoZhUSQiQOIEnhczs7YUOpUxbQQ1q9hA+OIiiIJ4NoCwMSMXbPcZ5B7deM2n/+PDjiYb/F6jS8E6qXMdr9taX2MaFlEADDY2J5rZwHD9t7/4i3by+DFbvnyJtXAS9yagFOMQtbVkYAJoY7ykNhQKr3GVmAKDOilGqZOx7d2zYDXMbW9AxQGTripWRW1vvWaV+pzXBmJKExgnMGelotURqcBixaZyWTbffLjPSAtJ9Bw5MNRsitV99uln7L7777f5hXnKuzGVTa3jaL4b+SZJWRItCi5IpvVg8DWBBjGKszBZWYWPPyIrJaOVORu4uRjewc0TNdv4zO7Ojp05c9oefOhBqze8TtrTv866AHjieHA8SiHhfABwwaj7eXnKnMFOrEP+LRQfwPLAaQo04p6pwxbnA6JMUT9eQ+OA4uGQjMH/ZeQ4EjJG9GJaGZ4VPodGNuk05r2JefAKSLTpU6MjQ58ZhNsOJCUAACAASURBVATAykgRKCjlHOfCZgpEoFjrId3GYRDaN1QqgUH34IFbVqOiBboqEWhWqrazse7goODDFnCOeJ+ALq4fwZqXYECBwA0JYlMBbGe/vLbZCcGc9eS1lMGyYdgLxsO6lq72CkEhzjfYBF4vx9TmpRp4jV6veygAj9dnnezR+Q15Mt2PUsEVDq5dvGLzexfJiEGXG+OVmcLq9sjYc89MvRlC5SZwXHSw0f2La3SprRn1rzWul9fA9edOlcAUIDZGt3qJqteUs24M//A3dO8wvepjqOVAEEhofQoU+yALT9Vx5HAAXH+/MygcfCKJP9rGPNDi8UILE/sJ9wRfXEeYUhcNJn7sCFJJTEAHGEDe9z1tBfYVXs+pXKGwEzXFbod9VaMswGt9fR8RuFIPOzJM0eyM/xOUQ/Ys9oH8CBoPAfpYHiemWOAhaXwUyNX9EsBlBhAqIyxBcbuFvymjiNfjNfz8RK6xs9PnfQHhAbC+MNdi4M1yqtGQY6cRZEEucTIuMrDc6XRt+eqqXbq07COlBwPrtTu2d/8eO3L0Nqs3ChyGASIGI45h/1HahZG58p/0r5ryOfZmJmSZVKbV6+wSdBKgMJCAPrGD5Ha3Z3v27qPWNHwa5dNmmA4HNaEpbWqjVbVf/fyvsCRpbm7B11+U0HR7Qzt99rxtrGzY1vq2Xb16xXptTLb0khAcU/vKFT9mN9RNC8QA4DPjCgCGgJcqHa6ABFYbTNr8/Fw29Ut2KgNw0WGPUoxOb2THXjhhW7ueaUOgBzDIQpzIbgFSpKSCgBoxQgTRDkQdwMquur3Km2dlZ1gWE/4gBYj6jMwuJ1MH9ZnK1Mn2a22rBtf3YT61UkGn9pYAOzToUYopUCYAqD2bnUNcu/8/Z1EzMBqscxqE4hhOLrr/Yz1tIr2G/4PY0WuEJ3RMD9B93LzuGe18wTNc+J3KiWSb3E6FElPcc2WUda8rnBKL2nUn7hT4YM4BRhIzAIzMpth7v+/heEh43pghpA1CIB8T4YixNFQJVF30IuB3+Fx8R8BR+K0/+MIMBp43BuwVR926vIMobgEnGWFFG2Q9eFJuCQvR/MGxmPFrVrU5jcgRxb6xfBoZQBOjPQISFLu7PIWiEJwkQIAKovG5qDUiA4LxjkFnw/DhRuGiV9eu8+aA4YHmZ6Vas100uLS79lu//Vu2fvWinTv7sgHIov5OC426vKxr00x2v8muB+sOjPcIqR44dnwfDzh5rN/r2v6lvZzaxIlsjZrVmhhJWrNKrcEueTT7IK2LMogJgG3V51LDtIFlhvA3DC8j0qgdc8bFAwgsHpwFHcZ4YqdOnrS77r2PjRtuUHxT0GlRRDafBKSFqkiPdYR04IVs6AYsGNNs0WyFXcbNxKlkDlLw2TgPaHfSmKWDMKJ2FE9+bWXFTpw4bj/wvu93R16YWQ9d/mzm8FG1WF9uFCA/4zqavF7P6OUyVzEUhM0AdKihYwl5oohW8+g06iixPkJJQn/jtWiOfDKxxWv7wBj6puWI0HgOnsrHdfp4Thl+GlfGdp7Kl7FTtJ8Z0KTWWUCYziKcsYyeyndkiGis8XxicIWcvcu5xNjJYO1k5Kq1sg16XTdINFiuLI3/q9Fj/dp123fwoEEzF+UNACucBEYJN9fNzYI/alX66F8wSsoK3GCQQ+wMn4TnB3bNg1oHvnheYOc5xx73LCThFMyIkZETcWObN9fJCfMZoludTQlFQz2hDPLlC6+wrh3nvbW5Y60FZ5egEsOUcNmVVMQQuOyXSwbOMK0Ho2GrUTcZTsuzL77nZPP0M8AplRDAOFNjOD8XNioyM+COQ7YFzYDcV2UY5SIHZIiZIhsPUJyM8pSzZi3dLJct1PHcuUeTGuo22RgaQUkyEtaNsNfyuvNxNtZ/7baYU/boFBFgSqosbxrhACLY7hjmAgUGlLa4Fi2AF1/BY0GNgBlCJvlyAXyBVDrYkN6Cu0LARpDKTIfvawXcYnUFbgQYMnBOpsgVgEA6VKDVPIL00NgKCDSgNAJd32CotLf4eZhEZSVO+mIzy2QYzbNlqzfrtmfvHjZaYsIX7hl0x3F+k1mFDawIrI49f5LPEJ/xPY88ZHv2etoUn4/mYgWYWbkKGWQv40mvTSVVOL7vtQEVSAadNvctABKedWcw5Phl+A9oZpdKaET0sbF9lLhUqjYpTO03f/vXbDRB1qMV1z627e0dW8PUufUNe+XMeVu5fp33Hixbp7uTrdPMr0f9LTNqwSqiBhLTFFk/GYDIeyCwlkuGJsHDhw/HqOwcfNLeBRDEB+H5bm517MzZC7a2ueuynfAn/RiKEPrnCtJvCKDDB+cBpJdcCVyK0RQIlD2WzaIPLeaTJnOg5+eFZyV7qaYoESO6DyImfBf5+lWJUkrA6O/cFxFwCTTisxBUCXR74JnjHk3DS++bMmrp5+q6ACDht1AeqH2i9Z4CfJUNElymeuPh892/qVbcPykDxfBGyaQ0HVfnA/8he47XCWjTNkVzJkwPapsZ4IdvwtS5yWRIu8Bm1mhc1znSzkRA7r0VQYoS8LvsK1jkNDDSzyD0hGPRy0Es9Zv/8QuctIY/YqADWaCo8wByd9DlX/gwOWc1IeiBOkPhzDBvJiLoqJNycIvZ57gpiMod12QUPgv58V5PFWqBEGiTbsfvojZ46hFme7dN2SQW7uOGTGdeo1gsEIBig9aqrpGLGr+NrR3b2Nq0f/25z1qzUbaXXnwxRtGFekAACI/cUB+FGfAxF5pRk79OkSgBYUw/guEAEJ9voSseU6bqNJwAvcVq1apNKDo0rNZsspENRenQJYKj5SbrwphgwANmhXuhfQqQQNMragIFh+gG06mefeYZu/u+e23PHshqubPyTUBokWnJamMykIFzpTzamNdC1osMvIY2+nNROh+v4cz6KDVRM1t4tTxaZJemR671UtVOnzpp3X7b7rn3nowd29resAanxikIyssh4Eglju6BjRsgtyrupdnFDVaEddguJ+Tp7rzZJU1psZmICzcGjiRaiUpVyViRaYdKBdK9MQZXBlNsOSSn+HPUG9EgRPOJ1jL3Q6K9SFYwkaPx7IUaJ/xZyzjJWPGSJcuFJgs2/+GzvDFPhpIbGzqd/T7TtvhyzVQvf5EiCYIi71RHTWueasSaGqArm5OI4plor0cNF84JhkWMBv7sjiNS09ifwbajLhglDnScwcDIaNKmhAF1kBE6uJFyy7tuwVxp8pBGfOLZ5w0IZARGLimI96kWWYauj1pC7LWo5RoQGHipAprTCEYhLVaqZsYSz7FSRY2uJlM5KHXtbHW9w7n5hCwyBnBUqOsNvWE6NKy5aKwV6MW5w4FjMlt278J5KJjxWmNviJH9Tet3OR0rJqrJ0aXfZaNlNzJnnmQSAEJZC4o62GDn8D7f+bDzLosme6Hgk8FLOG2tPQC7bE1wQEEwrob96JJp05mXK8F+pbXEI9bi5k0qArUgEBCAIXjTs8Xf1JgpFjcFxlwLU8iTjVxNJzJbAOWUlAzmNw2mWCcYTbkge1BqTQdbhJLDhm3tbNOf3HrLITt06JDt7G7b9hZS/shigKCBBGDJBr0RQfP8QpMDLlBri885cOAAAYj2ikA910wEdSrXYNAbtpXPk5rGNRsOOtbt71pna5P3AsEnrAAyosyBzoq2tLSfZRbwBQhW8YWxvb/6678SWccmB2aASb52bdVWVtbtG3/3lJekjdCA3eZz8+EkXjqI++Dnhv3lgQx8/srKCskc2RTYYgFN2vw6GrQ9Y8M1lYztxR4lsTVB/ebUzl1ctnMXrjDz4hJ+vteURZDMVZq1S8mEDIQF65iufa1PBUbaDwo8dF5SjNHa03nLNuv/KjfUvpWvSRliupisJCBGjyelZuk+1T3jNYwcaylAg5/z/LYDaV2nbKj/PlfAwGtIWoRMpUBi+lxwngKnYn3T/wvfyQ/6dclHOfjVntIUQJ2X7qnsHPCinr3smjc3e6CBY9GWUHqxkjUd4jMx4ItrBIRd0r+Bv4FwAysuPypSzs8NASRmNfp16vO592IKG46LUjaSqgC8jMhv6nrXDQd40gUxPcQaMgciWkx6SC7XETOmQzgZBhbSYwB55SKY3bx0QqOGZwWfkIN/jGokWq754aw5dAfprJ6Pt0SULkChSNAffjnGJfZYQ4t0OQTUK7WSXbl0wX7hs5+1247eYk899RQNEwxgPUZvcvjDoE8n7iySLz7XyfP6KRoCDUAIsXXIa3WCpW3MN1gLirR9HXJOmPiEgRWoF6y1rNZo2RQDHyplGt5uu201RLk2cwH9SLvgWjhBinnmSGMGq0oJr0LRXnjhBbvrTfdEYTZYknzqy3joQxS0gQR4eTyWnsBBu7mQQ1PtEZ2ucphJiggDCHyDBxMbhpZjTikbQtqG2nsynlguqGcD8yFgiIhO0TMWI1gXGQ3I8uROP3RGo0xBa44bCiwSGgnDYCqqVPoJBgTMFGt3wirK+OC/GrvKzQFNz2AoZWhT8IzPZdAR4FW1qtT+jZSTjCej/gToZsYx6LXUIIkhwO9ofBA4xphkfBY2Nye5JesfjplSTYYaxV42G4eB5sSfD5wL1s6gP6aj8uzAmMGY9jYYMd8/+fABsEYwRjpHn8yVC6angEoMhDStkcp1o5N22+fd0L7+ct1YpdRTg657js/EcTOgEtJSZIyot+p2CdmD69euM+jD8ZGywwQ9gAMFTAQMNa+/w89Yd2BF/N6jrjaveYTTdjCL4LPCVLeeB8+zzCHWJDfB0vhfvdSE7G8Eqzo/vzZPCXIUMQBPZpyjlo5p3LxG2G0rd9kNaVo5dt9/XkOshjY1BL8K8EbjnK9BBIDODmsUsY7J+V38vWp3PbBSykXH9c3vWUCuM5QmREDmICN+H5Jo+Hh0YbMsizrsQ5csC5ICrKE/F6i6TChHxtK22TCr18W+1t4GmwmwJWIG5+Bp0LKN0ZA59ppPADkwwLhODUrQWsJ7sZfRNU6oz8wSRpujrIwpH04Ow+sAzjHpEud211338DUA4NBL3+m0qQxCQmY8Yvc5ADLIFjp2rw/yEoCowZQWbRaQ8Ha69i76HtgQPRvbeADm0+uux72Btbe3ub5w3+hvcY04eeqMl6OMwQMTBICf+umftEcffSelAwHEt7d27U/+5IsGkpY6tIWpba6tMyiQYgar2GSHsv6FUD/A6OCdbZbx4XyR5cQXrgd2lJmLYODkp2lXwcDjQyFWOZ7aqVOX7fS5C5yKyIECN43fJbBNmjS5b5K9obK6bP3F++UzBcJ0LgK+8m/CC7BrSp/LT/HexrrG60TuCTTqmeH/+LvIFtmvHJ+EUkGUmglUyvekQFblSrxXN/WE6PXCNum537B+4v4QMCY1ymKtdW8EGPF/+fk0c4Jj6vqx73MA6RiIRAQC0hiw5HYqzyT7ceE7ovEVcnjoCwFoLWFtD7xJHeWB6EOJhmEFESBucD4IfOlXE+lNrGn5cd7PJMDwe1f2+QdByvJeTp1QEjDmuf7Gv/8dBvg8iaD10wfryF+C0p7CuCHaYeNPPh6VDycYHy6UYHsLbNbwMZXeGQkgVg2mx+t2RP3ihCAvBKCMZiVfrBNujtTw0ikjOkY6PaaykDFFBy3Y1/GUU23KHAc5ZZ0tmrYwIezDH/mQvfd977HHHnvMdra2+fcK62Yc1GL2OUCYn6s7AabLAjpxuEbUFg5jvCWAM6TLoBU7vzhPpwpjUG15eQPE8aEkUa63QocWTT9jgvNapczGonprnjW+WnzaXHxYkxI1ftnNGkwigPfJkyft/gceyBx6ChbRIQ32mEYjvBsYJ6SfOagAdbpoiIlyEy1gguCb0svZhsTklJgxr03mi6pgE9RzDZxx3Lu4x+v0CgVrNuas0w8HM1KnqCtVyHGiJk1pNAEGpbi93MbTG5CdUi0qyxTUQBUlFzieol1NruJaUT1vGBY3ABGdM+3goBb7AI4NgFH3Q3VuXPtJ1CtjiA3t06PyiFrgWFJ0MqgyMjnARxNK1bMZeZMywRHXHepkNV8dqUgI/gMoYCRzTEdy4XzUqqJJEiAAo7HNjr1w3t75jvttZig3cDYZmQQEnmKXPUisZUGVInpkEuRs0jUlMIzv+LvS8x6M5nVkMtQKbGR81I0vRyHnpICBhi3SoLgv0qqVhA3SYrgvPN7M7MKF86yZxBdk5cB8EfxPR9SxRv08vgB6cc4od0JZhBtQTHUqWKPu2rz59SBAh4xZ2ZmCGGGJumWUUFUxcheMLIGuv4/7I4IvGmGtLdo9l3DipMnQJHfgCmbXWVY5uBTY/uP9HLVD3MkR9YrSzaTRvO7X/56rPaTnKSfKrEI0M7ldcUk0ZA5dncDL1VwRZ0xbznIBZCwA3mneATynZClxp3wA0dDLCeDMYeOnExtiXUbDqcAwjk82N9gxBdbwXWSboz5Y9oqlYTH6WQ6Xg0cA+IJNgiQnXkeQVSxbt9PlWoB6A1L4yBZgaA20x/E+rB8AXqjtEJwEaKDPSkqfBIxYYxlNu24THGSpTj8lH5DNhE3aWF2JQMtYwsDynFrdup0hlYJg5cHjgxVb3Ldov/7r/731RgP76l9/3U4cP8MgAL5md3ubLC7+wYcikHM/62AFa5klIQyI84Zj9MSAJBp0MWXNS4YWFuYine263tpDJBzGY687LkEudMeeee6E9VA+SBWYPNNF/ytZr6k33ynbpr0ueyO7IXsqm4vfK8jF7zJyJbJl8gvuxxzcyybhd8oGpABbx5Y/0eukFiHQJ4Y0BckiCoVZBFjT89BewnQ2fL7Ad5qZuNkG+Dm9unn65nPR9eV7IVdowOcyw0eMEwFoAHnu1VjPriaSq5o4jvD7J5BO/52UdnjPA+QcvdxD14hMhCbP8ncxaIKa21ayXr9LWUf6Ueiqh8/XfsF+Q92v8KeYXgJ6gGr0X0RFQha4UGko70cr/Mbv/85MD1gOWEZBCF/MLQyaNiEXF/VMPX2aRQMAx1FwDbkeL1XwAnzgQ9QesU62VLBacw81EAmYJwMbo85TNRu46SxehzyYazFyRF0ic0ZmNmTMtPhhtODY8ZAH/Q5ZFRT9M/oolcmW4TovX7lsDzz4gH3q05+05557zpaXr1opRrjyoVAfzpvUvJwBUbjXjbqkmCssAPTy+kPfFA+k1+1QqL85h1RX1VpzTatCsaFRswoaaWp1q2AMcc1HCaPJBecHgMzUVSmXLhI7IO1j4LJppJr4vJgXmtjxkyft3nvvJYvKoRzxhelAKiEAu5YtBNYN5h3+AIODvgM2d8K+SLQZUifnYNwHE3CASERbYKvRBLGztWlzc5DVKTFtdvyFU3bHHXfagUP76ezEKsKZqb6UozKjploGQaoZ2tyapMZBBgAaqh2cYJKLG2qNs8SzyyPmGNKQ6BXr797wBi1PZ3m1lvFdqdR0Y2tz4+/azLhvKLMQgEmDlBTE4ffp37TPyCYAuCasJEX7g/3B+oMT7LYx9QnDDLDvok6WzggTdqosSRpOUXto9o3Hjtv5c1cpXP/rv/Fz1uuuEejCSCwu7vXudM1qZ4lIrpuIzxX7IbY3j/b9GvSl3+M6sX5VZ3yz4ZEjwhoUYJaDw/uwD3BcKWmkbAQ1eCvemMLX1D1rgfuFIHRnZ5ed4XJG7BBGyQtqdNmA6Owr2AX/vzfZMcNRxiCZee7tehXDUDB8wqxaaVqhCBBTZ6BULlSg7GSlIlJjXl5CqTU2pUk6zJk67RXti5sd1mv9P72n38rr/TUCpN/6O974K1NAnP6cHkm/T7/nf/dmZCcONGmPgAT7llM9YpQrpbCGPpEzALE3oaE0YegSbGh0jhSm22BvSsO9xhrSnseZqExG7J7YS+7tUZ8OFa/BmmWPQJT3MHBDYIl+kegxIJnB4Lxgve7AOlsdOmg0F6P5E4kNZOe4RmEXk+lTWsuShcQ5cn9oFHUypUqBXsoKqoaR4J7lIROSJJ1e3+pVt9FWRH1xjQ1szcYi3QL21W57y/7of/33duzUS3bp7Iatr22yRrgNkgfPgKUMnj4fDfuZXxOjLqbTXUIoEpSKtray6pJvTWfwOHK+6JNDaRcjY4br6Q0GtrXbtxeeP2Ed6Pd6N12WxVMwTXKDusTup8SiynbodfJRAsAK0AW69LwF6vR/rEgv3UgG9iTTBcVcpjZaNh3HSo8rgKs9ngJUERp4r9hcYSydI/6m81fApWyNsrL4u8oVdM2+dvJxwvJH6T1UEx9eC5unjAPXCbJMUXoCG6/GNicr8uZYgWT/nfvWVH+YjXQYyxIycSlp4fcxcEcxrxDQuSLjrkwY5P2wTkED7Nm711ZWVqFvx70BXwc/CLUXnCs+g0xvkjEBmcTPCrUOfYbuPdcGtAWDXCj89n/8dzNEibgZ6QMgamZDQT7eEml1sjXBvnpqLBwgETsuTpJRob7ABoYqB0ggjd0fTa1Sr9uPffrHrVBv2Ncee9quXl6xSW9gtRJY0z51G5HqAmBm93c/JME4EcrrSwH8wFwCZMEouoFEsw/SkZ7+5+ZDvW+7bZvrG7a0tOQGCYC8VLLNrS2b37Ng/92v/LKdPP6iXTp/zopsuvCHxfJgRN4VB79sIooJVXggzi6APfBmKsoCTScEvFQVqNZoBJuNCmt6Qe+X6lVrNFv+c7Vm7e62y6FZwRb27KFuHQIJ+AGvz0EzoYN0PjRQ95BrixRvQbVbvZ69/PLLlCxDzSbB1AzpQk+PKtWn2is2XHFEZ56WcAbN2RAYQiyWlGXgQuN4UGcCKOsF2JCNlMTI121rNmts6Ol0oUGJUX91+8bfPWFvfvObDQ1To9mQdTq+iT1a1IbFs8bakzqEL+A83UNRfZhLrFfWUaOeDuFADsRw3qqR82gwl7dTaEopt6zbV6oOZVihDPQLYPHzNKAhmuZQUIAvcISoV8fzSVNV2hfaR4pSZZzV/MDR07EZ2cAU9bt81qyHL9lg2LcBHe7E6tSrnGRg3A0NgsyCrW917IVjZ+zy2VUO9ZiNELhNbd+hsn3qpz+R1dWhpl3pXZwXG9YodVSl1qnqxW/QZUzkidLrlIN2JlY5hBudme6fwAgMWOb0w/Arak9ZEQ/2oikwxorzvtrEmvWWYRyv7rOaDfEegBN0jJN5ZoNkyVr1Fmvq4Zg98+L6u1gntUrd6rVWjIcFa+X1vhhSAa1hlE14yUGuLcxrCsj5xkFkCgbz4CELNv8hB3xD782f16vf9g8B0w4Mby638DIMfaZ/oiYwQnmHmuzoIWFTnJdx4Wf4AZAe+A4niHIdTkKboYHX64c5whjpfNrpaO6N2n4wucCqCuIIJJCJA5BOGFaQF/KDeI3YYw6sGI2ZcWT9MTXaZzbuj227vUW/gvVy+NZDtry8nAXCGbmQTBBU4xCBRHxeHph7llVEA+0wVW6GZFPzuuuiDUY+savXxcTBdW/QRMBWQtAw4aCKZmPBKkUE9F37bz73Cau2WvbyuWV77sljVkBDT5QIYm1jUh1tDQLhKGURiMHny56CxBD4wOs4RIQNitHEGGwfry+A/8ZWx547dtp2O+iJgT0PGbhgBVVyonpUNotHQC8fJH1W3A/s3TSg1r6RLQKJoiBDgWQOPD3YkL/Rd/k53XtcIzJ8mi4oxvPmz3Vf5XZBxxUZouyknq/IK/mVdL/n1xATJ8M/MjC8oTnb94+uT6RLClgF2NP1JzAbIi7M7upLz1nPIQW+uj+OI0T85Y3aaXmrwHzGwDJYLRI/iRhRECMsyUEgxHkNYgv0ZGEtjaHmBPyJvY01ExKSzMxwNkNOLEC6GsfVZ8i36HzcrzlpWvjN//A7MzFuqZP2n10DUg/KH6rbMoEQ/6ASozj6u2DwDIwdtSsBRbAgKjaysi0d2m8f/+lPmLVq1hni5Av2lS/9nV09d8XKAGDUu53YaNBB9W/Ml8fscAdiQPg1jAWOFLzPqPZhBVikWph8mJGS9VqsIYGv145UGWUCeF5bXrFSrWT/4//wa3b61AlbXb5qg7ZLd1ATmPqfnm7gpmHNqEc8Pv85l+VCCQTHtHIU5ti2d3bYNAf2CazU3HyLEhnQ6QXoh/Fo72xaqVaz5vyiNRcXopO7TFCO+kKBCD6DtMN3htrOiovOU+zfZeNOnThp9913H5llRaTe5OAiz4x8xPRGmg0l3w58nOXQBqVqRqSDsrURDLOP+ETjUi6ovr2NkcE1DUOhdA+bGUpInYzsiceftLe97S02v9iyUcyXV+SL76ydJQB08KrP9kBM6T4XaqchS2SVmEYNhlhGyzeyGwyl1XVtjNCjXk0sRhYFBrvqdX5JCkUKERq/HdN+MB3OHXxeC01dymBKcXzVBeszyDADjEUXOd8dZScCuggYmEpj850zvpDGg2PytOeU67O9a/bFP/2qjXtjq2DqGJia6chuPbxk3/u+R2zPvjksJtY+gj3DvQQgdCOZT/VBcCJwKmCu7mAZUbEXWltpjbgMMf6GIE6Gn5kSCYkHs+VqBp7SV1Cg+jsZWSxXnxyVTzYCDY86ezfKXoMMAIvpishuCMgvzM2xzhHOETXMAAwNMLxg5OpznCDXaLQ4jQ4At1iokPkAw+vOhw/kDcHHb+fFcsi6768Fet8IU/x656DPkTPTOvx2zvk79x6B4hvLJVRC4Q5W5XQOUjj2GUCRbSo+vIGZoUiPg4AgAzzpU7sW2RcnQ7BWXFvdiZwYWQwuNprbuLZnzgwLvAhwOoHixxr2nZW6dOEya2ehiYu/k9miSo6XCwmEhNJWZs8EvlQSJ/ZQ91Xnl+8D1CSHgs0MJXzeqJvtryFKyPrW73RdsYJye+6/+x1kr4qGMurb77nVfvhDP2LHThy3tevbJCvm6g32V0ynPpGOYEwpbgx6iclk2IPO3ubKJWAOtf9hl+B/tY7pfkdT6w4G9vSzJ6zddRuJwAZqFc7W5a/H/1mOGEMluE4hqZhM0kA1PAAAIABJREFUHRMw0xrG+eJ3KdjTXsF1CBjLvuj1wDRa/9pvutd49sI7snnpa2SvZOvS/errzLNQAnZipwXCdA0CrDfvw9z25NlGAVd8dv6zE5J6f+qndY74LOEWns/QCUTJXyKzoiybMqO4/7qfApBaF5IW9bLUXM+YUwEDJ2TkTTSc+/WUSODhNcRebFCXv0TTHnoxopG4Wqce/MbGqs2Q1aG6khNc0rGW7ScLTb3m3I+ItMV9gQ/GteI77R8+93f+8Hc5ac0P4rS930RHzCla5mvIduGjozCb9YBc5lYt+yIma1WsIBHLut3xeGadScn2Hlyyn//FnzFrVO16p2ebHYz4rdl8vWF/+1dP2csvnKY8SRE3pgRFhL5VMBkHRg3nSFaXEtzZw9amoaxPyMKQ4Q3aHzcFzg5KCngNQGh/OLA6bmwMxkDa98rKFftPf/gHtr5y3U4df5GMAhJTPuU371al4wZIYelF1PaOAYa9YxwaiihIUzoNxgQPGQ0J83NNSpahppeMmKGWqWLjWcGWDh2y+aUlG4RGIx6koifcXdQhanNxnGPo4Cq6FIOIhXjm1GlOZGO5AA0gjC9S5jlTqmYBCuuziDxS5KjdARsfawKXA2PLxR/lC0wrYoBG1CjC8aBmF8dptTDnuktHg80OcEJjYpDw6dvJ4ycyjV40VCCyU92TjAV4TrEIqXMl6cPhD74uaZzY+BCdrRijGmUBAIMARO5MoLrhiz+LxkOfEGltL71RRmNEwWsEBYjuUwOBY8DI47tAMqWoKLeUn5f2EK5fzIEAopwhghAEcTBIGpnLRoEZPrfrclRR18l7z7U95CAHlMD0+mN76aVzduKl89bvl8zG3mg5m/Tt6B232Pf9wLus0ISMEOpPzdZXenZg35JVGy6LJADqQw0qLrMXurteZ+UdsHgdAkVcR5r+wjXLqQuouhPIgyc5PwUcACWU9OIayyeWyZDr2ZCtgpRXSNLpOCgBwk7UmsUecgF+SC9tE8Tj2eC5oZYS27aBhppKxVqNeZtrYEDMotVbc9Zqzkd9LtaOKyv8U3zdDHhf6xxeCwSnDvvm96SgNv3bzcd5veO+1jl8J0D3a9/fFPSqltgdWHpvUseuhj2MJIaBxj6C83aQ6hPWUJs6GHU5khxlPO603Y/AbmDN4Gf3Hz5Ix9PdMxv1+6x1FcMLehhDU0AqIONGu1CusaZX1T233HIr9wn7R2IapECpAK6CNzKzqGulbrNnmgQyBJoEenXfXaXDpeXwO5yrji/7AJuBZjrshcEUGtwY6uGlX8iGYdJgqVqyhQN77aFH3mZnT120nfVN11kl6zrORv/KXmGwlErJfL04EYFUuZr8pqEQhHPG3sXvYesHw6mdOX/RVtdQL+xSiRpfr4BCzFwKVFJg5ypNOaupUgJ8VgqGZc+Uisd6wWtx3DQ9r2NJjo+EQoAzgVARFAK+KQDUvdf6FMOq5yZ7L9CJeyZ/IMCtv91MJimA0XAiTWKVX5QdzHBAlODpPoik0F7R59AHQvYLJOTE64QFvNGwqGsRwFWWV/Zdx3eM4eRFWt7Az8EaClIG+6/eaHK7656ylt7Qd4EMZRSKYmrtYMgeIgwH8lIXZN08s4za+FEf/SrI4npJDfx7RuSFfrdPUfXGYwUuCjrSe8Z67X/3n35vps3vTt8BXr4w/CCs6Yn6V1+cGGsJls27bwF2GUUgEsXZFSo2Q3v+tGi9YdFuveOoffKnPmalRsW6SIUUytYbI9LuW7NZtZqV7LlnXrZnH3/ORp2+TZFiLaEQqGPTSS/m0Dvj7FGoF5y7kQKZ6/U/YNvYnBR6brpgLXyUArS3dwxDBhbmF+kUK3V0cJfs+Zeet9/73S9YtVKy5557hgwlB1uwyQr3QQAq6lZhRKNxDQ9bi57lDIiIex3eE4AkADUwvdDYxZQnjGDc2d2y5hwa2pp28JYjVkY9FNJfJQw/gIFDqaoPrcgMPus5cy1HLVIurpGz10hLHX/puN17/32u4wiAzKxswpzG+FY+Z9YsQx3DO6QJKCOKU6TqC8h1N8mWJCkcyKuh4xmgHkwrDC6ahbgRGNVPrYg65WnZ1lbX7cL5i/bAg/fTAAIEyehhjfnnuNajgBIYgRG1YGu8jzqnbINn14d1O6XOKQM6blCXawNI4uaD1l8wtRxwEdrFcsbZuo+0qIwvzks1XiljwL0g4xoa1nomMsLaP/o/xO39fHwkrYAisiPIRADEs/mRUmne0IPGKjQ2bGy17fkXz9FZwZnBKJSmYzZcfs97324PPniHDSEHVZ5Zo7JgTz59zC6eXrfezsR+4Zc+ZYPCdoySLtrevfu865oT+HpkPCU3mMpjKTWn54Tzoj2IWiruPz47BxYKSLRmszWKvYYu3kQqKnfoeX8Ajst/yXhl/J/OboamG9cmRWoUgJfPJRqWVFoBBq7RrNtca6/Nt/YZGN89+/cHI8XF8U8Gcm8Gofr/zQDv7wPgbwSs/kOAfPo53+wzU1D8eqD7m5/LGy2lyGX62PgGhQMO4fH6RzK+0yFZX/QPoCF5gn4RlKOBSMGeRQZwOLQRiYoe34tyBbwWAFcEBkADSyGmM7t08ZLt2bPEfeMSeCAk3Bnj81FzDOeu+uSslCEUXWRX+H3ke13PXyBMoND/5hkwvF51k04kBADgjZ1Zv4fBGUUOpFhbW+Oengz7vAaOxkbGcWGvdcZ9O3LvnXZk6RZ75fxF63WHVqU8GdhtnI83+xEssclQg358VD1BIAZ+BOstIMqGWqqljOzYyVO2sdFhfSb8KOUvg6X0aVrOtMteKJMju68hFx6s5M10+jkFq+ne0drTdzwfNRT76/JsHO6aGpVlu2S3xKDq83GNqe9h4F72umWB1RQk6/2vxe6mZCLOU0GRXisfr6ZqB5shY5ZNXXMSTMBSdbEC6ALyWLd5oAB1opzQIgNM1t7XX9ZYnIwKl/3XmlXZqhMdvqPVbC0fp74vYEYFZ1h/ro6DRtZQR4EmOYZsQd876t5BrIC8AI5AzT/G3nsJ6YjQEoQjcJzwjN8zrCO/H7rvOC/56qzm+gt/9D9ThzdH/QBauXaonBsnCSXTu4oYYcvaSojy66pdRH08BvwD+DUbjKf26COP2kd+9P02LU+sjyi8VLcholTQ3DaxTUz/GBdtsdWyi+eu299++THr7QysjMagac9s2LYp6vVYCJ1HTOMQStfFcEBFpLXTSE8MotIleADoMt3Z3rZmo8Ub7nM7Snb2wln77M//nB2+5aC9eOw5TqQB/ONY2QIk1twIZBuM9V0OunHVngTS5BAAcAxcKHDqDpYVdGhbTfyrWWfQIZA5dPiQ1Rf2WXW+xdSzlTGVrUa5GACPUtnrDXGOrEsMNtIDDBhgB4H4QskF/z6ZsaYXTC8YbtdUzEG5g9pYrFFvpcleNDyoHw3pFX2eR3IwfFEPRzF9nziHUgYcv9trc7HCGKg8QgwgWPNaqW6XLlyxl8++bN/7nkd9nlCIYMsIuEA+2HUZOmeh8cU612Q6lBY4ygMIhiH3FjVzKAHhkBA1UUbtFsaaNup+jmpMQ9WA1gz2A9MvAbw4/CSiVWxGlScw4IoUXAbuCl6+oL0isKdjEsxGwIZLAgBE09yQHapu+KRKgPWKBjVEvmD8/+avn7bz565ZHwoMvSF1iGulmX34Y++1aX1se/fu5Wv7/YK98PQJW76wZoNdXP+M+sX3Pni7ff8H3uUNoJOZjwMNYyVDTSc7cSfg7JcaPLzER/cBr8+Y22SQgVgegR8FgUqdoX4XjByyLTLucEgpy68ObRrsCDLFpEBdAV/IQoAFdnAMLdyCbe1uU54Me9omRfuBH/gA9w50LnNWxMtj/rl83Qxy3wjo/edyDa93HikA/tbP9Y0CXq7IGw7vzzpXFyCwnYzJ0MLGwf6jRpTMEEokEGhCXQb/xpBDG5ClxdQ0TBDDYBz8je+LGl4Mn/BhNCU7cuRWu3r1WoCK0KANVRhsNgBGpIOlYSsWkM86StLws/wT9oVsEX7v9sabL8Vu4YJp+4IY0A3QJEBcAwgVNAW2GhW7dm3Ns4roj8Heb7SsSB34qj3yyDtsfXPTdre7NoZCxswHlOCesWSEOeNoYo4pe575A4CdZmUgOAeQO7udoS1fX7ULl67RH4YQD8s9KIMWINFLLxyU4DPkZ5iVRRBL3VK/Mt0TZxfz5io8EwFWNWvp3uRkBUoj3N5kk1sjky1WUGyrwHSakROYVWlWioPoE5NMuD4zzewJzAogizgRGymbKsCfMrYO3vLyFbw2Zffd3ubAV4A8O68YyiVG17+7LGEaROD5emOp21QAU2AW3XsdT3jQMVfUQsdgLAFNjXp37KIpbKhPyZ8z1UgqXovt49aLnNwJhapU3hafiwz/DLW7VFaBf0JGxjPX2Pu+3/nUqQGuLz2LGwgYNK3hDf7B1axejgMdkraDGyIsjB6O+ekZwAB0IeELeSWk/EvWH0/th973Xvvh73/USLshqsPNRr1VwawHAnc6ta3RxDrDIVNEB5aWbPVq277y5Sdse23HZsOe1YqQt+laCSF8bMIszRAySJyFg9ogMJQRDeH/ZHuDFdaCkxRHZ2fXdnd2OOa3CqkjSLxUq/b4U4/b5/7VZ+3hh99mTz3xuO1ubRP0gk2T45VGLRdnpF5d89FrfdHxSmcPyaco9QBwQpQCEAMW2UdqTu2Wo7dYfW7eCvW6Neb3WhH6dBh/ilowOHhoglZdikkLUptIXWmMxNVwFdE4ZEC+8fjj9sgjj0SHsS8URpQoOaEqhX9RjDxGv+pYktKRE3Zw6YyHpNraO9vUogRA5RS8GJ7BaBSKGUwzJCoeY8gNle3qlasMOB544F4bDXts2kNzG47vGQRfk2goEouvzSejKZAko8cublxTFLGjrAJgX+9PjaWMDNd1FPDj2SqNiQ1E45AIfbN5pJrukYnNtVpM4eErY5xnPqBFk29kTD1LUowaRJcgAzOOZ6DJO6hRx3nWQny/PzB76tmX7OzxV2xn27vJB/22HTywaO//wLttbq5s1YUag8+d3YE99bUTduHcqtUrM5sOJlauTe2DH3m/7dm/ZLU5TETz88cX1mMrUk/4P0F+jOlkxJ3oIOrvcIR6jdYjmwiSYDg1jnhfmoZkwxpTrA5SBITxGpWxiPHwNe77RyOOyTJzbouXXOEeol4dPyOlfHD/fmYX9u09Yve++SFKbwioZ5bwn9EPKcD9/xPY/VZusQDxDQTCt/LG13zN6ylI6MWuKQzAi0Cc+rZRw48BQtD9RRp+PB6w3ABaoL1Bm3W7ZHoHY5dwGk8oa3no0C1koBZa8+xfQQoS+9uDxNyxE8ghOAxg5moGXpPOTGUip5naJKW1FVwD92B9A4jIkXOEtrKQYfsdELmyxfrGqt1662EOe+h2e7a96XJpyB4VStChHdv+gwdtdXWD45B/5KMfsiuXL1m/67XK1EuO2lyYDFwLxsUPes5owt/hd2iqHYe8FUYGv3z2FVte22QZA1SHkPFEzTXfX697wKvx6iEvJ9uK32tymECwDy/I+0lE0InRTFPvYiMzgkRqS1FXrfeK/ZRPwf9VZqLPEkhUsKxzll0UME39I94jf6SVlzb5yQeltlV2FN8zvx79DcJdahrTa0UkyJazPjrwgdaW69j470WICZQC9KoxXOdPUiwCG9lw9UUpGPHnnmeZ4bfE0uP3GhucE3OueOUZQAe9xBtBYDEgigwGPp/rgyDfB5mBPGPQN8Q4711mY3RPgJ8c4GPPBSGGCaOoLoh7kQaIxG4CvLgBShHoATuDmxc+k1an1qKHXTWANuorehllsVSzYhlArWKd/tA+/CMfsO9/9K1sRGMqk1T0zLbbHaaGoGGIrbmN2drTmbWRgkIdaKNumxsje/xrL9jls2ds2h9avQKg0MWcIJuNIFDsNUw0GmycCi1fnC+mxAQAlMNF978MhRuFETtv0f2+sb5u5XqDc9KxeVBycOHyJXv47W+1D3/oR+zZp5+wja11SpxBPJscRDIJBecBVQKBFTYJgPWNKApV1dj0ALveZDGy7i5qDuvUMNx7YB87GRf377Mpou5aw2qteeSxCcQ5RxqRF4Tuk+iW16PFnEhFeYG3p0BajZY9/vjj9tBDD5KZBViYcaIdFl3U5ka6iPcFoIfRW2geK5WFGl+F26iXG41oIJr1atbBi4UHmR5F7Gx6G888ZYLgZuTMp3eKFu3s6ZdZ5nHgwBLyFFR08MXsi5fXh/OpONuYrUsY92AK5CRosPo9prgBCmVU6VSz5jyfpkbGIpGF8Q8LyZ1YN0ol0aBEkwM2o8DtzUaEBiJj/v258PyjE5vXrRpo1Aui0W2GkgY4StRXe9TNaBRjUqdmj33tWTt76qoVxqjmnVi317Gjt+6xD3/0B2xS8k7VRnPBTpw6b88/dcaqVre1lTUyunfecdDe9d63W7kBlYyKTUtFdmx3O3DqY2YZnB0N4CgVEH2PoS5yRB5ceHOOngOelQeAucSOmA05EhlOrGM8BwxZoQwNMiahLaxnKMclQI1yFAQN+BwY5wrsS9FTuhq5i/c0qLjg9w/TDueaTVuY329H77zPJ5xl6hHfNpr6R3tj6iy/HeD37bznH+1ivs0Df7efD8eOs1wGTKaXPXmJg0/t63S36UO6/Y71eh0qIuzudGJce9HOnj3PNQwwCv3n5aurJIsAln0tI5DtZjrXAjkCaLA/UjugHYnysZRVxJrX3sO5edDswxKUjUlT3LAz2pvwPQDjc/NNDmGBFJmXAs5sMhqQhcXrMd2yXK1abzSy+tyc3XX33bbb3rY33/+AXbl4hXrIrO0P2+u1kigfHGUpbPzONcpntra6YZeuXLPTZy9YvTnH688apJLhQAT8oeBA35mMFBcgE/mgkdsCWcIjabAkgkZgUd/FfHoPitc942+pgo/sU1ZGkUz00nGUtdLzEdBN914KRNPzkJ8QmM4BZwydyUo8XDFG4FHHlo31NeAKFbIZN4P7bIJpMOJqJkuzjPrZvztG0Lh6+W1INaavE+hNCSOuwSjPkT/lAKLIdovIAKAVo+3v9+Y0seVk3GNCL9YW3sd9QkUqr+mVP0B2ZdBDiSsEDCIjgLp1DikCyy221zMhOt8b1srv/29/MAMrmS4kRaBkXRgtOksz4rzjGK3KedouaVQoVW08QVdlmaC32xvahz74Q/ZD73nYyjgJ0NAQAPZGdOv0unb12jWm21nrOjPbHk2tUyhYH8LDHCdp1mqU7ZnHT9izTx2zwgAM5MBKNrQi5LY4jW2K0Uc2GQ5cKisiB4BH1FbhoTCyYFbA5S70UBUhcZhBoWiXLl2iQwfoZXRSKdv29qYtLe21n/+Fn7WXXnjerl29yvQWxo+yvinpMsdNB+hFKkkP1sE4HsiQAuPQAMaYRzy0zfVV1lLeffedtrBn0cq1MmWTSvWalTCauLVAJYcCmm6gDQpgwqkheYejwAqlrAAKotSBwAG1UZqeN57w+g4dOsA6WAcQDhDySFs1Wr4W8FyY3iaowc9eo0lgxvo4B2zzzRaNcD4GMq9F48YMMXptZm54gMsAvadePMHzWjqwxzV6IzqTugLOD3WumrqCYyowA3hVeocAKyTWKJUWjR3puibTSJUABXLRYMWJ1jMK4PtEPQf8SIOpFlwBAI6XdvJqM+URt09V0jmiUWY2wTQk6L22bHd3mwwT1gLKXXQ8NmpBjmdSsOeePWHHX3zFRr0Rh6f0hm178J132Xvf/S6zSc8KYG8nVbt6YcO+8Y3j1mt3zUZgic2+9z0P2z33HbbqXM0nMUFKaTSxfm9sw8HU9u3HRDIoO+za4uK814kzXeqRN86b3c1scsgbGjwQyQeiKKKWQU/ZDjEzaVCAY2eOQGxLqFggwOJnx1Q5GDpOLkOKChkhNM5EyQ5sTqPWooPF+WEMLRrh6rWKa/jOZrZnoWV7F/fZgYN3WK05918N4PUgNJk8kgBI36e55rW/9tWT2F4PAP99wPi7DTj/Plz83T0XL5/w++plU8hSwZ71ets27Let3etwz/b7bTKily8vc0wpgBzsAPY06l/xLACWNTxHAbrAgO6/SqIkt0c7EyycCBzZLgXlAgKwddK9V0ZEa4b7FxPQgojAsQ4ePGAbG5teh0tbHusrSiF2dnd9GE3B7MG3vZ0p7PXrKyRGjh45Yot7luza6gqjA5Q6KPMGh4oyLCxVADncs93drp04fdE2NtbQYc1HrP2Oz8f9EAgSyJR9IUhSExqeR2RkEawKIAqT6HpTu6uf09fgszlAKkrQyGlE+QFsHMgLlZCkn4H7qnpfvB5/I+Ci28jLABTY67MF7pUBvvnvCuplY2Vvtd/p5yLDmNpSgW0FM/RJCUEl8kHHAYCkLwwsAJY+zaLJTwlEShZUE2V1PE2zxHFkezUIhPckmF2VK6ZAHteC4wPsav0rSPPzLDLL7z4Vy9ZL+ZgBjb4Q+mAEQyjtRMlDiCgg+wAFL2TQURLjpRHulzwgw3Edgwhop/am8Dt/6E1relC6sQK5jCKhRgAQITYoxNxIURfB+lQIelEbVCrX7SP/4v32rrc/YOUC2+oNmBnCwDgKNVGj9hcXi2543II+UrJgeWcz69jY1ncGfFB7F+p24sVle+aJ5213c8eKAK2zgRXHmMYRY27p2F1eBqfE4n6AtPGIzUGKhLFYAHC1OKQ7h/PApsO8cDBF0r2tNxu2tb1uhXLBPv/5X7Mzp07ZteVl67f7jI45MnPqNzZNpyMtj4eJshAYU6b1ARgjfYX3TYcD29xc49x1THmCegO6dBaX9lqxUbFKo2WVRtNm5SKnr4Hd5UKuVK1R9TGpgSX5ey4jlm+4U8RCqGPySCwi3BtPxR3i9avOhteQqDdokwOQAfxlRs7DiUjJT63b2SH7hi80AcLwu8HxGjkylewKxax0Lea82xZRJCaBAVA+98xzdtfdt9sttx22/qDPIQ44hjY2myRihDAZgRjfys1LfU4EMnmjJcoQFOHp2rI1DiCPY2l4B2R+kNIszFgHmoFp3MuoV/M0ZT7FR47IrzE/V1cXcCFsGrgZwG7Iic3AlPSZYkIwQbYFrDmMcEjOvfDiy/bCM2estzOy0bDDeqWH33W/Pfj2e6zRQtRbYGr1+edO29kTl2w6rNpg3LVqcWYf+dj7bf+BPVaZK3FIAuSZwTJNBjOrN2v2lb/4W3v7w28lkw5jth/ZhJlLnqlRQWyCnAPZ+djznpLKTYc/m3xsLkC0au/klFiSEpqZirYVbKVOiq9PhmAo4GDgRRF71yPm/o1jQm8bmQzPyGDyGWazV7lm9+/by4aipX23kQGXc/n7gNY/1d9yhjc6lz06/weezjdL7397hxdo+26B0u/W59x8N5B+Hw+hzNC1zu6a7XZ3OcABthLsLuwaJvrt37/fup0ewa9rBeeyUZmm6bTAkcfOQtUyNQbXyx2x/Ep7g86bjUBqLnZ/KXUZL+PL+xmwF2Tn9B2Zo2vXrtldd93FywLT6yRPlChS03TKEgSUcMBn33LbrXb4yG127vQZfy1K9KYz600m9sg73kFlo932rhVQB81M34xBAMHVtGiXL1+0l88uW7ffc6UXNOvFSG6WjUQdfmZXknrdjMmV1KOEYhOfJNCk94s8EbGgGl4BWrGt8mViPtMmd5VvCWTp+ZC4CmZavQWogxbwxBooB9CSbUxLHBTs0/4nY5O1dzwF7+o8TN/HNFO8XsAS90S9Jbp2HEsgVqBXZRk3l0xkI6j1+eCYpF+flDfITvtxXZknZaoFesWu41x8DaoJXqA1J0fwN4JWTj9zLe20ES6/LyVvUis5q43PT/2Q1+d6dT4wJbKBaFZmgyBLyjGEzOvq6Y+pwOI/q95dLLLWAQMsAF5cSFrTkqJ1Z+Sgo+aaphzjqrR4AZObvKlqOIYk1Zx9+pOfsLtu3U8njOat/mhmQ8iYgLnEZqPMiE9dw2aGugLGRGLU8LBUsC046tnI2rMiZcuQTjmwHxM4uva1rzxla9fWCXbH/Y61yj5cgcAEqB7p4/GYwx4g7eRpDB9L7AAU42U92uWYS7+QmORW4M1EMwKaFdAAhDQV5LoAYC9cuWi/93u/a2sr1+zs6XOG8aganahhCFgg/AymCgD6vHHCyxsAqGBMHEQC7EDse8jRx2VrNho2tzBnpVrFGvNNK6LEYq5lZejYNmo2K0OCqUbmGQyzNn+55hOo6Byk05foAPpYg6h/KhTtlVdescOHD2cNS87C5fW/Wtwui4XuWgf2igCRx2jvtG1urkGwhggfn4DF6IbaGx6wgN14B4iklqzSiGDuQmYE4GwwtGeffsaO3n6bHTiwjw1NDrDyKM3ZYj+mHINHq0jtex2Qg00H3DDYcjC6fqXMxQQoxQVNVqT6sIaqqAGCxFzUqeG1eJaKiNMMgSLZzOmwiN+ZcE4oG3kqks2WiMyZRvTzHI16ZOzBYz79xGk7fvJlG/amNu4MbDjq2jve/ZC9+Xvut2oDTaFmrfo+++P/+8/t/PmrtjC3aONxF7L59olPfMSaixWOFYXKA9I+27veOY60K9J5w+7Q2tu7DKhoeG1iCwvzPqABA1Gq1UyrUM5WjpeNmlQiyQMKMbf47gY5ry3P1o/2Wxh4BSl4Frr/MuCp7UlZIDEd+I6yBdkpXxeQSWvwuWNUar3hpTVwxpBf2rNnwQ7uO2qthT3fHrr7Lr3r1YCX+Zrk0/MSslef0o3NWm/slF9vbMYbH6dxMzCVc39j5/PNX/1dBcAYeII69unEOu0du3L1nK2uXWU5QKcL2bIhNZwx5c81wvvW63mQLlBTQj4yJkT1hp5xBDEDm+1sbpQqxN5SuQJ9SLCk3jCbP2cnE5z51P2QHUPZHpQZ0Li5/+B+W19dj9d5ihe+FzYOpMju5haB6cLevXbk6BG7cOEC+084fKhbHgL3AAAgAElEQVQ/sEqtYf/Pf/7PVHmAxNRHf/QjDCbxme3dbas3ynb25XN27uwVW99Yt/n5OQcuEaulIJXXCrIk6vwFqmTjbw5IvcHaG6NTZlB7RSoRAmwpuJRfzJjKYE5hv5QNTNdn2muRgkqBaOBv2SGdpwP4G2tZ9dx1TilwlL1LfZTOTwBZPiRVjFDgnwP3vFle4DQNkCQf6mtLRItGlnumVM8lLa/RdeEtwgIC38A08rl6FgrmJLOXlsLyPpRRvpf37ZS5lnP/gXsE1RQKH8QQM6g5SN+XmbtomgZLjHWKBnSUmoLYwGewznzctx6GWwHIllAyiaFleXMiiCddp3xW4Qt/9HtcR+kiSBlfjm0rQph9RkUBOnAwtKUadXbRpIaucSz4n/7UT9hdh/cHozmyGZkmAF/U6TggkxoQ/CTl9NGcFOwQ5LemaD4pmLUnE9seT23I2jyf5jUYFeyxrz5nr5y7bNPRzErdTStNUSuFul3XMwV7h1QxmwM4scVlo2BccI2cnMLU8YQPhguPk3O8BgoGBs0BVB6ot1gCAJSPBXbi9En79c//qt159Kh9/Wt/Y2h6Gw9DHg1yUlRNwPCEik0JeF030WfEY4N4bS10C7XAYUxdlmZqe/cu2qxUtIW9i5zEBpkyiOZjUEW5UWf5Bh4+gK8XncdYyehAZeQVqQxKowVbAPCnL3w+mF7UduHvWthScPAIKWTPUGEdDCUjcXQvR4QHwDGIshGCmJAfS41GOomPDXEsO/CSiBQslYtVG3R69vyzz9qbH3rA9uxdsD4bQfxc8NqMIcEc9kh/ZLIkUaOpjY5zJPt607qWkZFxkrHx1AqYV49Yscl5jJmn+N3AevSY1SYlpRXe+esdxWCLWacEowMBfKiGkMX1Bqthv8/godGatxePnbOnnnreRt2pdds7Nux37Pve8w77nne/1QpVsOkVG3ZG9vQ3XrRXTi9zL3V623bnnYfsgx/9YSvVJlauNG3CyUpDa+92bO/SEhvpsH63t3YzJ5syQRiCgn2wb2kxCypwbQoQcI0KEGkwpm5ElJYUCyJwrHpnBRYCsBzLmskJwXbAAAHsSwcyZ7f0zBREpOlQfDbq/NBc6gH4jHXdYFrQoIZrm19oeIlDgPe5ZssO7L/V5heWvjmS+id8he6h6y6+fkkDDae+pIpzw3lrulkqKCyghO8eJOfgSUA6fU2ug/vt3pLvFij9bn1OfssL9vyxJ22nt2Fra6sEuyBH2JA1yWWzdne9TAl+KDAH16wH6fkeKpS99Am2Gb0k2XjlkAYVOyWbpQYx99N5pkxgD0E1MjrYR0fvOGrLy64agSwNZCoZZCM7GgTI1voGG7TvuPtuntvmxoYHlFwnRXvi2WO2urFBcI/G4Zl5DakYtUYDyiqwZd4DoHWM/afxwngtU9vRzwCSiSVlNBgOJAGe0iBX2AOfldohZdPcVudSXAKF8hWyI/IZYgrdZ/igGvmwzE9E2l6lDNTnD7YddbBkraPcAJ+DaxoM/TmLVb4Z9On1IkjELoMtRgpeXzqXlGiQrU4BsoIFAVk/rpNCmiwHkkXXgM9TZpL+OZSbsvkJycCONBAB3sFzxe90r+Cvxdzq3ugcYYpSfwpMBV/nwNpBrmMHHwTiQQey/CjB9J4kMvUcMOHlGng97+3MJ4/CYeI7sA/KXLD3WLpDQhRrHgIBPliG5ZYoHyVDDLLNn7meUwyeyOvzZEgcuACcIAkbHeuUWMGJoaYCI24rLFdoNlv22X/5U3bbvgWrFLweajz10bwAuyyRjKiNDxrsXqLdhp8xIQbSEwCLE7B4RbP2FKAXmr0l28VmtqItzTXsmSdO2lPPvmzd3Z61bGilSYei2dj0GKk632zwc1nKELWBLHkg+4jxxl4rAgoc1+mpJTwATyVgQ3babU6goUB9CSUbLoj8wkvH7MMf+qB99Ec/ZN/4u8dtY3WNKXsYG7Cc6WKlhmo2McwbsFgjCeODztZgMUeDPpt5ao26zc21KEFVqVWsOT9PdhdMbxHNYY2GVWoYUdx0w1X0B0mAEYtMTC8jmtiQvOUBehHho1zhypUrVFdgyjgAI0AsGHE1jdG4YLHzvS5u66kYn9aCaJBVcMEog6nNDYCnYMTKORurmdxY5BJ6j9HGmIIymdnTTz5pb3nbQ1apQss5n7IlsMlyFe4CP5YMBa5VNVnaRIyyVViPoCu0ePWMlE5ygI+SGBdWp7EY9R2CxIb2KNslVNLhCmQhypAUQirM7yXUIShyFw1yLDPhCGasB6gsjOyLf/IVGw3HNupNbWPtir3vB99pb3vnfVabq1ufNbcT+/pXnrSrZ6+T0dlqb9m73/cue/RdD1gRUmVI91vFNne2rTAr2eKeOc42397ciRIeB+vQLMQ5Ya171OzniS51SOQhOJzHhL9SyfYsLGZGUs8KY5P9mtOUWp52RaAmxySn5M/c5WhSECwHka4JD7icVcTv0XyA7zDiPhQDGQ0f9ALbgAwNAgGVj+DvtboP+MD1KQ25Z37BlvbuJ+BFzeU/168U8PJn4s8bwe0b7rkjq3BTWcRr/S4DwHLAaSnEfx1A+LsJfHfaa3bi1PO2sblqjfq8XV++ZqNBPsxCOrmQxMN5uXP3IDrfCyJC/P7KGeM7GuTwegHEHPy53/Iye+8h8Nd54w4eNfYM/NX+g/tYvkAWrO8kTL/r7LJ6DwB2AS4O33YbyzLOnzvnfRuhVNAfFuxLX/4qe0fYdwICKWy8gGAKQAWs8Bli5gRMZaNZYhcyiE4qeCkjjt+LaVg6P4F4kAwCtPIlqsuUzxHJ4TYur7EVU5qRPpH9lL64fISejUCWAJfYZf4/mEiBPvgGfIkMwXWrZhulV3Qb8UzEztJGMqsdCh7Qg88GoridE/sqxjUlIVPbitflZX2+NmBvlcHMlT1yuVkBcJaRou8qgCa+49zVDOfnmwfGeh0StPLtnmXw6+C5ZFryfh0E8ZFNTEEvgge3dyjTGTDTgYEVIlc0Upr2mkFdYE+U1aHBGRleDBvC9MxQfuhi4BWaTplJcT+nUj0/P8+2uurTzAdPiOkCUNVNByWNAnykrZUy4SYDlOS44LKVKnUbDMf2b//15+y2fXNWtglT4OAxyecBbFBkGCnsXOidotPhgWiXWerggIrd9SgKAOgAqzud2cZ4bO1S2a7v9ilndGRvy1au7Nif/9WTNgER2N02G26TVSVtP4JGKTQBdz16RDoDtazoJlftZLHk4DZkYhBlI92Mm4JIHA8BoHdjY4MPBakdPBCww1eWL9m+/Yv2b/7tL9sLzx+z9ZVVMr0sxobA+dhrsZiaitG2SnO5zBIm22CYgm8cN5RmW5ubPP9Wq2n1Vo2jUBtzTY4+Ztdrs8HxwxMW33u9KEAvN2uMjRWocKNSzNL9XJgxVY3XamYXL15kTS+MgzaLNmgGejGKduIRE1PgrSavi9OGKghsvFlOUTdKKCB6jtpsfTEqlbakGgtpvQWC8ecSGwL7aH44/pI98s6HbaeNKXX1rNxGzCGOjC5qgXWBaY0K1usIHTQvPj4X6zFLOUYUyw3MaBTX4YLr3OAE+j4/XBtZYI3lMmM0cnjNF549Glt8OpnXRMHCDfpDgzwclCo6nYl9+UuP2cqVNTrK0aBrR+48aB//5IdsPO1QxWRzZ2Jf+/KTtrvZtf7WtrU7O/b+D/+gvePRt1mlghIeTOab2rXLy7a0f8n27l3iOt7a2OTIU88qeE16veIz5QV2vbTHS4nAMiA9i8YWzCsH0IQRwb1RQwedSRhpN+KhxRmqF6lUjubO3zzNQfdfLIRsjRysGAsBVhdxn2Y15ghCsOf0rOWYyPpGzTQGn/gaRvSPSWsDW5hv2cL8Hpuf38MUL3Ne/wy+kNyVzqTHU5C4ydld7aNXn2o6DjUHRXqdKw9kVjWRYtPv8gZEgQM5M58YifgyB8kCkt757PsoTa2/Ln7+Fu/xdxqoChx8p4+b3t/1zUt2/vJp63Y71t5FOhUTJUc26A1owx2oGQcWaRy9P08P3DUER+wt9oIAnO9bNIM54ynALPaNmVU47ypqHuHI0QDh2VFkklwLvWEHDx9i8xnsD2wRCCBqyAdAwd9g1+aX9tidd9zFbB8YYAX0tWrT/vj//TMbo0mI9ZjQQfXANR3zjePWqjX+DXtSYB/AJI21BOhJPgV7B4CF64YP8cB2Qv+Msd83gypn7vLx52qcdXDjfxObq9cpOyRfqDXhAYQPXciIEhJfoVYUD1t1vXx2M2/aEuAUEAbDm/Yn+LUJPwUDD4AFW4ss5dSBJY6j84QNFmPu68Oz0HpWOJ2bgbBAt8ozGAJFL4mOkRFQcTwFUPKHrA4kuZPbkZRB9vI9+BBXVVLwgCyE7LB8aJbBS2TRxAxDV9cJPzXJO9j284g+FoDEWT4mmWWZKoeIew+/jmyED6YA+K2QRYa/AiXHnqjR2Dq7W7wmEJMAvaqvkaY01wMAryINbJBMaB7gMJhQrxnyaS+FMhq0IBLsagw/99OftofuOcIRwG4SHexyLCrBrEcMDnrAcuVAKDevXuNDKa2Ylc4ZXWCWSgXrkumd2k6xbBvDiXU6bbttT8sG3Yn98Z9+w3a3+zbY3LAWhKwnbdYEzzBmFg1ymAQTWr1e1OwPAcZHG8WHjoENdLDg7KEzxMPBwJaXl7lgFxYWrVyGysHYOr1d1g9//vO/aqsrK3bqxGk3HKj74vCLnM0EAPcsTNR3DV3HEKAXv8O0HyxgnBM+D6AX5wT1BjjzeqtutWaNWr1WrViliXnTTWopoowDpQ5c+IiuIhXEKBFRXKJfqE1OVnbkUeLVq1dtcXGRqQIZNAU9BL0oBcFAiW6HjWlY/ByXjGeDewwGsew6kxRGH/um4JqKBroRB4bk6Wu4d4++vNnMI1RvrEB9cnenY889+4x933setd4Ao3ybGQuNZ8LyBoL80IrFGYbmsoyGO5+clRSQJ6MYXcDa8JqW5+eNtYjgC2sI8xBdpURO342L18G6JM/Arl9btVtuPcCUCv6BFZXUEdiBglXt//o/vmjDAWskWE/bmDP7xV/+l9ab7li13LDNjb49/sQpW7m8akVoDvba9uEfe7/dfu+dVixPubkhqn35ylU7cOAQAw9oa66vr3MSIEeUBjgRaHJG2wXFYQQUuGYGqYQSDWdHW9D3LHq6TqknpEPT2ls5YXemOYCSscS9QbkC/p8yM2ngg9fIIOegKho/owlNzt87rJ3lqXL4BuawzxjhA75Cbo0McJTm1KqVzJmgNhnOdK65YIduOZqtn28Rj32Tl71W+cCr36Ln8GoQhrXlIJeqeYFJ2diKlRVr7mYGSBkhB8xggzHtKhRM1OmPAT10FGBaNAYUhC9WNTZhWGfYH2QcpgjQNL4Vax22xAc3eB2pRkVjaAEABmyTBw84Jmx6DtL9vN7o13cSpP5jAF/IUc5sZMvXz9nq+lWqDK1eXzOMLweIAehFIxh+xu+4z/g8HOS4/fB77FkoL3VTaZAAmIJAPWe9hwF9TPQkqIEkk8Gxo3RubGtRjnDHHXeQoMFy4oS4YCHxSFB6AVBK+2kzu/9Nb2KgvLu9m9XK4m9f+/qTtra+TVBBu4HpmcmUL03gxLFFkuhnkFEqY5BMWgbgULZHqSkHdAL9uDYF2AR6kTFStk57xJ+rB/Iqk4C9c7vuJYcCfMrgOVHhYBkSZSpN0Pq8GfiKOFGNMHy+g1MHWg4u/d3coyFl6fZKikf+rFW3mtYN634J8LqPjsmxidyj9hPOB+eiNa3PlQ3VfRQoFhjWehPjnb5Oe40gP3qB8HrZcPfFztJi/3PqaTDRBIzUNfesss4L2W3a/Mig+n3y+neYHPlVNbDpOtjLhb6rmCgrcOwaBMFcl7wkBqQHyyEjw4dzk7oQZAOhGjXFP9o8V+TCveXoBgZG7rdZ0sAbn5UtUOnW9feiYxELDbJjaO7hX0o16/eG9pmf/Lg9/OA9Bg7Vh9OB4yWkZIkAWBVyZBxSEfVpFDf2//MzVd4QppLJczx8gBI4z2rNho5RbGsytu1CwaDGCwWGBhvjKvZnf/mkrVxd5fjUSmFgNtzlcQE0OSSBxcJT62EwAjbyRKNRbzRIBIRjgANo3fmYSTx41PdubG4xNYTyjVIJdbRl6w+71u5s28//q5/lBZ0+cYbUOjrpff64R2xezylJIV/gOC8tGMxu9xpfn6ozxOStwYjp2dZ8gw05Nfxr+kCK1p5FDu6YW9wTixKMuEuXYXExgm545JwuYDGf3NhIH6NDcjK2zW0HsGAIZNAYsdLf+UAJ6MWqLggGgNquaMKC08SiZUOeMxbS91OkmrMV+XQtrBdPN3lahF+Q1YHWYKlmG6vrduXKJXv7I28Npr6WbUqMLuA1Ri2qWARcU8oG6NppdLjWcqMo6TKyJNmziVr2iMmg98dmw5BX4ZS02ZTlDvVa3U6dPMmyi9uOHAzg7gYZzxbAYL51yP7iL79qZ06dt9m4aJ3tdStXJvZTP/MJW9zXtELNrLs7s69/5ZhdurhpxXHPdndW7DM/8+N24Oghqg9ghKLNyrZ+/bodOnwr1Qc2N9dtY22T6ilktWPwiUA92U9f9Hz+YlH1PNy4YV94wLB/aSkzCohSwdbS6U4xAMPr2cTEwLiJjVUA5Y45RotHuktGVOmqlJlNAY6MdM5KeJ0v7h+Dk3Cs+O6ZDDhgh2VwZmCmxUIg0+BBB5VNee5geZeWDlhrbo6W6Tv9lYO90I1WEViUMing4BpkKT9sj4Md1Ybnx/DGIs+SebOtJ0rc6Yi50jNFPMq+B4j+4xlA3zIyDlzTmB7Yhw1yY88AsMLEQ7COwfDQQ7oxJhtTif6AEbJEof7ICYHYPy4Ij65om5Q4xhbgiII9kW0SQ4kgFmQJK/w5ySllqW8Ext9J0JsGGv/Q44qtHI7bdnn5DO09fMHOTpsZldFwYv1B1yZDL9HyQN6vdYr7pyFIWeCM13mTuHoQ/L4ALLr9wrpA9kUTB3EM7XGxpPgs7H1mHC9dtluOHqF9G4RmLur9s8xt+F6oN6Av5K477uTnXH7lQoBHZCUntrq2ZU8/+yLZ1rm5eZ4D1oQYz5tLLHANApEpiyjAxHuHdUcdXG/a5X6uVclI4/oc5OR2Gwy2SAted3LfZOeVZdM+EABUn4VAqt4PG4EAAP8XAFdaXiBXQba+k6gIBtSXrQf5TgrmU/E0oSwD9vS5zmTKPgrgiSnWedPmlV+drckD21y5Qftf9isFwaltSIkG+CqW6gW2yK4tAC3tz8ib+VXrfDNJpKlsYnl5b2fe1yIbL1DP5+jaoDfUX5erXjJIdhvytFHi48d01n0wxnrOrs6JUooZ+Hto/0P9AUwmvLKIDq4jZMi3Nm2KgV+cDohen5ghEQw48RhGC8soADVPKcHhDCUMGG8sWduyTRDxVGs27s/sMz/5SXvbfXdYqeilAjgB6H7ilYS5AXZTByMmgx362Ash06rsN217iII70TqzISINgKtIqHVnZhtjyJf5WOLtrW3bd3CfHX/hoj352DEb94o2He5aadZnE9JsigETfauUUcOE+lxnoVg7BIWBoNDhIBUR1StoUnKgh1oUjJAEEIUUzbWr16nggBIHAorCxC5evWCf+cyn7ZaDh+zES8c5JnY6BkcNQs9ZFgBuGT8xKkwxa0JOiItjsSv902v3rAE2t1FlVywGdZSqZdbxllsNNrIBAOBcIOwPdh1RELoZ8dUfeQolBboyDjJQ+I7fba6vczgIFr6rTqDpz+uUEDmVwRBiWAIBCCZbebBAhpejW4HzPP2piJMbGrWZMRrR15k7AxqvbEa6ZwMUSU7wvqmPY75+bdnuf+BNTM3VwEKG8cbz8rWJYRljGlNsIICelDnBazRZDwAI15ql36gAlXeToqmCQytQewrHDifNDelaF3RmszFTeV/58pftXd/7iAOC+BqyzKJktWrDzp3esK987Qnb3ejZdIjx2Dv2uV/5Oau2nGmrlOv2xS/+ja1e3mVKu9dbt4/9+A/Z7fcctWLdR3T3Oj27+Mor9uCb30rnsLW1Y2trK6wZx5pk3WukNOU0pMpBdjrpjBbYTQGaN9L5fUQ9L5rZ8LOGPdC5llwFRF96tnK8vn6cRRFoldFU8CHALCMtIAsw5OtQ8mfRrBA6vXgOOG8ZV1wjniG+GtUGp3Drd2RCikYmvBysBNYy1SrqC3b09judTqWNEaP5zeAvLLBq8hygubPysavQ1Aa7LgPuii6wm2gWGttkiCxTycbRO+Bjkos2GA2s1+9kZQJ6P3SgXcXGM2Qw+EhHQy3GCpJTRNYGdhkMa4HHcmbMg1N83nDqxh73xruaXRFAdYUMNAnEnD3nNaGJiKykB+LaK4zNRzOr1qsczVuve1DcbNYpC0dHVIznVsbecSF5nBMYd6/Nxn0AiQBHWctKqOjMStCA9vfPIOMXmpypfbrxKQUC/2aPLvn7tw96PZCbTYe2ub1sa+uXrTsY2sbGFns2QPqgXh8ZHdXyyn6DYK2hLC8GHsEm+WAeSFFNssEUKuty0gl20WWaZJdhq5Q6R7mfQAvWDOzn5voGiYpDtxy2lbW1zMfwPhLYeJkfspRYW0fvuIN1uy+fOUMfKBCKvpwv/ul/4Tpy25FP6IK/TkEp13iMtad/SYZTpc9NPxOgKiugLG7YC7G1BNWVkLFMskDKSmnvZdnDAHGyMfi7A9xoWA45UtmHNDjXPRRBoHudES/BeML2oQ4aNt2fnfcXYB+p18DBOWFFFmCoLlXHx3cFB3g9fWxMCOPkzSSYTckXnZe+6x6kS1/3WGA+861h6mCbVW5zs88XHkmZXgUrwglOjjgmFKjnvS56Vi4vd02Io6QEsAzlnGSkMAONqNvNbA+zqrBHufII+8fiGoBLoIFN7FH3DBPUwbw216exkViZub78bDKgdjtYdwf9E651Xj9KGnwBwCg6he+1Wp7W4pPk0AhMWcNTLdiPfeSj9ujDD1g1tDM5LzxSXAC/zvG+9peY3ayWDTfTBRz4VfKyyazGlxPU4MCChEBpJEYSb82Mmr0b7a51J1M7uG/eli9u21//5des25laZTo0G3eZmi7i7CgPNoj+mIL1OQgi79ikww79XP4M1QYCqkgxsjbXa6xWrl3nw55vLrB3D8j99NnT9slPftIefutb7cTxF21t7Tr66DLpMiwW1LXi+4iacV5Ti9S3wHcZTgilDRyO4Gzv7tauzc23rN6sMo3dbNVsbnHehkjtNhvWWJjzJjaAUKQbId+BqVbhnJECYPdj1IupBgl/FzARE9zZbXMUL2SeaKQqAIcu8IzGOrwe2r7ONOF+JA4zRKThDDnystfNitnZMBg1V27Ync1myhqqGfE3OSYantLUipOiXTx3kQv37jfdSY1ebCDWamuIBNZMpUxmgzU9YUi5uOMe4H7iHvOaI90AIOvRo0NEpAllEOCkcO0O7rzxCyUMpWLVzpw+w9TuYZQwsAxjFEM3ilattGxne2B/8sdfssm4ynKazbVl+9jH3m9333+LFeuIUlv2X/7qcTt37KIVJmgI2bHP/OxP2IFDNSvWaxw2st3uU+7ooTc9wLWydn3Ful3oDwZjO/YR1jj/1HhjPUmLUMZJBlagKk9X5d3VoB4X9iyQWSwWHXwC0LhMjdelYd1A7gv13zJU3uzgdcIOXjQpL+8iFyuUgl4ZUwEdGV4BbRq2UIoQq6PvCuBQ4kD2Peod6USKnuYFaEOAhGuAdBk6yu+9561WLMOmIQMyYmDjRsfVU/Dssb/FrkDeDSwmGRAMDwnJPQ9GvfEAQB0dzUip4QsSigBBbAxkhgeyjBjT6mBV+7/d3mWGAGsRKVzcT4IapOJ4TWWrQac60oqcyBdlQj49Cu+p8fPwzFhGE1kKBKBoAEbwQknGACc4BzAkTPXNUHuvRqho9uSQFWio+t732kkAJpedw3Fwr1FWAzvKIISz5HHfRjaDAwQrVgTzAm1nBN1Fq9UAemdWrtW4jxCMALD7eqlyXPwUzHDN9aMLaMXEtMmSByvOhKrZxZurBW7S4O1mb/N6NcbfOvjNn/FotGuXr5y3dnebpEe72+O6gJpPr9tx3W2Uw4V/AEAgA4skJ7KJ+JlDC/wscU81BcyBMOxZ3jiI69V5qgFJEocp6EGjM7KOD77lIQJaTMnEPsE65noMLXNo8YL9b7ZaduSO220FzXbBBPszLNmf/flfU/pJbK7sKECybIj+hr1MFj/8inyJ1qiAnp+LAyU8K6W8Bf70zGhjqFQEtsTvg2yKnrWCXwXLqZ0n4oga6BQA4nNQtuE+x5i5ArOsYwokCujKDukz+DoQfTE6PV1jWIdY56q5JuBC1gP+qOijbfWVsqY6v5yACNWZBDyKYPBsgbPjDjydOZW/1nXceF7eXO3Xlg+pwjEZJCVZTv2MRnZkJdLr1vl5PS/eC3OZy08SmIeaEcgYnBfutYgQBGeoyQaJ9OpjuUID7xlGU4eSAvYEMttaLzh/HAO+neULYQcwF4ElV+Uq7aCwBI43jAzrqO/N26k/JNHxu//L75PhlTA1pxWBNWJJApxClcwh9hDkSd737vfa+77vEYJd6vpJZww1lJF+c6jx2l+sheQEpfzvSJVFSZsvmAC93Nxs1nN4LMUImODhzGxzMrGdycx2ZwXb6XVtrjlnxenMvvQXT9qFC6tWBSvSb5uxgBm1qDOWQjC9JuATDwQ3jU1sMThBTJYcPo1uSJdh02yubxmYYHxhShoYwUtXr9oDD9xnn/nUJ+z555+xtdXrVsa43HgfFwMG4hSgGYfI24/JmpPMMEwpaUPHGl2nAL3lCiZ1NQzDMOZQ5gDJskbDSrWaNRbnrVip0amAXcF0Ehg4LAw2TODckXIsuBEUY6CoVywoG9Pau2Rted3cwF5HBOOOka3ACAC1SispwktTJzJA3NwzrxXKfsQAACAASURBVAtFhAwHKmMJI0LWgOfnC18bg+8v4VyHVivW7Mypl3ntBw7tt96gS0YDhpoAi8EBGK6xXyPcqSbsBZOXGUEOHvO1jWfhaX//ncdpoVPLaDZZv9Mhpykde/64PfDA3VZrAqCg6aLjRqJk1mzst//zf/9jW1/t8llCmP2uuw7Zx3/iX5hVUGZdsye/ccJOHrtgOxvr1ttt28989tN2y+17rFx3kALVk4uXl+1Nb7rXmlUoaaxYv7NLRldGkIaUqWU3ZlmtcMHLQ1KDKqcggXOsKQQ0XPvBiNA5YX+YsXQG8oIapoK6XzhPgrVEQxPMh/8u5OuStKSOC7Cirmu3L/nzFYgRGyEwKyAtByWZNH12+ntMV8Tv8Y9gt1wkm6nOdYAMjplGJmE6s/0Hj3jtJOXnkJ6HafMshabK9Ud9qxZrDJJZd16cWG/Yt34PkxyRcptZDx3yHDLgo8JVNkLHV0U9LWSHvJuB67tQJtOHe18rY2oQXoOgIYKVkt9bNT4i64QaZUrZMViN2nePE1GWxnVKAXyOs/Vnh2fiBj7Sx1Fc5kwSmNmqs85Rz8ZR8GTS/HN8VLs6saHA4yUtevZqTEVj3BiSkKgpx/tCJhDnUK2UrNdHHStkF+FEvUYcI3ehOa2aywonlvgkJUjogYnEdbZQvgb97CIaEDFhEk4urh//N5ejQ1DfqDUNqjZKod7g9ANr8Cm8jityQJmqUrzaXzHrNBvatauv2NrWdRtNBra9s0sHjMAGLC/LGFAXO/QxxWB6cWzW9g4GDAJYdhQNab7Gc01Y1cj7e/pZCl+ZDZZIkYzyfYjf85lPpra2ukpmF79DJlRMHu49jgubje9r6xvWmmvakTvvcB3h7R2WP1AOzQr2zLMv2rWVjcwuEDgge4eemMhsyTYrEE2zeAK6Asba77JZKWDj+uY+lU77jCw49ynHqoNgy0sNZRNSdlLnpF6DDGRJjjIa9PREtUeILSKAl+1I2VUBLX0WS/OoWuQ+RaBOqfT0+gROWSMPoMkynrwcROeCe+ElLbmUG/dF7HORBsryKjiQvZcNlJ3F9zRIySex5YFhpewa5lDmEchMbSmeNeuUI9BKP0P31u8JAtUo3dJQC/OsG9d6SNAJE6QBT5aBDHvEtUymN1fwwucOBkNX6go7hnupum6vhVVpltuuemOeASeIFwTlwEVgeWmDhp243mDhEQQ44NX0Fq+14oPHscn41mxECrZoH/7gB+zd3/N2w8wn0sWUJvPKOOd42ar2OlA3/7Ve4bg2rFMwvb7D/BxilkK8xiPuqALzAvYCyhum1p7OrF8q2Xq7y9rSVq1ijz9+1k4ef8VmvW0rgGGZjG086FEPGAYY028gDI46K+gLSzuQizjArxYlDEiWJh+OaOjgyNAgACkuRjiNOhmJq8tXCK5/43/6vJ0797KdP/+y2Qh5ItxPKDMgOvbiaw6/CMkwTmQLZ0jZmQDJcNw4N4x2dCNYttb8HMFJc65hNTSSAfjWq1ZGfTG16qqGDknWgCF6KrrjR5oc5R1iBrWJcK/xGZWo88P1IZ2PDY5UN5oEufADYDJdOlLkiTXjm1cGQAYJn0mnSjm2vE7Lo3HUfXs6nAaSgDjpuC17pFqEQ7aSvfTCcdu3by+nsW3tbDKNAUfA1F3IVqkhUmkhGWmBc/4ea87DVS9nidousA8EBg2ksTSWGkXwYzt39hVbmF+0ffvmyejjvFDuAuDdml+yp598yR77m6etMK7YyipKMO6wD374B63eKrI2aXW1wzrd3fVd63Q37Md+4kfszvuPWA2p32rFNrfbdn1t3d76ljezwW1r/bptbe5wgWOiDFQZBFwUTOCeUE0ikYeBE1TDhRgiPWsZRS/ZAFsXEwhnY6oYEIQWXctzYa7F5zk3t0B2Q/VXOhYZCwJspflzLUYZbLE8WmM4r9wo+ujJvI7V03yqBxTzIMZBzhWfCRCq/yNgUZqxWvM0YRWsC2WOqlnamM17hSLreNl4i8EinADoQLw3QNMDJiGCsfHRsviCCgeCoyEVWDyYwu9a9TrXLfYiA6eqK3OgyApfSMFR6xvMRBFj172DH46HQu425ZQr1kWzu7vikyhRxoJBNLUKQTaiRWRYvMkJOAB649gnBTaReq+Bs8TeqOsJLCrSRLMN+FSWjmB6GGpEyZq4BFatWuekLQB0MJbNPU2rFsGy+KAZ+AVkexgg81GPOVwIDvr/Y+zNoyTNr+rA+8W+5lpZmbV1LV3VrVJXd9NaWlJbLaEFJPAYj7EACXMwYMwO42GMPRgwtufYhpn5zzPj8cGHOcOZMTAGsVhINAJJaGt1d3VX77V0rVm5L5GRERn7Nufe93sRX7WETOroVHVlZsQX3/f7vd999913nw/0YYnemTKxt6G5iNJdavK0VtiDMTLA4NUr3hutnwQ/C73UySRZ6ZvlcpIevG6y80lN06NFVtqG7zBmBu9xSgDSZJZTlHJlkePEPUq+nMFXpcekT/c01JFhETj5xucVf2c47KK+X8Hy2jU994PmAVrtHlrNjuKlgV27rwJVwR0lXinQ+RL2qFUPLIlQhS+seScevJ/hnlIxvbwDez8GfcMhantVaWHPnDmDu6urYzme7z8jIDhprabpaEdPHsNUaQabq2vj927UG9ir1nHxhVfQ7Zkuc8IeGrgmkI7ryC1JmoBVZw75b67zdzbWGUWPWX79jAPupcrnqB4JWWCGsjhBb/iaAJ/JGO0JIDUZAeMBv/z8cYCqPo/AUCpxCIDXQa4zr3EdcjymmXuJrRwHgf7a8feaPL8Jq+uyFCcb/Ll40mJeyrb+7HvhbJJbiuGiOJPr99zZaI+Nvrb4Otw73T5ljHbu6p7I9tgqXyT7XALF13Mds8d1/gwbMMdnTGDN4wCYezI+qEoxN2tx0K+Jv+/Mt1eUPUb4c9Ie6Ns60uAWyhK9OisnodAYG5hql9WkKe8KPQ0cwmUqBMZixlYj6si800GFuAUDk606MRH9yq/9i3D+G3AhItCo1ogfjIE7i86gh+/4yEfxzocvUKlrXpE88O4Bu1pO37RH1wqI9uVhhst8/BXscXzD2IMIDW6afGP6RwI3hS8203FIBeUNQ2hgxdpeVTrjmWIed25WcPG5F9Go1tBvtTXwISPNIml089tNioHtS/9hTQcTRwFm7pPGH7tKbbahyQ1ko8XpbBubmKO+lhuPC6nbRa1WwS/9yi9hZX0FV69dRvuAk9kI4OzzilEJXoQqO5KxC6UIHtjK+qhhlh2NTg406jW97/R0WdPkKHMolEuyqskUCnJvyBRKFNEqGIop4vGgDUAwSc2x+fDqGXj3bWC7NfaZwDed0kjKudkZUJfKrNzHCLNUQdCkjC3og+M6nvjraqMEgTrXlh1ykZryclkeXmwMYHLDBc6SQWjOEdj1slwXaW6yKCXQOzc3jYXFedQbB9Iuq3HHSgtjtssBkxjNMLHFDzZ7pqycWVlXGb+8aY116PXbkm2QQet3+rh27RoeeOAB0Hms022j2+MGSiKfK2F3r4k//sM/x6iTQPeghu2tFfzsP/kxjfKNMlwLKfzx738e1Z0mtjfW8ZHveh8uPPagAAcF7412G41OGydPnbbGyJ1NtGr0GeauSKHVrI2F+Z4he+KlwBGaQPxgUTAMFjD+efn5uGYYHMRqhE79TDGHXGAFWaY1cJbA3HxZz4LsoYIZD0FVbwJbGvwsrYHJUt04g+ssiR+MnuV70LT7PGGo/bn5qGt+Bj+k4iyEHaxWHnWWJhuYIrG7KrHbmuSSp360slvRvxtLYixbu93TodDrj9Dtdc3iT2Vd6xhmhUe/EyQVmXRq7K+sEr20iyzX+dhsxiNGJcqJRprQx/VBqyom2WR8OVWREhS5xTD5o7aXr0OWWl3wBiIIiAnPaO0kbblsjtxpwcA5X5txh8m4DfAIXdS0DFJVhuvbXo+fw0q65nXMw4qsnrYlAb8ApCUivNcErEoeWSkIB679rlkF8WxhIYLJktWORsjmMjoP+L705yYLTg9tOqtYUyGHhVjHN+UytFPkftUhHw4BiwEEPWEaU8Qkg6x6pPuoNcTYGfFZZNUTUMrnkWIDb6mEaBghU+RZQTkWG6stxlG7WhAItiElqVBq1tq09txxHDRHIWvX9jjfblRw/fZVOab0Rx0Ndmm2etorXI+0HOS+5X9z7bgfro2UN12ePLlDzLd4xCTFwJmqCwGwOfNm/TP2JRARpDGe5PG58Xw4aDTwwLlz2N3bCw4/9nsOlvlelKixUnH8zHF5ba+trGPQYfWQDZTsUcjgjz/9lCqCcRbUJpSGqXGyXHQLKwN+njzz2h008voc3Pj+dKAejwl+b/1nnMFkPNZ5FAY1GTA0AsRlWL6mHaj56/Ia/Jo8PvB9XA7Ca/bfcYDuTVp+n/mns9eKo/SFD1IMO68NWCsJCJKO+OeTrjToh+PEj5+xfg551SrOmArYDq3JltUDAUfJBwxw8/00AKNvlnXx2OrxkueyYin3SQzsxsktu/dD2VDG77/dO/YdmGOGf664lMWfgzG+rPDZs/dkgxJAVbGy+eCSYHiK7+9nAN/f/84Y5mVUA8NJ9Rx5Eqh9Hkg/OzPsswnYiwEeivQ6aJHkzEne4A01xCpc480G5UY9DHscRMYEoofoV37tX4X9GOxCQjC3Ay0lE/z3v//9+OATTyClm2mH8XggxbidzCf5fGNjmnge/WbQqwzpnh8wqxHPhgzfTphgLdLYzzNscfREpTdEIxFh54BjhROYLuZRr/Xwqae+hHb1AINWD1mW9Vs1sVk8+BgcE0MyjNSZGvy2Bior/zFTKJUKAn1OrethBWsrdupS4tBpNnTguMaV5aDL11/HT/3MTyJTyOCNq1fRqDRklTbUFB6CXHJC9rl8cclaI7gocAOJQSITwIYxZvbVPT10skv5YgGZXArlmWkdjoWpKTG9uVIJSTZHBD2tOksDKFQGpGwvlDeZYWkhWhmJzLL575EJSqF50LhHn6kFzCAcWAe+TnwD8pl5EBRjq6BoZtM8FFgK7PFeD9pi02Zmp5HN8nAy0DIuDY0bhCwBSfG0HUbyPT58+BAOLx3C9k4FU+XS+P0dbDsAdNDnwdxZFQe9cXZHTG/Cngmx9huvX8XC4RlZtpGR572pN/YwN3MIiaiI//u3fh/optCqtVHduYMPfueTeOQd5yXbTiZL+IP//BnsbXOgSB3Hjs3juz/+UYxYLe8ONRVtb7+Gtz56Qfq+leUN6X25pvgsdA+G5g0cZ4I8WHiQ4TW5PRHvu4Zv0IYvWP2MmQdaVXebmJ89hELRGLndrV00yVjRp5PPkCx7v4cHzp8TqM9li/q56ZkZAUMBlL7prqlv5Xvw8HaNngc2ZyV83fo1WKc+D1kL5nGjcw+mfpj6c/Sg7FZAzhKIKQzJjEBuAObct1bqT+nz0HJv6fAiOj0Ckr48w7c2tw0QaU9YMGbSqGRAoMjYEf8cfE+blkjAbY4k1OjygCHI4wjzVDqLZoPl7Y48lxt16tJZZeGBbUnyYMSEgodVSDQ5AIZAORjVezOe7jOAcqmErvZiG4VcIVRQrLpQKJXk2T09VdYBxn3Kz6dnwX6HMMzKmTAKwgj+ZDmpak7LxnqOhgKIluhTp0vG0iYN8vPT+pCHkDdjutUWr3kkHT33q415Jovta4ADVby8yX9zBwmWsrn3XH7CATvs4OZnz6RtqqQdvJQnmT6YNo+SWDEG0iYrSkvPTsae0tlux0qqPD+o2c6X2Xibwux0WXE8m+emGyET0dqOOm+SyoyBGWOBRbLQUimBVMYH3UQ4aOxhbf021teXNZGTe63dsWobGWleF9cEZQNmrxQYquBbrSpBsETyioFpKidNtbw3quaFmMl7bufApAlUMSpIGhT302nQbeHQwoIYLZZvnVnj77pulXFkv1ZDoVTA0vEjcpXodQYYdnpim9qtHj7/ha+i0eqoDMw4oHgd5F56bkE2xnVMeZn926ShzUEu/53gg/fFAaSDRWl9A7ESB8X+mbXvQpnb9rtpeR2kmo7cEkQHb84EOnj288eBqf93/N/j4M0rS/79OItsYJG665C0hHPIP7uDYo9R/nldemHxwhIpxeQw5ctJIT8b/U/TWw+tqSrEfu3bVDKsVRJEk3tC+ZkDWv9TEzx5FqTMpUlxIDTbCiCGmQD8eZETGshl8jePaz6MQrLGlk2R8+fCvTwG0WMJqHk08/WczabMj9UqgmaCc16Hs+zO+FKCZMOt7Pc8AeD9YmNaOheSr0B+evJnZ4QNANP5ljXJHMEB7x1JTjNKYAM2QTcNC8xOlfMOolHXRmP/8r/9lyNm3wS4vAlmk2ECe5rkvP3tj+Mj7/925NhYkAjzuDlSWBm+eydMwO74Av0vMTY39k9fx/SaSpeZdyg+BURriz/IGwLsHTe+BbcHLTq6EgxGqA1HqCUitAVcOMiC/Djw+S++jDvXVpGgPQY7m4ddDAcdOT2YrMAkBlxQynAE0GyT9wlCw5hZ3h+9H7uR+foh0BGQVra2UczmNIyBsgM6D75x/QY+9omP4eyDJwSiqltVMT8EgizdkVUQuxYsXnTgkXkKgFINLwp4dAzgUA6g02pif39PYIw6tnyRzU5ZlMoFTS/JlspIcSqbmtmy2gha+GGKlQ6j8FwMHIbRmPo8Bg5Y2uefCsIc28yyZrgmAYIwvMKCBhddmCAT67D1jD+Toga4geXlNSVR3bZJTAqFtPTIDDCH5mfCJDILEh6EPCMXgErQnSCFi88+hzNnTolJ9Q2l+xY2o20eHy9oyYSDW60nsZz8GR42Qw1o4OhM3msGuueefhaPv+sxZLLWyCQGAfSkzOOFr7yO115fQb/dwdbKCu4/ewR/62PfiWSGvZ15fOWLz+P1l2+htlfHkaMz+O7v/Q49n0FECyMygB2cfPC0gNHNmzdR2z0wIMSRiN6Jmk6j0awLlDmz65mvZ8leouPCjJdGXV+mvUS9ejbC4sIi2t02es0O9vYqaDZ6ODioSXMZjfrS9Q1Y/cjmNYhk4cicJtpEw4QqCWI3AjtGQESga4He3jveuCFwF+ySGIy8ZKX7z8NADLQxkFr/sXWowS4+sCXsDTbqOfvuh4wzZiy3K4DH2BfzI+Yaisx0X3vanBW4hu/euYtklr7DRXmMKukU20kAOEI0GOCg2dTPsxxM5pZ/kr1UoiZAwol15lCiQ4PdDBoryYTFJsHZGmyrUYYvxt/n0BuOQWcJkOwF92EhZ77HbJDlv6tjWreKbgexppNxFcY8uidMFceMm1aQ96pHhloApad9T/ZDTBwBaWQjssla6+U4Bjs2RY8siSwI0wkM+oyHZpwv9pH7QL5qkZoDO11qfq1jnWPdNT494SN2k0rq5AqhPTVQU22GlQ23JgvyJTaq9bgHs9ZkRxY4isz2kVaH7JMo5HPIlfPBnoiWe6bVRoIVooQSFzXP0WEiyYYYk3lwCAnzKwJIHop0mGBBlIcukwTQ9pLkDQ/XocX6TC4vvX5tv4Lq/jaa7TrSqbwqXp5UkBxxdpNME+81WVdKTnio8k3FymlAiz0LW6dBJhDkHHEw5IDKk3WXK5kMwhI0/n1zc1Nx/9jx46gf1NFqNK3qOJ4kRvKmJ8cGykBO3HefJneu3V2THpqNgxgm8bXnX8TG1q7ONX9vk6pYQ7AAA+3VVBngSW+VOJc3xckC/p0xgKDX2e9JdWHCmPPn4p+Zn1UETGBOTfPvcoYw5j1IThzkGigPCVl2knB7PJw0WVnV1BNu/7snBQ6AHSTzT8YZngnc37ZnbO0rUQ/MNq/VY1Qcz/j9MCLAksj4+3vMciDPe+XAksCMMWrMMAcnIyU4KSZpxio7cWMTO+2Zj6ecBRbeqiGhf4AV99CXwiqmXi/obLlf+6oekbwyzOUAN85Cu0TOf88BviVZ1rQdJyL8fvMesZLJBNHvn2Q2kisEfXOw8SMB56BZNoahquSAPJ5EiEnn3i4UQlOurSlWnfh7PN2p8ee9FKvOKbbNJkYDknkdRP/81/8nMxMLnnD8AAzOu/sbOH1uEZ/4O38Ps9lFYJBBlCQc7UhnaDO5CTO/HuzGQe89Ey7fJJeK9THG1o6BXh2IQbvGb4oZCT/lv6eg7T6+AugjdCJgj0zoKAKJ7Fq9ISeDbCLCs09fxquv3MCgC0TdJlJsdBpYo4DbWSnzCKUDglgbQGGg0IMcQbEAWNIWtn6n01HDArVV7NYgI8GFmUjnsLKxiQ992wfwN973Trxy6RL2N/fQbvFQDfqjUB7wTWXZ8UCldj1sBnIfVch/7/XFvBL0MpvigIpsMYvyVBn5QhZZaYoLSOQocShgyE1DuyZlQpZxe/Y5Lk1IckBd2gD5vGkDNV43ZPUMrNZFb+mFrpVMTmjcMxA5KS3ZM7OFTYC0sb6D6j4tQ/h7PWlTGU653sigs5t74dDs2JdwzE7FGqwEeCjzaPdw6fkX8NBD59EfWoD2SV6+IZ0NcMDoB4e+H6zgfJqcBfcuVlc2lP2eOLGk8jSfH63hMvki9uttfOqTn0OvNUKtto9Ou4J/+OPfj8JsQZ2k21s9/Mknv4R2g42PHfzIj38C2ZJlsizNXr1xHe98z+Oyklq5exfNasMmxoCHo3X5kz00BDgJ1lyDfgB5YHGww2DIz+k2a+NDL5nA9DQn82XQb/WxtbGNZo2DUgz4cS+1mgeA7KvMkYEJDtlNNmWdOHmf1kFJDCK7q23AgwIuh84E9sdHhaoRJfgyOhNgh4fpNI39MFcDlqqcsSEw8BKuH4Rywwhsjsit0HHuB5KxJ1bulB1izGOSv2fAgPvGEh2bpuiWRSNsbW3rUB1yzxKUkB0Z8mc5LYuWOda0S46Egz0IrgggFSOH9IhmQB5JMsHkkMNoqPVkWbhQIKiFhqIgosuJAQfGFt4XalAZ9MUUD+y5cnnzgGl1yarY49fPpk1WM+mv4GfgLguNRHSOCN6UDvipj/WkT8+Ip4tPSZMOnNKOjqwMtR9iDbs6nKWNc49YAzF2CJsHqY+z1QGT4X2idtjigX5uXPrmvmaM5PMhI246cJPN8vnxIGRDiTWuNAl0KAMJjbzpNK27aA1ISYTdh1HCpCXy5CRpwbGkXOdTU/Ic5ySmTNbGvxPZUZdM0MzqBJNZSc3kXdtFNk3wTNbbxvJmNFhpIPu1VvvADt9hCo1GTQ45e5V9S3rZwCnJmzel2frmntbBLis5S8AYuxVjEwkxw74G+fH9GTlw8+Sc99UZX9s3xhyT8BCQ5nlWq+H+++9HpbqnOOpx3Jk5gl2Cc0aSpSNLOLS4iDvLdySTopyO/akrq9vS7RIM+QhwHwzk55meLZO3YA/l5wCrJR4LHKD5Hve45OAvfp557PLP7Pt9chbx/LF4xPvHs4b31IkPX+POnpLFs6mMBvzibKE7jPj1OBnC646zw/Gzwu4jAZzFXj0vyggCC8n/HttZxhxp+O/xapCfO56EKq4HxprvHQfLHBoloB6AKH+2SevUmOuETASkAw+JpxNhfJDBJSMOq0hUOEg3QBr6DySZnDDO/B1q/eMA1ZOA+HkSIJdex+Vhfl+ViIWZBW++xy5RYzy3JMjGpsflKbof4XnzWvSsNVwoIZY2/nx9nTDu8zppUWpA3WKry3DI9GayjAdmQap7Sj9p9U81DPBaFheahJIMDy3kpmr4+Me+HYem5pDHMaSTSwAKOmySAiEaruz34xv/GZPnjn/gTb9Czlji7fC/EPINAAThhP9pi9C+4qCXUUuXxGCTAPa7XewjiQZvThKotdk5P8B8uYw7N7fx5a++iv1qE/loiF6zLlss9NlYMjHqJ6j1RatsTeVlkyIoQGV4WNuFKMAFKzEuqsrOrjWz5TNibnL5Kdy8exdLRw/jB37oe3Hn2k2s3boTfCcmml5+CLLsLJfZRqHmlwszHODS6XDqTl+gl/9fW1sR4GXWXywXkMvz4M2pJFKcmUEin9NQilSuGDS9dCUK4xKpnQmaHx7ePPB5SHChiDkNYnRei0rCrck8dHpAMhA72+sZoCcL8QVBzc36+g46bWZ4ZIvaAhtmg0sA35UueYrjYKeKYpg8sHmWFw8aPPAIwl5+8SU8+OA57FS2UC5PiWHwTNp/zwMm/9uyVbuXJmsIwn0Ar73yMh5+9IKACu8xD2keOKXSAv74j/4cq7e3kRyk8MYbV/EPf+p7sHisjEEyhcZeE5996iKq2wca7/t93/83cer+o0hkrRS1sraN8xfeiqmZIq68dgXdpmk87SAzr199BYnMuIIQbGRMmzoaj+H0IO02PmI8QAP6DBKZCIdZ6kQC+/UaNje3Ud2sCARyFKazmVzXdGOo7GzhyJFFJdQ8YFS2bbHRI4tDC4eQylliOzU9bcElrEsP8DwsnaXxpk/P5v3fPeh4BcPHl+fyeWPBpOtk+c5t4yYSGQXNUK7zA9MCn7F3fh3OSCgoB3aV94n7dmNjDVOU+iSTKj9Tw3tnZQfJUR9dThvkPg5Bkz663HtsGqO9Vj6b02AFgt50eii7P+qGSZKRkSSLbNUXso2RGHVjSSgtsKY++/z0Jjc220ufWqfcQ0x5kklkC/nxgco9oYNf2nKy6UwWJgbyuhdhjCnvu7O4smjzjRdAmYCFM0JqdLQDUAdvTI6kZF6sO7fFxGJu/BnMwkH3S9VAHiCBDdQhxnsXEmkdop5Yvslijt9j6dPt7fhe7c4BRkMbXqE4Lg0pJRq0ejJ3nv36AXKccqlmavPvTaYTlMnr7PKOfcaA8gwrXQmU2dSragSvp6eETiX/bgvDThe1elWSAK4ZxmsODKLHOn08yca2WwNZQfrBy+STgEjrNoAs92FmnGZzqcct+efSlaZn99tBgv3d2LS4hteZR9fOOrlCNp7Pide9urqKw4cP3yNhuCfe9ftis+rNOg4vLuLYfSdxd2VF+6MDxQAAIABJREFU5wR16oy5LCJ95qnPK+mZAO9AYIT1MGGZg2YykZLXue9lSWFCxY/v7xU0XjMrGnGg6uvHQbGvvzjQsnvjg5mMTeX3eS9ca+tAyZPlOIPs99xBsTPRvh7986hxKzbF0J8L38+ZY38O7lDCGGeSnnstLx0AOqESB/d8XX8v/5z+pzGj1oCkxGCsE07I2s+fSZxYUiwlWzsyyYtwiRJY2+0auCMWftI8bMnmBIBZEp1GtxWa1lPWHNpu0e7y3tHKfE1LcCzZImPqSYx/L36++7/5PXTCgu9P4EomWV7V40rHZCS0zucwC4G1dr9P5jU+kUz4uWIkWqg4jH8mNMTybCeZIQ/qNKamZxQb2VdB8q7VaCD6pX/7qyM2W6m0m8+gN2gA2U183yfeg3xmRxYx+fQ5ZBPnkMQi0sOifBypsbLZ699ketE3Ary8OyEqy5tQTK5FOvdYtJsZQF+sqc0G5X4D0BumVTAYkiRrDrpoJNJqZuvRDYGMlqasZZBOJnBQ6+HLT7+OG9dXkaVrw8E+cmQwxGjaBvaHKL1W+DcrMRvo7bPUym5vsliBadIiocaPI1+3tqW7pWaSLOsoyqjDd2PzDv6HX/jvFIQuX3pJGhOWCLUHWP6jdlOSAc8GOdGIJQ8CRTIUPPisiU1ed9kMlm/fEmDhwT41XdTf6TxBn95sqYB8eQpDsrs5JiwJsbxkRDSFjnw9mZ8BS9t1/a42ccqyZh3cA9MEqayiIMRSIpms9D1TvqRPJmsUdIl+qGcyeWxt7aC6R5/flJUYVJayzUubJt4Cgt75+RnJI7TYdV8mdjwKrjT6H9HDmEzxQPKGJ554N24v38LRo0d1Hz1QesAbg14mCwL4ZuzPMcz7lT3dy0OH5/W6vSHN5LtqiFtb2cd/+aPPIxOlsbO2htJsHj/84x8Dshy2ksMX/uQruHVlB43WAe5/4CS+4795EoVSCq3eCHdWNnD69BmU58rY27YBGumIhxdZn0mDnQ6EoK1UFUFjgI2Bc92X7lHfmDcP+FojPAjTSUzPTclNo3nQwtrqOg4O2vI3zqYyaHMEdmjq4LMtTxWMBRuMsLOzi2zOmDN+8d7yvYvFsoa5dId9dVPzvdmERJ1lnM2YHFpWwvf77KDOWV4FZZcvKEnmsBKb504955idIZsSgKwHfjes9wNFzY18vRAMnWXiPfJrU+Blo1Qiha2tTdsPiQS2t7e1B7c2tpCM0vp8rCxMTU9Jx8iqDONBngNKBFhDx7ICqyCcgIOa0qg384lkoUwfL6cqweIBwz3E5q1kCvt1OsYECzL5i5meVLrOWMe2H1TyZg1TJ+0gpjetSUzUhAeOWW/oUBmDlNCAqSlrPqkySKYmh68NznAgxayaQF/rLtb17vfUAW2841v7t0/XhqI6v9NkjYMPKb/nz5txy9zMQ1NLYKAIKFwrLCAVmoR8kpua89gtkkyrg5tJv5HDJBrIPnelQ+ZkOXp3ZvKsHAxQLOWt4TdtDhNJjeU2GQmTecYs2gQmBqYv1HCGXg8HtQZGXVrHce+xuTE0rwromU+sgRt6u1Kf2NXkPAEQi1KSdjj7q88U9Lx8Ng6aeS+5/l0e4Xuarz1hsSZetDqLhgMla/zZ48ePY2dn5x7W0FhLxrQhtivb+kzH7zsuCqmySwmdaGUkU3n80aefQqczmW5pe9VY63jcjLN4fi5LOhWAr1fMHIgokWi3QyXAKioO6p0d5r+5/MoTYN/nJlt0/evEkYF7xFlRJ6D89VwK4TIKA5lmteZrdwx2U1wfprv3xi9eH6tTftaPnRNCcsrE30alT6ah3XtfQiyK+Q17ou+fxSUBvvd47Z5s+l5j8sY1bsCb1QJLqGw9GDjU/QygtxUsGS3mWlLg1+XryzC1VconiXdwmwh6xnECEwg0nSkuWxSYNtsXkZHBNcETlziY5rX5M/JqpD83Xx9MkFh58OfhMcJ9kvu0MRxNXIa45yjx894GP/dCl5W9TnCgsXs1Gf1M4MxYUSxNCfjy/lB+xomI0S//+r8YWXAiu9hDd7SJj//Ae3D40A4G0VXpvpLDU8gk3oJidBpZLGGEMqKI5mR8ad6Yv0LW8FcBXiNjlZHYHDcbvUsKyr1UvxHodcDroNd4BAPdPpii2x+pSaXJEcR6vaQ6sbsR0Oq1RVL1+5H8a7/27BXcfH0Ng04Lw9YB0mo3ZkekN25RyxMMsYPW1tgym9jG7IdRjw9BhxAbaGhdFBqQKDvY291T4wS1tgQMZEJu372Nn/zpn8DRxSU895Wvyj6DzSnSEsuVLZh1B0sR6zQkuLFyLQGIDJUDy8INf1Db1zXMz8+jWDKLtDzBdj6HIZnKuTkk03lkckWxJNS/MktkskGGu3XQEBAmGOWhIW1mYCdk4yGzfUtEmo26TWKyvhLLjunsEeQPWvRMIFSytGlgnMC0trodmHgGaGNDjE3uSNt6/PiigAVBu2CRSttk0Uxg74belnD0kEunBfLIzj722GO4cu2ybHo8gE0yRN5Im6dtB31XLNXtm9dx/5lTpiVNDfTc2OkdpTL4vf/vz9GqR2jU9rC/s4bv/8G/jbkTU2rkuf3GNp77wrM42G0iN53GD/zo91mFBAPs7NQwdXgBi0cOY3+nhq3NLT071nNYnudPcfP6ZxcjyEEXZPRGFoz9MOH3VGYKGTb/u93qI00TbAxx6MgCXw3V7X3cubGs5IqWSbSB7XTZCGEMI4MK9d1TUwU15llgB9oHHezu7GDp6KLArh96o0RSIHB2bkbvrYBBnX9IStXYFKZxEXg4C+NBlp/NG4lsi1rQtWDM9T2ZOuiVAYGJYJTORMcs+9iRa04RTFQUjLlHwnSnMSgOGkCBkDDGXNElmUCrdjAG4rwPbEIlG8IkLJEx83gCJeqZ+7IvHCDH78WCv0ASP8YASOXTtr8Ds0VwYYcEWSkD/XbYcg+bZlUMlMrHBF25cTe7HzjaPwEg8PW4ZzwJ4OtxDRAC0QaxVOSI5AjFqbKSYLJ2VpaeaC/jVQ0bF2wgwBMQP/B9bRBY8xIlAeiGJFQ6QAN7SrAFIqzxVFFbI8FZsZmY43PvinmjwwIBVtpMx8383crnnlC79t4ZN0o1+Cz8QGR5m96aPtqWBQbuX5Zs+VxFqnOiHWMD13Krq4mU9DOjLrjZ69h0LOqRB5ac8FpV1qcFZJgASVlaOkt5zAgj+qNqj7WUmJpMypx4TApkyZnvSTn1UF7WaY9L8KzwycUzeBi7A8YkYfPBHpbwxBNIP9R9/xt72jUJW7OJs2fPYnV9DSyFM7Y6mOB+HvQ6Sn4ojTl+6gTyuRx2NndV7aHMod0Z4frNW7j6xk0RP7zP8XXiY1jHDOd4zxorKj15cARxltHlB76vncSw8nbQ/oZk0PeTAyVnAx3EmjuAEU0Wt63K6GxvHGD5fbJqiiUZBvpIZpgshIkJE2r7fe3eMWvJJkRfd96DoMEhQX9r98USUQec9tnsHPJrnLCxYXJo2MN+TX5dTqBpHwf22v+uxE4uRfb+cebcAHnTGshDrwSJB16TA3W7V27jOgF+njz5fZ4wzKaXtXkLdr/1PcYZgXs6vZB1pRY2WL1RChEmNvr1O3B3dj1OaDgbzu/x78IKoWpsyfpE36xkja0BHNccZgtPWHBDRJO9w3kQk0qAPnsAt/ecUepF5fUToyZEEmiqIOVIv/I//0v58PKA6I1a+BvvP4d3vmMKncELSCRvYpTg1RxFdngM2eEJpBKnkEkeQYRpJMHxumZFZoN0v8HXNwC98lRTyWuIDA9kzg0vFETv9/nwgudl/NW8mS0Oeifz2Cbtc0xm24M+dkJgznFxIwHC2C6HGUQDbNbqaA1TODxTwsbyPp6/eAP1vV1EHY6AZTmrrbK7Jhj1qX2yTJ4LgIwuNz81u57FkUFgkJe3aygrKKvuD9RUsLO9pxIbmRhr/hng7uoyPvyRD+ND3/oBPPfs09jd3VVpnwFZGyQRSjphtKuaGIKdDZlIBjHqsvizvnkrO9vSfzJ4TE9PaaHRq5cewRxSkZuaQiKTU3OSOru5wfIm0Ke4mweOT2ljmZcLj4FWFlUEnpwaFDpmW40Djbbk58zT1D42j5uLT1klWRsxxcakbG7uotVis6A5KtvCN7aGSQPLxIsLLEOY3tiZQpVewzCMN2fYZPp4j1956UW88/F34NJLL8quh1+mK+UzbEvqoQOE5tsD4OaN6zh37rSum/KVbq+JQm4aqyt7+LM/+TLa7QT2t9dw4ZH78IFvfxL9dBeF7Dw++bt/hoOdKuq7O/jEj34c8yeKSI2yqFRr2N9v4VsefzuqjX1sLG+he9AKfqxtJUJaL8E7l/dx3NygCVQT6xtjbELzVxiJqE7tETtQ05ifm0OUB5ZvLGNvuwqoiYYT31jethnwfHbUc/PvfIY8BEplzq6nL2paLHohU5STgUqsqaRs6HqcutMfoTxbxvzCHLqNlqxm/FDzZgD6NXpCER8tzOuOD4wgI6TDKDDUOjTYPBM+FwMR9xTdTVzLSIDBsrczSwauM5Ly8O8+jYdr2G21XI/twVaDdJJAu9HEQa2u6hUBW61aM3cTgWgL8MY2GKhlFHPPaAMcfVVA+Lq8j9xbPuaS10LGUc2UarYxQFQu26jLdteCMwO2mGm5HdmzsfGt3pzJl7FBDDb8zQ5QXwfKT2hjd1DXddNiztlkB03jg0jOEBOwMbkfNjFN1yxv7NBcI122l1JDSVFBzK2oLFFxgORskwMVG3g3OXA5EEQJaRgXbWvcwJjZopFpNA2sH8q8dvJXvsY8YeXP03KR2t6cHFwsceD1C0CRAdYkUIKT1Lg5l/GD3so2eMd0tLxONuS1GwfotsjQGlnCtdTttrC0tIBSPqcEonHQkkSMoNs+p8Uq35PunsJ75AewvNrbrcB0xbpTwl52YEAgyNfllye0DjriZXX7Xldyi5WVFRxamEMuXxTTK0AQfN3pLMJrZMM0CZ0jx49hYfEw1m7fti52+R/nsLVdxRe++FWdQdRLOjC0tW9gy9eqAxVvyNP7Jawx0hlpraMATvmnNXuFxDDIxyTticke/T38fbypOQ5oTFp57/3zveCvr5gdAPv4DA4spxEjTCoshjrzaFZ9YSgL971ALzWovJcGru36zMfV7EknSQVdc7QPgvOGYxO+B3/Pqyx2L1ghzNvZ4pajIYm1JMFeV38PDWpKEIOe1Vlw/9xWADfwaHuN8SYMzQkg3IcE8Xc8kfZr5HX4HnZdr91LizfOEDORJ9OsZ6aR5kwoTabF+G1TFCfjn7ke3MbM39PjEH9uElvDgKcwCVDOQMFJiFVafvGc4JfLgjxBYgVMkrdwb5REhOZ7WQEKczEeWPxQwk63Hd4HkSV5yaKU5PNnf/V//dcqhgyiPmbmivi2b7uAw0s1DIevA9EykKL5egKZUQnRYAmj4YIAbyF1GonRCSQwrZs2RIculWO7snugbxz00je3N0BWXpNAvVrF1uq6tIdzi4fs14Lk4RsRxHE975vhtXtGdIYDjRvmSGSxsALzQIcNPokIjQTF4X1wdk8+E6G+38dXnr2B1Tt3MGKpTL54LfS7HMBg9mXU8fXCDZbQ3LW0YcFxAXpQcwZPEghqw3o97FZ3MegOxJixXE7gQ6a4NF3AD//oD+Pq65dx584dact8MDMPZNswVsoW0yJ5gzHr8vEkm0emQZn0UDIKatPK5bL0Z9x4POCzhawa2VLFAlK5gg5Yss7pXBp71YoAcAIJySI47cgPIzOYN5cIwXkOXWgZsGo3D3StLN1yQfqBxb97RkowQFZdFb4hsLVVkZE/DxrqVxWYQoMRF+jS4VnkMhxJagDVQRUPZeqw+R7ur+jBLkMwvbaGu3dv47G3vQ0Xn7+I8285L6DOsimbwhjUeV3Uwc3OTUufm+L4VmkPR5gqLuF3/tOnsLVSQafRQau3j5/4yb+HwmwW/SiBF555DZeeuYphp4XzZ0/jvR95HFE+iWE3wsraFh57+9vRGvWxfnfTmGKOGeXzYebeMwcIL2856PWDLnLN5ngtBb1nlEWnb/KPqdkpHJqbVVn82uvXkE/k0GxQpmNzzmW2TTuZZIQpNi/m7ZkQaDAw7O3VMDPDvep6uWBl1SX7M8TZB09jMOpha7Ui8MBEKZdPY6o4Lcbf/J+njeEIbIg/c5Z4PRjbGGbTSCsIhvvO9XkvG2PSFwZSD5b8GWdq/Llr/RM0MoCFA9YDqR+gdh/NnoqglGwn2cE+WT7pLgda67ZumeiFARGBNfEgTtDLn5+8PhTQmWiyUjRhpxjMuUZzoYxrz8uBJplMN0eXDRcHX8RM7AV2QkOMJ2WDhFWSrCRoFS9NnmICEg7FWqWqxlSCZg4LYce+yzU89vBQMiaSzG/QisdYKZVnaemlQ3fSGGUOAqFaI09gjr22ygO/7EC2UvzkQLbDT5PkBj3FRzLlpv+nj6bFLz5LL8nPzc9rnSqmBNcHrlmeQebSYIkfZQsWRwcCvbTQo7xmxNHpBB5kjHlohwO7L1smWjvZyGjua8q22NjG+2DghQC3FcgC2ppZH0R9fx+zszOSFnlXuYCh2FyTZzggcraOLj3ORPHnRDrwGYcJknFA6Em6MY8GePg6xrLd6wLA++KJH9drtVpRsrZweGl8D/l9lzvxWfN+ct2Xpks4efoUVu8uq9FJjHZE540+PvvZv2TOpOv0rnhjMCe6Yycz+LzT4drcQcDZbWciHdjYGWwntScEzugp8VE1cjIcwqoKNgzAwJntK0/u4qDWf8bvL/cifzbeVOV71UGz7m9/UsZ3ZtESNfu8vB5/vnEwSKac682mA1r8UsIzsJhAPTgBlceBeBLoib4/a78eL/FPYtuE1Rf4ZJU8SDn4Hvy/x0m/x5NEYTKwRNJEyR+ssc/kHKHpOchAPEHx/WuJxoR9t88eBlRxryupZzXDQK+5jNgkTq31QLp4g3I8YZsk9sGBJzDZvg88QZdzQmhmdrcTtxrz9aNENiTZWlfBn5v3gWuLr0mAbBjFvacZL82WjF88L8TqKvnKi+TRZ/rV/+XXR8NoiOnZIt75zodRr99BPlvB2bMESlX0sI0B9pGK2BWcRzQqIhXNIxOdQj7xVqRwhgW24NigrTLGoV/X0jYCmv0BXrp2SyN2H33LWSXszRp9K0k900uNZ4Vxxt9EEfFmrHvPexL6MV9odDjcgWK2IXrJIQZRCu3EEJ0oJYkDG8BJAhCAUWd36cU1XH3tGg6qB0jQwaFPho4aLWpnmVHRaMw6ky3wWQOZNhUPtshYWf/SJqYNEw+gdgd7tT00601Z7WRSWVkU8d5v727jp3/uZ1Gr7spn1hrC+qEDmpvXytAGAEcYUoskUG6SClJ0pp8KOsbBECuryzoUy1NTYnsph8jkMwK9Sdr8FG1gBUG3wG4ysqlt6YIYEx5gDrR9ApSyLmZ1wUItHSVQqezIsL7AzsiclS64sHh9voHJREeBSaNuaXu7agGbk2EEBk2Zw4r30aUFbTBn1Tzw+IEuu/hY1sx7wsDe73TEku9ub+GRb3kUTz31FJ588kkBQgZkBknek1NnTqp8w+YbHqIKfO0s/sO//20keynsbNzFu97/dnzb3/xWNW+ur1fxR7/3WYw6nOBVxc/9zA8B+QTyM0Us31jDsWNnkJsqYGNzR7ZfQyYIQ3q+drSmCZYIuH0DC9Ro2p9ltCxF8t+UgXK7qpPe7GLIjB1aOoxD8/NYX13GNt0WmhTft21KHcfTDkemE8+YE8L6+gaOHl2IHQxJdZp32n3dH/5cqVwSIDlotqzC0hnowCyUpnBw0NKzpHa2WMpgbn5G95tDEcgY89BxAEDgy2un1k3MD5n6wGgJ1IVnrkYjN5AP07Q8QDtTyHVjTJOtd7sfxpbIgoZMg0BiMF837y7psDnNjg4XrELQSov3X8GZ93Psb24ARYen9tOEmaGMhWtEGmVOoWOJf0APVztgNcIyZ2Cak36471gWJgNn7g120Dgj7VpI3/969hxTSrCYyipox/1TdZ809WvSqMPKhWQOAttmNbW/V5UUiZMUabHl1R1n9cVChvKoHzS8BmM+jFHVc0kbY2tVBmONXIrhiYaVdS2SqQQqhtXijw/nEfND66ow0jouSaA8JzFkWTGSZIvvwb3G6hL3ok+g4vtRR03dotm98cDlfvCpX6xIhElcgbnmWqlUqxpIw7hNVtClQFo3scNSUqw0x5cPlOhkmIDRQpENcUwqJBmxZkX+bpWvy8EjrjknCFKV6F6Gl4QBK1Pje8cdyWmeoQrhIIWfle/jTJj/vJKr2Fnh8ZK/p1I+LEmg5d3p06ekP/ek0plRfy8mPlwD584/gHarIY9tVU7abELO49Of/gu06But3gw6iFh/BHtA+Ezo/MBn6aCkF6736+UYE+tJB75+3aochbK8J0UOTkul8lieQCbYK1sG/m19OsNp1R0DNQ4sPZF0gMnf5/saCWTg1p+/3yONmx+znyYT42syGXXphFfZDLi5s4jvZavI8fxQIsC1FiRXdg6HgS8hjoh5DJ7Dzk7yOfF6Jgn9RI/sLK/i3+he5tzPTweWOif0WXivQtNbaH5krPKeGItBtsedfPLz2O+hJQ9mLekA2QpVoW9Gza6sGlt1g+eXwLuknkntC62h2JffZ/4c39dBrV+D3yv/vhKPwUhkDGO04kiQvpBh9rNiAvRtEqSfGWzcpLxLjcJhxH2vTz9yDsSw5+aVCDHNwiucLppF9Mu/9m9G+XIRD77lDHI52rRw0lMDo2EFJ07lcey+FFr920imKhgOq2bWPSwiMZhDCieRSb4F2cT9SGIGGDHjtik2TtPGQS8PCnohfOmly3jt1l2UUxE+8V3frp+uV/flNsDHabN97Oubgd64zEFVP3/ncEj0WXKiGDqUSPocNkHT7SiBDv9PyS4fMMsXHPmZSuLW7RpeeO5VVLYq5jY84IQ2NjS01WvNi/WAZGDMwK8/MAKYOOBVEODEEAIBDl5oN1Hfp1l5hDzH4XGj5LK4decm/v6P/AgW5qfw7KWLaO3XEWmjmV0YAyYDoHcjOwtM1lM6NjVPmD6Ni5oDCMj08vUJestTJTWYkNHN5EvIFsmWUHXRk6tDltZU5TkxUbIG0QHNRhFjd/3g02em8wSTBgI5dr/X9zWCiawyDxuWi3zjqRkhMRJYoc+pHe5AtbqvhgqVZ2Rg38XcTMkcJoLe0SUc8eAis/vgU8x760FWMpjRUA0dK7dv4z3vfQJ//Kk/wnueeLe0SSzNEBgSAfG6ea9mZmbxuc9ewquXbqHbbqK6s4z//p/+HJi/FbJF/P7vPoWt9Sp2tzbw8e//bpw6d1jAnfw6/XPPP/Qt2KlVsbO7K09Pbj42wFCLKiP3YKfHZhaCbAe7vpH132K/GQAIbDiIgBZ3PZw+cxr5Qh6Xr15Hs1pFi4dSIotmt66gzZGnU+VZFAVC02KB9qs11OtNVVw4hrnRoCOENdSQFaxXDrQO5hYXUK3sq0lxbnpOIHJ5dROl4gxmZgo6bBfm59UIR3cHL08xoRJrHhoqFFQYSILelWCQn4UB2A9PAdmMNVU44+AHhh9ofuBRS96Wvy39Jcl2MLAaA6XPEMascnx4q23DZRTk3Z5Hwd7eJzFi0hY0aSF4i+WRWbrZW1lAnkx04r/rsEjaGiZjqYlnknxZ2dcPEIJGPwhtXDjLfwYOHYAqSQ3uG9IdM/CGMrkdajbhyD4HJ5QZk6jATjstJhOplHyBCTj3dnZlFUcpklvC+b3T/Q2WYhq37clGGHBja47g0NhaAS/JKsyn1tk9HsSWeBgz589KnzswhM5W8XcFQobhcAyAxxiyye9WKxV9JiYuuueh8dDipF0r5Ti8F374OUMmMEMrxTD9y+zoiOpN38d7YcDJAA3ZQxtyM7m3WhYRm9cM2BuzyKZXypsGY3smEg3cu/lSEbW67TMCZsYtySn0gU0uwv/T1WbMSgVLLV6DA1KPmQ424qV4fs918doHIyZvvbFUgT9bb9Rw5MiRsbWeAzwHRIznlDvwa+nYEVVwWCXkeGXuS7JgL156FWsbe7aHfPw7ZTVhWIa7szhIU29NGC7hAMqBxmSNGKPIL16nAydvKPVk3ljVSSOagRMbYmF7yRhN//LKAX8/fl2enL75XPX1Z8/fmFKB13HD92QN8mffHH8sqbN97Z/RWUtPFI1sMgLOP0/8ufI8NrLJPitf03Xqca2qg3vTvxsg0z2g00iQTjmj6+vFwbxfkxENHRSCo0v8Pf014gkAr8ckWDYqnV8ORo0htnhjEjTTS/u9tPHY9pwox/N4onhBEB/7vE5aSG4V4pwnMB4z/V4QdBIfUt5vky+Z4A4F+LiXvTLMGKTGtZAUKhaGpmmP+2qF1fqxYTs84yw+27MQiRb2Ot+LyV/0H//z74ze9e734LXLr6t8P10uY0BwN2JzRwPJ3C4ufMssMskN9IbrSGBPjT0psr3IAsNFpIZvQT51PxJYBEBQYZPYDLp6IxZw+eYdlBYPA8U8rt9Zl03T286fxdFD0/jCV58V4PyuD34rCgQ8oUTyX7U+C6YzEi/H/j52e9KmHGEQyuZkmwh6ma/QUbjNG5NMoBsz2a4ddPHM117F7WsrGPY4ia2LQrovCQEPQRvfSXLVyrLUvxIEekAiehEAdwsRap9It/Nw6No861q1KhucfCZvnYjJBNY3NvD+D78PTzz5Lnzli1+UfpIA2jTE1LnKQGn8utL8UkwuYEo2mZZmNpZTDSeIsFfd1YYqlenRm0e+UFAn/NRMGZX9XZRngnfv7CIy9O/NsFGEYGGk0hcBnH8ObmaVI0LjXCZBIGNNVZ1WA91GE6WZElLM0ANjR9ZbAjqN802p7GAHpNmHMDgp05YhvzXfWICxIMMSuQdjH5mqnw+NB/EDWQF1NMTG2rrY8kcfexSf+syf4J0xg1K1AAAgAElEQVSPv928haOhmgAYBNqdBP7T//VJRMNZbK9ewbd99Ak8+s5H0Et20Ki38f/85qfR70R44MEjeP+H3410juxrFtev38UT73oXEqksbi2v6BDpt0xSwismI6eDgI1q1AgSMAq48XuT8qEOSjoxtDsocERyMkIml8Ds/Bzo0HXn1ir2KjVsr60hn86gM+igmOMwkSymy4WxET61h512U1ZNzNrJjK2urgmA8XPmCnnUNA2KVmRlXHvjNg4tzOKgdiBrMr4mD3jqCpeWFjEYcr2RHaUsJWvTwJiUJOg4YB6Rxs51kaTxv1y8HYAQh3jgt0Yp6k0FMoKG2ex0kmKDuS4IcslqJwKoJSDjGuP9EzvCCc0DSuvtvclMc03yNXmgE5jS5YPgwQGaAKf8bTnUhNN22LhGdiQtjTot3PgnPZDl2SmAEAz+M2R1rWnMD3zGJVrM8fMoqJPlDGBRvdOxA5eJDu+bH2jO8liXg7nR5LI5sRuUnyoxCGvGG880wCIkFTZa1hw7Gvs1iHUODYPO3HrjX5eAiclCIotGoxl0y0YdeEJuOYJZpflYd5dO8Tn7VEExZWLLLcZJEy2gbGvYmkQMaAgIhXHgBjotQXeWrs4BHlGEpaNLSgSNKAiHktg5lt2Dp6rWnY/5pqQiE0aAWyOT+gGoTw+SA68e2K4L16hG3MDwqRnP1m69vh8cSpgcGEBm3JbjGj+bvDppX5ZAIkOPaxuhzAEYZL0kM6GsIzaK3JMHAgRf42/2xXYQ4uvJQbeVdu35aNxwjDjZ29vDzNy0JGZknR2AGYFnwIpd73ztqflpHD96TINstCZarChlcPv2Xbz8yjXFBsYXB6IOIP0+ulxDSWUAX7y/rjWOs7leoneQ65/Nn7US7JCE+L8ZqLVrtkRhMiI3fk0iAAIj6smwx3cB9thQB2d0yeRaRYzHlgGfOIieALqJrZpfswM8/v6YGfYkLgBoJ24chMZBL9e5A+X4dTrw87Xhn8USJfPiFriNOUL5NcfZ0kmyMGFu7R4SgBIHuM85mc2Ju5QTKr7e+NrEGLzvzo6bJMamL05+bsIOK772QvUjML3xhF962EA4+L2Js8v+LD0RERDl0KkwZY33jWSPJhUy+QwJtu0Fl3lYbPDYxdfMZqyyJfJALlIWg7h/tF+DLIT7UXFEkgi736xYR5/8iz8bPf6u9+hQW767pdnjb1x5FXNzZYyiFlrdbRw0b+Phh2awdIQa0TVkc2FwwIji4yQSwyUkcQrZ5BmkE8cRRdPkK9gXLDTPIsFBb4ivvPAinrn8Ot72xLvx0ANn0TtoYYYlukQCz167jd3VNeyt3MQ/+Pj3oURT/eDLqDGTejRfJ5IIYW7yfVPs2pdc0/jfNp0RxviaqwL5UFqSd2kzwz91nSNN/eHNoZb6lZdu4ipdHHojdOoVpEZNDHot04qx9BRm0GsREkSHMZEKEGQcPKsOh6MfIFqcvS7YZEbRdj7NpqAMBtEQB+0DHL/vBL7/Bz6G5559FpWNLfQ4xUdOFhx/a9Oq+J6+6Q3sBr0vM2qNUrXpRwQOtOPgAUtGgGz+FEcP83WiAbKFDOaPHkO6PCVml40RbFxSSZHlUB4yAejyffgZJWDXIWEuDDw+02yOqteMSaX+k/IIHpRBbG8zlU0HLKszthIGbSMTLQ+OFjhsileoFEsqEjds90ya4F5AMrgZ0L9Xh206hZU7yyqVFqcLSFDOwvGqTKSSWTz9pau4+LXXxIr3W1X8o//xh9HsdZErl/Hv/t1vojg6jOWVW/hnv/SjSBft8L2zsooz978F8wuHcOv6TbTbYfgIn1uQtUjrGTRmXAO9rmnVVOKjBlSAoY8ky6ShzM/PUCzmcPLkfdjZ28bNW6uoVetqcEol+rIF3K9XdcBTmkK3hW6XY2zpCLGDQi4bOv9NW8n3bzbaqDcO8MD5BwUk6MfLZ09Wcq9Sxe5GBcdOLGFmnpIXeh+Xsbdf1SAV6jEZNNRGRO/XYRprd3dw8vSCAiY/C71KZSfDcbSxMp+zAObP7GCSWv2JzZB0uzzYBOQINk3GoPG9Wt8JtJoNrQGWz9W1zOQhsJJciwK3lCOlOczBdJB8PzL3DHy8D/y/tKTBfq/Vtr+z2sOKB5+LmHeuCTrOhHK5/bsFDmfypJ7QgW2JmLl9mBG7B2MP9s4E+wFoAdwsF7lvnF10IMz76VpO7ySnl7UfTHwO/Fy8FgJeTnAUkxWetVeX6P7gDG8cHMQP0Ak46ysBFEgTEOqi07MGFL4efyeXywicui2cfw7/XM5kOwCwcaGUH4TBCwEw8PV6zbYqSguHFrBT2Z2A+cBC694Fj2feJ7LDaiYKhxVjNhtV7HO5ds8b84Rw1DhIiz4x5JSb0NkmaP4dDJCwFbihXpjNq8OhQCNZIIJZMse9NhO5SJI4sdFk6Cm7a7dQLJTHo6DtNY2NZ+xutQzEkdDwe+WM6JvBCL/vQGAMIlSCtzHqBLj8OnnyJHb3dsZyFGdAGf+5pyrVXRkkPfjAg5Ir8bPLT1g+0Fk89ad/gWSSMkGrOLlfsZLtwMwaox6Y14H7SFsXvWleJ/pc/qz8hYO+14GtA5AJ0DIdcpw9dcDL1+B99VHGzso6GObn5ud0uyqPn/F/9zjHZNPAu+0xJeGB0fPP6GSJM9IO9r3kbZ/fzp94KZ7/5r0inth5jPA94Eyj/75/Bv++36c3P2uuFzo6xfcSr89fx/epxxR/f096eLb7tEr+jCchXNv8GSfe+HeN+Q1VJ3+Wtuas2dHPUscTPkTG7zt/1jXUlBn67+jctTnp46qMfx4lkqEK4mudJBoZVkt2J/GTNrAcge1sMz+LJVNuR2qSq8lnp3TN2HFKMvlnPm8e8nJuIWsdHGv4GXUvuaYIhvn/3/vTz8htvDQ1hccff5d8bGnFdOnScxhFfRTLZHFb6LTXMTfTwyMPz6M7WkdyVEeU2MIwonFxGonRLKLhEtKJM8ixoS06LG3vCFkMqPGK0tgfAF965TW8dvMNnDp2FB965zvwZ089hfmTZ/DW8w+itl/HjZdfxQff9Q6UqStleZ04KQgb/irAqwATEz+olBjDxgQiMtMhy6tBDqHLk/o0Oi8gqalsA7otUMsT6Hb6ON64vouvfu01VPeaSA36yIzaGHRrNAK17D8EDi0cDRMYmO2SkDftvOgCYJ9AC04aRQsIvKpGrY7KdgVT04f00KnJqbfq0oD+0j//p7j6+hVcfe0yMuzKFJPHkcRmI0Q5gyws3SKJcg2NuAyMhcoxQ7SbLWl12eTEsunUdFnBnaM+Zw/NIE1Hh+lpZAolZPNFG40qUB8yyz7h6QDtlulNGdRZxpUtWUg5OF2KZQoxvd2OJr+ZhZJpBn0T2AHJjM58nD2LnWxu64r2YMbgTYbNG5b8ADdt5kTwQo2RffHedtCXDCSNZGpkGs/RECeOnML/+b/9LmqbfVS27uKJDz6Cx9/7iFjI69c38bnPPYP9rTouPHQKH/mu98qmr9MbYfnuKr71Ax/G9Rtv6GCj3aiXXHQIU9soPXV8/nro7KZdG5u8gs5RSRhlJ4O+TNrPnD6KRq2J1y6/IX/YfK6IRMR0zDRbU6U8Ggc2Apmd2pQfGOOeUNl/efmuGMXSdBEzbGrbrqnsvb1bFQAi68/9N0/mOJmQgwADMdl+XgOrFqVCSSlgKpkTYOG0uMuv3MLla3fQa+fRaVXx+NvP4dF3PDD26qQOXdchk28y91Z58EPQOqXNAcBZkPCAxoDAphj2zSWj00c2Z9m6xg+HhjbuJTKx8n3WdK2seewG+QQXu+yH1Ig1aVzTgS0G2Q5YAhauVTpCzM8dMraLHsDdPnJZG4nKTSWA3Z800Tig47qPszB+yE8YHx9jaoMQrITnFS5jEv1w4f1i4ij3E8lCTAZlB6iNKFaiTkYrxcO/qf9mrJienrUDgeoql3SoA9w+O+Oevw9jgTNmAvKByfLEhJ+ZwJZ7zO3LPHkcH/6hO9/skqgxthjgB5oxRcEnNJlE/WBflQQ/5Ct7e+pZaPe6WDh0aLw+eP8ECKWftqTVklpjb/zAHX9GJaspWU66tthjh0k47OD1ca0ErT65a+JCQHkbGdw0Go39UAEwJw8mGUwKCZK5x01LzIfAce5k44w1IRnARNqtKculUpCHyCpf98gPaAd8cSnAm8Gw9NFhL3mfBvWJ9Nsly8vXyOQmyRuTP0op+D0mASdOHdO9rtUOBM41HrgLPPXZzymJIUPu6+DNSRj/2xNE17Yz1vrPGQCLV9gmjZlx5k4xWSPDzTvZ47BXOXwt870cvPFPxgUSMQ5gfa0aY2uJk/ZA0Ox6bJECZDxYwa/PEg3+TBw8+r5yoOXPJs4+e9wYA7swNdI1zOOkxDXwgVV0EM4/vRHLX5f/9o3YaslKNDHRvs/39ERmTNyMrQ5No+rfdxbaPoP7spvskM/J7AWNCX8zsOR1ueWZV0odjFpyMxn6YL7DBNIWU70CQLyhBtWQpOs6GHODd7rHBI8P42SGZCKnFMb0zh5LlRSM+tq3niT5c+f72z0JnuW+8X0ycJDDuKuOPocFRpN5jniPrRJF43fpDn7/Tz8zKpansbdfl+8qtYMXzt+PVrOF69evYnNjDdMzU2J7BsMqosQ2Hnp0DsV8Hb3+LUTJHWkntTFQxLA3iyROIJd+EKnoKBKgoT+HHFArG6GTTuLK+rb0gQvlAr52+QauXrsuCcPf/eiHMV/IUCiB1IjTpZo2LEIOAvb1zUCvwZ2w4ehNKGbGvqQHtReg5z56cjvoY0DwRQcHShyYCVMXFmzTunzAmSR2dhr4ytNXsbVRw5CZ8qCJBDroD9tiquRTG5o7LLNkkxszkaR0YvJgFfAIGkC+f9jUAqSttuyS+l2bEa3uy34bm1s7+NV/9cvY293Bq5cuSSdLGQO7/KVZ4UfVGWmBQYds6OgmMFaZLkgcuNEIVFlC2NurYHa6jNJUCUeOH8HUoRn0Uwlk8yXkp6Y5twvJjB3GLHtwASaHfH7Uog41mEF6yl5X/rmyZIoGyBOQUOHKANw4ULMUDwTfCAT+kkmETm8yJ64P9eCiYCsLGWN5zb7JDnECPGcm9Jpus6RmH2b3CTXI8P7x+6nkwJiZYhmtRh+/8b//NnJRETeuvIRf+dc/j3SZJfMCfu+Tn8fO3Yo8mH/sJz+OFHswR1AX/ANvvaB9cffuHVVBbFKNSRQMpJu20XXOWg+h7MtrpdyAh7rcGrQJ+yiWCjh24gia+01cfu0yDqr8mRGyuTTqtaoO9Lm5OUkX+Fr7dfo5VyRBUAasCVQ0zm+jlJ/Gxs42zj/yIKqVOhp7DWTynGNO+cUd5As5HD16WMMpSlOz6HSauo+yPJJVCzWkKRzsN/HGlZu4df0uGtU6Gv0hFhfn8fDbz2Jhdlb7f3oqj+GI43ONLfUKCve2Ou5hQdfG4bK6YMyJBzetW8pYpA0jxjLgr2Et3CfS0bOhk41HZp1GSyU7WKzxy7x6ee/Z8NgTMOYScTCXlpfrxNJNh24oldKCjdfNIJsKjKEH/1zamBAr5U9M8B1U+fP2xM0ZB2MjPDCHCWkxGyBP5N58AHnD3xg4yBkyrPfIDnmVTJO02KIuO9I4cU4UNPBP2VBkgy2Ca4YOonzO9KmhoSd+kPG9+PnipU2/vnG1iJKLPCUGBsLH0rBQjuazM+2zrX+XVRiIBrq91lh/yffj1EkmdocOL+CA4CaZkS6cn98BkdtiOrh1NwMHL3yvOFtKZseAtz0nO7jt2el5jCfcTaZNua6YC49DKPg5+Lz5ukwkeP0LSwtoNdvm1MFERKTEUBKUWr2mvd9TU5lZUjKhIslhVavQsKP1at3w3vijBqVQ/eHP+choi2H3Dkkg2GUCu7i4aEb9TEWV4HoDZoT9fY4JB+47fQL5UgZ3b69JhlGvN8RuX7z4IlbWNsVopSkTC84Ciomx5+9nkJqxYtZkPoiC95LJkANI3mfeJ/7fJT/8NwJ2d7fQkaQx1JO+D29mNOA6mermgDHOkMZBuc6dEPMlAZCe3kdcG7NrjKP5P3uDoK/5+Nr289nXLX9+nHTFLACdgXZixe/Rm9ei74E4++oJTpwJ5r+NmV5KGh30U/YRnocTBf6enpA6E8p/l80Z3SfUc3BvhYDXxmTN7pcltvbsgqVYSAIsLpiFmr+nM7YOvHUNQfvK12Vyx8/DvgwlHKxUheqyPQ87a214WejRCc/egLT5nDOeO6B3gO33S/rdHq1B6agzkZcYeDdGmGeUrwElaiHmOsJzhlp7hcy/9LyTs0BMN4m0T33hC6Op8jTaesMBKntVofgPPPleFAsZbGxu4rnnnxVAzRVzSEQtDAbrWDoywKlTBfT6K0C0imSCQYDBn1ZDZSSHR5FJnEI6eQ7JaBEjFDVlaJBIY7fdw7Xbd1A8vIjCTBn7tQNc+srX8N0fehKHchmDrIMh9jgMIZFAsUDDfJuu9NcFvQxCfB0+vvGEtgkW1vdYKpN2hGxp0PN2oqSmHhEIt8kMS6syknXT85eWcfPaHY2HHbQOkEmSneIQAzak9aWt06EjUNe1rE/lp8l0LT4YPbjYKFnq7Qa9AfY49WtA5pUMXA690Qira2v4sZ/4ISzMzeL5Z5/FQXXP/ATJJpAdI+tCR4Xg1aeyqOuH2cBDNlZMH0E3O90jWXOxw/g0A2a5gMJUQRIEeiEn6NebLwFpNrLlVd4mM0yrLvmLUowQxhozyCloSLOXFUuSZwNVKilv5YNWE3NzMyo5eBeo5J4xCzMNv3hThqmN3rdgpsETgTn1AGZaPQP54v9DubvVagST69CYE7VQKh7C009fwsUvvoRWrYV8doAf/KmPUeCA5dVt/OVTL2JjdQUf+7sfxdm3HEOUi7DfoGSjjwsX3orVjXVsrG5Zw12Y7KIESgcanTksAPvBr6Rr7DnLUrxpiLga89kUls4cxd5OFRefeQlJlmMEsAaa1jY7MyXgTs3pyRMnJFPpDEzYT1DFxCebySlgHT22hLWNLR1Gmxs7sqDrNK3rmocgibNiuYzpqRmxWn6oUGZi7AmQGCZx9fINvPb6Deys7SObGmHp+CzOP3wB0wtlJFMU+pgmcH2lgmiQwIXHzohh4pcYsdDUwGs0+QC3rkleGBjt2dngEfPYdGeDyQQ9BkIOZ1G3cIIlWK5V0wpbJ66tARvJaoyuOUNQW2vAjMDPvsyGykuoYjBlnjlEpUJpiNndkYW0A9wSMGo0nUni9TARsMSM6bclXXHmy9YAQUZdgI56Ye41B7buTUwWjr/H1x7bcWmGPBtDJ1MBZT4mMGA2QJMSnlU42IzFeMLn69UFB7CjQUKTyLKZtPzAuRb9/fzAtTVke8p9kvkefA3vmh+/XgCM1LwnGBuVwFlFxQ4ts3pzwBIH8zZ9M9hfJZICbbzXBLx7FdOcOhjiYWjAgxIsY3b55YwaPwuTHx+z6skGYwi9ZHVYq2HFYioHXbgNnBwUAxGhsmbM+kq2ZqwqdK1yYtPqinKsYFLOBFVARxfDdWce7Oy54Ps4UKZciH93XbE9A9NvM9GWtIZ68TTZ8TBogu4VbP6knrFjTZWeaFX3K0q2HnjgQdyRJItrz+4/Y4RXExvNNsoz0zhy/DDuLt9FgqOe5RXcx/rGLl569Yr1i0gTNkneeI9Nm2vPzwBNVs1C/uUAiHuRdoNimAPD6kDMPFlNw6lnH7TtznJyz3qi6CDHtb3ct/yel9/dr9bBLd9vYt9mz9UTjFw2b1MOteeNWHAZkO9PZzi96uDX4eDKQaR/Xt/TniQ6m+psaBz48rm6NMLXKX+fccoJG/67J5v8nq9pnoEEfopFbvPHSkZIIjzxjb9OHOzz17xSZvfEJCO+HjUiXVIFOzOd5fX9xv+2oRVWnfHP6Uz6GKwHv2IlOUEvTA08nxfjl/ZgQFR+bov2GfuZW0Oox2t/3YijwMO57xp3T55YnS3kS6EvpSes55Ivt1e017RzQMw5Hbfk+GF7hKSL9pKcc3hspGguP74PJtcaIPrcM8+N+EKaoJOglUlHHf4EYQ9feBAPnDujMuBzL1zExvY2FpcWUcyzbLKOKLGJhx46jHS6iiHuIor2EUUB+A7TiPqLSEVnkU09gES0pGEVg2EGrWESf3nxEm6sb2Pp+Ck89sh5zGcTmJKpGRexDZIg80rUv7m+oRt9333H/9pM73gHB9Abd43wligFk1ACYPbEpdjjuGD+Sbsmsr6akW4d9LlUAq9c2cTTz76OQXsAdJpAn9qonnk7BsCrxasAa3o4LhAF0GB87T8X+rLE0PJBckoWTfI7TdPwscGs3e9L4/LIo2/B937P9+CLX/4ittdX0W81dYhrDrXyDAMZBGFiQ+Jz7UehLCG3iIEO5nqtLsBSmM5rKk+BgCOXRpEMUjaDJG3G8lOSI7Tafbz28is4sriEk/efsjIH9Zy9HjrtlrSXBEUEU+mMBUgiVup692osHWYxx5K67E/MpYFf3s1uOeVEmG9ByMogvnmcgdKGDRNg2KzHJilmhS36dHJ4CcUXLO2hi9mZw/iP/8dvobE/xMbKOv7O934YZ84fQ6k8hT/8vc9j+eYWKpsr+NV/84voDg+ovcDl67fwvieflEn9jRtvaGKSa7km8815UBtwoqOCj8X00gv/ndO5+Dw8CTh17iTW2ah5+ZpY8WIui/29ihIFsqKlIiehlQSg+H/eY8/aGeS5kZv0B2518C2PPaKfqVT2kGOT4QB44/J1HDt5DIeOHMIcZSqZCLUmxTospwdfw8QQUS+pisozf/kMhm0bnPDgA+dwni4tMxF6SQacFKJBCteu3cL1V5fRqXVR2a+jlMviZ3/hh9HuVDHiiFx26JEZ6tlzIjOmhgMytZx41O4YCGs09YSZYXOX8blncgUdXrk8PRKJK6zsr+aKMO2LgdaGOXTFdPb4Mxy2EqapmRcMS6kWkBXUNC2RTAqDo3lWc333Wh1UqntyKeE9IUhVKVwadWt68zXoQIngQ+A3HOxehjXvZlvEnXYb+byVtZ1ZFBgcmk2RPncwVed/N5uMF4lxxzFfQ4dzwlwodIhTOx0OUnrhClR1LbnkZySjxn1p6zKjqg0rAl3awoVhNHxdLxXrAAgd2N6xPWbdQ2XIpoqZjaLiE6koeTZbidh0lwdjezYHkH5/xvduZA12XLsb6xvjSXlsxqzXrHxtB7654sSZcq/88LVJRFjDng3lYGXCPhOtDydjrONxXqAqVLu8e37MIoUf1Gej1pGl4mQKe9UtfV7q0rXutGYmfQECGhlzsYhCn4SuI5WVDtgAXxLN1oE+S71O/W1Mw6g+B2v64z4vlEqSsKjZODRqmjwrUkXv7P2ndZ8YSxyMEdyHiUao1mqSl731wnlUtvc1QlxAJ0qgXmvh00/9uazfmGC7K8MYmATHBMZHcwhJSgvuVmAOupx55/oiIPVkiZ+7mC+MZSM+dMNBkINNvV9oVHaA5YyjryVfk56I87+5Nh2AOUs7GTk8ATqGV5jgmiTOm8ccEMZBnu9TB49elXCG00G8J3u+9/kZ/BqdMeV/e0WSP+9VB76muyHEWVVf274XrRwLyXv4+5QCOEvqcgX+vjOlfF3TpJvdpyduwi2B/Tb2XxrGsfzBJiQaOJwwvQY4/Tz15NE/r71GkGCxwh1cT6RvDywr77Mnuqxk8u/uFuNNbP6ZJ9drVnCSXQRQzOu3+z9QFbjXnQwSURIeRpT7WvBJkJ4o8TkT0Gp/eMKYNPcgkhPGKhuBQQcuZ8h1rz7//AujTIr+h9SajtBX1mtBprpXweLCAh599BG1n99ZXcVrr72KQrGAUoFUfRudzioWFxM4fqyA/vAWEG0DiRYSEcv+9L2aR2p0GsnofqQTpxAlZjDANJpI4cbKFl6/eg1n7zuGx86dRpIjdUcROhoraVOyCI529/YwVSqrSWdx8bBN1wma3HjA+2Z/J6iyvv+JuHeiNgr2KgS91KwRaEeUOECgl7k+gS9fI5eKsL7bwxe++AIq2zUkpSnrAWwsGXFWt20EBSFFdvPWtLGdZHwNGKvMGpqttIjEgvXlncivne1tJEf0Qi3KS7jeaKAzGuIXf/EfY+X2Lbz28gvotxqIwvhEMsRRis/PNowWfAhsBrCthKfSWsju+bPK8gl0SwXpOtP5LNKFPHLlEruCMEpnUcgVUd3ZwysvvoLjJ+/DmftPMeKj2+NI4JYOEFKG0vXSNDpYrRSzGZXa7q6uYGFhAYVSUUHfDz3+qUUNa0TyAG9BwBY0vyTV8I5QpSWm9dNITSUU5p2K3gCtHieDJVGt9PE7v/UHyEQZbG0u4+f/2U8jyo6QTZbwG//+t7F65y4++p3vxbufeAdGWWBldQtLR0/g2LFjuHLlitwVWH/yDa5ro+ZYnf1BUzTu0L/XhJ4bjS6yA/Rx6swx7G7t4MrLV9DrDJDMREip+a8Flp+re1UcP3FMemrKWng/eFivrq6HiXMZHD5+GLtbFSSjDHa2dlEslZTdElTTl5Vlp/mlw5idLaNaq8ozkeNxZRFIuedohMpuHc8+8zru3lhGv9fG2x65gLPn70eqMJCv8jA9wn6ljVt3N3H98g30m8D+Hid7ZTEzl8N9Cws4cfoI5o/OoVBkQmNgSIGTh06nJ49TaDyvacj03JJJVWiSPITFbKXHbACzfko8rFxlZXr6sXLT63lr6mJCrIikIjGTeh2IBKT0WQ6emxYWjMHQ4SStOKW6LK2NzNeUwVvX28Hs7JySI649sVahTG0swoRRMMVdYHg1tcte39elH+om5bD398M7RWYjndZ7+7rnwWHSBGPCxvGCOlWi/8jkSfzyphOyiWbdlQyyJ7K+tJ2bDHzxA86vVUCf8SCEvPhh7syQV5z433wvJlJxBthZJKtg0PJrMhHK9yf/dBZQbHSnJbBKiywCcSYXGTXBdVRy52s6i4xHfzUAACAASURBVOfAxjXDHsNtbSVtuiNjFKcn0Y6u1Qq6Y2+sMjbLAS73qDPEzmDHgYfuTSirk9lt1g8wNUcN0yQucW2Mn3GXjZWW+PCZ0mmFAJQ6TCZfdnhbqddGYnN0ua19WS71GHeN9JD/MYEaq0XZjGwp1cw7Gum+k7XNFopo1ti0aZP7+KW1ROvOgwP0oj5OnT6paXC9NqVtPTndIJnBf/nDT2mUfI864vAZfR3x+g0wGbjWWghMrIMmB8Z+3/hcSSKM5QrBtk3AImFNXmMNrpqMSZpZEikGORAZ8VK2r03uBb8mgcDgv+sxxSU18WYzklKm7zZZkzOp/B1/PlzD/B16C8fBqeJBcIBw1tYwxMQ9wllvVZykWTdZgDsc+FnA+yS9fEyT6vvJGV1em8cIlzQwzrg8hH0lHqcclPN3+Xt+faq8dI3l9mfjlRB7fSbVPpTKiCD+nMB01kgA+wwGKB3k8rq84db2TQf9gSW2/LLXCENfAkgmfmHSxn4C37PsW3EmXb8n0Gw6KJPKmaTBLN3CdYaYRwJHw6BCNcXZX16n9g3nIAS/43hM8MRADK47/7CiCE5Ws8Eh2jchaeVCYX3V10j05xcvjpIq39E6iAb9bGQwSxkDFvxxYGp6GqfPnNQ0ptt3lnFneRmz0yUU8iy3VJBOVXHmzCwSmS0MsA6gikRUEwOTGJUR9Y8jifuRSZ1CIjqG/mgGLV40x74N+8imbNoOgaDNhzdPRkZrTknjD4qVzHHOPcspE3NlLdy/wsHBb5YdhRMHB//3SduTsb3y7SXwJztHjZzcHMy7VxIHluA5fW2YwsVLt3H9yk2NqkwRiHEcMdnGNsdoko2yAMgAYOWe4Fmo7vcwQCF0I2qRq3RmIm2yZRvr6yhmi3aIZgkUsrizuoyf/4V/hEwKeOniczioVtBvc+IataQJDEamzfSylUC1XBvMTHoyFtMyH47lNfNnbp4sXn31VTzxvidQnp1BaXZOTG970MPu5g6OLhzB7ZW7mD+yiKUTR9UJPaBJNX1/eSA3rTGI7AIfHV9ToCyTscNvfk5ey9w8vrFMY25NKg4WXN/oC37MAlBHHnRKXNRuMSZw32urOYtljBefuYLnvnIJB/tVPPzw/fjQ33ofhqkUvvTZZ3D1pWXUGzv4x//kJ4DUEFEmhRt37uLJJz6Ire0N+VqyG9UybWPeVXJMB51mlyCODiRBHzgyAERbO2P1bVwzJwdmksDTX/4yyClyQW3TaqhcRiY7wpGjS8hns7hy+br23PFjSwIBfG7yfwWHelTx8GPn0R0MsHpzBTMzc3r9mzdvY3pmBqdOHceR+46Ktd+tbGryVz6VlwyC931zo4IXL16VLnc06OLwiQU88Z4LyBULGEYtpBM5VCt7ePn517G13pAkghPF2Kgzf4gl00WcODmP8kwR05QzpdLGKtJaZzzmt2Nz10cDHX7cs2SFpJNNZXUA6mBNZMaHMAGYfEBDo4vp0On4YI1BdEHxBjNKBYxh8LGaxpwKfEh6QOcFzqq2hlB+kSHQoaSJZwbMdb2JBNbX1gTAnEGnG4lI4VAW1wvIw5HDHibelA6iTENthxnfn+CIv6uqRvDq9TK1AUE2AtrEO/6M3FjkYGAA0+Os/RtUwu8PLWmV40jw0eTnpbUW5QGFfB771f3xezqIuCdmh4BPxtdGFk/0rr7PfG1LhhUO8DiI9d8xxsk16J5QGKPkB7BY8NB5ThDGr0bdQP758+dx+/ZtGb/Hf8eBlr/n+CANe4sx0lk7MWfy/3R9Mqe6sSl1AhI8TsRlFffc33BP+H68n/Q15vMk+8w1RGBrDc1hpGwYFiLANrC1wMoWmTkjL2ziJZNCG0JBfWQOrSabiy3x53nC+yF2rNdXJYrrlOCd6g+CZwG/0QBve9s7cO2N61aaFSPMkqxJouj1TYeTEydOaHImq57WTERgmcCfPfV5+UvTe5pnua1HS8q0J4JrBj+bgx0Bthgodb2qgxgHbbwO/54DB1sTxqQ5m+eAStUW3ZOOPqezq3GG0oDrvXI1B5jy5+V+D+SGCKOgsZeVIbFBsDnjdfj/46wsXyu+p30dOMPpoNIrh34tb67ouPTCmWD/DA4O/ffizKavcb8vDpS5xxjPTAbTE4HmVRtPbP31DXdNHCTiwNxBs78u/9v0y331O/lnYNJO+Zm/n5+5Dvx1zQLhZv3H//bPYevGQLKGTYTGVF6vS5r4s3Q/8FjoMghz3jGERcBLUkFxNjRJ0o6Nv9vvmTY5fk+tmsPk3uRGKpypgdvijtZNGMmu96dtmbI488oeV5zCIBlVJ6hlD5rt6DPPPDeSRZDYPjN89kVhejIDoMwC+O4PPfwQZudmsbe/h1u3l8UCL8yzs7yOXq+CpaMZHFlif/sqMNoBoioi0IQ/B/QPITE6glT0IDKpkxhJxFDi/A6wQYyNZHSjcbbPF4wgFAFdyFAZ+P3A4mEbrPWtgeivAXwnA/jsoRjzGwBxMBlX2YRje8mSkhEi4GXjSADNg0FHAXx5uYZnnn0VzYOWpn0N2aQ0JNPZk4uCPWQby8kSr8qsyjlMg6tsWxrcIHvQg6MEwSat1Ws1NTnwnmRzRZWbb9y+he/829+JJ9/zbjz79Bext72FbpOMOvt+kprcomltaiQKehh1LRsD6wdDN5g+M+jW6gfYWN3A5uaWFtzhpUP4ro/9t5g/cgQ37txRE9uF8w+hxeawPMt5buo/kASG5VT687Ixjv/NRU/uluBWU9OSSWxtbsgSii4CzEA5ZIEgW4s5ZITxAzfeEMOMz4KWJSUs8apxSqRiV2zmzOwCfvM//L+orNWxtnwNP/kzP4jFM4cxTKbxW7/xB9jf2MfbH38rnvzAI+ShUantY+7wUcwfWsKdm7dwcFCzscCh/GsssmXOzo5bgLNA7WCE185yeyYRYem+RXTbI1y59DJ6rSay9JEd2cjV6n5Dz+PcuTNotmoaFMHGxoM6XVDoEwI1q2iUaquN/eqB5ESl/JRAbXk2r+9RVsTgwmzbxz7yXtBvs9sb4YXnXsbVV+5gZ3sHF86fxTve9gCiwgCJdNqSofoQzz/3Mm7fXkG1wmlzBa2JQ0cO49GHzmJxvojcDD18MzailGxuciS3CWXtBAxBf8gnsru9Y1ptuQRwkAhL9KFjlgxYKOt6kumHD+9pOmd2Uwx0ute0sqOeM/y3++vKciYkul6O92sgqLTnw7VB0D5SILY4FkqP+vsQtQAUmbhynxUKllA6q2Xeq9a1TDkKwTCDarxkyMrI2EosskPJGUo9h3AI65Dg2g+TzvgZeK18XzaBcFqaJ/bcm5RwWCnOqkHeiMNnTYaYcY/vy3VHDbC/D3+WgynIfur9w2hni6PsUeCkvMmAC2sGtf/7Qco/nXFzCY88Ysl2p21gBb8c4KgxV7aLEvdawuJDGSKbosT/l6emMVUuGfAKHs1W8bKmIb8GPzT531a1MV2glzsdYEjPSk9lgsmg+9XnDYBO8SOUd+1AtPHyWlMBHJOZ4v3k5+Q0Sg62IMlB8ChpSSAj/PAXeJJbQ6juhMRbAIse0aF8Sh9dn3ZJTa17/TJm6b2DbZTiL3X79QOrioWG1pT8iDsolaZCojhZO/v1A8zMzuLMubO4fvWammH52ciav/jSZVkPUibsz9FBrgNT33tGGNheMw2kAWN++R5wTbeDHAeOnvT5z3uc5Pf9WXpMFEBkpYfT7WIuC/xd3yv++kqWfPIk11Dwx9bZGKaQkQlscVS7W1AG0OvrOF4F5HUSxxg4M7bdAbavM/+s8c/kccWBZLz64Gs/ztxStuP3zdexg1G+rv+Of8+fDc88ThTz63IJiQFEsx2N+4o7a+t7T5glTC50YM97an0UNubbYyx/zr+nmBakl/y75EGhWq73DjIU/xlbK2ZPx2/58xYp07NEXwBTTdsmazMSwvqn7F6YfMn9dElmxPf/eA/LUWEywY3gfawJ57VxX8an6gUZnURtcq7imWOe2g6OuY/HazUA7ugLL7w6qlZ3BUpMA2koX4AldOHyl9Qt3GoJEC0cXsDDjzysbHtzZwubmxtIcs4Zm6LSbSC5heMn0yjl6xgNtxEldxFhX2AMg7Lsy5LRMaST9yGVOMa5TuiPsgJI1OvZpjB9i2d9zATMzzM0xYSyjBop5OcaOjb/GoBXwWB8K77+L2KC5ZVL4G7evENOFktA9mWu7ZUnJDdia4SvPvMy1la2MWj3EA06iFgT5v2glpFAWF0fNueUuj93IPLGHt53MVUqFRuDpEk+g6FYAbPb4QSojIDv7l4FR44u4kf+wd/Hyy9cxPrKMvo052eJiweVdMTWvcznqI0aGJgBPXoDo8X72+n9/5S9eZCd+XUddt6+9f56b+w7ZjALORxySJqkuEhMSEmW5WixZdmmRVmMS0kU2eVKKktZrlQqfyZ/pJKqxM7iUixHlihSpMghh8sMORxgBjMDDAbAYGlsjQZ6X16/fU2dc3/3vQ8QxVA9NQWg+/X3vvf7fsu55557bgs3ry/i4f1ltVCOddtqQ9zsNPH5X/oFDE8WVcGcyuRR67YxNMpAxcaImycnMEGAWIw6bbvs31xAbJ/MGiKm73gorywvi2FkEQsjPX7x8PbDxReob6JK53DaBMcJVh6Xy7umb223pG3lIq/XYvg//9UfoVuLYXP5Jv7gf/jnqHVbWLy3hh9+53U8uHMX/+2/+KfoJKhLy+P2vTt4/oWP4sHqJlaWmJFgxNkUc2ALy1JJnF/qJx8WdH9TCprTWC+BRq+Jg/sOifF58/W31FK1U63I6iubS0muMDGRR2FoApffvaJNYWSULKNZmlE6wZQmD4vTZ87g6pWbup/c0DDu372vlPzBw/M4eGIe3VYCq2vLGCqMmKUQmf8O08fL+NGPLuLhw4cojhXx0Y88hZnpUSSybH8dw265jgtnr+Dh0ibadW5YPaQyMcxPz+LAkSnsP7iAoTELIJgaYuFmupNSS1+PwLXh9iydR10WpRpcl3w+qWQKufyQMjrMjhjbYt7L8VA84AGsnrV0WJQPPWo5E01zKigMbJsHQlwiBP3UathryaBZoabb6FhBC4NNW+UMFvyQIMum7Eerjc2NTcwuzGuP6W/eBOvaNL25gjGI1FrrNSwIC21vjYVgwxBreuGHneZN3NZFXxsr8Og6PNuIKSXTn9kMakyjK6Azl5do0RnX79buljHE8bjkQTvbpX6xmTN2fsCKDZXtkxUIOfNGGY0fmlGNq4NeHbwhsKBcaXCIDzqxORky0LWHOgXzRwygsoXt1TU1SRkaHUYslUAvHFB8Up6e5ZznmeMHGf/s6zADYHA2x0CRy2h6alIjT54ge+LnMqbU9hQCJa1VrudIURa/x720Xq7od4tshBS+ZwDMDm8HLDr7lFEwa0MLSJhVMLsyt0TitRTARb2FaWwY5FgcTzYZ4nW9MIkqLAaLfJ6l0o5JbgKIoKadUhjObxX50m1lYb9cL0hOsbaFQGRnp4zXfvS6iqyVcdDZEorJQpTCufl4EZY1EzEvdP+5s8EOkh2Q+fr3vS+awXCGztl6P02jzKevaY6jxiiiG/bXa7/nOg5WU7ISDWMhU0yXOYVnxWsIr4SiXt9bnIl1YE8w5PfmgNbnsAe6Ph/9c/rr+sAp0kpYcyvMJ74Hs0WeTeXv+f+uK3Zg7b9HwMfMlgNwvt6zVbweCxwfkZ14gZt3DAvFon6mO1j2e7VzlO3ibR74+/Da/Fn0mRo4NaZd604F/LYfu6zJf0/j2rWiR5sH6LcMlxwsSCF8D7R1YwVl5udsLdJ9Hx6QmcFtKoD9gTSK++6gUI5rT9lyb/kdHJIYHPRxaui+yPfgfbt9nc9bZn9j528u9SZGhmU/ZtXX1tNdButJ84Xtti19IfARB0qliirqjp04ioMHDqBUK2N19T5q5bKi43Smi1rzPgpjVRxa4Ca9hR7I9JZC22JuFcNAdx/SsdNyckB8jMNsVHfYvOTlGSqJ+d48VKPthDkAZgFlLKZHXOSWolIFx/nR72lQQi+40Nnxkd/RCFDLG3ScYoTYXIIG92yfSuZUG6u1xWMDjmuLG3j11fPSnfVodN9rotuq6mDXA5A/p3VH4U2LQQzGyKqqJaCgv68q3EOfcH62Bk3TrG0uJ086wwIT6yBXqpTwe7//n2Fnaw3XrryLZqlk7SkpxaBBtRbrgMFi5b9Feqah4Vgv3VvGnVu30aw05C9JkK6UHHWllV38+m/8hmQM2eEs0iPDSFInlUzr8/CA4abJTZxsBSUqZJvJdpDtJZtN5wZpbFkdny9gY20NiUwKY8WiTN69R7lPXI9ODWRKHKQx87Su9bq36l2mI1/7wUW89vJFbG5u4ch8Ab/xxV9Fu9fDX3zzB1i+sobx6Sz+1q/8HEBt784u5hf2YWp6DhcvX0aLn5njS4aHelJFmsFTlTMksGE2/y16VCaChTyxLIaKw5gcG8ebr72NWrmCWIstEG28S6VdZHNJnDp1FK1WHTvqjBSXq4It3JhSlGtrG0gnUlh5uI6x4iRK5T2MTYxo0ynOFDE9VUR5d1drjowkM/XsctaqtvH66+/gxnv3xLx/7KPP4tjhCTTlNdpGeTeOd68u4uble6hJY85cShfT+yZw4tRBLCzMYWIsh1rTgimuSumgLOLT4emHBTd2dVxj9zs++1AMQIA9OTkZNklaYplFkwBvzw7T/oYTNjV5moYvZ4+cBY1WbfN97Hct9ec2MxxbFdNUjOVvtBvyQTb/SLLxoRe8fCK7oZ2wAT9ae6lRSjqFtZVNjE6MqlUnr20atFBsFtxD+LwZqHEN8pmr6UxIzfHw4Bjlh4whN4bDfu7AjaybpU2ZmzZ9Hcfa2Bg2DTGmlscM3V2MXWFHQKvyd8BKuypZkcViKE6Oq7mIAwIDVdQz0yJx0CXOM2V8nWvfBKrDePaBToMdGwfFefZo7CDxA4p/Pg4M+HMd1kFe5gQFsxmr95eRHx7GgSP7sbZq0gEe9G5L5ayVs7C8F38/f09KhTRezKAIKDHoIFM8KGb1+dkHWG5JxmA8sMDmtBDcYNjevtFAeY/WXj2Mjo7aPiagMJivDnrVuSm04RUz6w1jQiMdBzTRQM3dhGzum/SDOspUsOuycaJszbrLzc/PSr5k3QsTqJTLRh4wiGJDkVgPh44fU0DNeUAyo9uNYXengtdee1M+4x7IPAokBiy+p849UEln0qjWrA0zv5x19XH056PPJac34gEjTpwB9kCKr3Ww7IDTQbH/O/psPcDy7+k9QgdR3xe0xtPsGFixjoxBAuFznp+DVlbDBcvQaMYGnaqtIWMmLVixcXagKxY16H79d6Mg2O/B9yTPLvgcchDowNfBoQcK/jrP0PQ/k4JPO3N5TWfDPbCkJ7hpt/EIQ+37JzOxzJRGg4moLtnHVftP2juQDWoKeJ+SUjzmb8ygsq93jnRS9GCtv3ZYX5I2gMxr8PwljtCcC6DXAm0SEgxerDCTAT0dsVi8yb350TE3cOpzkK/nuNhzNiko70NrhudaYIEtscQ6D3NV8XPEJDqD84V7ruFWy5rFXnz7Wm+MnrjFcZR2d7C9tRXSV5amk9+2NgNu5FZFbJFaB+vrmxgaHsKJ06elH9nZXZO7A3+WzSbQ6q2jG1vBTDGNqXF+qF10ug+QiG+g260h0ZtEKnYc7eY+5DKHEY+zNTEnsNsQMRXHtJx1oWElLB8aGRY9dGk7mGbrqNMM08HcnPzrsY9um3f/p4/+xbQiIpH7X4p1FGlysGlhRqaX7JdpehsEsCzAkOzBzPA3d1v4/suvY2+rTrSM5t42Ugmm/kziYJHZoBUwcQEXQH/Dl46Ym3saTXY6StrhyGIWTq7trU0xqIkUU5t5NFtd3Lq7iN/5J7+j7llvv34WlY0taUbbZI3l2GBpdU9VEExLzB06DV186wLKO3voutVJMqFUH7Wa1LUS1H/+l34eM/vnEKObxmQRsUxeDIQxsKbT4f3xWXRbHd27rNoE6m2BM1XLBZFJJLG5uWFFGoW80s/RjVKbZbBE4fhokXKGh8yDFgx9a9MF/NEf/hl2Vmq4u3gNX/itX8Chk0fRTSTxh//qK7h38y5++0u/gYUjk6g2m7hxewmf/NSnsLa6irUH6/JH5qXqVQrxKY0wNtwOdota+dVnCFhURHaiWcfMzAJmZ+Zx8+Z13Lq0KP10q85udhkkUj1MFEdZv4UHDx8gl02DBWosMCjvVdFoN9Vs4okzz+gZXrr0LkZHh7G+toFarYkDR+Zw8PBhzfWt7U0ku3GNWTxjllDL99fw8nfeQLvWwty+STz3wRPy8ZXOrVPDneurePv8u9jZ6yCfyaETo0a4iFMnj+Lo6UNAt24TPWheeeATfpPFYmpXwVCMTSrM85Xr0bS0g8pxNhOgVpFMo5iEdEIpegN9TIGxoYFpaf0g4lua0MVS6X5I+bN3UOavt2txMzPtOWU03s3OO+8ZODLpkK8hpfAabMttrCvHvX8fgX0mKNchGGzMDMTa/37Y6zAJhRDG/g2KzKjjZJfElTXuO8XAKJhdmn224DwSt2JM3i8zGaa7DAVwibAemJqm1ZKDMgFJsxfjvXDdPLhzH+l8TqCDbcK9kMhBqI+le5MSEHgFtYMxvjeLf8tVk9YQs/FnLAbSZ1bLbxtHP+QeZ8P4e/49lwgkQ3c132+b1YpkUdlcHiPjYwG80f92YN/k4MDH3Pcm3Zd3v+pv5AZ8FXSqM5zNK78PT6dLvhDmAe+tw8KXoOvjv3lPzKYQNPJ3GGyWK2UxT/w9O0y9KRDJQ9IGoQFISMtbhtHccXSAOjsW0vq6RiBtoqDKASC7PfL7JJd290o4duSwCABK9rzgkvs16yJ2SnsagaHJCexbWMDi9RuayxZkZPDit78nB51oYOKfPxqc8Bq8L+4nApAhJc4gx/Y3c/EhYWTzc9DBkjuDp6A1x/rMuf2u6+Wd2YwGatG15CCNf3J9erCkgIGEGgFt6GBohIxlR2UTF1g9vl8UWIsYC44rnB9eA5HPBwlNmD8G0LyY2/CBzz9em9eJfmZbr7bX+br3IFbSwyCT6GcVQtGk/54ClVAA5uCap4nmZMTdwZ+L5gaLIyM+8x4I83cE+MJhpOupxmPQxMPXJCcrbfHcM5eg19fJAKRaBt0DJNvTuF+75MkaRTkmEXERGcc0z7Dynlpe257aVnZSnyVkGXx8KZ9jcSf3BR9nAlAfE7u2rQcH/T6P+D0L8KHP0ydO4pQnDVydlMVT069BwxEVToasIgeOtST98+Hb1x70krSBaDUxlE2jOD6GlQcPNPFZ7e7pQBu4QXcfezht2aRUa028730fFNpOZ+PY3FxXH29ZUcVLiMWrSCVrODDPCuR1dHEHMawiHu8g3ZtDHDNotUeQSRxCMnEQMRQ5fOo2RtcGpW7T5mXIFDbZDJqBE/DKZNgPl59KwfvjQa9HulrUYrgDuxGYXu+gI4DN1JYcHIzxrbPxgWWmBYgpKTj/1g1cf28JjXIDyV4DsVYZsWRcRWIePIhFkHbJ0lx+8Euj5nqzAFSldWH6qduS9qtES6t0DqkMUwxxVec/+4FnBExf/s53sLe2LgDLDYP6aDK7ZFNlN8LDPrwH21i+efa8QB87shnL1MTJ06ewtLSETqMlT0mO+yc+8wkcf/IEshPDSOXzSOeHkUxnJAiXFZj03lYkQb0amV6iPi5QBkpcLPRB5Vxi9L61takGANxoPXLTIRYAgzFjTVSqZT1//q5p3hgBF/C//s9/iGYphnu3LuG/+e//mVxV7t5ex7e+8UM8eHAb/+IP/mvkRhOy1EpnhnDw6GEs3l5US2u6S/C93HKH1dSyeAuLr4eWtQMOzTGU9egCk7NTmJqbweKV27h9/TY6jSby6Qxa3bos5fL5LE4/cRw722uo1zqo1lrY2liTxzGDlIUDc7Jr6tR72NjewcjouDacoaECpmcoHSmi3athfWULQzl2KvSuczG8e+Emzp87h1w2h499/IMoTuXVDTETS+H6lTs4+6O30WrSk9XkJvPz4zjyxH4cPjyP4aGsxn+XVfhkpxNW6ECpEg/oSq2OZDotkMR5qOYPwStUdQmh9SvXuLfzVdai1cHDlYfS9fPgHBsbNQ9FAVVjFhV9p8KfCiYMYETZJI/6B4DF2AACBGYb5N/M6m9V5BqI1oFLdkAaBGaWjBEVqxA8gbWhsphDrWptc+8/Y9fahiDZ76l/gIQDnoeqMX22J2heigmJ4cH9+5iemw1BkjFKDrwFRKgHpfUZq73TVrDCAIJjRG0zi9DcX5jXViqU4xM6pvEZceMnk57P5tQ0gVpOAhcH8ayvoEzHDy8/0DyD4wycGOoIG8dnLamUHARScu9gQMc1xvHqH8BcEyHNb2vS9iK3LXNwrL2TQfTqhpxfqGViZoBjxexAtHjO50b0IPY9QOMWns0g2LRn2wdRXUuN8zp+GJIJNkujgb9wt0VHBdN/K2PXbCoTw4Ce9+XzzhkiA2LUJw46fKmDGV0JAnvPMjEBNQXiVoBGCZezkLrnML8dOPjPGtT1Z3LyQp9fWAjeukF/HjTQAnyNhpwGJsYnMX9gHrdu3xa44+FO3e5bFy5je6dsOtXAkFlwZDZ1DnT8mfh54t/X2RNs0bwjoLO/muO0VQyetx7oOZDxeecghkGYA0JbW5Tj1U0/HXHw4O/xPXiPUXAn4MP9Rc4sA4KBbJ037PDPoWAMpkvlz7heOC4uHTJwbCxqlGXm83fLzugY8LrObju484Db56YyLSzaVGdTy1TyzOM4+5z06/i48j6ltQ+ANWC0vlaZr/dgKao19ayLSyLEyrLhVPA0FxAOaXx3stB+xfr+0DDH57TGIlgLOhjnWcv79n87mGUw7iBbnztkuHzcfd3x36y/cf9zfr69vV2Ni5huZouCD28ieORG91WRp8FCsvXmUAAAIABJREFUzOeP+KsIMeLzzFlw86avhkwYSQrLNLh8gsCe9Rz+b2vPYbUXlKXaM7K9O/a9u5s9xrXtehWNvRISvQ6eOHUC1b1drDxc7lP/ro/jRX0gZRsjHVUX29sljI3PYHZuDoWhFLa2t3DjxiLGJ4aQTjN6JohrYnR4D7k8vQofII5VxFhRDab1MkBvBKnYESRjp5BM7A/enAQlZlbPIjGbuNSamP8hmSX/cvug/jd+wl9+HNMr0BtaC4X+XrqCyxscFFNXJdBLf1u5OCTQkO6RYJitA4FuPI7bS7s499q7KJea6DXZmriiRhXcHDmG3Fj10BVVG9Vvep6U9LacBFq41JH2LBXHQ59tc1lcxa5c6uIlQ+cMKlz82RS+9LtfwvX3LuP+nUU0SrYpxpmGppyCbUsDwyTGXrZpTZz74VlUuRCoKw0ti2XmL4s/+t1xo63g2Q88hec/+mFkmHIv5BEn6CaYU+W+FeNpgpFfblj6hPerRRq3yNfTJwRb3NTJ2LCVppgaTU4D/F4Yo05WqVA4Jt1vCv/b//JHiNd4sFTxxf/k7yORzePLf/pt3Hp3ESeP7cMv/fovotppYmV9Ax94/gXslrax8uChjX2QdDi7VK1WzFkiRJts5JFlO2SyGWQZ+fo48Nxzz+H2nRu4cWkRvVpXHckmp4poo4XCsKW7b127iwP7ZsR+Mgqu1hqSURDoPPWBD2iDvre4hNn5GSzdeqg21k8+dRyHDu/H2saKrMAKQ2OIs1IfXWytVXDutYu4feM+Tp85iKeePILcCAFrT5Zmr71yHtsrDVmesQHc2PgITp08gpn9U5iYzUtGS7eBGJiKYotm88hlUZxYs1gS2Xyuz2bQ6aFZNweEPsgNLBBXgrOwfMZ+cDy4d19AiRum/U99JTvzmSk9JQFcEz7e/fUaAb989q4r1eaaCGuhG9wxBGTs75xjBMO0R0wmrZ2rHR7ehtI2Ob9HZwDFLltB7yNfsnDi2aCiqtAaVk6BpqVVZobnXMcYHwcKyUwOa6u0s5vrM0Ge8rXD0qqgCWy1QSdNssUMmPyLOyZ94Hrn+zpjyEDVAa8zRfeW72OkMASyqQS8BKocDwdqzoDy/pQRilTB+1hE2SEWEw0YJ5NE+CFsMqtQCBKYTAu2u7IurO3RNssYKxs386oWUO10sbG2rjk1vzCP7V07DAlGuyQookFlpLjPgYGDZwU0gWGzvdLYVPt+OFw75mf6OJtpXjzWNtefBz8bC4HX1tbUEZJ1KEzpe/DDaziYd62u5GOhRoGvs/Q4gwErDLJrNhUsOEiX6wIlYSqscyswe/5y/+j1UGJzp0xGcopKzYqNzTOajYRsncgeLpfFoUOH5NajDAdtK5tNrD7YxIXL1/oOFR4U+fryoMYDiCho0X0GhlOjFBhxB338GfdyBzgiMULRl59HUcDIzyUdb88KxBjU8Yvd9FyPKUAWAI0/K2c6qY2nw4UFsT0FxlzhOl8ZOASg6SyvgykHZCqM455OEiVn+5j9H1jikGI3Qsmwg7ObPudcOtTfJ0L2QAw9A0DPKJBhDmc3pQXu4a8AP7hK8f58Tkafh/Yu1poEjbVnvwwoE/sMstq+lvUsUiaRsgxFWGN6oEG/HmR2qWDr6a91gEytt+6NczLiduCBot8jJYpmH2aZLK0LBYqDDJ0HK7aeB001LGNhjXEUiBBihCLYRwMh36cZXHv7dHcjMcmRjx0/ojWLCMWmdDoJTYZEKETaVCuYoze6WtAHPXKQlTE4JGZyHXHsaqPX29mpol5mL+42WtUyGuUSZqcnMTk+gpvXr4lZc0TtaR8uZhZmyE80Y2bglWoTuzs1HDx4GNOzU/JXvX5zUa+ZmS6iC7bKZHS0jslxbla3EU/cAzp7pv1TscgQEr3jyMTPIM6Cttio0d7s89CwVH8ypdL3wPLQ8si8QP+6X3+lvCEUQxjTOLiuv17RGu1muMjpG0ygSj0s9b2qXO6JAeZxX6l28PKr7+Le0gZ6rE6ONdFrVcS42oZprgA6ZGQNMpBpEIR5FzHKAngn/rDpTED2gsUOjH640ZCRY1CwvLaKf/Zf/lPs7G3i2rvvoLZTUvcvygjZ/EJfof2qb2bcMF5/7Sw2V9fMAD8UzykSZERNAKoq4xYOHD2An/nsp5EZH0Z+bBTddMasurpxXHrnKvLpHM48fVLaSjLEiji7tvCop3LhOzc2zh32hScjMEfGQ62FTXdshxVZHOqtq8gXRnBjcRkvvfgqdpZW8LGPnsHzH38OjXgO/+//8zXcvXoL//l/+gVM7ZvExt4u0oVhnDp1BhfffkOsOMdL7GUmJTbbN/BO6IpnwUdgalgdnLauXfuOHEM2M4TvvfQyEux2RYuyWAwbmyvqRLZwcB7deB3NaheVvRp2NnYxTM/hdBwHjhzE6toqNlZ3sL3XQD6TwXAhj3wxj8PHjmFyYhSrD1cthc3Ke8o/Ygm889Y1vH3uOrK5DD71qRcwNp1Vc4x0Io2Lb13F2+ffQYv1oR2awadx9ORRHDk5h9HiiCQUdeqpmT5Mme8pQWGrTmabTG5KFmYsPOP/GvGgaeNGxO8xCJNvaGiBSQsZPj87+EMLV3madmQvc+/OEiYniwLY6sBGiy1qX8MmGGVcPBKPgh/f2CzgM22W5AvKRKSVyraOcXFpIa9dvY4nn35aLa352QwYSnzct5Xyg53v42wPpSc8YGqNiiQnvu+w6p8gw4AfK487Mi2nzS918OZVCSS6wF69hU4ijWq7i2w6j+NHimEPHOjzBMyCR658WgnaQqcuNdMg6xlYBysus/kuRpDV8/LHNJaM33u4vIzpmSkB3WKxqP2QzI8f2g7ufcydAfc90fWESrdST+/tepPmBGC2RhaQ6l5b9Pi1oMFBUp/JJYBnUSqDHsZF3O/USt0OrL0dKyqd378PKw/XBFpM8mqHtINQP9ijjLuDIwffFii45jltTXY8nfuYQb0/ZytW5PsMQD0/V7VSxdb6Fmb3zaq+oErZRd465PkXr8E9iUGwABj35mDzxft0xtl10Px5pVZDIYAt95A2cGJtdh1w8vezybQ81o+dPAG2umb6lWCW+6KDC5IALITct38/qOtkW3Huv7xfdrx85dU30FQFuu3NWmNcsyE1r+JGNQoxSZzfN59rH3gGOYPbkDoA6rOcAXj7WDtr6HPAX0c3Frk9cN4E/10WnGuc4sa+e3DEv/NeCWQGwa9JaKzAiNkQgHIpAW1mcwLbSGzAz8Kzzos0PVPp4E5yx8DC21gM0v7+fmrRHPYDscUho2eBvBuO2GuUju977dpccFJEa0JNd0wO4a/zrms8N8ypyAq2zLKQsdqg0NLZYF43m7EMTV+vGjyN/V59vYohDXUE3mRBDCrRQV+WY2y2BQfWRMLZVK5XzyT786BEwNe9BxTKkMklwz6bj7EF8mGfCBl/mwvcIxmEWybFWXIPVHytexCmdsPy0rWAmV8Odj2gcmaYGmAGhNJthzlOAC90FsbMOr1S6mNewryPPksdioVlN3il3KajPirVBhr1pir92+USGtUSus0q5mcmdQi4ZoxvyF7rqjjuedUc2bskYuyXDIjRjKeTOHBgQanc5QebuHL1XRw7dgTpJHWwDSRjZUyONpDO3UMPt4DeDpIJNjCoo4s84r0TSHRpX0bfXmp7zeaoXKZOkvoRs6iyxcyNzdJ10UPupwXAPxH4DtR4du1wUZUj8NCi/S4BLyNSpmwYWTLCicdQE1fP4C2OC5cf4PxbN6UrbFe3BHzdhNwqsx2Isle7GczzIBdYCZ1ZCIap79IE6fZQq9XRZbefeh17e6WQKrA0/NKDFfz27/42JqYncOGNc6hu7mhxKir1FBg3qFiwbZI5XBxXLr+LW9evG+CVwLwjJmKvWjY9W5NAvYPccAa/8Lf/FtLjw8gOF5AdHtEm3GvHcfnNS8hkE3jug+/XYdesV8UA0l/UpmJP7TC1yIhtYjGlWSivOHTksDkykPnnpkF3jHYN6dwYvvW9s7h56Roe3LiJL33xVzB2YALVZhxf//KPsHT9Ev7lH/wXqKU62CqV8OQzz0hPfvf23X6HJKVbOIAUzDA4Uerd5rY0Y4xuCU6YoosBc/vnsbD/EF767ito79RR2dxCPkcQGZPBOwPC964vKr01OlLQ4VWvNlRMVa418MEXPohWr4XF6/fU4vfqu1cwszCFj37sI4gXUlhZWZEjRjKWQo9NT1rA2R+8jnfOXcTJY6fwgY+cQW6UQssObt3ZwMU3LmF7hcU2bMTQwYGD+3H8xD4cOjyLZDop3TPXgRV7hqLHnllEkb3kocyD0TRVKTSktTdLL9/I+fu++dhUN3mPNjqu/Yy93jYwMyhPxpjWqiiIyGZSajDCAk/fPB2M+dp8HKT52HvnJNqBeTqU2QVnm9y9gEB0c20TlXJVTVAYhBEU833EpBkXrGyGAyzdi5hg69tO4IteO+j+6CXdRpUOEPEkNta2UKmwYK/D3BMaVRaTJpGMZ3FvbQnFg/uQSWZRyGYxPb2AkydHkIyn1WXQszcMAJttBrPc1K36X0VroesiJekqxMqkleL2NU5gw+DHK7fVCrbewO3btzE9M6nDntXpZC54USci+JmZUWBho4MaO3S4t4QUsI8Pu+EFIOtAhsyhs8nmHU4wS9/ZpopOOD7+/HQwMWeglqNsJsEmNC3pzFdXVsVM6v9g3u+HH7X+DsQHz3TgoKHnFtnD+Rpbo5bFczcX/l3XDC4vfF30ELd/DwpdVYvSg5hS+pSOjY9KatLkPOAc9kYygc3yg9e1qwq6gvuCMbUDbaezgtq/g5MA/+5z3DTHQdbV7ojxnts33z9PHcDY+LJTW0mt4hcO7Jd944OlZe2VvBcG/H/4b/8dUukh1ZNINhGK5wYAclBc6CCF4+VAXRmKoKF38GINDAbsY388u4+mjh2I8E9pdbNWhe/vzfNCWSRmbuirT0ab+vtIJofbCRlT3seATbQWyHRi8DGnHlR63aC17wOd8Bz42QQu2YCHkrLgbcu10f9dgU0jxhyoW8GdAScHk37W+ucWeVcPRaqRe/eOYwrE1cLX7pHv584bfg3tjWpyYzp9W4NZa6oQC90Mw17FMVTmM6T6dc1gUegMqXe88723n74PIFca+IhdpgNnez6DjokiMJQVCw2cRCRavYDPRQ+MtDcE0MufceycHXcwyvPT93kP2H29+5gPAlEvHORjdV/1UOD8WKc9lyuRdHFfd/fn5WfTewQw5vet+RbS8LYf0BIztB33duHXSrVem0JipqSJ5Jst1Ha20W3WUC9todNi17Qu3vfc8zIPZ+TPKHvgy6YwVh6frLTkhE8x6i1Xzcy4F5N3b7nSwIV3LuLg/gW0evS3rCPWraKQ3saBfVRMLiKODaC3iU5vHXHMItY5hlh3v6zLsqmjkj2YRyarAJW0AmJt/Z0sijcw8AcgcPVTMr8/CfRqgw1QLQp69b3gM8dogsBXzSq6UJc2wrtOaM1HS4wHG0384NwVrK1sIEvQ0q2h1azqMLGJZBPRPXQtArXN3RlhbbgCM2YpI6anSVPzBrbW11XIxQ2Nm8FupYpnnn8WP/u5z+Di+fN4eOuONKdaHDKwJQdvWkQxcEwjpHNYunMXly9dkGyCwJBV1+XKnnnvMrWp7i891NsN/Mrf+RXMHN4n25xULo/19S0kOjG1k2XXsyefPqNIl9EyU8OKMIP1FzGAihJ5wEpCAFy5cgXHThxHghpCbTYt5EeK+B//p/8bvWYbD66+i//qX/4eRiZHcf78DXzrOz/CZCaF3/zif4R6rIt6q4un3vccbt1clIWPHc5dMc18WDpQA4jiYuXfG7L4iSEdsxahEzNFnH7mDC68fgl37z7UOOUVKtewsbmm7lETY0NiXOhEsLm1rQK4ZCaDhX37sL22La3s5nYJsU4C4xOjGC2O4vkPMQAA7t69g1Qqh16Ln7+nAPHL//4vsL62jr/5uc9gZo5ODEnk8gV851uv48rVG5r3jb0qZvcV8cRTh3H4yD7kcoRjDGLYoSuOTM7YKs6XCt0IZAtnUgP5HTMgCQ4h8TjXq21ATEENmAzbwJz1c2DigEKbV2ByfIMxBqCH+7fvYmZmCpVqBVPT0zq4aSPnDI9YmxBYePrKDgPz6nQHE+4x0XQsn5saq8iqz9rpcmFcv76IqZlpAUAGIcaqkpWg7R5ZazZzoTdxE5VGHfVyHY0a2wG3UN3cQ73RQaVaUzvx3XoDk+MTKKSAkbEChgs5tX8u0I84UUA6H8fo6BBLHZAvDCnxk8lmcPHiVRw9tk9aaN6zs08cW94P0+h2OHnXOAPwTCESnBLUqOlVyCqRWRc7E7IfBBZk39fX11EYziu4InuqNLA8gAd2aHw/7wo1eIbm9sD17VXaXprP+/DXO3h20Kn0J2VIZNbC4essucsl1Jueh7e3OkUMaw9XkC8U5NxRaRpLLLAatNwKn4J3sTFVVmwUZbIs0DKQ1r+fUIHvRS9KCQd22a8tVi64+hDwuqyB36/tlRVUU3KnLlecH8HtQftsKM7up2XD4ekMZVTaQF7VwZqzhAIM1MsEACjgFgrM/BpkvtNDeXUeZGMhT1c7+KBkjMHp0MQQDh44hPv3lox0oLwklsJf/MX30LJIUhrfaKbE74Pf6wfvkYDIgLqx7B7sePDBINcBJBlUX9dWympn6AAcB0CdZGGxecX7Z1bARJ10i/U/Jt/h76USJnlhlb6kQSFA8XvW+8UGUhyfLyxmptOQt0j2vchBoMsC/N48iyQwzSxN0JI68PLnIAvKCNgkbvAgRZ+VeIJ1OU6ChDlswdigq5sHiMqIBssvv0djeklcuac2m8wkxPAKdAbgPpivbg+X13NyT20P7nw/jOqsPdCw9R2C2OBD6wGXM7vKNoRgUu8d6p/4PXcE4Xs5e+sSDT1/NZ0ZgHQPfEzKwTbpJlHgs2UzqCjw9LnhgFpgOjC7Prck/XL3hZAB0twOgRnfj/PJzoq21ogHpdECPidW+lkKPpM2nU4oOTIJWWyp2uzRHJ1AoVJvIpdIolopo1WjxKGBZmUPjRpNulvYd3C/dBT0kaUtFCN2GROzIk6C82C0rjZvCTE/THds7mzi2fc/q2j93tJ9sV9sT5qItVmahlh3HaOjVRQn6F26hG7nPtKMEHujiPWKiGEW6E0jETuCdLyIbo8WSkx7cCG6jVo3mIdzk7bD56/79dcFvS52YE2N2YR10In10CDrTLZXBXAJ1AkIqAdNJLDXiuH7r17FvbsrSo+zmC1BlpUpaG3yJgFgqtiKLwbm8GSBdOi02eTB7GFMuE5BfUvFJuWdXVkxEezk2Bay3Uaz18Tv/O6XsLO9ictvvoUqK+upu2MkSbkIwblM4GMCTOyMVt7dw+VLb2Nnc1OpcK+Ypak/WR/+PicWtVo/97nP4tiZU8jk87h57w5OHT0ur15pOJOUEGRs0ShvFSyCIgbRvonIUSJE/uzox9RePpfBV198BRfPvYsnDs7j7/3Wr2K0WMS//j/+HLdvXcPPf/aTOPXEQTToKkDAMjSKxcVbavJBX11lb9XYwnSfwrjSKDMFFCJ/Pj8mOlJJvP/978f69hrOv/YmdtZWyX1gYpQ+wU1MFkck2aEtX3FsxMat09Ta2CtXceDQYUzOT+LtH11AcXwKK6u0RJvEC594HiNDedy6cUPArduhdUsMd64s4fy5t9HqdvGxT3wAw8M0Au+x0Rle+e6PsP5gB+VaC+lMHE8+ewwHD09gdn5WzgLNFtnUggCPt22knRk3chY3EQRqA1CVLIEAx2DQ+pbOJ5729WIFpm4dNDiIiLK0UVaEc5TBkEf8Yn1291R5zq6M3CBz+aw02XwND1U/mPxPT73y3+5zS7DLL25qxhDaeiDT62kxXTubwoW3biKbziKXTyKVNos8stbbO9RN76DGZjDNOEr1XdRqSeQTHWQKOUyMjWB8dByTY6Po5ToYH81LZ8w5oo6DoUlMl1rGbhvVUl1BIa3AutTrN5pib5pNMmxpfOqTH0GzRTlEoi8DYbElpRMyRBElZPOPcih+Xqaq9Tmog4+HlrPUCArQJwSIvABpeGhIDO/YxKgyJWaD9ChLJBBKRxMWG9MXuB0azQQnBrEgKWOkqCUW2Oh33+J+YeyrP3dq4pQmZ5Fd2EijrLCxyGYZx8BRDYpqdZS2d5HMpHDkyBGsb23q2bnMgulGP8ScsfOmDArqH7OOclDiLdh14EUqtHVgst130BDz59LzhYYWzETJnqrbU6dHFtARiDtDpPek37RM+xvW4S8Cmnl9jjXBhwBuxKKQqMiLhpz5Mk9o+xwEAQbIbP6zCyVff+LECaxtbvTlVN6YoV5rYHNrHSPjI1g4MI+Nh6vmOw+oKPz8m+9gdW1Hz4nnqKevo6BPgIWuBiEVLzvH0HSD4NrXjwMNA1O2rvwzeMDmTKI3OPHAyMFq39M/tBJ2QOTMnwNo3ROfh+U5+kXnnoXwPwWMYvbZHDB5lieasfAA2bKfliVhZoN/cpwdpHL/S8W9A5m5uFjwNfBSdkcKJ8rY7Ebnk4rSUiI0/B4GmQnaZpnEsw/oqeHu9vR6+SgHQoDkEYMqA9Np6ZKj89OD/mjwL+KFGZ9QpOZ7bhTMWSBt+4O9bhB0ZIKDlWeInMgwNtp+R0FksHA0favtFc5S87UOyB3cRt2rHGhrPpEc4biF4j/uGy6Pcra1f++xZF//LvAZkUu5q4KtSfNj9sDG9xDeE++/UjHbvv7ZE2Sn/jz696xnzu6zTlfGEdust3o96k+7zqBwM++C1jLtZlUSh2a9pjdQGiMJTExOaxKzYpjUP6vPKWcgi6d2nsGDjaEKNY6UPpTK25iemcH42BjWNku4/N5VHDi0D912DbFeE/HeLrY2ruLDzx9CN3YfSWyj290lp4Nul61c5+TgkIofRALzQC+LeIwplSBjADWupmkS20vP0NCy9q8DfP8q0KsFqetru/DC8P6l1dk6sL3WqAKoy7s3gSajXoLJXluAuJtK49zFB3j11beQT6aR6FSR7Date46qOg388pP16fugVRETRHU0D6s+CEiJTaPjAxkB9odnGlTAAh31Z1/f2sCv/ebfwdzcNN4+dxbbKywYjEnXC+oGeS1eOwbrUsUot9nC2+fPYXtjQ56RPADJAPCDMpihvZZ9dXH05HE8/dz7sP/oAaQKWRmh84DRwnHfVUbyIVLUximm19J/BDiMigk6ytUyrl+/jmeffkaOH/r5Zh3Hn1zA2lYFX/2T7+Pa9Uv47/7g9xFLdLHbaOEjH/0Ebt1bxt2795Ds9UzXHBoC8GSWaL0dGgyo65x1reJc5SJd2LeAublD+OqXvyqdc5rtctFWC1e25T14eMZAQiuBre0d3S83sWOnj6Ncb2B3axdL95YQ66UwNzeHsekxPPfCB9CuVXH33m3kEmTey0j3RqVz/s6L38WzT53Bk08fRTxL3VpcAO7m1dvY224g0WtjeGYcp08dwfTsCPbtn0WtQVkJO+5xY2abUuvstLGxifHxogILghoyDpqvAvrWrIDdoBzQ8OjxDdwPQT5z38Q9neSpSDsYDWD57/FPZzi8epmvX7x5E+OjY1opQ8G6xkCUsesOYozRtXQnr2N1AEwDmk81N017r7C5J8KBTVEt0191dqKr4403zqPVSKFS5nxnMNhSxqk4M4KxwrAaaqSywNhIRs4g7H6ljlqUcbHtZr2BRqWLvXITDTZtqdFbt4Zaw3yo4x3646aZoEGnnUS+wOtQ+5wONnHA4SOTmJoq6tDwz0MZE59NrUqpgB0yXAvcL50N5BwiW+tBhTIvrLQmiIuw4QRP95buyglDr/VVFzwrPZXoz4tgwAP+QcDyaGc1BefhUPUDyQ8gYwODOb4q7q241n/OP51NY5pXexGlbHt7VkySTmnt+5cDGD5PNbZI2mHmB6LNJQM7ftBq/gabtigTqLkoJ6Jg89R1eY1d0+clNcUEH6l4TNpsetvuP3BAZ1ifuWNBp4P+CPizAMykOwoQAkPOgjw/TCkr4t+9YEmfTRZbkYLJwAyS6WOhGoMAWqJxfByUa2+r1lAnkw/gwJEFVb03KsxymOPKrVvLuPLeojG7gfRgZkqfIxQ1cQ3yYLciS2tR7/fnfq/OdHIMPQj1PUFp9B8D+PXsArp1ZpJ/qsCU55TqZxjEBweDqK1chBlV59BYz/S5sO6cboum5xYmi7Ot0YyEOzD4fOL53gfeYf5x3uhkDuCNfx8uDOve3CrNnFVMl6/zlZnocO5Q9s33pMTI5ysJm8eDPNsvuY/ZvHBw6OtJe5rQob2JWizTJ5xNDyKFtLwP3wudrfT3lSwtsO6WPbOAhL/j89LnrTPT2l9D5tRZXWdrfb2K9WV2w11yQldB/pyfhWPhQafvV/x8fc1wyED72LWbphOWXjlk6hSMd5p9ezu7f/dFJibjmFlhuruDiDwJbeu5H8p5I1In4mvdgS/fkxr7voxE4mjLIkWDI79PBQTy+48hVmq2e2ovx1SDFj1TEmQLaSrcQrNRRbNW1wco75VQK5fQJPjJ5/HkM89ifWNLPrRcjJREUCeoSDvBSJusq4mpM5m0KuVb1RrOPP0Udip1vPX2O5iam5JPLUFvMlbF6soFnD45g4nxHrrth4jHVhCLM2U8gSSOINZbQKdXQCoxi1R8XEwvLcy8u5KqrC1GEGNpvrxcTgM/uf5O/BP+4sZkjwNgt0AzRGHsqH/peFbvc3Nx4EdnPx4yvgaAE+pgxcYAyGSxttvCD89dwfqDMjrlbWRiNTDPTYlDf9GxqC2kGowFsY2cz0wHpPS8bOFondzI/EoiUW9ge5sNDoztTmay2Nzelk/tP/xHv4lzr/4Q92/cQrfBls48QcyNQZ2vQgEh5S0sgLryzju4f+cOGrWK9E/euYh+h7Iyy7EIgTqWrH46AAAgAElEQVSXGH7tN34deep6x4dVQJfImAUNfRa96roPdAL74YcnPwsPhPHxcS3Ka9few4EDB1At7yGTTQvI/Jt//RUUcin8zj/5B2jHGtir13Dy9FO4fOUGKuUaMjSPDw0kghReYMt6qYQe3pSEtG2DZ/r1/c89i7fffAe3rt5AubQjLWY6kcDwaF7FlhcvvCs/WzogsGVoqVpBvd5Caa+Kz33+8/jB669hIjuMldV1jE8W8cInPoROr4F7N2+jkM6LOcqmR3D2ldfx6g9+iE99/GfE1ta7e8im8vjG11/F2sM9BRmxeBNPPXUME7MFnDh53Nrb8nkHz1am6dWXvGN6P9qz0dqqERhD2/RNn4pYMORm4KkiFWpMCbjMK3aQ4rNn75unMw4OShw0+YHi4NfnqG+OtKphJuDhvWVMTE7IxcS8FI0x0PupC5kFPs4M8Pf1LNh1K9bT4W/yk8CGsntfAD9q0MIOhjzg2k28/BqfzQiKE2Mo5LLIFlLoJTsYzU+g3q7KbUbex/UOKvU2Hq5soNdLosViSrZST+URT9C/uCnJADXVhRHT1bJYN19IIkMWOVdAntZfEioZIOr0OsgP5aQNZnbL08lqT+z2Z10GF1ZcJkBM/+IAukjJam3QDUDdu6iHJoNM9sLAH8e4WqkoHU8mS8GIsyBhfHSgtQyEGOjmfmgtN1VbE/xNtWVF7LK8wIbPN/rVB8JxsrfuihGY9kiVv82LgQb34YMHaixTnJ7qB0+8rl9Pn4dp8hD46n1DU5k+kx+REvC9fa55ira/1wa3BjFXbbO68n3FDz2mTqkhvb90V8z4wsKCFXKlBg0mGAgOPr9Jfni/Pqej1xQw0YFgxcSe6nWQ7p/TTVMV4LVacoagRzwPel7PPz+JEeqeGbDye/MH9iOTz2B7bV0EA9niTiyFP//zb0oCxTnq4+Br0kGNA2gHL/y+g3EHWs4KWqAxKBTiNa0RioEqZ3s9AHFWUuMZfteddKht5Ou8YYy/1+MgzllOVvNzFpCI0birdbUxsWp+EirtPeDle/N+OMZk4f2+HcTZHmTXioJ33ifnN4t8NRahiEtAX7rnQfBCFyifAx6EMSjh9aLPv7+HKbtp81rMbdueiwVmwU0odIhUQBJZd+484O/jcy1KJgjghS5lduYPgkMPagfv5wEWW74PfIpd7uJ7ugC2soH2OgeD3jLbs8X+eX2/dcCr9RVkMXzemZSx3INMoAFKyzRRwlIL40GW1caRe2IyYV06KU3wfd/nsheJakwCQPX79HXP11pGstu3V9NYqvGQBXkefHgNgV3Dapti5Va7pwKF4P2oyjam4VUR11EKQmi63lSl8Nb6KqanJtU1p5dK4vSZpwSmVja3rRKQ1lfBmFtMqG/+gXenu8D68kM894Hn0I4lceXadVmRpFJdJOMdJFBDu7WMTmsLp4/PAzHKG9akx0snZoH2GHt3ScuUSCwgk5hDIkYrFAJftygLtjTW8E5dyuzrUdeFnwb42vb26JclRjyP8JdBrxh0PQNjTJvdDloEv3J0iKFO/iveRa2dQicDvP3uPVy//ACtUhW9+g5SiU6/VzoXPh8un1GdxV9JLmCyGpQ9GPtlejU/WIS4lRLlgU6/Xmmn+IyZ7ojHsba9jt/757+PnY0NXHr9TTSqBLLmD0rgo25S6InpJVM6OjKEa1ev4tbVq6iUSzpgeEjbBtBFcaoobfBepSx29gtf+i0MjY9geHwc6cIQeinqgK0YSgBduqAEOBfkcRk0XUzHZkPARJaCi/bWrTvIZJIYGTa7m9JODfMLc4irbjKNsckirl+7qcJANsqgxIIth1lIQHmAnJLEhlsET2aGTDUX5BPPPKniwu985UWkERdg4gu3ttjRLoapmQltZuxQtra2Lj3mvn3T2H/4CC5deg+7O3v6f252CtMHpnHmqWdQbzRx8+Z7mBqbAFo8cNv44Q8vqBHEf/DZD2H/vnHJI/b2WnjxW2fR2KL+uoOxmSG877nTmJodxlSxiHqLWijqo6j9Mq2t5C5d4OHyQ8xMFrWJ5woF6UEHG6alqPxrkFYyc3GCTE/FerrMNzVtNKGLnA7mwNbw75ZGD+1aA1iOMlx+6PMwu7l4EyMjo1ZglclqfetAYiCXNBBjG55tkLxHXp8dy7S5h4I7/wz0c2arTLGqXM100EhagdjFy4s4dOgoGuWy5urudgnbpSrurK5icrTIRae0LT1h5UyRBXKZFEZpaZZJoTg2hsJQFvmcBQecH9yzbEwHhTUcUzK9nnEh+NxjNX3wyWRBCgGN/W8V8mpN3iKTamMpCUeGDUjsvThXxBBx7op9oVTJpEzq+qfCSmZuOtjZpV1dRqBXaz6kaz2t6YexDirGAi3rGOisHN/fmc0BK2SpXr+Gg4g+eGC2IBy2Ap6h+trSvINWpQbaY1heXsLwyJiKXH3++IHF17jlFucR35NjxPXOZ+tyBLPYMi9gPwh97nimyNaCFQTxyzXf0cNd48BzLHQtow2gmi6E0565xyazYv0mCyaF8EPbwMsgK8H35P9u+Sae3d0pInIQAea27cupbBrNqpFF07PTfe9kfjZJDUiKNDvYoQxocgJHjh7FrWvXRGFLHtGL48+//m1Jkugm4evW79kDTgdrnuKNgsEoY86/+zUEPoLsz5+V5nik0DAKxpz5c+snnRUJO+P8/aPBiYMOv6Yz4KrOD8033C9ZgDoUFwnQsYlP6K7l+xoDUA/WogDQntmgWYzOuchz4jwzu0HTEffnenCAUEOY4GihfVNi1wh4k++xuV34tR3o9YNwESltEQ/U5Tu55mPAQN7nk4MyB2a8pmcRfIyM8Uwik81rTrpXPMEyXy/AGTJikreE4EXPM1ggKhAMezg/E7vm+ve0RwU2WGex4k7LkIjkDGvPzxF3cNBcUubFADg/k0skjLQa+JAz01ivNc0+UcXDFkR6LYkFZiyUC3UkEQKvL6cImaAo2HUm354HNN79zEXoqBi1M3NcxL2UgD1W73JZRWjKoANiCMPe1qyCZKRZr9VRKe9hdWUZY6PjaLCZAIFq6M4yf+AganUe5Duy35IhR0h30MHBBorsIbVQHextsVhtHwqjI7h5+5Y8ZPOFnOyr0COruYvy7jIO7h/F3DQPjR0qg00fo5wWmaNhIDaJRG8WqcQItwUVEekJ6ovaIfWmDc2GHbr+/7C9fdHao0D38W/rM2njs6r+KDC2z8tA0h40pyXVcJI3UObAqKcTR6MNtDJdlBpdfPeli9hZ3UO3uoVsogPaZfmmI7syplzbjMAzYve8MEALpW2pPd8EpfHrdVT9XaPVXLUitlesUjqN+ysr+LW/9+s4fOQgXv3ud7G3QRZd01/2YwphI16YXfrgVeo494OXBXqtIQIVjQnsP7Afd+7eserYbge725v44n/8RYxMFZEZG0Eim5VnLyerqlEVBfaws7WlFBfxCAEu2VZtSEGsnmBxS6eL8t4uHj68j5mZOQwN5bG2vqrOaVPT86gyNaaKT84R0y5Ld8hudQFMqSsSGQyCmFQP6VwGH/zgC/jeS9/H0uJtVDe3xd4SWFMuwLTKndvLiCe62sS4aFmoRPswFvAcPnIM95YeYmKyiN3dTfzsz31aNmB3Fu9gKDOksUnEO/ij/+srqJWq+Mznfgaj40l0Wz05AHz7xe+jVo3J6/fwwhQOnz6IyZkxjE0Mab2JkU+w6GPgtGDjZmbrBPYs7pufn5NUQZpdNuXoGnjxDdIDCVv0VjTlFe8GOh/zMA3V5XZwJnRADw8PaVPywyaaFnX2wQ4R01/ze9VGFbur2xgqFHSAqOd90EPyOnwN06Gcv35dBzEzczPQXKubllf33rT9hC4f1H55AxzqORdv3cbbF24CDQL6OFIjWXuGuTzGCmNAuiOQmBtKIJfNIqvOjdYm2mxtBp2FaK9G9woDfBx7BtBWYKI5Gxb4QDtnTQf4RQCggyEWx8Vz72B6dgETsyNYvH4LI6OTGBnPahzIHPmBXK6YNpTf49rh/qigLLiyOFtGqVOpvIvh4VE1TBBb0+oExsuCSAdkOqxYGEr9MVeSGSD3X8OPwENN84QStaDp42eIskY+9nw+TFE6MHewwfumLIi/w/up7JYUkBdG6LvuHfeCD20olvT50Q9wA6jxA07ewMEvVECdYxL8m/2w9veLMmT8u2stfQ/kvkSiYHnprrqBFoaG+oH14BA00GvjbMyQz2kfe16bhVO8LwcAYkHVycmaPjh48fET4OQcL1dUvHvs9EkVHWp3lU1U2Kc7PWxub8nt4OiJY3hwfxkpEiQMaJIZfOVrL6IZuuB5m9UBi2+Bra8TzaOge/QzwAEJ/+2aeH2eYA3mhU42f20MDUDZvx0Qc07yWg7W3C1DBXChoMkDKweovkb8/JJXb6QDnb2eAMnArgcb3rLcmFNj3zX3EgllWShPcSbXf4f3623fo6C7r70WuDJHCQ/aNQeD76zPB7HkAr0md4iCUnuPgcUc/x39zKbVtqwh90vq9T1w5Bhw7XvBmX8/+nPPAPkz8O5nzJ76M/G9l9ezYmSzLtS8ClZrmr/0Jg71MGTNud7l9qKCWHuOkhR48bjKOcy6kePC+3R2n9fm74rMDM/D/j7I7DgIdZcd/o5loqgUYJv0qvYiEnP2HmYzyzli2TDLrLiMxfcYrcGQQdD8pkQ1YoXGMd3ZoaWpy98M6T2u/ebYWqAXQ6ypSiL3n+ufMVaQY0oFdBptTUoOnNJtnQ5q1G/ksmLwWOG8sbGB6cmiWJC93V2BphjbECc5rXiAE4haNTffkGCE+sZWo4oTp05ibXMbyw9XZK9EVwgChnivjnptE6lUFccPFZFLkSbfUItiApt4bArdLiumaUUyh1R8FHGyvWxiwfAT5sdoDSL1KSPQ/ieA3h9H6YYr/DjQOzgc5HYz+LLmXH0bMKqMW9xwwmKpJdpodClmT6CVaMvR4fzrt3Hl2kN0qyWkOqFTGQtkxO5RrkC9nP3HBeadacTwBLcBj9A41mRRyTK26LpRIejlQWUFdCwefOK5Z/Hpz/4M3j3/Ju7SDUDuF8aKexSX8o1URWfA+VdfwdrKQ31OFr2RUeXmz6nEzbBQyOHMUydx/KmTiBeyKIyOI5UvGJOfSSOVjKG0s6uCMkodmBoeHSnaogq+fz5JpRNV+n5P3aYW5ueMEcznsLtXtZatqbj00WQfxH4womSLY4IZzj5Zu7WUMj5y+jDiyOClb3wbacSQ501029gt7Ul2U5wcU1ES5+HDB/QkBk6dPqnrbzws4e7yAxXOHH7yMD72N15As1mVJ+zY0CjQS6GQzuDPv/xNLL53Cb/8y7+MZK4pIP/qy2fx1hvXQHeEVLqH9z3/NGanx3D08D6za+vFkcoYi0C7OaVglJYzH106kwzSxzHEu3HcvHYDCwcXUK1VBYQcSDhTYJuvbcwCOdSLu7QgsLQ8dLg5a5MIOl/r5BPWR9w2Ji9uiTJGzvpw8/SDTodEu42t1Q2BTgIWFZWEDbjP0gRdt4MM1wPztQIEcWPXlArjfqFmGRWlPLWpB4BYKm/iwf1tjBaKKIyMIJYimMuoloAd1roObOkQSMaz3RHbYSwpU2MGcvj+qqIOjKd5XKYUSBIE63BLxuQqwoNUh9iQ6W/Nt9U04Zwv716+g3h6CMcPDWHp7jJy+VEMTxQe0bUqMKiZzl6+pCF1yftywOtjzWCXUp/i5ISCMd6j2nn2jKVzv15n9nhvrnsUSAvghddzhtIPLyW3FbDbgePggu/h1xVjzIwLddRy3iE4ssI6Xp/vt7u+qfccKbKAyLSSmhPMTgbw4EDKwQO///hhbkA3pkBO15blHAP1oBuOgA4HaQoSwjPk+4lBTsblX0uwfujQQRUxhk7aYT0FCzsdwknUQmFulD0MSKK/fzsI1GdjEBg6ujn4MXZyYMf3YOk+Dh87qsJtdQsMhboMDrnHqCNaIoFTZ05j+f6yZFYq8Eqk8Nrrb2J1ZasPRLnGHNg40Isy2n5vztI5+Pb17mPvIM0DTwcbPEiiILW/TiOWb/45tVeFLmrcYz0QGACf4CwUsrp+Lc5dZmFIULgMQOcGATUb/9B1KNit6b0itmLGCHL/Mpsvd/bwPY9j4S3G/XM4cCMwoqacxcUe0Dho9gyj7zUClcF/3IGbv99AsvRo5sTPSckFQvDkc9I/O++Pn9+Zawe7DiT5Xh7M+Bw2UJuWntV19L5GjeG093MmuQ/AQ2Es3Ycs/T/wvnbWV/NFGXnu/ZZl8+fHNcn3UQAQ9g6escyo8H2dnPAOaTb2FlTz3OQa8P2c2WDWMXAPS6bIZlP+kQp2bV5IGWlrHEgTl2uyeJB7FD3M+d7cg33/sOxgV/uU7yN9EB9IAAfR/B1dk4DXDi67ULTFLt9I1ZAEqkyTKxKzBgZdsmrJFPaaDbkRkEtt1BoSFlBPR0DToEk0Ow3RviIc4LZoCVCYcgK6rRq21tdw5sknle67dnNRHp5qbUnA2mkAvRq6nW0Ux+KYn+UGvsbaVcTjRRXFdcjYII9eZwKJGEH3CKdPkDhYv+ZByRmHxP79E3W9PwXoNQhtX/5yyUmiul43sw50u7ouMc0uJt1szBostunGUOq1kUslcXe5hBdfeQftahPJ+i6aTTZJMJN/GfJzvJttaznIRgmpQTpChRrUsQYdGlOipJrZNYyAuFmr9bs0JTJ5FdHEcyn8o3/8W3hw9w6uX7yIdo0m+2RwgwE30z9B+8O0NIOVa1cuY/HqFW1WcRVJaftHOp7A9Ny09Kfj0+PIDeeRYROGfB7Z4eGg76kKwDB1yU5jI6NFkziE9IZPTk93i6lIWOHP5cuXcPLEcYAp3VZTk70X5+wjKLMWxlxx9NPltcWcSWOexPs/8Bxee/kVrD1YRb28q7zvwtysUsWcjNfeuyEWIZtLolqvYm5uHtffu4mJqVlUtncxNjWNWreFD334BaSyMazcvq1UeTaRQ6cew5/88dex/vA+/ubnP4vscBvjY9P45jdfwvV3lhUUjBWH8fTzJzEzOawWw20FIi0FiXbw2CFsbWKtlbdtYoOiL34+bvzSvPXiuH/nHmYX5lXo4gBMDFTQ43HMeMjwc9kmxxDFFr8BaUuR8eCp7lU1xvVaVUwqNyuCGLY35c0YI+sFcXZvjP4ZeDlzoFQuu1NJArWmVsPlyq7s2qIHNA8VZyGcseD1vNjJLfrUNpKV216k0wfsdjhyk9YmHvT0GQZQMI9qPntPRWqzU6kCT2iOrUmDfPO0DZs+V/SfZchnWSmruud4NbFXq2M4k1Pnx53tEuaPzqlrF11NnEUhQF66vYHSdhNPvH8We7tl7JaaGJ8Zsza7zUFL3N1S2QpfuDkHb0/Ng+DUws/Hzy7LoyaBehzj42OSm/F+PbXJceQz5vX9gPLUNcdHu11g1tUCXDUeg2pz378cDDjb5GCJgL/dscYIvI4BAWvS4kzozsYm0rk0ZmdnUSqVLc3I7mrKDrikzNhNz0z5Pflh6wdzlEmjtINfJvkwEJ1Jm2TEWS0Ptvx13BPJPm9ubOj3JqdMU+zMKsfcC17C9t3PKjkQct95B5mSekXAtl8rqgfW1gNLC+/tleVSkh8eVnZJaWBvZNHrSdfLAGz//v0iRQjIWajIff3ugzVcfOey1n2U1XMGzZ+BPw9fe9GAxaU3np3w6zgQ8397gGOMnoFJBzsOHB0sO0hj1oB/97VFHS/H00EOf8+Ket2D1qznJFvK55WGllwoPrC0k4aUhXNhjlEWksnlLcBSJy+7Pn/P9cK8T5dbcUxMsmDgyeULUWmE7AzDfsh70/1y3YfDm2cc/aj55ePj81vzL9TM+L7pwZFLEhwIevDFseQ4OJD0+eN7Fv/tWlsRNaqtMq2/z1EFw2zGkTUPX5+P2qfrbOJkbjwOOn1O+L1FiQj/O/909pryPnP6sX2W90HSgevL/NsHHSuZlXWvYAPSA39nldKHz8B5yuvyiySSBR48I4x0IjHF3xVrq6yv6azt+ZrEw8dKeUnKEYKsTp9TbLFli+1zDkAv79/PU5/Lvl60FzY63Z59qEfBrm8EDufIwvGtzDEygVqriwYPRVrdsKd1p4UmqyepTarXZcqez+WwvbHO0wLx/kFJD0pLZbY7jdDlqYPq3g7mpqcxPTeHG4u3sLa5ibGJEXmoxhX1EYRtIp1sYv98FoU8Hw6r1jk4PC1oLj5koDc5jXRyGDFQ95kNRW2axuF/tyzr14Y++nGj/4oC30eVHwO7nvD6vwr0EtyKLwvpLHoT062BtS70++MUIG9bQhxV6pHYVraXxPfO3cWde/fR3NpEim2hYuaN2WrX9JDl/8dr0Fu33dSB5wcBWV0/MBmdkZUs5DKSI9B1o1auIs0mAp0emh1gfWcb/+AffwHTxXG89r3vorq1Y+kfRpG8FjcGMmR8z9CxbGtzE1fefhP1chWNZhW5TAZTxQmcOH0CLbQxXBiRU0KukEN2KId4LiOmms0JyGpOz84glR0W2GUVK8eP3qbuJauIUTqz0MGKDFWtjiuXr+CpM2c04ZkSZPOMHgsq6NDBwo7QIc/AbxzzM7NI50bxta9+DUNxHpiUOOypaQhtY4pTlMMwA5HEg+UVpdTf/6EXsBxaEd+8elMM6kd+9m9g7tACLrxxCflMHNkUiyK6+Df/+5fRbcfx+V/8JFqNLeSyI3jt7Nu4dP49yRiOHN2H06cOY3Qqi+xoRoAwHTIfXuVu4JE2Y0wlGni3A4StMw0k8MBnhMvnomCApuHlqpis4YkRK9LgYS6nApq+EyBYgCkHg7BhBwVXH+xynKlp5jxaWVnD1ORE0JVxE2ypgQfn1ZHDx7T5Wqc8ezZskmA6uaAxDjZEbEGzs2VNENiohhZ5/OKGxWBXQC8CuF2bznvhWHuBD9kwJ5t1oIc1xNcLtMQSChwYxHJDkwYXKTWF0d5hlW+WriUwbxHopdGsuwVbTFraBkFSvYW9El1IOthY20a5vKcmN0ylVVs1LeI4fz9J2cQQnvrQaaRSbc17A1sMvIGluytYWtrGM+8/gninhGs313Di1Anb0PncwwHFcSXI8I3eg1QyvA7QOMYc+26ngXQ2j9HREZR2ywIOfJ4OcjzI8YND4ywdvAUpGsfHdLwsyvP9QpaSfW02n5MZ1vszIsvrBzGvbQemgfca7fDIYsbiKBatG5yDWbqEeGbCmcAoUOO48bOQ7fTD1QGHA/BBAYsxx2TSeM54sOaBsXfRYsGuUt+9nope2clRzGE4vAkU+J7OYAlEBI1jnykKoImvswY8oT1wAN+8no+DM9hi4cLv8fMcOXoE2zvbVjRFQBkzIoLPjbUOC/v3y0eanuEEeurm14rj6996UU0KzMXRmbdBAwUHoEobe8OiyLPlzz2YdObNQZjPmWhBjzPGkryFLx8rfwYO2uwzW2Do9yF5TMtkL3wWvj852HS22Z97v1gyNI7ywKrP1tIiMjwryn34LD2Al89/2Ds8Q+DvZ6CP6XwranUw6aBTGYiRMc01fi7/bAxm/Pnzfd3VwUFon60MQMzB4mDe2Vh4AO7XdQDsnrp+njkYjc5J/7zU/ftzNSIyNGYIjS4c2A6evTnnOMj3YNLv0cfc9gLLVOm9BDrlyyTdrzpORmzC+HscdyNiBo1WKEugntrHT5IEkZm8jGEO3XOQgFh2potqhbIDc4bhl9+LA3hexwMoD6yaobtnNAB38OouMnw/c66gnHZvIMXpmkTHA1P/M1ZvdwLgfQzN/TgIGPrMk/9oUt/LyAvWUUyp+tDpQ76fbN1Y3sPMxDg6lbLYNLIh7F/eZFoxzi4Y3k/ZBLDVyq6qpI+fOKkijVv3bsuXkBXz7C8f77XQ6tQRwx6ymTKOHqb90S7QKyER42bDiK2IWG8YwCTiMbo5jCKGQmB8xasGXtYqmb2lxODj/pjCtp+C7f1xTG9U16vUYeh6Ig0LgSqF30EzLR/Lbg+VZAplATZ204rhyp0tnHvzBho7JcRqtA1hISEZAxPr80LcKLlhOivWTzGEoMKBhlo3qv0eG9rV5XMrVousXyKD7WoN7/vg+/Azn/wY3njlFWws3RcIIHPLZiJMt1HakiNQlnDemJKzL7+M3e0NzM/OidlNpElN0s6orslI0Jsv5NFNsKkf+z3GcPj4UfRSWSSSaevk1CPY5SZvC5jNLmxx2kHshxM/YyqexPde+g4+/elP49adRQyNDlvTD1bihlaexLpMhzzz9DP43ovfx507S8izXWyzhgMH55BOx/UZNta3tCjYEXCCtk+JJC5euoKh3JhsqvYvzKqZwskzT+Da9WvoJbtIdjIqjvvGn72kJhsvfOQpFGeH0Sw18b3vnMW195aQ7HVx7OghnH76EIpTwwo2YhmmxBmps/jQInmm3i39bGyr2ALp18jomck8mX3fpMTyxKHgkhs1GfUHD1dkucXzSgUSPJTdrqjvb2ppK9/ECc6syQGZkZqYeqaoS+UKmrUGKtXdvn8q24xnM2msr29jvDiDYnEcsYS1oPXchmeGlH3goRikFPfvL2Nqsoi19XUx0fzcPLz8kNWB3GXquis9LKfjcGHIvGjVkMWqe2XHFAIfMqLyTU0Y68yNzlP9ZNx0bcJdVm9zPe2VGXOre9rO5jZq1ZayURx/aiRjuRRSCZOODLGVNbMYTCVmssiK1TYmic9gfWMN48PDmJtdkPc4m4QMUZtLwN+lh3UGO1t7uHp1BU88ewij2S4uXlzDkWNTYk66kkoYw7KzuwtmfPj8oyCPrYUHcgaT82hNZFIYL06gUTXNmoMLl1wQ2zuD56lM3rdeF3x1/RDln3xfpdWVYuZhxeDCXDTINFHWRNbNyBDTcSvtrAYLfH9L7a4s31e77OGRUWXbNM96bWsVG/Z4B/V+YBn4NS9oe9aDLIEfimJoyMKzO16wSnOQQwbJDmNjEg5gMLwAACAASURBVAzYhcxFqyvGNDfEbI0dzg7O+KcfqPy+M0faX3gQZ6yYzuRAkaK1IFXw93cg4H9qXINtH9nbo8ePBiZzwL7ptR1jd4uTkzhy8hgWb9y0WgnOi0QWf/onX1NXJ+3tGh+zcOoHEBGWnZlEZjH8MPfX+NzwZ8Y/o6DN558DMZsTBsb5dy9Q9X2X//bAy8eO88P/LsBKj9ngPexspDPEPv4MNFgT4Zkey07a/Tsw8/mqroTBBaHVtcCO48HXqfgzAGu+3gAz5Qr+bI3Nd4aZr7diMgvWGSx7at9BKf/tMiCOgbJKgXDxYLJPGEQKzfzeo/PBgl+bP34tDzz4Ot//HHz6ONm9WKt2Zy89i8Mi+SjL7M/Yftf2FH55ZofXcgmGz2NfezbWJot04Mi9f1BMaPfP/z048ACKmR0G0fyZ7jcEDnxezRb3LTvHlIkMVmx+HwrcvYFMJLASmSP7v4F9owL+0Bra57XvXQairYLKMlgkVTIolXb7Mkx3shIJEp6DzlACXkfZjz+0KOb1wm8XAxhgA2o0XCbwVareTe7JYJqPa6JRQabXwf6pokz/a40Wdkp71lqRWhy6OmijsMIPnvHb25uYnZzC5Ow0bt29jb3yHoZHhsHeqxT1G+Aro9fdwehoD/sWyIyt6ntkd9KpAtqtGBLxacQwiXRyFHFMkEsIjg2WJnM7s78MerUt/mXI/1ewvY/rem0Ltq/HJQ7hu/qs8r4NRtch1gKtauqxFMpJNoaAdMysLv/333oXD+6uINasoddhs46u0oymtSULaAeygyNjFfhzKwhTmj80IqCOkZrebDKJ0u6uUrRsC8zOXns0vM9n8IUv/kM8vL2oRhWUQfQYvetEDcwYU41iI6nPjuHOzRuYoO9qmhFfzFgRuUgY6O0xWstQylLHzME5jE8XkS2MIZHOSm7AzZIpJQNRPHS5KKnljjJPZrWkTTmRxttvv4Vjxw5jj16KQwWBB3aEYwZhbmE/8tkMvv3VF1Hd3sPagyUcPTyLdL4g3e3I8LBADd+TtkAEQZ/++Z/D2R+9gdHRCVx4/QI+/pm/gSefPIqV1VXUVTiVQK8Tw5f/7VdQq9bxS7/0OXS6O/KUfOnFs7h78x5S6TF84H0ncfTYLEYmssgN5wasZMYWNBc+Uz1kVORnyWr1FCt5bePyTZSvpXZYG3fQQ3qkTocGykJk9RZP4Pq165iZmdahz2tHu9Q4gPCDjtd1c3Rej5sawS91+Ez5S8NFgBnuRfr7eBdTU1OmIU9kMDU92/cAtc3WGFZp97WeaZHXkf9pJaTbi8WiNmQ3YBdbSzcQenVbiZWyNQZwzQaLm5W32C5t7shSjdNwd3cPTz51WlmixZuL8jgV69DrYK9UQ2mX2vWU5BkJpuJoDZfNYmt7VyCo2mggPzwqNrzbrKsyXq2BueY4A7nZV6sCsOa8EMf21pbmejqVkzSEQcWxYwsYHmKmpCvJ0OjwMCq1Jt44ewOn33cU+UIMF8/fxPHjCyqM9LHi3K4xzacDwBgPFbkSKDJS7hiryHEoVcrSyg+NFCJpPNIKBIo8qEJBFddL8O+0oKCODNvAB5DHeUZLJgJkA0nBKk6A1uQhDnp87Kl3pv6abiECLqEi3Q5nzpEkNlYfYqSQw/DoBGqyVDTJBGUY/ap4L6oJhUHReR6VtjBtSqDMgNJBsjx66R8aPIjlAiTbNT/obZ544dnWOjt29nD8xAmsrq72x8xTnPyMDsL87OMcl+1SsHBzAOFAWcx5AIX8Xd5b/76Dewn/vbu7o8BGnSPDZ+acF8Pei2FlZRVDw8M4cuwYNjbX0ZA0o6d59+K3v8/tVV9digTp6BPY6CgYZdqdU4Tj4c0w+HMHDo8zkMbGWerX7tv2UA8UBsK8gd92VM7AOehOA7w37ScKbAZe3ErTh73ZGUEfu+h4OfCje4uuFTTaffeLYCslCUSacikDulyn/kx4DQdcSodTvqa29bZ3WNbDz18Lhhx48vf4fFjUzS8vzooyp/79KJiNzgfHSVGA4IBdqCJYlDlAtT3Mzk2fb9Fr+Gfxe+T55YSAxjpY93ng4ffsYJ/v7c2HfF1Fi9RsPx5owP293enF9Lkm9OTr+N6WtbOzyDW9HgCw/wLXqMgLNmah1EKNjKwRDH9HQJR4Ovjj8rXeIS362fx9jKkdMMcK+EPDpOh56IGb9rRQW2AkCudTV00pPDAh/uB1oiz3I4DXH2D04doDij5a+zu7wrMlMfWotU4PZfqAUrNFTSAPMjJs3MhpnYQWJofyVqHKDVPNBerY3tlFrdkQuOEhKAROA3x26yjXMJTN4dDhA9jc3sHqxpoVtJlQCu0WNwpu4LTtKeHQ/hGkMqS0N4FuRXeYiBeQjE2i05tAIjGBFB0dQPZXJV9m/0MWggCAh8ZjbhV/HdCrxR3R9Pq/bdFbBmiAlwd/s6Iis3chl8qHTBszBgy7SKnADb2mJtY3fngdN25vIF6vIN5mCpom6kzrcgO3Di9iKsKGbhudic9VTJEIm5XUzZQHVBVEcAPVIhKYSKDe7mJtewNf+K2/j6nimFwcqjslvU6bOFNAQV9KoF3IW0pB3owpahBZLNdW0RCN/Zu1Kna2t5FNp7BweB9yo1lkcilkh4eQLvC5FRBLUdNLNo3Cd9NqESlq4fS8J/rACYCfiZ67y0v3lC7nQTtZLGJ5Yw0f/shH8YOXz+LS98+jtLuJI4f3o9WpSK/LAjwGXI0Gi0NaOHHilIojLly4oBa9+fwIZvbP4OMf+whWVx6gXCELnpVO82t//A3cu3sXv/grP4dh2QTV8PU/+y4qW1WUtsv4+Gc+hNn5MczOF9WsgkGCF4ppHNpdMZEuS3Bfy1jMGDYumjQ/uw4C8uq2sZMpz6XNksYXsx+4dKRwNuHq5Svq5MSZRgmSf9//9I2ME5GeuXbtRp+J2trYUGpaQIkMWmBrfePmGmUgylTT/Px+MfMEfQzcNC8C28RCHG12LJqMWZer0cKwWDea/2udRzZ/PnM7pFvSqXKiemcnZzp57616S/IOzvkqWU50cfDQnICVszPcHGkF9sf/7usYGiroXjlGbCs8NJJDLJPB6ERR481WzZQ+EKRnhpLIJnPSVEuTqM5DLRXe8YDkdu7sSSE/hHgsq33swy88iXw2obHY2dnC2MgoRjMj+JM//Tae+/AzmJwp4Ozr7+HY0X0YHsn05Vz8XATUDA79+ehMCp6ibBfuLNPaw1XQvYJSi3TSWrbaeA3cM5ypZCtNFoV4MQbXIB9knyEMqXuGlXwt2WyuN2aOpNVVsYofjt7IIaPMHJ1A7PC2Nuh8nfrbV/aQy2UxNDQsT/aQ4A2aaN4nX59UkSr3CX5OyUo6tj/psKaMK7Tm5fcopWFHK84TjkM/K8DCj9D+tc/89LsnxlXTwAK/ialJy9zws4UumFGQy/F3XagzQJQj8NoEV84mOXgTSA6V91EgpL+HucxAlhXpbDxTo49upFkLpWC7G7tKnR85eVTZNVqmcd7Uqh1ceOcybi7eQj5vIM87W0UZctcdc86SLHKGlZ+Z4yPtIxlhMr9hbRvDNdAfOxgRgA8aSI4v/+2yAdeY+r/5J1/jrCHT7hZE25p1iyyNYwBnziZK8kI3kGBLKUAY9olRAU9mbQ3MOrPMz2FgLqmOhPxKZXIqzo2m6plhyKQpTeE8YjElswRWVyA7rODe4Gyo9pAQkE9NTlvXWMqigs2djwn/zS/VhwRw7fNAQUbEK9oBrO+tUeDsBAO/x/vx33XSwue0A3IDiSYhcPs33oM3YeDvO+h1ZwKe1x5QaJxCAwm+zt/T56F/Ln+enCMsBmOmTP0L1FhlEEj6/Tro9et4AZvdb1z+yfwZ92E9Z3W/tbNKZEmQZvB7/gxcOuQg2tl4WUhGZUN91n4QkPP+RRplTX9MQpDXMZDfMEvI8KydlNO9k0yptaxXo63ZRyOQAQD+y4BXzCWL2EDHhg56HHgWgqg3GlF+Vx2vsrE4xjKsizevBLUaDe9EVnhruySGjtGh2A4yFF0ugB4y8bSsq04fP4lGp41rN9/TIaZ0LPV4XYLlOuIxWvnUURyPYWqa1mVb6HZ3gh9wAeulFiaGDyAZn0KiN4FscpJTw9hRVdoGxjeWUHHdj4P3j3zvJ0gcHv/dx18aAniLhgJItrEMoJda6fDQCTDK8RTqtEmiyjcOLK7U8J0fXkFtexeQDpWpQ4JN72tvrX+14VDSoFQhI7aUGFkyro7r1WmN0TCLfKpl86lk2ogTOR5HudHCsdNH8PO/8Dm8de4cHizeUlqZz6tAMXqdE5oTu6Gue7y+Mcqm7auWKxrjNhnkVkPsG/Wco2PDyOUzyORTskjLj08glqa0Ia/fY0rfwZ6CCIKCUPTYZy+CsJMLf2tzXWwTf39qYR4/eOUsGjsttHa3UdraQC/ewcy+aTHVZMZHxsbM4H1nD6dOncHi7dsg+3h7+R7+7t/9dVQau1h9sI5MMq/2vd/95jdx8eI1/Orf/g+RG46j2QW+9dWXsLm8Iy/Wj33yeRzYP4UDxxawq/QzN+s8+WDbjMgu5gr9giU/KDyg8k3LgQzvUQUA2ngJakLXtF5Pi9rtbbwwQxtJwxoV3Lx5Uyb3PAy4ifDwc9DYZwQY2kUKHXj4qnPZ9o6Kn2TxJsBhhRLeqYnXy6RymKQd214Zhw8f1j0qYFRgEhpFMD1L9j9uoIJrtbK7J09eumvoEAnpT9dZ9aPwwBpFWQ8drqHf+tLSEthql0BrfWMXTzxxQp+TYJrpUl6H6cuzr72FcpmQuI0MO55VKqiz+LLLgK4lZpJAN86Uqj6AhavMeIxSS81CkXxWgVs+W0C1RF/VhDZ3yU3iBPsZ/MIvfhpTY2wukpBEoTg+odbEX//6D/HcB89gbDyDc2cv44knTyCb4+qxjZkODZXqnh0QwW3BWVNa09ET2g/t5dt3MVGkHVkHxdm5YHvUUkaDv8+sWK1OMJBSurHdbqhyltZ8MaUJg+8Kn2uP7bW5ZmkpSA/xnkgEPY82nxmHmpIGPtrk/8fbez5Lmp9Vgie9uXlt3bJdXa6dGkndjRwIGRBODDCIAYZdZmIIZnfmy/4tG/tlY/fDRKyLgVhggNUAwkkgA8ibVvuqrq4uX9eb9D43znl+J/OtQiBhhhtRUddkvvmanznPec5zHnS7rfBRLrJZCJkgZh0IlCk7KqupA1uPU/ZTqlQjQ5PmajDC0f+SbV4DDEwkHwnmiow8mxNFA4tI3S+oA7GYSSserF0ERvImFugPBsrjm0Hp3dt39ftLVy7h6Cg05ARNuk+ZwiOntHkcA7xgygrzJgUGtlpLk194gKhIF5v54qbOecJMyaXLl3BweBAsH51iUjvZbrOLTq+DcxfO614e7x6GET4b7Fy7i6tXr2qNZ8LVDKHT+9mA1YwV98sgUxY6T2ZU/FoHlMFmB+tmgGsAaNaR/5ut9v3wPuZ5qTRysr+K57qQIhik+TVcuw0sfRyep3WbSkKL3GJWkbZbLEhbeFwb+EnmMo5jCZylNSBY37h2Blp0W5EUgIEKq0ei2eK88MmNX/j5cjeZQPUucoZIKW8D1Xnwkwqq+Ex933z9PBf+TmA043rjv/uY/Nl/5zn72H4d/3fntGzGgMQbnZQMOPk+Zjh4LII9gll+eR5437A2OpvG9xgOyYBlQKFHj+cRbJzan/Mr6Xmzx3Cmif9LGiUrwxyKycLRLdWjpoJShyg0oxxJzW9S4b67qIWMatE4i5/lZx7AdzHWFPTnH26LHYmmGWp1Fx7HftZYWkaf8jza3rZace+1VmcaH3WHLDmLvTUG7oJ9yT6YRyUNor9TlR5hozYusgbUlKZUPSsfllnFzIiTiwYjcfm3hoZE+lUt1iPZQnX7fYzEbAXIYTnXbDxF6/BYXXJOnT6J115/QwsoI2F1/RJAJNM7pmGRZA2nT5extsKodU/uEWzdyAViuXYW5fwZFHO0ODsle6pYUgn5Is3DgjLeoH8s2/t3Ad/Ul+JhDJ1ADRe8UMjNpI/h933KPPJsHzxBnm6+pQr+yx+/hKPDLobspsYAQZ6QfRXqUDrC6NURlXx1FTWlNouyFwq7J+qFlO4icJ5EtTf1kQS8Kmzg5MMYv/Y//hp6rWN89S//GrnBQMVuYvfoG6tWvUOU2ArTlazCD6Fr63KREetIAD4IAChdb02tWst0clhuoFilDrWMSjXsnsiGGPh4kZ6DtlS8FJMP6LabuH13S1XijfoSvvjXX8KsQz1qD81OB3dv3cC7X3he3Yqef/97BcTu397F/Qe7OPXYGbzz3U/jXc+9E1ffeA2zQhEr1VV87YvfxGf+9M/xcz/3MaxuVlWs+bu/8V/R3KOkZoIPvO8FPPXux7F6oi5NKIEBNZ+s1CcbyTkRm3Gk+x1hm7EO0BkbrhkRp3v4XoN7dj7kPSOIjO5Zizk6B8l6liPMRlNsbT0Qw1UouQlFtG7kl6UvjvK1iLHKv93G/u4e+kO2+g7vW36OQHW6DuqiZrOoLOeCfPLUKRSTUb3PVUzTJGQYfD2ZLTI6r7/2mp4Nwei5c+c0rgXImfqmT2Q1qo1Z/OLNUUbrLIhlQZSKroJ5URTf7aHbGcoLuVqNdBkbHvAY3V4LR7tt7LenqJZzGNGnkQYnxZI+i89mWpjqmS2traLV7mjOUDbA9Nze/S1Ul5dQK1axsbaK7f0dMZM8N2p+67Ul6Z3XljfwwY+8gBMb9J4tz7uhLZWK+Myffx1nz23g/OWT+PZXruPik5dx8sTSHOQMyB4hh8PDozkQnD9LbhTylY7UIn9P3Twn7GDILmwxZqKLYgGDHpuU5MQEkd1mYYncHSZhH6aUeZiXzNksMVbFaKTQqDcU8Bo8MeMRm20UIpqFKTCIlZ+3K5x5xwimIw0a3S3ZuCaAKbv/UWsr68HxBJVqLdq/s8NYifNkiLwKZ6n3S0b5siJjBilAkbtIaqyoKQmvqaj1XJrjlErl6wQ6m8diWDlmHFBqvnDskMVKdcpZwMsxZYaUaz+lDc446j5wX0jtus1yCXAl/SLnKnW5lNUweGTAwjkjkF4soNvu6vfnL5zD6sY67t+/r7msYtxJHn/yp3+hAI5rgeZ9MtwPFnVh+xWgPzZvzdskZ9J1JfmPJA6yTFs0Y3C3TbO0DhJ4nCxoiz0iwIX/jwAjOonxPhq0yhVFQDqyUj6m7ktiCXm+fp+ZeoPi8A4B6kvMDDTmbKqBGI9nEErmMK4v9kXuznIsSBI4Pjum5+VIlEgGnT99YJMGXYWO8iJfdJhUAF+n60o/ybAWmu15YJHYZt4H33vhwhQozTW2qW22n5ekObbqSnpjHjNs2SJY4M++nw4a6rW4F17jI6MShY68dnuaez33MzWw5p7N762X5fk42PE9VVCarkHkQyG5BHG3ZzCcsn/qJpl03Xy9mNNJODnw3lHmxOA9ng0Xl9jPpK3NR4EcXy8f37SWOFDkfTAL7D3c68zcEjMhpGgaEWOSnzWZcBzGukYnoSi4C213NAvKyZ83xmfKbifte64zGD5UtBaRYbg2OEp8VNJgZtKIzVE5BxOjVnLGBL4lehxaKcsIXt64mhKpcYGMx1LrPaDV6uKw1VQxHFsSU6eoVBtm6Hf7ajl79swpXL12HYNRH0tL1D2O1UaV3asY1ZHxzOVoZdbElSsNVCqEa030Bl0cHDVRKa0ntncdpfwayrk1+adSn+mFg5t6VLZ/Jyr3u1g1PIp0Mz9njxagdvGVZXsFelXQttD4DilxyJUwpixh1EexXMWXXt/FK6/fQX9/H7lBl3YNoZ+b9AW6uLEQLGmApjQN76clDmSAPHg7vQEqZC36PekuXdCgNpjI4bjTwb/4uX+B5577Pvzln30GBzvbmLLgh37I02Bf1M9d5tup4Cx5VWqySvsb4IptM7lpcXKuLNflP1tdrqG2soRCrYZSdQlFeS4mX9RKWWDZUSCZDE9abQpJn8zPuf7GNVx68rIG4Z233sLu1i5G3T52t7cwno6xee4MckWmPkY4/dhjWF5fxY/86A/j9t03MelHavzOrT385//jt/FTH/8Qzp2vo1Kv4/d+74/x4OYO0CvgYz/6blz+vqdRqhKA9FAu5VVo1e30UcrTPaCnNLgXv+Ew2r4yQCPzZtZkDjBSYwcvWo7K9TpZ1YQmmj8T8Mb7Yx75M7hRK61Er+xuH4P+ACtrK5o/Xii8qDp692bGeXPn9j2xWN1OS59l4K2FPRf+hwTLPOdz5x9Tym1ldWPeRc3HdMek+dqR2l2yherdu3fDgaEQkgUvxk5l6lrS2OHn8ll4Y9Rm0etIr8cWtjwOF817dx/IJo7BHK/HqS7qfX//U59GsVJHfXUFy7W6Uve1Sl1M5vLSEvaOd1Gt1hUglabA3u4uNqgzHvZQzFM+lRcDynXnqHko32d6/CqlO6WmtIQnnnocp06szIGpUsOFAr714jXUG2t457vO4qWvXMUZVuRvUmceY5dSAoLAY2ZqACw1amg2D/Q9W7fzfvcS+OdCbk1er0s5Rw8rjSW0251FCpz+wcWSWM0lziX69VJXLGEwxwyBVGjBFWhR+yv7wtByFnld/V64sVCrmpwiCCrUej7tCVFpTW09i2V7WK43kCsWsbuzK8kFnUuc1taYHA/VnobBcZSXsJEDpRmhF16ka1lYx/NgI5poajPXAOfykiIRtFj3PqLNIi38qkuSEUzHAxwcHCnoPn3qLNrdjsZPj+vavOUydVjhy+4Ak4WAAhTDkEsZpExUGxFFcAJuiV02iWCATF0uxyHnGDMMDIyybB6/pxtHuVbFY+cfw9b2fcnJOL47vT4+8+kvKMMwD4YZ9LHZE+2VEnjh92JVM3ZZAgEJEOcLIYsRS5u0zZ6/AjT62yJQdgrdczTWFcsUFj7C2SDW9ysL0si+Goiura1ISmLpgmxHE4sXGvNFMwuvbzpXtueus7FBrGk8J6+PZp610mndDDcA32926AtpBwvBKklbHNcSwCgcXrzuidpKmS2yjGQc+U+uNiq6Wljv+d44fe612ust//d40b1LDULmMoVUW2MwF0FDEH0GtN7DzMxaxmBwbTKCrxOwzXQe4+8oIeK98Pjg7xxgCGwmKz5ru3UfU3Wx12s+L5FI+QjQiDrkt51IC77H44P3hM413G/5Wh7X2n7ZUzILkvYkjT8EIz0HyexgmbTtJFL4T4F3Ytl9TwOTBOEzH79J7uRroEe6wh85TUTLZGuACwU6w4zlzhLvj+yj8EO7P6LU0Fh6bmNkQWoKBmJjzehUaeNjvaG3XjaakHiZgXnChYRLAXO/kwsEJ/HCFUEM8XiGVreLw+MmhkTonChkNPL01uxq8Xj++XfjwYNtHDWPpPNSjoLaN0JIZYEJkgnsdrB+ooCTmyVMckzXE6BM8WBnD436GjaWz6NS3EAlt47ctK5NgecbNzWihqzy1nfp7/TvXbzob/0uC3yzEgdmFXzfWLwQUTw58fie2t5mvkQHYuRyY7kt7Pfz+Isvv4mtOzuYtI9RmA4xYdRDj14Wt2nhYZUz04dkKkLvK9ZCuYHQoGmRTo0ayF7RwYALGCcDI3Dei1anj/XT6/jV/+FXcePqG7j60sugBRABDMvgxbikQo1wkQgmiJ8ZadTw4tNAV2VuNCBhhXd9uYZitYhivYz66iqK1Zp0Wzy3Gh0eFEGTVXZHoWhxyMWeX5qslNCUKvj6V76K9z//Phy2dnDn7hbu3npbm//e9gHOP3EZrWYHJ8+ewY99/CfR6bdw3DxAo7qEYW+E//S//194+qln8d73P4V8ZYo//ORncf31u5jlhvjYR34A72YKvT5WCp0NJdiIoJib4rjdRqO+jDfffAuXLl5AnWBNG+jCL3a+aCZPZi5OanKRWBUvptYsel5xYydL6s2Wk5vzJhiUBBzUunVR7Uyv4RMb6wIfBNpcnLzwe8PzwurMzvaDewIx3WPqlqM7E9O1Ou9cUWCCbhBLaytq7LK6vvlQERX1iFk/TgY5ZsT4/4Nb9yQT4KJIttc6q/DyHQs8zzME6ngTerzYvKLtLzMS1B8TXLAg6eiwjXe8gzrsEXZ391S4V8jn5IP6pS9+E3uHhyoq7Ay7KHI8qUAyj8dOnRZgIIinDpDMPHXWS6sNMeVlMlsEHeWGitm4HpCdPrV5Op6r3FVyaCxXceXiyflGLVugyQTffuU6crMKnnl6A/ff3sbGiTNorEd1s+4nAii1khcvNa1S7klb2ketHulXFqEJHHVjg47PjmYJTkl73ISGmuwK9cb0HQ4WziDC4FebDDvOccvgZscxRElQ0mrKGYB1c5SlsEiPm5Z8NGmLOJGUgVQpAbekZ0tLmI4mYtx47eE8UQFZbKUdh/zdFBOlaSPQ73c5tuitO0Gv0wpGlWsW8Xkuj0o+7Iys5eZ4E0vEIk42mlHmIBcbWQqSKFXRepHS3GIDpR2OQJEaZd5zXjuXds4rZrLU0Y0Gl4kc4PiZA1+RzMnebg6kFgH3sB9e4Ox66Ir2uM8BNDlmuIc9+eST2N/fl3RI4HYK/O4n/0gZLQMWM4iqp2D2LGPob7DL55kFWgR8/CJwp7sK9yuzhj6ur0Vp5sQSZ0Gv1wV/Bn82aOQ5OaVvAGzNrvYMPvZ5561glbmP+J5FxsHaVDe0CYaQmUfWzjDg5nrA+2j9roGOAQ61pmZdSbSw2F2gLlH2tuMiUOIa4f2AgakKq7pdATkGYb6O8LGtoVpvzF1CCJ54bta/GpQ6IxCZj9hz4jkwnlwUavl8BVJHIXlwEEC8xAyJtfd+LmY2GUj7uNm12vuAaEKPRdn5hbc6x8mj7Y+5Z3OsW6rCdZnssLWzPI7BuIMjYrfwjXJRc2SYLIdQ1oh+x8PQRwfjX0YlWegJoKZnb1Y5Gs/kJG9QtiftXcH4M3gPptf31eDX95Zzm3IraZbTWPO+RaZXwnQfEgAAIABJREFU28SEbh+pcJqdW7n+VMrqDGxQzYys6rSa3cHMmgtzjvFAw+ZqAYYX+I0Mg8TTjMpSUVYhw4bSH1TvyxRqZSUCjgIeRYR+DW85teoHx8doddrSlJExZgMMMrmM5N//3hewd3CEW3duKZVJ4EYtWxRBhK3XlBrfXB/FQh+nzy6jXB5LJ0W7qf6wiYO9Q5w79QQqhVUUsYZqcYMxiRa/xfkuNg0P9Djv79Ke+LsA3yzozUocNJVSkZta7qrwhxZu7q8+Qz+XR7tQVEGbJA7FEr7y2j6++fo19Ha7KI3aGHbYyYwsO9PYIf3gq2WAk8ChvXrFtOj5RVRIfyuyfFyQWCjQ7fRQURtApiknaA96+A//03/AeNjDN774Jcw4GFn8oq5oATwFdJLPom6For9kr0MmmL7NnDhJ69lYqomZqjaqyJUL6ppVqFZQrtUlM5H+SE4RBcVUsWCOlUbxRiHmgN2yxhO88tLLeOf3PYntnV0MRgO88dqb2Nk+xJnTp/DRj30Yl56+jLdu3kYxX0a5kMdv/J//GcUp8OM//RMolsb46le+hW9843Uc73Xw4z/2YTz73GMo14B+Z4rllbLa+zrVxPFGqxu1pZ2wgcVVnH/8PHJFtg+m1VqADn1xg543YYlUkKNup3i8QahPPa1x5pXHC+N/L3xuXa33ZNJULJZ7/fXXcfbcOVQrYZGTZad8TrFgchOl9mqG3Z0dTAZ99DqUtvTB4ileG1/HFsZkVtmlr1pfVrGAMwSUMXgBNYMTPtGxQXP8cohdf+M6Hj9/Hrv7ezh79vR8ofNGof9TSlRd8pL9jfu98+/cvELfOkO3M0LzqIN3Pf8k7t3flZaU42E84jX0sLvXxIQb+Kwg2dRR+1ByBGaFWgfHGA/GaHZpyxbV0NV6JXT8E8ZwE4G5lZVlsTNMU1cLEThsnjyF7niMzY1NnD2/jBXawaU0LO0Xr1+9hc7RBO/5oWfw5qs3UK6v4MRmQxKecESIZ+KKebFEahATGyk3mWDnI+Dg5qB5lVLVBHLeJMzOaU5Qh5vsvGja7w17wRaFC/OcNUoAIMvo65kSVBJAsrGPXBEYXCYmkMUpxTx2dnZRq9dw8ckrSulLi8xjl6lvpJ8xawHi+UenpHJkevKpSQCPx0CO4BZ0dInsEOU0PL5sxsi+0eKQmy3HBQtspxMMegTMOfS7A/2vNYCfS2eaaR4lFc7kQRkGC5M1tzjOLbtItocEPGK8CS7JIHOs5GYoJo0qM1gMjNStMVXa815xrPNnskiXLlyUZEGM5oQFd1Hc26KXeR64cPmS6hk4nyQXQAFf+Ouv4PCIfrCL9t585gwaLTMweeD0t5qGZDpD+bwNUAOYBhtsUGDgF8BlUbRl9lXSo4w0w9sW38d74wDUx8yuGwFO6KufitoIXJKmlcEPxzYBqORuqUDO52pcwbXNa8j6xuq8u5/ZXWv8Dca9Toz67LYYZ9tN9pdkSnVdw2h0wXOlhE2AkuCUmYUkEeLf3DGR18n6D/lVa05G8wl/ee2ey+kS6JWTBDNVZIeT7MOSDF+n9L7lkBgEYxnyDAakBvACmCruWrS49h7Av8k9JF1rNgiKYKSsa/K1mDyxq0asHVFw6PXCjK3JCYNmShs0vtiplOs2509yLfE6ws/n+CRr6+dPGcZcn80xkTTceq7qUsmsUVio+rp8vFYryBXfL/7P64nziPHEL/5u0F840kTAFvIe1szIXk3AexHgU2FA0i7mTJAMArxJVKAFxh3XJERW9R5bfGkvELhlRM4HX69VpeHVezL+A0L+Ln5LI0ZQKnkJKrpNr4nk0oL5zf4sYMb0xXCg4iKm3Al65ROJiaj1yxcuaJF77bXXBHrF9knSEJ6MpLUjoiDbMUS9OsXqWgP5IgveOpjl+zg82EG7NcKlx78P5Sk9f9fl7jDXf/HTVCAQ3pQ697nGY8FOfxd8+x3//HcVtJntFZPEmh3JG8Jehl9MFLZzJXQVjYdKf6c3wee+dhX3b+6hzE19eCy5AbussZmCWq1qcXMhA6UOkWLhpCTDFWkXNqNgaTPfF7YkTNeT9VW0SvZvMMaHP/ZhvPv5Z/HiN76GvTv3UCuUJKFgEYwnkSb5NATyBFGVMrs2heenWKPRQAwcF47Gcl3V2/VGFcVaCcV6VTZi7DVPJ4N9tgodjXHusXNyeCBwV3TIRZORfqbgkDVIN69fx4kTq1oQkSvh/s4OfuZnfxq3br0ti6B8oYI/+v0/wd6tO/jFf/1xVOtl3Li1i9/+jT8Qk/X973kGzz3/DgGVVipeKJWpR5pqg+Oi4uhdm5NA8BjFWQGvvPQqnnjyMkqVktq2lpIVlHRkiUHh5h66s0gbGSh60qtKmNFqYt6CCQgtMDcTztVYPOP+RWpqwWDwWd+5dQdnTp5ScZZbSPpzYvOIY6hSP22o3X4nNJ10XmHqmwFWu4ONDTZ1oQdmWV2QHJlrM0wsm69F7E/SXYkh4MI5m+Fw70hMiwso6HvK+aoFU110Fpozb3JLS3RWYcMVdh2LVt337t3TnOe1X3v9Fn74Yx9Fb9Cee8PSl/Hw4BCf+uPP4fCwgysXL2Dj5GlU6mWBsmq5iHarq88lS7RzuMvuOTg6amJKRmI2xrjPboas+B1haYlZDr6vJuBbqyyhXK1FA4rnn8D6MteMSIGzE9jWvV3c2+niQx9+J269dROTaRnrG3WsLAdLyzlFdp/X481pwiKuUcxRgysBNbbnTN6wXnuYyjcQ8lzTpkuXj6TVldxHnsyhj+XnKvig7l5ZhWCHGHySBRumLorWVWsz0TgL2yJuvNo0pVsbC+Suba6hVK4+5ApAoKuNR1sHi92Sk0EKhDUeGETRH0WvhdgwZZySjpTXKc9xaTDZlYtBC0FxNDqhVIJe0Bwwe7vbejaXL1/B3t6ONjZmuXi+DIoFNGmjxftKWz0xU6FJzbKg7FCpAEN64rD54r1jOp3nUiY7Pw9UGDAdYfP0KT0b3itLNNw457jVxOaZ05LMcOPV+B5PcfXqW3iwdYAW2T5lJqkfDGcWrydmWD3HDHYduPI+ed7HehBEQwRLAQziWC4gyxTupOv29ZvZj/tSmncHMxg2IMsG5gYsmqMpTanr5/jgHq/nFTplr21+tgbRAaZY4BoFiLzfLGb2ePZeGwzyovsWMYkAazfqVDhsKEvgdRgssaA6AsSw/WPWRt3y0r0mOcN7Ji0woIwR7THFgJJYEwkQjlE8jgt4+ayZvSA4phVWfH5iqBLhEOvqQsMr2cA4vLUD3PFvUR/B55llNdVLINml8Vr4DHS/JPkIBt1MK/8WDHIARBMwPKbrR2IeBQHl63AXPMsSFgHVZO6dza001u/YbwKsB/aIzBylO7E2CNSLWY2MDG8xayF8HhK2JvcZnrt1yPw757PHg8+T91rEG7snZHy0dZ+IhVImM45fw4SkX7o3ZpZ5XjwOa3usm9ZqdNzp0TghjK+5aZMmTZFGgNNgejmo+Cdpo2p1LUBR1/x3c50GsQIk0iMG4H0U7OqXj/w+lL4a9thvMvXcRn84ESswm/SEBFfX1lVhf+Pm21H5SdZgHIN4PinZiYttb9ljIc80KVQ9PZ6yWnCAbu8IO1s7OHvyMuo1srxrKBXYqa0skOtzFdMh+7JH2d3/NmxvTJy4yWJ7UzEgAXgUDk8xKBTQzBUwmI1VgT4p5fGtm/v46ldfQ++gj/qkhZyAwlCMK8EvgQ0Zt5hYYc/G34UHqCuSYzBr802Dr3XQDIsZ+bxymBRQX6nhl/7NL+HWzbdw583rmHW6KiRRBWzSk2mTxHQx8FQJOg2mTVIFbvJkUcg85SWhqK5UUK5XUayWUKrW5PO8fX8b4064BjzJqvfGkjY9jank+cd7QkacQRiZultv35S8gJvfxpkTanpRKVRxtNXF//I//6/45V/5WTx+8hSOu3v4/d/7M+ztdXHpwil86CPvx6lzDWJ+5NRdhsUAAfwC+LDALpeKWdw0Yhy2WjOgjBLeeDUKtchaK4BM9zPYkohqHZGGRCHAr9PVXmDo/2kGbk4UpwXOzEnMkkU3LL2XYHY6xfWr13Dh8kWBQR47aoG4AKbuZGkxnM9BVfOnrla8nEH0eRcDxWrpMc3p3dbREqAIyObFLjybpOvmPOTGosVwAty9cRNrJzawu7eHK08+Ic1zlon0fWJ0z0Wf4HWemkqMha5vDDTbTbSOhzh/4XGUK9SYNcNGrBAShK997Rs42J+i0z7AmDZ/s47stepFtiIPxmd5dVU6XTGQ9JFNMhEG4+1OG2Qh+G/v6ACVUhX1pdVgXWiJU1rCJz7xk6hXufkEm1WrFtHc6+LLL9/DT37sMh7cvYVJfhObp1bkVOGF3RuGQc2sQEs/FvpFkGkgQsaJjCkbqVgXxxrEyThVuxOMksGwh/OcRiAjkdLMfMZJL8U1kPeTnf2s8+M5DMfR554SGDNrus8pCyGrQBWkCJ3h+OgIG5trGIwo/QhZCp8j080G18HUBWNWKTO1HPNXAREZtfFEUo1uLyq35xv6lEV4eXXrDPeYGFsCc+zKyPWCLHR/Iu31mXNndM+8GRLoSqsXfZQ1DyQFSTpRAX0wWCRbNUG71YqgILW8z1cqKFEiIscUPucAFQyOmBEqlCta5+rLDVmQcf00QOS9pbxhZW1VgHdvewdTdSGd4uCwha9//eWQcgw6yihwb9X9SOAnAF6sxT5mBEBxfwzSDZS8Thh8zFPUGeBlMCJyIzlM+NgRbJLMikDIAZlZXTNwZEINEP26CAZijNm2z8FaPjUS8HF8vj6eQQ3nO4Mw1XSsNkJPLYY/yDDfFwHXNMYE1socG+xWWEBvMBTAdtthHqvTjtQ7r0uBYz9AJ8cSMyQ+tmUejZVVgbjIrlifPJFcRMdJBWyxL3PtCMArIIt4Zv4yQFys7wtbUK+RvC4Hor5HYuKJcTLBTwQxUbTG93Js+f6HZjcKzPmakLkFSJ5nx9I+Y8nOXDOc7m9ovENza8kVyQVOHBbLUuZmdtiBHeeaP8tzjmsHz1+vFcOf8ASZdmVvIiulNWIw0D7PczLoJRHGQERWick3PeQ9oef185L0IoFv13z4uIt9MqfjUxXAdSpIhDFyzVZHTYNNjjHCoOjXUVREjZFeIivH2UkNl/uV/eOg3nx8PPSNAaalDy7uop/E4XELh8fHGOrBlpAbj9Shi1ZMN27cYJA2Z4x4M+fRCdP7CXgVS6wU7mFtpYpKhZWcLRTzI/T6bVQry8CM1eH08F1Vp7aIuqLyNVB5Yr4fOut/Orb30YI2f4xY70lU50onRpBEbSPKaBen6OS4uBfQHwKdUg5f+KtXcP2NB6jR47J/HJXQwy5DN1WlM/2m9sbD8CLUQFMqk8yefYoD+Ih8ISgehRhcbGOFEgk2yBjj5375EyjXCrj+4kvo7h+FeT6j0mGI22NgR5c3LWSq5mR0HwuM5BT0FJZtUxW1Rk2AkqB3aW0Z62dOKqK/9sobyI2mOHFuE5uPnUeRlfzUZiUjdjKivC9eMHnsfreH27fv4PxjZ6Xfe/O1a2gedvHOd15Rs43/9L/932g320rX/+TPfhgbm0vKaFTqwdoVcwUZyjMyzYJUVZFrA12ktGIxjHQQGYUb198WmFpq1IVIBRaUUl4sCNmNzQxOLLgh3RDFnxT0Xoizi2aA5EKwcO6sldhvpuw5bgnYCCy86HiT8gaqDSF1GzII4kJG5o9dE9XUL9lg8fP4vociczu1cGNOjiMqaMzn0Wm1o/lISjfxuMf7B/KUXVpZxkS2ekzFk3WMwJtBEM+XGYNKtSwGgeflTYVV8zffehunTp1Cu9XD1tYunn/fu9Uwo1SOLkEEWq1OD0e7Y7XUvru1hf2DHYFKLuJs9drqh31No74im7EL58/JM/ju3i6WylUBcwYrvV4fW7tbSqFzbCvlW6zh8KiDX/jvPo7NtVUBCTL/6yvL6LSO8OkvXMPHf+b7MTzu4cbbTTz9fWdQTY0hBChn0cmM58svag+5nmqz7lDrRyspan7ZTKOpJhLU5etZS9IQemCNuVxBDU5Y6KvNNrEzlhGZzctuOAwIzfy4kQEBTC4fG66fMV9nttig+nBvH7nCDBcuXpHkiRkYBi6aH6ng2c/bY1KbOOdqKlKxByrP3yCJqUneGwKrh0FDXKfbk3IsssHK8cGRNlmy/a5MJzCgMwTXNbHGyeeZ58OaATOO/BsLWT2euf6pmUZiwnkPe/24plbrWJkotaGlv3a1pufHJgFcgVWsmzpQHTebWFtfkxvJvQf3U9FgEd3eGJ/5zOdFXigkl8wswCIL1fxssoyoQcVi7ixazxr8eX/wPYzxkdbxBKKDyQ+Ji++rn8N0sijQduczM4ZZZi/YxAh0OVadZzcrzd8LEEuXG2ymgzYzb9wD7JmdTf9TxhLSsJKeq8beOEkG5oVTQdIY2IvpnASTzHWDY4PMPNcU7WGT1KEPkAWgA61oPR+uD/Fswx6QAJaFncpGqjlQNICIoihmCJjtTTUoAvlcn7k2BVvMAi4HBNo3SkWtX3yvpHjc4wjqUpre66zvMe+RQOAwAl4V1LFddaZbmCVN3gf4Hl4X10cB/+Q/rM9PchUDWmVW/PxStobvV4EY1480ZrzHuZ14rBPhd5uVOPDc+HmaVwmUuthM9ysXBIz2+4ycIRtIeawzqKS7idezNEni3qWssvbChIFkgJpsCT1v5oFWypa6MDo3CxkGzzd3eNSa0Q9RwbCq6mr46pdfFJP14z/xkfBl5OYLRuRMWcRCS2z1nfS9fxtz+yi0zZawPZra/84wONL6vNB2v6fWw4ySmXrPc6APBupdfvve7RRxxqA2e7K+viF6ng+oT5cD1lkxBVoaYWO1jmKeN5tG8KyqbWN/nwUqF1HOb6JWXUcOod0LCUay5Zm7TmTP+B8XAvxtBW0BpP4m2xtSEY6nHHoo4LhIe7IcBgRhhRxu3z7AV774BrrNHtA7VMMN9rUaDsjERgGbOtlwYtLmI5mXh91HPopaGPCoohaK1GajMdqtY+nlypVIuzDCfv9HP4j3vO8FvPz1r+Pe9bdQK5UVNZLxkUevHB+iQYaYNEXNTJmHZzBdI8jIcFPhJlKpsUFFGUtrDaycXEdleUng8v7tuwKRFVpZleLzlUZLoFdnm4TwwWTTk3SKl7/9Ep556ml0B22M+kNcv/oGPvPH30Sns4//+B//PVY3Z8jX6qogX1mOaP/wYF8LHxldxzuxcZBpCekM6e4smJOtV7L2yU9zeO2lV9U4gB2WKB1hpBlartAeGnQ+CmYFSjOMlJiEFJV7cfLnGojMGVZLh9Lr93f3tSgxHedoPbtA8HcuaMiCYt6DalrQmcoWcMq4Q/AYvLdk/bWpqtNWaG+9cPocvZiRaWEDj5MnNkPL+9jZ+YLJY/GLixOPF77AM9mPkbn1OauZRI/64pKKELe3mnjX9z8jBxO+3qxMq3mMv/rcyyjWCjh1dhM5yne5QY6n6I0nGHQ7aHVasq87bB6iQ3eLxirKTF2jiFJ1hrXVNZx//HHki1Ucsdsbcz/lMvYODtDqTfCRj34A5zaWxWp02h0VCzJF/6lPvYiP/eR7URwP8Oqb23jmqVPa0PglRnU4RD/JhOabU0odGsxIuzuJBg8MMB2YlMvUXjL7EGOClf8C4TW6PTTnTI3vPcedwZPZRKVak40gX0etK4/LOekgNOQDAZbk6jCiM0IVW/cf6OcTm6cCcGv+BjnCtYTPJZifVFA6CR2eG+H4PVm2L8iV0OxFE8GUFmZHufFAcifJfNK8YKCwtb2DU6dPY3d3V2uC9aLB6IR/sxlCM1GcK96ICcyGLOokieNuWLko8BWzloJ/uVeoAHekYOTyk09ge2tXrjZcB2ipqSA/ta994umncP/Bg/mcKhQq+O3f+qRYeq7X2sgT+OZ+Y0mQn5HXBAfAc+aNspPE0Br4+VoNZhzE+L3ZwIHfSw8pz1RKa/isGExGqpnj1vfdxzFw9bgVUM00QHE2QAGpZCeUvsU6Y5ASIJkDdqEvNqj2tQUJEvaZHMfEG+7mpsAlMZzzMZ3ugzsGkhkOJrum89A9TClwasG5R7A4U+c/93COccr7QdkS3R6Y8uYz5vv99VDwlQ9dLAF67DPRecxfIg7qdAKK4MmBBse+xi5ZzqQD5vkaJFN/z3vpcWHm2XuE7lfKvGXZbx6Dz84FjQoEmCFJBcckjrwWZxlQnds4HBf8GYtzTYFVsi/leilZZ8rCuncBr9XBcKz7wYarXXqSwfLYGm9pX/Y+oOBLQVRFAYnXHf6dINv7VIDnzJ6Sro1SRX6m9cNeP3ytcxacTX4YsBJ8Hx4eym1clW2lGg4P2vjDP/ysUk3dzh4+8tEP4oX3PIdyuYABq/6TVjGg38MaXBUYWIP1iCvDo0D4O3k2fC/AN1vgddTqqLDNkSYL0jhGHZ3FQ4yFc2VlDStLyxhNh9je21c6rVRkQwOm+QdKQ1bLDBr6KORHODzeVcHE2uo6ysUN5KZLKOaXQTsMadgSuydBx9+4mH8utpfuW1QpBRLmwJuyLTGmalbRZTU0/1bM4U//9BvYvtfGuHWE3KSHSiGPXr+JiJkiQlZgk6zKpOdMvnxsasCFXgsTwXGfUd0Yg3Y3ql+ToXWfJv0ry/g3v/or6lL21muvod/sCCzSODt62lHOE0wxv6ibo76H4JtgmmyiiphTIUWRXazqVSyvraBxak2LC9OM2jAqjK6rSnHyy4Awy0qogQUnFqH+cKzGDE9euYiDg10U8xW89K1X8MzT53Hy7Em0Bj1puVjtTEcQd0mTEoyLETWDSdBPqQs3YRVqsa12St9oAxcbGhstgROfy+237mBlfUXtZYNdCCaTY9MMmAGICttSetoLpoGBFoOUgvLmqONkqnez18+/aVyMJzjaP1RRDIMUBwROnfn8vfB5sWehi36ncwqdsdsWe+GSrImFdZKlBGAJUL+wBOJ1OJ1K5oyAtXV8jAYZ3qTdZYFcGNIvUl/zBbqQj4I5+nfr9TGW7t65J21xs8kxOsHjF04p5UdGned3tHeAz3/uS3jr3h2c2Tin2oOVjTUVjz126rxYSWaLeL4HR8fYP9gTO3hwuKdxy+e7tNxAKVfCmTOPSXfeWF0Rk9RorGJ39wjnLz6Oc2caqNJTdsB5QkHNAJ/8/76Mn/ipj2C5OsHnv3Id73nXBSxRK5ikJ9wUCE4Jgj0OuMX6+fo+MmBUEwNVIwfbYq0igQfHDeUbWc2fF39vYAaYBL4GSNQSRuC0sLzy36LIiVX/UUzBcyJbRUkLN/r9/UNdPwvZnMHReEgbPwNwm9kLOCXg6aIdszwOjBzA+fcxpQOYejwTMPh7SkOuXb2K5eUGNk6dyjDibnARgJXjVlKcTLU5axF4HLHIZHOLEeyFHRPtMwO481w4nvk3fq807mQogE3rRoIF31ex/tMJDvcP8NS7npEjg9ZQdm+sreB3fue/qvhaXeJScbDnoFrDp1S97n+S/3nO604kJx1ekxqfZKycsqydAyn/Tvt1Aj4GsD5esN+ppoZNl1KzGoIPs9xiwTNFenZNcaGWi/fItkkzPddXRiGsr1GBeLpfXEOzz8TgjSCQLLpkTNXQ41LmpcxSmVaGISuJ4Cz2AN9/dZPjmpw85yV7TEELP5ev5zwiZmEQyXGxsGyk1VnIqsTYUjs7B9OpZXrywtV1JJbXQQsLMgk4FWgnP24XU4sgSGs9tfL+mUGjr0OAm02cMoysX5fd0xwU8X3W9EcgEGtGrRbnwGPF2hGMODOmWTcjjXEVTy8yRH4GZp3NwksSlQo9vd9wnHC95BgjkHUQGscI+d9ci57IEd0D6fkzOv3UUCLu3RTN1rFAb4xxWgHG8/X4jbbyi4oxfu921t47s+DXgRjHLCMf1n3legf3Z5N8UV3SqpUV/Pr/89sYDnKq7kd+gsGoh9G4j3/7734FGyfWUzOEYE85QAVkVU2eR6fbUWTG711MuihOX4i4JRz/Hr6+GwBWR5fxBK12T6J1MgukxrmQZ6l3R5mOnMQaEcTkCihpQaDUjR3LWHW9LNArCUOug/HkGEdHu6jX1lApnkS1dDIVtRHYJFu1Gdu6fKcL+mdieyVziK5FigIZodLUPF9AZzYDr3ZcyIvtffEb17H/YB8YHsmzoVrMy7iekgBuKLHAEYwlEfxgGM0stGhSdsDOJ6E3pXKJbO+DBw80kdUogCnsbh8/84mP48KVi/jql7+M4519FGVUHmmnue0P0xzUsjK1l/qwa4MjeKfJP4trSnnpbutLyyjVisjXylimx20xj2qd3qphtB3FVItCFD8NbdRMN8oLktrvKd568xrOnGbr0TGqZHZmbC3bULc4yjXGivaXY1wnzRw9WcVSuHDH/cnJWPD550IXSdaE1yR2KKWz1HWsWMSb197EiRMbYlmzQFYtNJPnqiZ06g4jVkm6vUUVq6Neb17aAJIRuNmDWNAWFbEEuwEc89i6d1/m98x2OFDxJunNyxuJwa4Wr0yFuNlryzKCvWdR2qKJhlpLP1SQEUGJwMOwH5W+3EirJbDjHzcYp+Noa8X7xfFEmYNSdf2egC0Br7IQyY5ud+cgANdwgDev3sYL731WwNh6TnraEgBvbx1ie+dAjBx1v2UCR0xQb6wKwHCh3tg4iW7zGKVyDkeHLXS7fQHJFouSppSMAHluxMUKVlfWlf1abpzA2YuXsL5eUBtiZg7Y8pI2Ob/7u5/D+z/4PpzaLOEv/+p1vOeFp1Cvh1k7r5/33al73lMCX7GvqdmDxxDXNqZd6wrw2C2Jm9lCL83r5zXy+c2DJktrEgNs4GgwrTabScYy37gTEOS5cH6T7fKawDGkcZE2W46vUydPq0mN1oxUCEsvTPukejxqYx/HmCTI0BjOky2NzcyA0qCUoJ5z02D9ocBO2skymkfH6Ha6Bp4ZAAAgAElEQVQ60siT6cnOBw20pB9ni2xrMrNzji/JgkyNp9SRzJIMAhRJHFKxMuc3iwLFEKYgW7ZbpUiDbz/YwuapE1haXsHWzo7kW/lcSQFXs9MLfTfbn/YjkFiwttFGOTIsAZzjXAPgz5nn5B8sIJ8Au7/3nNSlJ2bSgIc/i/WzFWWmMJC/d+MBrvvU5jObQN281ztLnQyUDcII9LQ2pEp+g0/+H3LCmLsGMFwbXXRtMsXA3ddBIiTuUxVlnQPJkbAk5HpDay9LCAyEAhymDnUJ3GoPU1HwENVKfT7PZGfGFua8v8N4vuFGESwvx9Hy8ipKybtZAX62RTSbwLDb5bCncU7ZASUItkXjPdMcTAXiPkcH7kwHet2VrlyZ8iAD+BoeLxtgGOAT7PpeaY/POIYs1uOifKn5M/85qODruSbNg8fUYdXBUJbsUJCXgLfAZqbxSDZwYuMHO4LwuJ5jkUEIj/X5XuWOo2Sv5djCioNgZuP1QcD0B13t+Q4uVZuTCJ7YzxcWb8QZGmMkzDLtx5298PwyYNZcY8Axvv3iLF9fwSRfwzdevIZXXn0bpSL9KgdiMpjmOmweoFguih36uZ/7l6jSoSFl9WNuUZRMGj2q9KbU1aSOUDE5TIiGIYThrqOK74Z9HwW+j8oh+PfBeKJ0pCryk6E1FyxZRQm0RKrVi1yk8uJmMTUW5Xk52eEsNyhfYHTUVwOLwWgPne6uXtGoP4Za8YzYXj6AcGMLH0dOYk7qhynffy62V33pwmuXwJIbE1u7ciDN8ujmpuixSAR5fO6z38b9ex2URseY9DvIM3VEg3j5WMbmpNaGBVY7x8YjaYtsv7hRuIMNg53oykWml7q+WmMJDU7ayQj15So+8a9/ETfefhtbN29j2O3P2+3qmYxSkRcXeGqKB6Hl1SQn4zyKCk4uBgQ/XACXVpdQrBSl0wIbVhD0ppamZLt0gokRMbvpDUDVsWICcgJ+peIEK8vLcoLoDPoY9PqoV62FCv2Y+ounqnczmh6vcZ6hGc+CB22+2rQyFcopXbel4ADheJB8HIPxTezVNJhUFhAyUR2gYdGwxXPGYID/K6rNLMxmB6jvpqOACnhSBMqJTz0z5QE1ukyUw97NzNoc4KeUm1Ke0qBF8EagpYUssbfKL6RucUpvyYomWETONbW3TkyDFtaUQYiNNjb15SW2BIaeoyyzUsWvF37/z83BEXzMZY5Tbqw5NI+a2Ns9wmPnz6K2UkWn2dE1Etg3j4/w8ouv4dLlp9DpdjGUxGaM+4e7OG4eY9AdaNPi+sUuaifW13D61Dn5ApOpG/X68gZvddsoTOg7uwxa8VSqeayunsGJk2dx4cIqahovca95nv/vb30WP/Ch9+OpSxX8zu9+Dj/yoz+kJiV8BnQp4P2iFIvrB8dhpx8FOPIbZmCVtNDs8MbNtVoKbTL9Nwk05+taWoP1XtoYyge3Gl3yyiEDMHg2g6/jVcNWLlbwcC/g3wXsUvBIQKAxmFZtamC3trYE3E+fPit7JTmz5KPwxePHx81mG/Q3AedwPXBXT7Ny83mF0CXyGA4MeA5kgsJof4zdrW2tAcqwZFq4ZoM+nqukU5nOVt7cs4U7msfSJUUbZAMF7h8CO7PwNeZnnz4bGQTNp3kTGWBvbxfLqyu4ePEi7ty7N8+4Xb16G2+//XbM9bmmMQJvgX0645QJRgIEq7EJ54n3zKRjMxDxPTZ4NSAWo5uCUuuxeTwHAny2fKYOKvk9/2kfpFlbpv2q3jdbtLa17MUBg1PFTAx43fCYN9jS7UmOQgY2en9KoZv9zwJ6r1sxDkKjzSCwx06Imhfj1OY8xqcJLK+B0VyDGcgokuSoJWZR+97hRFkAPml2IZV5E4OelBZ3piM0s0WsrKzOG3sY+BtEeQyRjFGhXiry5+/l7MH7mtYBZd8SaDN4DZcG7kOcrwGALQ3QmpnAIsc7AboDPp6jwahY4TRPI6BI/rls6kP/zLmbQoB7EVK1Cvq90AT7c/j8zIQaoNqzV4RNRguebTEfvtax19Jjm9lZYgUTjRzHPl/uyVrv1X0z3ffU2tgBkc+RoJfkj/X9nHsOhHk8ZXQ5nzPAnIRAtkWzswwKTOVUEsEl98Lc4KU/mhWrDYxRxl984ZtoD4uYyeu0iPMXLohd2z88QrPdF5iksPiHf+SjeNdz70jm6zHoIyKPojZGjFEFmW2bmjpeJObBi9tDoDeLbL8XEtivp+ZKIDeHAdvjDobo0wGAMFRspFMtCyAendSczlHHBengyuwAVmZxQ0kgjCXq0xn7nh+j3XuA7e0dXL74HCo4hUKOoJcdmbjoMpyPRg4h7DRI8ZX+07G9WVmHJvZc2xsaH7o5yCmF6Q1OcBQxzOXQo10ImdtCHjdvHeJrX3kDrf0Opr296IqnVrADzFKDCA5URcopxabIcjSYSxPEJCaXBbUAHdITNYrjuAlWl+o4PN7HL//b/14erm+89hqa+/uaRBon8kwkyNYw0/u9iZuhoy6QhvWhKQYayw1UlmoolnPqzibbMhrNy0Uh0mA8YDaVx/NW+paMMhnt0RCd4yNUGKWS5ZoxkKkmSQebKSf7GHmDpiIWssNJpuCFeZ5Wm1cqL7S8brzBhW8ODhPwZAESx2SjsbRITStiZrDBhiIMxGJeacFMaWKPVwI8T2pF+pSGpIltoKlz5HXH7hUbBmdsqggnaDl95ozCNC5cAUziuM6ImCHS56ZUJcG3wLalEukczR54odJiyTa/KmKJQJJgkoBC5zrLo1zMq4EH7bF4P8jMZjcxuqF4M+NNZArOLGNcVngIv/XWmzh39izazQ7299t4xzufEDhZTlZhx80jfP4vvoRdyhVyRTSqDSyvrmH5xDoa9WhG0Wof4c7bN9AfjNFnsVKvJ/bw8uXLssYh8OocN5XKp9PAcNwXU3Hq5FmsbpzBD33wOWysrygbRlaPoPRTf/BlXLxyEU89VcVv/taf46Mf/QDW15ZCbzeOTYL/s+BE1xNO1QLwfr7aKJg16bTnzhgx54PR8uaYDcYMQvg33mvPJW++YnxITKRnZw2hAsNcjHkX+JDJsa6fr2cqlpZwa6sbcYzE3vA5OMD0BsrPMUjy9VgWow6aSd843wzTJqaLYpFI5ssBpUBwp60N8fzFCzg8Ooz2tqnQjecUDPUYZHfleMHCx/R7kx7Z/ce/E0jP+Mlrb0qgjRrhd3zfs9jf3xMDqk2XYcBkhv2dXVQbNTzx5JPS7UrDnM9jZ/cAX/7SN1WQFmnbYAs5z5QaV4FnbHQBhqIeI1zfAjw5++Kg3a81kJ2DUGWwFsfiPsD3m23XLU1+p5ZQ2U7L4yD+znUoWHh+ybWJ1E8Kmnwcygfcljfr52pgbdstH8dyG84ZF8QTwBroLECrZStBrJBN1XhKzB+lDQHO0/kltjvuZ3LySEVfAqb5glhT3l+6NvDeBsjnmjOSx7nHIm0CZRUoG7I6VlZXBY75swGpA0YB1kJ0fdOelTTqegbJLtJA1qB+QbxEtlPnnBwJtJemDKLmjepSsi4+wZj6efs58Bk6KPTaSfxlUBtM+wIoe81wEOOMj0kFkWVJHmdShYPSwJSfy/mq/bXIdWoxV0kYEQjH2I3GS3zusfdAgYif9xwVueVvLqQQDPa73ZjfHs8OtmN8UkIVzYjs+czMNp0ceF4uNPR8fzRIyw2+/l9mNAceU6NYW8Pd/TbeeOsO2izuKJSxsr4hR4ZKdQl7R10ctY61LDNN/Au/+K+weZJWT6EBjuopgtxFGpY3hH2NxbYkkXd2Yj60qD0qdfhuoNe+aGm7iE2DLr3hHEALNYK/1fU1ReVmEhi5e4H2ANYDpQ+jLG+iIxg1m9SdlIo0YqfFyQG6/UN0u8dYXz+Dcn4DszG7t7Cqv57YXW9dqsV/aNGOH/7hwDcbD/xNJ4e4Gd4mWK3NSRheCECPejhunOxDzsFHTieXw9e+/CauvX4fo24LlRlZ3j7yEqrTLoz3YQx21dOgZxLY1b5JZytgpXRlmrDdHnqdznzwKd0wG+P59z2PD7z/vXj1pZdxuL0jlnXY6yNPQMsxk1gY6qNcuBQif7ZapeUaQQgLmMj+VFBfbaBWq6DSKKNM4/ClBorSKoXoXy1Uk9dmgMaxusFxTDAyZ80sI9J8pS4fT1ZUB2igQ0Dofr0ouHZBG0PqkubFawEKaVy4qG4nU+7FxgtePP1wI3hw/4GkC/TxZDmmjiOngtSW2ayy0tfBXPC8AsgT6KROeWmEmeU1qJmfl8Zvln3z+3LYZ6HP2qqkHIwmQoIRKVsvFPO5Og4/Xm50XGDI/Hks8BS48Gvkp4CXCx31nmwVK8MOtoct8TxihDpdy0WKDQzWllcUjJD59CLp++/FnedkFsKLMl+jjmRKlQ1w784+3vX8MymbE77RDJb2dw9w8+YD7B8do7l3qI1sXKRFXQVnz53G6c0NWdCV63UcHTZxdLSPw1ZLgHxtfR2nNzdx/vw5nf/RfgutwwMxRkOa3E8L+Pmf/zjOnGHHtTz6vRGqtSK+/c1XMZ5V8J73PYZPf+qzuHzhCjZPr6vAj8UdIgpk8VZJgIzCuiiENKDRwq/q9540lrzntl4yg2EApQA3sbpmkXSfGdDkQu5jsJPdXMOirBZsby4xjykFLo/kpG0128NgYHllLTM/YiNmVsjjz+PG5zMHaomJWmyw4byhTTG5wVC/qXUg4x/K9/PcCV7efPNN+SpTv+cAK4LaCHT9WjbLYRAd5xaboQNCBwI8Zpbt1TFYaDeaqLESQdHu7g4ev3hJ44zjj9fPolaO+X4vpApPPPsMdra2Yv2dcayT1f9ksEpJB2y22+CGKffQ+QaDznVLDKPmSfIYT4DAz81BhRlVAnIz0g7EBeCVNQuZkX9vAKaf1Rxq0fTBAYkZcv+vNS+fOh0SCOUWLhdyWEmpcz9f31eDZ57bPCtDSinNYR5Xes1kP+ZzNInAeeGxxLoHBr903eBuJnBcLqglsd/n45Lp9LxycMG1bam2hHbq6tVVDQrxCtsa1zFgIxsGeWl9stvH2tqGXBt4HD6X7L0RY59AL8eF9hw5XBV0zw1OPT4dVDjQ8Vjg+bMDmSUnAtdJH2tQzHvrOeL1z9dtkM+/G9/wfvtcGJwFuRcgW3rWtE6b5TXzHAxqrP8eD0FORJGen6PWidRQhsw5WXgWO/JambHytZLl1X7FtuKJ3Xdg7merzEQm+0gMRh94Nr0KiQ935Ny88VXchygwpQzOALpNWWZmf8gGGTwfNyXJjV/85GzKCmBpDYqYsiVqfRU3bu/gzbfvozPMYTDNo7a0giGZmGlO/5dqZUXXmydP4mM/9jGsb2zI+WDRyjJ2YvpYcgNYXaU2dtErOwt6PZDm6PDv0jB8Bwj58K/Cb5H/CNS7vR6OW22cOrmJ7YPoVW/tlB5cxufPNyz9cu7yQL/FYoHpTi4Qx8jl+5hM+7h56ypObp7FUuM0ivkVlHONpOfMIvXvJGn4h4NeLSyZC36Y7V1EAALEE06e6EjDezGgnjdXQJ9yh1wUtM2KBexudfDFL76C/f0OKsMOxv22Ur6YsdMS/XL7svNi73KCXrImMQkjLc1Fl2CDkgguYNQx0uOUGjt+MosAyBwMpgP82r//d9jf3sG9u3dVREVg6oIWV1RzkyGzxHRPRIwBCCVzGI4wYgeqUgmra2RIS6jUi6gvr7ACDsVaBVVu3qmalMCahTXRLnemyecxMK9WzufnjSRm04VOiAuiN13uo7SzMZA0CHMUrDalKksNdiTLwHoz1u/c+nMyxcHWrhapjZMnMCvM5GohFlkWVVHgIAdjBgSp1agyJ6kozuN4zu6lgg6e23wzY0e+ubXNohhHYHU4Ukp1qVGTwwCLFkMzHIGaK+oJuKipjucQDK1ZQ4IwRtx8v7Rw/ZBH8N4SYDAw1t6SFrVgtaK4g6+jJIEbDMeMpR7eYAKgREqL45mbeJVV7pJTUU4S8gGCEwJTAvt2e4RpOY8LZ0+i3WyJNeZdbB038eqr11FhARob2nQ6Ct7ZtbF52MLa6jJOP/44lqt1lMt1tPo9jPMT3Ln7No52mlhbWQWqE5xYP4VapYZqvoh2twe2cG40NvHce57F+cfPaYyxecXGxgr2Hxzir75yDf/qFz6EL3/usxj1ZyjV6fu7ooJ0ugpQGrC+cULpUzKSM2pbk1WWN7luu5UAG102qjEXEuvC50z9oX/2xuYNioMl9LghoXCg4M1U4IiFPin1KgY9SRw8huiXzSCN8+hgb1+g+MKFCzhud5JHb4A1s/x8vwGmbZW8zvI8ucF7w4sOa0k2oVRlpNjN8GYZYr6H9oAkI06c2JyPwfk5p/FLecCckUpSoqzcwsGqQSTvp6UfD+1FsxmOj0MjrvsuBjYBarLznMOHh3jy2WfQ6TbR7wwidVsu4w/+4NOhrmKA7JawhcXmHqAhL4BgzSOdIgjGsgEAr9lFgQa73qeU0k4ZF685WcDp+0Kdo6/fawOzRgbVBh1e23gPLFtQQRJrPViQye6bdp9JbCMLh90e1tsSMxZmwX2/nDUzo+hz4/Mm+KbGVMehDEHacQLbaBrBr83NTQx6dMQICofEh7Sw+Vhr/Nz42cFql5SBsXUfAxA+F94zrkm8Lh2LAcM4fKdFNuhvUaTIY8k/PWlNnTnw/rEgO3LzIjIDXX5GVtfrAI/vdSBvqQfXfGZ73HzEQYL3GF6f55bkUGS8k4TNEjPPs4X8gcx2XZ8lpnsa+4jtIQ1KnV3xtfG5WDZhjBZShJA8MVuirmYpEHC2joE1ZYzcB7nfBJGYU40NX6sAKEn0eE7SQafg3AEbBZdktvlernkRAKeCzuRB7XWDBWzqysiCdwbyw4k0214vHJA488mfdd+nN786mx0+QH7UE/nIoq8p0wXlOnKVFdy5d4SrNx6gO8xhJKkDK9WL6KmtK1PCM7X/ffzx8/jhH/mIFnETtQS/cVHF1FEngJI28qQR5M+KiFKLQXmbJlSfvsnAu+/128TU0WOWKaQcN7guavUGDltNtY70Yu4H741C50FgIs0QfSMZHYVWV0UruQlqVT68Pqb5I/RHTdzf38bK0imcWDqDpcJatFxQoUMU9YVv78PpibgSAt+HaOrv9QIf6W0XgHbxlQG+vAcKVCZidEezKXoseJjlwXi5RXs2NZvI49vfvoFXX7uLCc28B22Kc1Ggllld0QKQ9Kg5o96ynJO2SgPZxu6sqE1pO7UlBNA8Zne02HC597Q6x/j4z3wcV65cwbe+9S30Dps6doDb6LrjgkelvHJ5Gbvzf0eeXjQ4SdfWGygUpmis1FGpNVCu11BgIVSpqH7aUUXaCc9m+q2mivh5yi7PIo2eNvNeNyxWXGVKlnYOeDkmM5YwHjexkUNWZoxyNX5T9zdetxf47HjjOKK3L+9b8/AI+4cHOHv2jJhngk7PEY5DLsLeHOaRN5uhJJ1oROfu8BULocdyaMn4DMmOUBsW2sk5GBhz7jZjsedcduvYVOk8ZFvOcTAqZgF4zNpSQ8d0cU8sjDw2mfrQzEv7nIC/sw7eLM1ycLPxa669eg3nz51Hocw06qLYxZ3g2FExGOVg+QxWWERJ2cvdu3dxYmND2YJrd7bw/LNPicXXwitXgV18/rNfQLM1wlK5LreESxcuSzd8/959ObccHh9gfWkZJ0+fwfLmMpZYYKQCOwZ+bIiyhtpyBcu1uoodxRrIJ5cLOxmnupqp7O3tyRd8f/8It++1USgMcGIpKpfFvtCKp15NHpY5sYD0GjYYtdeugwQySAEUg+EmIA4mhs8y+azYjzcVWho0GejEOAx3gmDyF8VEHi9ZsOfxqmdGNmvCrN4A7aNjVJYa0qC7YQhZ70ezGWaKnP7kmJ5v3AimWeyP5DRmNCnFYqDNDTJanGaPy3PmcybTbv/PLJDmOu15PU/L87yTXpxaXv7dANtrchZgOJDjM+Hv2+1DXLj0hDqlRUEXJVgF9HtdtFptnD1/TgE9JQ8xvkv4kz/9czBwFnjPNE+ImZ2a+SSJUAQqi9bfwYzG/uiCRr4rm3FxAC12OhUIia1Td7s4vj4ppaYskfDmLwCkKHSRIjeI8twUi5oBembJfWwz8pVqRWuWgykGv7G3h5acgFHs4zCkUllSyWvKAqTF2IzUPFn50Ory73TPEfvJ4ItdHWVvCTG9th9lsE4gxWyu2p7TZD7db2augn2NcyWL6o54zBj2+tSGT9Vci7eGrg1sqO3si+eix62DJM8lHTPtcx5XDHSy2QOtx0li4DEXwHDxzPjcsuPT5IGBn0G0nw2PEx7Esd56v+LrssemJZzHlmUNHkcOfPwz3+cxkiUm/b2Im2QbyM9dbqxE17VCMNEkF7gXBOBlMIK5BzyztQayPj+ftyzr0hgR6aE5Fuy5xlTypY9gPTW5oA2i6seAcqUaFqgZEpPfe9wP2WVx1rkxw+4WRrt3UBz1pRsZzYZCy6NZAaXGCYxRx7Ub9/H29iG6Q6BcXUaXm0CJg53zhh3OuKns4/nn340f/OAPqrAtFA5RhCS7oWRa6oXVN9DsQtjbRiFUdsJ+zyjQL5xre+MXmv9kOdOmQDN6tua1vpev8YC23lKDloB93FeHIKlyU1EIi7waDUZ/jDi7mOb62G/uYHN1AzPen1IDpfwqkGO1IkEtQWERs1wUIn3nr39YcdvfxvY+CqMFejkxVJ7C1sRAO5dDm8wv/YmTTrfTnuCzn/k6jo6GmDUPUZiS/Z8gl+QNXMhYMKPIakL2jsEKZQ0RSTLlr/sk5wUOgDF67Za63GghLxGETbG8sYyf/pc/jft37uLW9RvqgKTiKhYeqFondRTimKDLwISuDUMt8EyFBQsYg5spULYlZhFRvVHD0uqKNgv+qyxVBfpWVtdQqSwhn2yZtBkkSx5PdD4rnvv29rYYP4MxgYPk6ewFa8FQhYiaIRABMgOLeXCTmE0xtEmvKDe75OkZNi1R8Hnv1j1cvnQB0+IiNWugST2gGQJvCJGSpBE6N7po/crPcJrKmx2fg6ToaVGMwIORbk4WSrK8mkywsrYsTaw0yzRYV1OSCdZX13WPIy21ANReFPVMc6FHjIUrmgPQsUAsSkZHqvRhYpujQjmKu/i6Yq6I+3fvaYPYOLEmPb4XbwF+BZ6izB7WgaXGJfzsJjsr5ae4f+cQ733hHcpIKHig/GYywP2376DdnuLe9p6alayxqcnmhrS6bDJB9lVpNDFcwBKLpOhSkiuiQO2gNk+yQGMVGvn5xPoR6xv1c9youRGrQITp1CorrwN4+b4pEE/3WxKOYjw/24Hxe4I63rPjg0ON96VGdHby+snxHxtfygKk5z8PNNImyPkajHoy7mfRmMoWguVTy2CyI4mp4O/maWgxMwyo4hhsIrKytq73eawZ/GQ3SjMs3ky91guAS5sdMgb+bFAQazCfL+UeLqQMEMd7zf2FG/nSEjXVvXkzEo8768tjkyNgCuY45m84YpiZ8iabZX4NNJV5GAzk0PH000/jwfaDh4r4uJ+we9PK2hre8cwzuP7WDYEOgrEvfeUbODqm7M8tWAPAuZ0sGTKyjX6GBntuMe59z2uG1yYz8h5zWfBhxtxabDlBJCu12EiDRPI18728j2zko/mRCtr4/aOsdxboZoGZxyHPj1peXocI06QL92f5f+l8i5HidkOArEOJWeboMrlok+x1he9joMsb2yNBwW2VzgxsVlGKtYHn4GMT4EVQR5lIyFkoY9Q1IMgJ7f/DKEbknqOMVNLMD0fBLBpw8hk6KxWaWd25OfHAn3gcfqafDUkU+cOnscDP9v30fiCyIbGlWVCdzSTyfWb5s+NDDHe6bnFWSW4YmCfkCy7+1L6ViyyMCRR/doDmxJQm0O7x5vlrjDTHSZG+0Hgxyxs2ckM55nDtEqBVAjivZxegPAprPdfMbvE+EUvQHIFzh8fstttaS52tipbplD7FHsoAVGOXHSiZfWVBJGuYUsbmoT06STtzs53XZ93jbdSbDzAa9wKwiJck8ChiTK+2QgXlpVX0JhW8+tYD3No+QrM7Rq1Bc362oJ8IyDj6o7btIx/9EN75zncq9SxHh1Tt6pOQHRW1arTQ6vZUPBJk58LbkJtCma9T39i/hwzgbyFN1SxM1eX06h2iR1N3eRBHhOQCBS02SfcyEcsX0YpYK0Y2rBYvhjcpge9s0gXyA+TyA0xHe6CccblxGjnUUSqww5as6pXe5zlIQZoKqQL8Zq/t73GdAedj4mX0z1m217ciZdeC7eWgoC6QGy5y6LFlbm6GNvWymKGcL+KVl27h2hv30TlsodDZl6Y3PxtL3sDmHJog/K3aMCZwq4YBPTFWeZm0s+CN/4flG31XOdjJiAwnE7R6HfzSr/yCqttfe/kV9I5b4c+bKpjZGjQmMQu5aBrOlCwL5XjMsE7iROd444SqlPNYXllCf8iUVg6VWgXLGyuoLS+hWKpJ6xvuE4W5LdI8ukwFUv55d2dLCwYBB9P2HLfcNLNpv3h2wWzy+sTIpuKxWDiTiX5m0SM7wRlrdoOG3pSBzEYT3LlzC6dOnYyCITl+5FIAEXpPLxKOvsmmMh2n9FAvFrLYSOPM5Is9gzSY/D0XIf7jM+GX2Wz+7eDoCCc21/WZBKsaWap6TqblWuAXWjAt2IrqWcznSuQ4T2sRLbngMezVqGid2Q91mVp4ZXLNuXdnSxIVAm22C8+yC0ydRvot3jNPww4jPUmXkAdbe7h46Rz2H2yjNyrgqWcvinlQJyI6liQdXo6dhchoJxu1IlmqVIhUrzeiY1fq0kRfzhgTTNtHNbTYhGrILZiC5bFoUyRWky3YaYFD+zS1SC0T+cy71PXo9JAxo2cxWjRvyWteCOSnLAOfD8+ZrCo/Y21jSUCMn89rcstPNYSglpKbWdo8vc4GqxqFK1EUNcM0F16vpfQ8uR6Y2dPaJ4P55EOrXxYAACAASURBVE3LaxIrBTE3DJgvXrwsFi3M57k+LrxGOUoWcooAULxeAuYAA1HvweMHW7covItNN/Si84Aq6UcZ9NKz+Kmnn8b9rbBBdHtXe5Iy2FBxa/LIFkucwAaLk6jpJRvkOaxzSBt2NljkXrW9tYWLly7h8OhI89N7G8/3+PAI+XIJ569cwvade5rPvOY7t7fw0itvyGrPQJZjcy6X4HUzi6I5utDC8lpifgfb50DPLKvvoc/XINXzQ3MurTVyzUm6XR2HwRs7fqVCIz/n2H8YR4Yekl8GawbjsYosWvv6mjyPVNdhtwR9xqLpjN/nczXxxbWC18Hz4D+u3QZgXt/4f/Z8zapyfrEWiBk/duUUo67aAHbjir1CAT2LauXxmsZ7mpOcQ/on4A1pRRnA+T12xlHdGS09O505cDQ77aBC94yMZPL+NRMdLH+st1qPc5HZcBGWzu0RD2WDYK/HXpuzEiEej9dOxpNfBMA+Dv9GuYnf5zXYANtOJgqqUpdIvteeyvxcgvVoXpGwUCar4L4Gvi6DXhIn/OLvZdFWq6e1jc27OvNxXGP77FmAdo2zfEh7DLK53nndYuBPRBPBSgGdVnPeslrPLjX9kR2gmlakzoFJLstAh9r+AN/h4GOWn9mI3PCVz80mwyaqo1ZsQnl6Kg5QYBpe/iY5THOsdixhWqii2DiJ3qyGb1+7g1sP9jEr1DCZFDDlIK6U0UvVnLxxvFHvfuF5vOu5d6siXckH56vVdYONE2aqfD158mTSPBHbzsBbydcXiUPJ0IQJ2Pfo4BsTNUv0ficmlJEfo74hF1UKtdMGz/+l50lHsL+ojqnwgrZfdKRgmrEs2UOtxoW7JckDedOw6K0iB/5jmrZKLjI6tum4LBsLQBRX9SjQ/fsAX1sLLd7zN5wc0uIl4DuljdsYdMPjUseWzf18DkeFIroMBmjhRoZ1mMdf/NmXcPXqPZys5FCSV/EQs1FP2l5+RVTLIohoKRsR51ANLbx5yppqOhCDOx5OcMzWxBzQpSKa7Raef+/z+MEP/QCuvvI6jvcOMGL3Iup1pyEpULCUKpcZZOjep+NrUUBO59Fm+9xqFfU67cvI9NawtLaUPHarIS1hYWI5esd7sgZTtdhsONp47nRT4KJBnSUXVn7xZy5ewRjEXZZvcCZ9qU0rLbbeSAM4kmmM4jR/0ZGBMiL5fSKHWzfextnHaIlFO5WJgBqPERY0Ab7EyqVIXJvaOABELLILbR6vgffFzLgXZaW7yTYkPRhBLqUqLM45eeJE+N8mYMnjesFYzN2Yj6U8Wc4IBmPzjf+zzIgXNm4M1ALSwUBFiY9U4WtujWd4cHcHy2vhVWswRJkCQR2PxfMySOFnHe0faJ3Z3j/EcauPZ6+cx/XrNzArL+ED731WG5eClRQMONAggxyLRARgDKLc1UnXknyXp6NIFbLNNNeL6ZQWfENJueRTnGRbbF7BlHq7NcQ7X3gfSmWy7mQzZGjOixOhMOoNtNZwDPNagqmMdKvGFwt+matloJ0AbxT6TXDyxLo2PKUPFQwGS0pbHrEs6nhX0Tzz/PA4EwMyGYesIHmE+r4YZHqz41g3YNa9FogeY2dnD6urS1hubESb1GSh5HFhQMbjuFra0gIfO847VXKXqqFX5bguRMMgXXpisRXglOJ572/vYm0znCHmKXmRlwvz/HicJCViDEbr3vSYk5sMC7SzekfeD51TuhY22eGcofabNo/zIEla0aoci+jZfuWpJ3H/3pZ8yFnfcH97G9/8xssqfJzlo+bAqVSDHTFUKTjhNbu6nmcYQVAEtQaWBokLQBxaaf7eYIHn7veQ6XWw4Ptt0DVnHuXEwrWVzDPHXEH6Uc8Pjwkzezz+PCWcQLM/3+BN45f+xIqvFxku21jx+sSk50KeYGbSa5bmZGJk+H4GLsEGxlgxAOd72UKav2fxMTNqCqb6PbVAz0v/Tr1xfX5/FpmxAEGcixwDbEzBNZeZaboL+HqDAWUAsgByfE6UwlHLy/uvxhUpO8K1m9s5r5Vjk1kIA03d0xA16n0cx54rfh4OQBy8ZK+Zn/voveLrOU8sGZL3fZL7+b08thlWfu8iYOu2hTky0hk/R457XkOwxQsHDZ6z57prATxmvY6LcWWwMQ5JINc1gl7NSTrzlKtzC0EFAP1FPYF2DtXaRMaHRdR0OpE2m8Xq3e58T6GRQAQGcd0u5GUhsILSWV7rGwmwyOjEfq220ZJF3PzcbNBtygy+PBiiwEViNsI0F418xUbSbkvVmkVMc2XkqivILZ3ApLyGr754DQ8OOuiPpihX6/LDte8mN0BGY7wZzz77DD7wgfdHy7mUHqZGttvtoFxZUnrBEJX9po/7fZxm5TaBDaN+brDepL6be8N8mYsjhpInbH+ykFnFQfIJZY9rm6dHtMxNln6dZBWoH3LlZLgJRIVntOxLTmRTtvUEKmVuzEPkVHwRXamO29vq9FbAJkr59XhPqirWAvEQjM8C3b+PzMFXGhDMX4+yvRrsycqMlzGUafwUbILTyxXQKpDxBdr63RSlXAGvfvsmrr52B/3WAIXuPvK0gRv12WdYKSWyKlpgozpJbgga6Fy0UiEVGVCBxdEQ/e4A7eZxbPIc6MUC2oMWPvHzn8Dqygq+9uWvaiNR151UNcrxmJssNm0yRtq4DLAmAQLv3bmDx8+ew8bmCsq1EoqVguzRSg1amZWiAEELatbWaVHIFmxCpFx4LZz4+3u7KlpS+9FUgesNTYs/F86ku3MaWoxNkvTwugkKnT7VhqZNlvcsugMGsGQ/jQJe+vbLeOLJJ1Sg5apks4KxeURjkGAmqDSzLjDsAc0q8bVOc5Glq1XjHsjr9lEAOJ2Ktet3+uoG5+g/OchF+pnFgrlYlCIKD5DlBTT+j7SdWRn/TW1FeX0J2JnVyKbOOVEPdw+SPdoAJ06eis2cnsRaoBetZ824cIwxG9MZDmWB1mC3IQZiww7W68tKKc4X/3wlhXiR9+A955gdcGPJFdQ4R0VGLCIZUy4TvqFiUgpRZyDvlQIZomDpyDnwHlfrDQW5h8dNnHv8adTr66jU19BPtmOzMQs6hui2DzEZdjEbD4BJD6NppFIZVKmNsEBvrCucW7zXLKJh5mRtbWUO1nR/07gJe7aJgCnvk+1/KBPSNSYtM8eG5ml2/UkyAq8XGreUImlzcGtfwWccHh7g9OlTGI8XazXzHma7oot3gLYABpF14FzNgmKDNQYIutdiWYOpsTWh5koxgpXjIwbBA7BdL7WyBoIKqBNbZvC0ACwL1lrzgKAuZWpY5GhQHd720U3KASJrClbX17WPMUAVmz6gpGqE9qCNS5cuoHmwj+Eoxs5wMMFnP/+XQC6KOdl0hHsEAWUEE8kbXS4HUdeh+ZwkAA6KQ0e7yP7o2SU9bna+zkF8JnDWvQhh5TxtztbsZkr13JMzg4M+61/pm++1iZ+T1Zp6XTOY8jlZs6sag2JkJspsOqJq+QV5EHKbyOZonKR6Fq0FYnmjSUOAkbhPDPoInAxW+TsFRon1I5iR/SbXum5fRbdi+anpTRKpWi0aONAZhrfJz1vBa6WGxvIq2p0uhnSbGdHPO+RPPFddK9nLJHlrtZqak42lVUnW0uamQEHae0slUhaOQM+sqsZnet4OXDxus/c8+6ydIYsAPwBuyGIWGca4jrD+4uucQcsGqrHvEBSW5H7zaDDkQMaEShw/PtOFswbGxisOQDyG2CSGQaaPXasQ38X9pqsS92j9TFcHFZql7ns0SMiMbTkmpb0hXF3Z/Cws5XZ2tueBD5+lfOqVSYxxxwCF95uF0/y/edxWAOZgMDrcMcAhhvjab85ytPdYXsKk18Gk00FpMFQUKx5HPnyRGpmbXpGlKdYwLTVQWD2DdmEF3375Gt66vYXJlP6aFeRSG9oxgU6Oqe6B0n7vee978P3vea9Sl67ejgiOG2qAttdu38Szl69A0JigIR8QLq8qmQya/R6/zSocHHEpHR/6gjkopvsE9WzVClOzENjlYPViHefpyUPdch5Fslv56COvTmSDDuq1Esol6vk4gXs4aN7G7t4Bnnnifcijrpa2XGhzIKApsY76kct6FOj+49jeUMZlv1JhFCE5TdVp5SJdLx0cpujkZujmC2pN3FO75jxyoxx+/09eRHtnH4XOEfL046Vt2LiHInuLpzakKtRiYSO1rLx7XGhdJMFxxGKBxFBys2i32hq4hVIe7X4HH/3YR/Dkk0/izavXsHP/QWyASeqiDZHm44WK0lFmUWUXz2YYrJzW503k8UrbGm4+pWW2Jm5gxklUr0nLyy95HSYQ42fsdqt8Ao58yRTRcoiAUZF+mpgCB6oYjkI7LiDSgKYJHx3IiP9j4VXL0NT4IoIOtxiO50HpgbRupQrefO0NVcIXKwHMvLB5kZgDSj4/VlKnjc4AgpObVcYEU4qU00bqBcyLr0cFz7tcKOFg/wBlFmTV2IK4EkxjCs6UtMgVtEGF5CePclpwgwFY6Et1b2y6Ll1r0pumAMVAN9KpdKGg1AMgo/rg3hZWGkvYOLU5t51i+O1zd5MOg3ezI3KE4KYu6zRqxrkghtUa5/LRQV+AjOCSftK+/wS7PAbPqVQN71b+jc8hjh0sWi755RJQ1hvssMT25CXkimWN8Uq1DkxK6I8q2HjsceTKHGdRwDpmNToL8znnescYtrcx6B1g2A1JAwt7F068MZakVU8BDJkKvsabvxfzAE7Bmjn1zUBKLEhy9tBYn2cJqMhfyAYcnERAFRIFAx5dM8cwi0+bR2JLLl26ggcPtufjUfrxlF0IIKtIdw60+dlk0viV3dQ97ryBavynVqUkFdSqmhXf/R4ODvZx5jFawi3amRoMeKMNYNCZz1mPP2YvsrZPHM+yuFL9QVoHVYMQ45VuH1eevIKdbTYaSlK8NGZZuHblmSuYDGdoHh8rKOoPp/j0n/25nrF0u5JfRRDAfcHj3Ayi54TOvxSaUc/FAHgp7ZtkL86Q+P450Dbr5rVBYIVscwJYZokVMKYshUGmfseM5nSEcolsXFTV88upcq5DBpl8vfX3uifpvlmDS9BLMoxzYjBgtX7UWHheUmtpr22zjDzP0HVGdorEmFpm066P3fTSvfHn+R7x+pnaL5UrkrgJDJZCfiMnDXkeNxaNC5RPXTznCMbKWuPYa4DvCxlCPlkrLgrwIsPEva0nMqBWXQ5HlTEts2gXGMy1n6mzD16DPS8kv2IAm8CrgajXdLO1fpYOFP2ceLyQc4WOOOpIFoEJPzc7hnjPzCY7I7CyHDaC2h8zQNNzjsF77D2hh43PDg28f+c1nEQg56cBM8eRA6KwdfXaH1l+tZxP0iXuSXbVmGfRUvMLuQml1/GZOrCtVipyBDPI1l5bYLYgikQjqKF1LJ1kSFJM0R+OUF8Kpn8B3lko/sVfZzYPU0a/yxUUSA1zoW2156n7ArVuBAAptcxFREOIjFehhlF5BeUT59EbV/DGm3dw4+17MvOfcSLMcjh9il6jU7TaxyHoz+fwAz/wITz19BMpmliAsf5ohA6mWGc0wOHG1OFsjEo+IoN/KOCN1Ssxd4+wvW4p7kTzaDQVLc7B7EnPhxYbSgIgNkymXQ8Hc7JBI5XPtFyxOMPaMm1BOsjn1QQZswkXwgFy5RHK+cdkc8XFF9L38uthWPrfWuZgRp2BBDW9vfEUAwYntCybItwc8jl089D9IJtz43YPX/2rF1FoHyPfO8Zs2FXXGoJfGcGxqwoNqEdkFLgApwAhFQDoKlUAF2k/TqLD/SOU+HyZRs9PBbZ+4qc+Li3na6+8IraXvnxmnAKIRqU3Bz6tffizTMCVVg8JAEEwG0rUl5dQqORRX67JtqzEPuaZloacZNQhKhpOrFpW6xZtFGe48eZ1aUu5+GsjSy4SHr1eoLSxS9+aBN8ZcCtgmumv7ueujZuLcwromFZ+5aVX8dSTT6K+VMVgGN2yDFwUOSeWmp/Le2FAwHP3IsjfSzWeAITP1cyYN6WI7qnFnuKt6zewsbaB9Q222Ay3EW7kyo+ok2AAAd57MdzzZhUBeINtLEWmJxVzaZPMNCLgvVEAo8Wb7wm7M75uf29Pz5oLGt0A2Oqz3e/p/Qb2BnGSlsitgH6RY9y7s42rb7yND3zoXahWGsooUJ7DCt3XXrmFy0+cRqkYYJaAspLuKWU9PDabkYg9kBSigHyBLFQ0M5kkraqK9Kh1L1dVFMDf50vVKMpBFW/cbuK5974gSU6ME86MQng4qzvjGOPuATA6QHPrJkr03rWHJOU0ah4TqUGyowxClpcbqNeDpXETAK9NTuFzfRZLSA9Zmtqnwi/KYrh+ZWVdBlAuwlwweGlEpk2L45Da4L29HWW6Go1gmfk52rgTU+MNVoGD+jWkJjgc16l5gc83C2JcMEN5E4MyA3fVU+RnaB8e6fmeeuy0wCifszc+Zwn4mQoApiEjsN2RQJ26Q6Zx6Y04SZY89vk6jbv9fVx+4gm5bJBdYnwaErCpAPCZi+fQqC/pPPieamUJv/mbvzdPWXvsG4xbkuG0KseRi8LEZIpJjGJdkicOLC3D8bPx7xe75CJY9jzOrkG+v5Z7GAz5erPZIp6HNayex6F/DFlMkDwRfGSzMXzfnL1LjD6fTZkd/ggGE6g2yI7Uc2pXP6RVJQPLYOEJ8oOxjUZGkvWkqnyn9Q0s5VJAYM4UteQI4YMcTRAm0RWTBbZJXpVl1HkuEYiQlaZsK+Qw3ofI8obeNlmW0ZNarlTMflHeVsRyY1VZQu9f2peSZIrH930iy8trkNwjaXkdKBjIOcjwXDRw5rENbHm91sPy9bznBPYBlhe6a4Nmj2UeK+vywYwdO7ApO5dArzMtHJcGxl5bYn3l50WTFY8FBiPsgEei25lEAk4Gf8EmF+duCox++XuSDTEnSNxEI4rYn8Jb3veSga7XKJIAfB58Ldedw8NDySRiDEc9VVisRTYpXEFY9BbrAyUT5VpIpiLQTlmE0dd/fVakRkwsWg6UnM3YXrVWwZQ+nb02kxHS0uZJDSs/QDE2JQ7cC1nYVsIkVwWqGyitnMF4VsdbN+/h2q276A5p7F3DY2cfw1K9ips3b+Koz3Q0GZ8ynnvheTzzzDtS+ofAiotWQQ0JNEApC0ipcW4+Zteyk//v+v7RRd7Al9eaCN7527NMqHSubGubKXKQntmWLym9Oo+AVG0fXdao5+MEVJveURcb68vRqpipGRziuPsWKuVlVAsXUSluaFGNojYrbx+lsf9pZQ7fybuXn8ANejidoUd5AG1hmJaQZ28eh1xQCFhUvV/CF/7qTWxfv4/ciMC3CQZFw0EXpUIUqo1T8VkwoDEYtYgm9szAlwO42+7IS5QTu1auYjCOgsIPfOTDeOE9z+Plb34VzYND6eyoa9QATpFb1v5KgDjZEPH4YlunMzWoqNZo/VRBtVFErlKQ+X+pUlP1vy1rCAwYjHlD5bmRVdPGkwbSgwcPJG2gl2pZ4IhsYLBXAuJB3UumIs3uI17PBryhyQ3ASLCuYpPECpULUeRANuTGjbexuXkCtfrCFUA6zH60XeZCpxRfqrI14zVnuJIERwskO1IlhsDgI3ut8wLI4RT/P2tv4iT5fVx3Zt1XX9NzYgZzACAxACRSoilxxaVkhSjJYW+sI/Y/3I2wLWu1stayLYUsBSWbsi7zFEmTIAACmKt7pqfPuu/a+LzMrPrNEBS5CnfExMx0V1f9ju8vvy9fvnz54MFDu3r1mtVbDp7lcEJmFw1qulYBQJPJoCOaa5YaSc/gs7lo0xyT7DaAGHN/fW6a4KsLd2mPPn4ksMs1EpuqRhS/xglwEgiQgCSzzn13jZs7pABKz84v7NLly/bNr//Qrl/dtStXvGNY5dvQq2bTS6XsDBvwULKJsrPksGDTmWtgBZbVIe5sSK3eDoBQE8vw9HRqe3tXBXKRMcBEzRdjsVaVOabqIyuXcMqYyteSc+J+aBPAPUaksseABGKUCjtbNMo5o8TvJMtP2RiQkOARTXICGViTBDrJsuRGnw04GcN8g/SGHZJgMbNh48T0IywnKV/rOQ4g5CCFTce13gK+7BehnRagWKJf3kx8AnwngMlG4QQD8p2W0fRK9oePH31s99+6b8doZ5UoOnvF57LusTlS8xAACS4vriVSKMWddRVl4/qhxC5kS5mcAnJvvnpLshgGpggY0E1uZs8On9vulT175dYrdvz8uU3RBtYb9u//8I8NOUCCV8W0aEjl3wk0czK4jmfhVloiTwBTcYwCbTBUWuPRk5GNTwHKknnn72T4iwAnPz9/pudz6fKlZBV5NtYMW8E9IH8nExcAkgNdB6I8o+kBnbFcTg/orsWqzcVY698BWxIo+XUgqWCAgPuvukbUpWTJasuZZa0BRqq1uWf5vKoSVW/oWrWaHRuL1Z+7hVkQExlX2/IOpuJYUUKhdRMJOMks0xDzGJ3p9XWVJXodNw2ADLKaUp4HELcMtpQEWvIdJcq+tyVDm3tPsvcqtwtveAL88j1LoMvvJUucIDivNceeutRkhrNngtcSA2Ghc21ktYdnOt8TCUSz4dff16nHGJcGeBNYgnZ+310pNpPviEu6PmGCSoLPOes8Y4PcJG1peedSQ9aJE1UuKUk/4HrN75Ffd0+uMpFttjzWyN99NrNu92JdOaBqSvJJhYB1lMYC2RRKsipNcDyPVBm0J67e/8pqMTi1EkwkQk5X2NoCmxpsH3Z2bDnq2Ww0ot6oInwZ1qiMv62LsmVUX6rYAqlDpWOl+o5Vdq7bZF6zr/7N1+y8P1IDQKu1JcXqMCZHeQbu3amf+ewv2js/97ZAiXexlmzFw0Zzh+5LlBUjmy+C3GJz2svg9xMBb7wo+dSigEDVGvb10LrOAYCjiU2jw1kXFv+F6N4nkGeGQsZahk0iUVj5RKQmZcj5xBr1kjdk2MwWpaENJ0/s7OKh3bj2trVKt6xUaq0ty7imbl9WZHz/Z8gcXnyPF717vY+IRT1Z0em4svFiaWP8aSmbV8y6IXOgfIvY/+x4YX/359+zi6dPrbbsW2NJsxnNayzemTxclU1G+TCbNORzHJuDN3B5cxVgsXvR0/WdUoKvVOzq9euSOZyeHtrTx09s2O3pGHnIcHcQANJN9s8i41bwiVIATCuNPrIzatWttVWzRqtqra2WlVtNt5fCvxE91NpNAWDo2b/+ACjCA5D/Mz6Z46WBAoF9BgoBEdia8N5MrXY+yBmEVtIUeamcQKN/xwhTdQqH/ZZyS6vaoHexnq41Ho7WMoVkUZKR8ZJoiPcLD0KW0vO4MsNP4JMbdnGz3mIU9A/ek58sDDP+zWJ45OeYz2KRAfKAlZtpslxsuGkHlYBVoF/B1Ut1YiXDFo/NieMY9b2MyOtoIEKOoqtRMEFPUJfWOx5Q/fcBQrXW1hp0SMvbm9r56YVdv+GNL7nJOwPgGzpm9cnK+CYW4EdsX0Wm9SCx2QSA6tPJ9LqKB/9k5cTSNBqSmwhEovb1fyhI11WyI8sJC6bqRveamx3XrdWo2/n5xdrWh3Kxb9IO8tD2QhygoxeARztLL0bIGeQcEgApk6EE2M7Y+Xrjd4ss2mSIrRDNqM6S8jPM/zkWGDJPqPweZnqeG7eAXTYAZyIW1ZBku3KTU79E+Fvzb86MvQKy4OFHH9qlS3vWarXXjXZ+P3wCZL3WCvOeBGUihdcJdlZEdPwLb8yi4pCA14GcN95yPFs7O/7UpKfpYmVPaZa7vGuvf+o1e/jxo/VI7b/4yn+z52ddvTzXUoL2IvBMBpEtEkKkCFQ3ekaaXt0yUiyVEmHfuTJx5VhTMlVcuxmjEgzn+6+PAUu9kEfk95LRzRBRTJbTIs6fAZdo6brJX8qHKWSilGtms67Y43HDwUHEZVasm00522U3KYOlFA5jCigB/DuYgvGjKuXXAnIhk1mOO/cQjZhtNTWuvNe78MbfmTcT52fC8vIeKr2HfCHBFH8DXr1Ja0PIwBQ6UPVrD/nGMlksp2J5wSuX96/JeUkuONw1MdWV9XFmXM3egUzIlairUdDXaOKGrJYUsUsSEhmzs4KX753HnXZkvIee/bVu3veYZOrzGc+GPtYXFTS+fNCHx858jwSu0vuv3Xp8TSpmy//YpUdJcLBEcv2JCAiJH+9NLPfzJh65ltenvmEn5qRYrvHcj7S+FiQ43ljqDdhe2cznQ6REEA/s2Yph4SdP8yPEmZ+jg/fS7ME3VlX8Qwdnthw8tSqjZQk7UQYzWNVO20roIQYXNsfbkpJWGXAH6MXJgYK+t4ahtl1W6laubpnVdwR6f/DBYzs4ubBVtamBBywT+h4gwzhYso7DwyNtEF/84pfsrbc+vUb7nBhNa54L+ldmZfn/F0BtWLK4VddP/3K4FT6qhZerAsvNDuALazuaLRyMU7iEBVeZ08FaLmJfKFV7fnxsr966KR0dTMFkPBLb0+7UrFKFtSbL6tlocmS9s5LdefUdWy1hjNxTtag7flHH8T/XzeFlfW9+rnrPGCtMgkLzIWwv4L+8tD4PO9enMre6Ve3bXzuwH7770Ganz22/OrNJ/1w2XfxhWANAh9IspdEMLp5tuTuG/i2ttAcP/PdGw7Gm+mH/1B307F/8y39uN1+9Zu9/7wc+7SkaDJLVdTaCz3PmS/8POybsj1Taxz+507Y2QwDaFauitW7C9MIYMGnHM3Hue2biClIIT6TNcNe8DFSwvZf32ZB90hgP4kYT9eO+uAQKbVaRyCQzmr7TziiQEcPe5ubIPuNVDgLopd29tcaquCHmM1FkQAEkyaRkIJSGNDbP3PDzdzLI5c/HPQednZ22n6O8qX0TSdDqm+mmaaHIcricwoM78gdsi1SSXLNgntAlOMtyIPcNlptqEEkFXy08OEumaWSAAxhQkkveuwEbJamRl7bVyIcut+alPwfCVbG5f/+t79j9yNuw6wAAIABJREFUtz7l68F5eAUiN+x3CzzfaL0cxmaFdrPfH9qVy9cc1K4WCtKwnQRR2e1kw1J0Yye4z3uc4IbPEKBR0xkSGtcPA1iTEcwAzXE363VjnclaLWQ0en2wIjAXDrScsU7WfxKaes6FLxra+GI1CySJSXbmLTdDf258Q2s3nXlhvdAohm4S/1t+tlx6sgBDr1JyNCTyWchEeL9mnYlwAIGS1pBYrnLJajRvRvlaDYHYEEVDVbPdUizVOOSS64Zv37llF+c9NRB7nPB77Ow2LJ03ZhGp5ZoRWvpc0/KhjgS0uPkrIaHaMZnas+Pndv3GDQcHxPTZXNf9+dFz9ZW8/unX7ez0zCYDjm1m7//oob33w499OFFhGlRqHRMA+ucSB7hWMP3RAFnQt8cDonifz4WDIn9Oiz6qmczlPU0gmQAvn7d8ne53TLgqAplMgPLZTFCdcpIE3Q5eYuqiMjXv6+H3E5Dx2pQ2VLDfVMXMfbPXYD/kf5vjcaY+WVEfClQW6NX1DBceSY5CN5/rOpNa/S7SrVZHewwxU/cvEgUYR61rYqB6KTwe85WSHF6/tbX7QsLnQN2BICBWbPRyLmCNdy9rEpyzt3tZzgM8t3J48Y5NxRDtGUGe8H4Juj3h9cSWf6fkIAFeJi+ZkCi2hTdwJqPJqCZDqh6nlB9FQ1i+NlnTXC8cl9wNIgakb7KDf+QBvs/o9fSeRLIqWVPYC3IKus6laK4sVBByAlt+bl4HzhdzgmSWeY82DcWlkuQKkBOZ1CRI5vrTLzMYuv0h16SDnOjsdJ2A+/X2hCaHzvDejCdO4wRZZmrqKvsACoUn31it6tvSkNnpI1uePzZbDL0jGVAjXSGjtapW3moJCNPYtmKixWpmVWhB9+DSZkjEcdUDWVVNs+Rr7ct2MVjYdz94YEcXQ2t0LllvNLYVs6vLZXv77bcV1A4OntlgMLL9y1fslz//yxrV6TKLslheaXoLnakZyBLYuqtETDTzuvLPBHoFHHw+msefTwS+IbEA8CzZoOYaa5gP9WYT5w28sWfQ69nrt29Jp3Vy1rXBeGLbux2rlmfWaVTc7YAC0KJrldKOAK8AQIUb5P/2TcrZwBeP7B8rc/Cz9fP8cRszUha2FbeQw8ViIaA7xOKqXLUxEoSVOzmMF2ZTGPjK0ipDsz/7ix/Y00fPrD05F9uLpk7TnQBKGkzh/2ZxZwDj36vU97KWlp7pwXw9PTqyWhXQQsPXwu6+dtN+8Zc+JwBy+OjApuiLNNTDh5VkEFFmOMUc3DcvgSBG4wIS6NaulW1ru2XNTsOqTez0fBwxDwZSBxqN0Jgpm1bpOkZzVjisMM8GFNWr9sMf/lAMJOXeBDce2DdrVYEOPWWoAnINazMiC596GTjXUNoYyZqLru7QnmOfQ5AEBGZQS5DDZ4gpjdIQP4eBzECV753TajjGBAC5eWWioPOQjMjs/KwrR4n2zo6um5K8KGO7PMK1fsUyaRE4J8sAe8/7chzF0pkSgAI7wuu47uj9OFf0X0w14/0J/lnyXms55WrgU86SUarU6mrUkYZSPQnug6v3jfUg0ChghY7SgYjrvzM4+n3m2ngJ1sGHRo3KbojXlsVOOahIf1Vnv0lqlPyMfYym1rnK174hsqZIADn3DROyGaqRzwcJIOudzZfNgcbf3CBZZCkPAfi6ETyVpYadXZw7yMyBP2JR2Zi9alGr+7AQLzXHM8e6VVUDdppjH6sJSF49YkdDQ43/MwmDdJlUWALUScdX1RCZtBXSOqOsLOcJf/ZpCmavmMHlqrnSNywxZtLiruzjjz+yu/du23g2XssGuP6AIOKB7q10yg5OJBWocb/Q9YdkIJKdojY+n7cEgE+fPlVl8fjk1EEKGn7p/xc2Gvft02/ftycHx2IP+YyjZ2f2ta9/OwBpDseIJKKgUc97lM9YEazm+ue4E5hnrOdn46kzldnUrVgdciTkIPksJyBKBt6fmxwAA0vuVaoEPFn9ySSwuJfyGRm/eD3vw/vRMDTBu1wgF0cUfw6GQ59+iT6bc8z7AbnTwNaw4XplxeCISSk10LWQwm8zSY+JXK0mz7BLVgC93AM9l+Fwk0m2jk+uUWXb2tnTpSPe6zmNBuFixSITg7wOvN6fLx9578+1r3H1gTBxNsrv+dxyXDyDg+GF5Jg4NjSbbcV02agyoCYcYUhw8j2pLmZypbhBLC+4WCToF5mQzk1RKct7kPI3jtklHS4Pg3Rzi0J/Hop9G4mN8hrnmuNabHWYjMY9Y0/2XoEkObRe1GjtTZ0ZD8FGvpZSE8v197HuOQra48pmjHXxupMIIFnUdXV7mTVzq+e/MHa4mNDp8yMp9gErbibg5NFmCimAnWNOAoC4ig+6dMKFvbg0+cbvrlbbN6xx6Zot+he2Onti1YWPhpNxNxkE5WXAUXhElrZ2fJYt3Zh061O+XgCAiQN0qzoV5talaFeYEd+28vYlOzof2/d+8IGNF4CYqlm1ZmfTmXW296ST8/YvWIGhtTvb9itf/ILdvXtH3Zu87Rw7IAVmf2fpiQPCzXhAQPMwPYF21aEZGX4Bx/7YP19Wzb7MDjsnsvlC9ozWNG/OOqsJLpobdXB4YG9+6nWr0BAxmNrBc7f1qVPeW4ytUnONqErp6uBPzSebrZeipP1dA9NPciJ+eWjFi9zwTz5nXuevLQ6tcDmFd7ayka1KqKjLsi8bzhc2xgKq5A4OQ4PxxcOXCDG3vUrVvvvtH9k3v/XAZhfn1l6OrT73jBknCrS6rTqdyWMBKh6Q1DkpM1b08O8TQAgaWBL1uljXeacvIPXXfu1Ltnd537777b9Xw9oitLoEAlhQvtD/ZbaqIRWMoKWEw2eO3eal1mTUcFud+ZTh+AOoK9PBuyrp+85MelNEgjZ/8FlWHhAQ1BNApHHU+EpcDHK4iAd8XCNgmKVTg4EMkAcY4Hqnj6/Ywth8nAncBBg+g/ND1kDzXG6qztRtLJq0QcakMmc8N+OGFSwFAINdjSDM//lsgqsGXkgi4qD48OGBXbl81bYu7WwkAsEyEuxyU8tNJjdeP45oFA3mJZmPBOo5njhfq5HFhUa342dHbk3HGOm9vdBrbUatshHzGT5IIpKMkIskg41XdoKLLAnq/yGjSA/m9NZMBxnOneuVTSMwUak7RK+YbItvls56weLlhqTyL7r20O0l40FgztekxY7Gl0vnF/6tlIMDYC4mU8PtJjefcMxz+cbcmz/pqXALKDSzzqznOTuA8YlfmmYYjZPs1uPFVM8k+kRiPsfr1qILWafBDG/t7rgGb8pzhIY/5EOLhZIvQEKygiIoZiS6C2s0azYdTQWASE6RcfT6PU2uzM8QW0sJW7xJyZro4lmv9ZrBUnNNScC5J4BxB7krJYIcU2dryzWRYX+l59TTdclAGKmtdcDPA0BxX/BvJsbcuHXdTi7O1w2TmaD1exd27949mywndnHeVSKxXNTsj/7Tn+nz1bgTbJjiVQEgpMSomNgl2MvnoVj9yPuazyQJnBLtwihagXriVwzByESmCJ4zYQVwqdoaE6ly3eW55TPIe2aSnM8FFUxic+5nvD/rnvs5i6Z13gcNvzctucY/PVdZx9wLvseflIsk+KGknsl6XjOuCdcM0MvxOMvvOvBM/NLKNAGa4jwEBeVx+jEYYtHrexwtADWBsCACdA3VpIf2eONMoZHg0Q+x+fy5LMs8HoWlohpxJ5I2YHvWqLfXTVK8N4SEx+QNeOVacz55fVXhUjekJ4AJapPdLe7XSSLwu8Rlfhew5wNVYJE9WVYiWwDLeX/zPbMalGuFz0VKwrEyKjvvNdXOas3lA7ym6NTBdVCCrljnFSaSWAHY8IfXcxaDuhLce2zGMamt5xWLt/Tr5357Y+5MTYg5OTKfA8UU2WiCJd1thfdlWE+OFk/v6kya/Rx5dhjKtGm0HM88USgtv/Z/rRZWk7a2XG1aaU4DkgcgZfQArvCaBUgSkLEggb0t4bmG8B7gu5ipK74iDaK2bK/EUx6geYsxu5SMG9tmzY5dXIztg48PrTteWG+ysnGJY3BJBGABnQdNImRuu+0tefhev3fbltISObOhcY0cGzdjtbRur69S5h76TOlLfPkkmP2HJA4vA95ceC//jmzKQucsBhT3hnB00GIvJUtbUSlvb2/XGkwym6/s4cmF7bSbtl1ZWZXyvYz4YccqVqeMpQaPydr/j0YXcH6tAgCr+xCLEuU72f4Xno2X9b35o5/FzuzH2d5PAsmcNbpeGtqGODhUqtZDzM+DQTc1ultE99I4l+0r//nb1j08tUX3zOrTc/k7w76om5Ixt7JIcQDqTJNv3FxDgK/kEBEQCCSzcV9T4hgcQWb65v037Oc+8xk7615oWEM1RueKtVBZaVMipOSlTZEJbmKZPDCx+bNxyb0B26dW3ertugIo8hqmANKBSlJFNpvTjHSMBacFHjIeQLq3NUClEoboNGZY1SqcM8AkSrnSIEm6QNCgQ5ZJQQ6Q+UoGRnc1Slb5fbHYg6GC6Nb2trONaRuWDZXrEqKzkHmsudG8MD47ApJAPDCHxqwojTmTwgGYPX10YDuXdgUiZMcXDXcOVDeWU55lu2xBrwmdWDIIzpx4aTE9jXPjo6GlOJRDUWRl9vDBQ9vZ3XGGt1zVNUvD8xmT+6TR8zHNPE9eSt80yRETxC5rIp5vrultmYmCl0jjdTHYIUu8XD9v9gnzcuzY6t7Ihp5V0QhWc+JT75LJJOhmAwx3FiDiG5/HJJwvsPHhGPDa5WeD4dCZkPnEGWjcC6Zzu/vGG0qs9vf21mxUMnGbzSWtoJzN1ajdZXjghtSDITmeCHglThZiAEkJ8NxCzBvDJhqn/OzgwPZ2d9ZMIdc12spi6IizLGMSJbRzEqtyXi4xgkGHzfbnkirHUvZ3SqZk1YZiF0jr7D/P/unJsV2+fsNHoMsfNbXuhcgU40m51jQWA040gVFSKSbUUeGh0uPgf82kLv2aazLivGyVphMmHLssxSplOz4/tdu3b0uz/OTxE6sxxWtes//3D/5EPSZZgeGzikAl13yur2R1P4nF075UGIjCazwxKgzLSKYvkhQlh6FPTLbTnz+PG5loShKixl6vVuQ6UZIfkyCLEgF+X89iaDi5B0o0Is4xUEAePBGfef1OxycSppsGw294T2QpMGqcW1FbTyKYTGdetzx2rzD55DV5pQdDLzIkYovHc7+/Xlny+yopRK2h8ne/e+73WcvaJXIZp7K6REkfaVXet3xWiWvrXohsjBaLvJIThINmqjY8o10b9Adil7e3d9aMO7EuwRqVCD4zJQlrOVvZ2V9s2ACBKXnI9eDH6x7OeX2KrL1rjDfHn0xyUdqQayG1tRyT9r9YJ9LElpAx+FommSNHdILNbdv4zPz9TM5JcuQzj7Qpql5MnGWPwaea31dsjybSrBiwbyM5o/JCbMNtgXiTgDf3BqQNnL+ShIkP3dD9pPG87QQD09zYZ8ELXDvuSR43jD2RNe9jJhXanxn3DpM8/u//ZuV6XICWd7WqfDEcyQ5n7+qV6NyNBwtjZnlSetDCZqeK/2SzZQuYO7wwZxN50FLSdn1AyZbMlZYnpduVLVYVq3Yu2dnF2D56fGxPz8c2tro0o5JDrMp2aWfXdtHOjMb2+V/5X6yxt2clOsFX+LFC5fN+ZvOy2WAys5PTU3vl+jWroNXALkx6Sf9SlpDM5Se43n4SyCt+rwh8Xx7moA2CEszUA4UergBcjNO9c+uGwTs+Pe3Kimy/yaKWs6huPBkTfr6wKhW8e9WlC9gY2MnZge3sbFmnyaji8AVd4d2b4NpLynmWn3wePx34/hiwJwB+wjhnjhq2dzxf2cDKNqgwV85kXTZZleTjWysTdGp28OjC/v5vf2CT41Or4uYwHdlMUgM3+NZEqCjRsfHmDHU8UpONIKBCWHBdmaQGS4vnMeUsGPbf+O0v2/7VK/b+e+/auD+w+XgmgJnsnkAz+r9gwtaawZkDTmXO9ZrYwyqNhc2qSkUKvPwhAMV4yATg2TXqQdQZudHI7VuOnj213b0deasmE8Kxc96wuw5gF9Zqo5mK8ZMRiIrMS2bG6GFcnuCZsILIwvW8BJ3dvf0oY24ayJL5VaAMJmFGOTIYwSIDyzG+sM4lD/GsPM+Xv/nso8PnAgEOPEPHGSXlDE5YSHGDk9UUgM4u5QDk/kA6C8KXgD/gUNLcGGVcGHrASFsxgbOZBrhIax1dwVRaOL58L701DbdYhwW4lu+qJEh+plyf9fEG+02wlJWa7tVEumKNWVewRIrjeuhMLgDetnIAwRpqt9o2jI513j810/x9cXEhOQLHk8fEGuKz0MbyRXlUjFl4as5sKUu1Vq1hB4+fKJFi4lCj3Vo3l/i5hKQkEpAcH6ySr8Dthk3WZhwbRIIgrjfTIT1OA1rcPcdZ6Io9fvLQdhkAxJ6g86fJJMaqRvUAt4r1hitPcmeA15O24jpyLWDguGasCZVnqaDMWMvOQPeGfTIB27p0eV0F8iYmX99ZEdAxyBseH3Rfw7xfykeIp7LEI6oirQKszYPlns4FWvYvXbVx+DGnldnp+YltX9q166/essNHj8VWkxT/7u/+xxfG8ObzkZKFZFGLyXAxEc31mc8451pkOhPwJTDJJEb3WMORHAxkzEi5QD6H+QxIsxje6eyhmTznus9kcw2EAYYxppn3ythAGieQpoa1khhNVX8imRYriyUkbkpxbCP6VHieqj7di9fSn0NimNcpmd6MO/n9ZOpwZOGL90mSgsTFq0chY4lnVucERVapaVoi1Ybu2bnhKMJoYVUWSbBiQE9+dk6O5F7lH1lNhlQg452YTwi+eDacVSfZrdnR86dypZBjRIzpVewIaYMn104m8flIGzLuJBDOIRYb8O3JaIJkH1ziaztjccaQXE88q7wfn12UEHBM+f28Z8n0ZjKCXz5rK5MHtPUcKy40/E5WX/OzVVHpdFwmF77oLmd1565MKnGqkesDg8roa2l6IyE4B4cTNT1mb0HDk5V10h/3IImI9XtqEhuMPhVxtNXjdeWNoWHEMU/mwhotCKkcZqE1xTFPvvZ7KwJedTUV66SMedBXCYpFMKR8NR4ro6OxR6bCZB9Y1oSbASTQig1ja9es1bYlDMV0ZCXKaJSoA2CuN9dggBc8kOWmLetbdt6b2rsPntvezXt23B3ZeXdojHm8urNn915/3V557Z4tQf/BoEoiHub3ZD2z0tIG85V1BHYou7llmoBhpWot6YCjVP+PALwJCnjbjaPlBiwEWSIWMh9ibtqwf2HXrl6zadnstNu3+Wxll7e3zFYOkLxtpiwgN2b87hwz8KqaMRhasVpdcHHd5qs8s2Zj2yqGbgndJwAKYBXWTj82nvhl+PuzA99PYsV9KpyXjrm+Q8b+Lc0G5ZL1Sivr4d+7qtgUrSv6bmxYlnX7+t9+aB99/0dWHo9s2j+0lsamhgaIxjLORt6N7u/KNaAJYM1MqFvcm9GYuLTQQzNRsxlawRu3b9ovfeHzdnZ6bAePHiM8FoPjmZ9bHAG8AIgak4p2Gv3Y1IdjSGMo71qY3aqYXlxIWsgcmlQmGPdaEfObwckDioMzd63wBx4HBnSBBF8aLuRJiV4pyjG+aVEG2jC6LwerLGUJsMZkmeKENwFaGglHEzG9gFCqAX5sznSuN8fQzTqrWPBTLIA+PZe69iEXKpTb1iynL3w7eHJoV65fE9ORG2SCDWnT4jOS7Soyurnp6nzrrgPFvSDBT3EzLAZ4Nl+uKZsuAFFJMzNxamhoHQhRls/SHIFbAxOy+TPkBhn4m2LpYDK96pBToHAmcKDhSYyDC87TE3WIANnFaZNYKNNGjpSjLHXNSfXwGI3m2VbDga2aGjVAyJvHCNhssNKYRUxNMJSbmV/DmnxhseABUG/vbK01twmaHTh5kpLlZTS6nkhUBVbZ+BnMwu+Mx0NnF7PikJpGQNhyqml6DtpHNhz1bW93P5igmdYJWlk1VUb1IK+7Azwf7QOzWkxEOA6s9PDYTtZbYADQpCZNT+Yuzs/t05/+tJ2cnq+b2ySwwAec5DWmVgHci2AgWay8b5Ak5fBUhlnShsp0yMXSjo6O7Off+Tl190+QK4XpPrpnkty33rlvHz94EFMBV/b7v/fHhl2dS2Y8cfQN3P8usrwJMBNs5DHymqK0JTf0Dfu7cSFag2jiRsOrEamzzGQ2mclcM9xXxcu57z/JeuXr83uZSBOTcCByEJfd/H5uklWp2uiJtZjXYP14HyWwAhZeZRRb7BZE1h/G2grAhXVYVnAS4BfjRrK99AKwjuQX26LhcWHT8WagAcedY2T930hbcBNyrbEszzhusVExehmMoMmCmwRez2CFKuHm/mUyxXOSx1aUnEiWJAs1fx9AHFp6rwjURZbkedA7wPHx/KPj5/uZhGVjlvb9aO7zY6E2ugG2HowBeFTOoqkz3ofr4symDxbKBCjjbFbYMmFKVj7XYyYTrEUSVYYpEVd0j6Lp15laj39ZCdA5FUdasx2E1SAsr34/nLT4rFx/yd7y3KpaGswsbguQUIrdakj2Rn36TlgnCXT5W/c3kmyupctMVtYf9LW/6hqIgNjE63zWeM8kXLDWLC2//m+pt8pnEwN4ylsPH/xIU56kXaHb0pbWP71Qxs4vQ/kqrOmmKrxpnc0JlOWqtfYuW6netOVoqOY2LgzTuLzU7CNCI21RRYSu30ptyxaljp0N5rb36qdsWtmyRwfHtr/VsXqnbRVKDkzIWqJdkcgxZBMwDnNrNn0yEZsTIntKMCM+e7XSxK16ZCIN7FY+gbl8GRoW/5/sp0ol8YONpncDevlXSBVtGp3LaEc5rq2dLZvOl3Zx3rer+ztayC4RIUghi1jYeLbwh1hNXQO7vL9lDcyaZRPWtWfH7ynDurR700rLPSuXmtH4RukbucPLVmafdFY/HfR+0m/lJlxkBFVyXCBzWEjT26tUJG0YVMytzAguq6lVVxWbj8r211/9jj398MBai5EtJ2dW1vB1KDrkBVOj3CpAQde/yniU1VyKsGYDaVbBlmw0tkG3r6Y22PVqq2qf/8Iv2ZWr+/aj99+3SW/g2ljpAwP0hg2RQCqMT8gpeO/JiDNwbR4ZZ7mytHq7aq12W/Z8KknHpBttcAK7nF+wDGK7eFA3HacC9aWS7hkPbW7qUuVEhltkfhKgaBMLNxBl01ES5vsZ2Jzp9fcBENFBryAW3fjamKIkpNdCUxc0tVkmywDIyUhLXphhn+VAfT4JyHxlvd5AkhK8gZNdSjbdg+JGM8f3s1FG1zx0xvl6B6B+XByvwMrSN182LwCtjNDNrc1omoEpge0UU1UYU6rRlQI2+GFnSd1ZIs4tbZLkJUlZVDKIlbSxzRoaUwcuOadeQVRe2i5Z4OeXrl6Nkp838DDYQnpTGB6mPK1WNuiPxESInVGZ3svKlOaTXfMtmXPGgH+TRCVLuNmU3fHgRIMntgXSt7e9EZFr57q1cGxQ8yiVMd/s+dkUWQKVNRrzkJzp3sJ8O+tbDu0fz5ivT7SuC32f63ZycmQ725R6mzYKm6lMpHJd5t8JZviMdsu9PtWkGoxgMpop5xEApoGNZpMFPtdL6RPZ0Pj9MQlqWAxyrJwHoAitcq7jdBxZs5XRaMT/8xrpOYvSPMd4dHJk9z91346eHq6v32Q2j1LrxD77uc/Yk4cPNH2y3mjZf/wPf6bEWO9DnIqJbAkUE0jw3p5M+H0usmu5eWfsdNC0mXiVDV8kV7pvOGHEhM/imsj3LJ5vMrJrwEsVgYQ/ADbXKq+9jkNNouns8aIcgkQoKx8pS0pGkb8ZOsI9yC5/jg1SjBJzyrJESiBt4HkIr2QqMpxTakLXJXJViWMAh2KzxwIYWzXtSeozfkk+FaN/wyYUHJDgj72f45lPaDSlT8RjpxJKORS4pVoCZAd0sNY51GrTtFpMFJIIxLnDe0SQazSs2ztXQzp+vru7l2w0HK3BmicCXj3MuM1xApRb7a31M7oBpgGUkWmrmuLWbOxHCTZ5z1x3At3BuPO9JCYS6PG+6z6BaMbbJDau3eb/rYZ7mFMBUSyJgTfZ15DJbMauzfWjyd8rqc5kL+VakURFHmeuT/ZLP56ZgcFIOtU9xH1pta0aUhvOS4RGVP9yvxM7TszTREpvVMb5Ctmo3ytvOuZau+NEEB6aaBgevGDP6ff/dFVd9KHYnLWVVdTEqk0yWjzz8DQVKtWNlsFzDoAIgbA4zxhLAwSes6NX61bb3rMy1j1jQMzcVjOmkDnwzQOSgFvlUdgR/jRtDpDbvmG1a/dsWW7YkIEOsvCpO+CVsIeHA+H8wn7nd/5vu//Wp+2ffO5t72CHZTWzAZ3RVrZWvWpjmiUaDWWiUOJs7msG6B9Cuy95I7wIhB3+SkIu02y3MssvWFDu28nzY7t69Yq+fXp2ZttbDoCU6cGKjsc2mkxsjE8j3oezsa1KMJJ+X25euWTtVtlmpTNblfr28PGHdv3abWvVblutvF9IIuh2JOv+h9TK/zjAq/Pk6Q6myk/Tmxk5RyzbequFRhIPKhXrlhhLvLJhgkP8QysNe/TBiX3nb75vs7OBrYan1rCB2dI9RAkQy4mDYD1IkdXliENYbrR2bgOztNJ8YRfnFxpvi46P0eeXru/bP/n8L9ig37XuSc9G+PbG5sGDLZE/YDdANA4EIi9nS1kHDQY9sXq7u9sa9lBhKhdlZHS2NEcE84cPMeuH0imPhrJuQEeyBGG8/+zZMzWzbbRWyDFi3YSdlEYrhw44A3QOREjmIANIbp566ANMwJIeHByokY1kknUu5ijKYQoeYeGluxb62gykvI9K2AUfxyLIltSJMnUMBDh6dqLP2NlxDXGC1TzGtOfJZ9zfa2Ofszkn16nlhpDPjW/QPj5T7xlM1MHBoV26tK91xzAb3tMZNQersP6ntUTBAAAgAElEQVQJ5DfJAQDaE6gEDO6LSYXAGVZph7MpV9cUVgDw7a4UgH1vknHghS+sAruABV7hvoFQAXOtL6DUmTBJG4KlyQRC1x/2XxuWM2rIFQgG2zvbCuLJklSWFXvy5IntXPJNkgQsmVTeJz8jmT4xrDk9SoAXuYcPkeDz2Qy0eZAMjd05AnLErdx8XQJ8uP4wKJ2mNx8lQBMoDhDla4mNMnXBaVXkf+dIYV6XQErT1BpVG0dzqTfeVGV32Rv07ZWbN1WWxhI+hzTkRp0gRH0k4V2tGE6lUdrXTdxLhk7PUzCeVAkgctARKhGbe0LU6w8ke7j35huyPGSADlaAf/W337KTY/fa9SbuzcCPBAwJCDKZ0/GEHCcBR/EZzmeC+5WyF97DGVwHwdwnTQiMCWbJAuteFSQF+ezxOgGcGu4JzrD63uLJYz4Ler8YxpCsVzKCqdfMZzntx9blbq5hubG+j3m+qUPlcxkUwGe404GzfGKM6z7EguueoD8BWSZMyURmU1o2QhGrX2RGN70Zuc5JOP261RVnU4Ms9h3bwGZD3tTF5CvvG/eWZuj8Gc8g76EYtDIdM1Z6ctFR06Pvn7DbgOr+qKuGq05nR/gk2fn0C67ItWrz/rxfEwY7kv+8D0qUyjRCUv1zicLmudtYnSUpkoCX4ywmX7n2uL4kQdnEnZKdrEgkeObzm/WWkku9NwnX3PswcvZB3qOMz1mRhGikP0bERow2F1MbUr1MjvP41iRRyb2vuX6wNppmWW+uh1FINhU66kxctZYMS8MgRoLl756frZNb9m1NOJU0x/dUfcXzoKR8efKjlc1Gtrw4Nhud2/NHH9q1q76pQBjKeosScwDaJGfpFCfLkbxhbZDthghLCCqxvcyZb1m5A2NWs+V45O+F16/KjnE82NvoPzFqd1m3ebllq+Yla1y5Zdbet1W1LTuw8pJSzMK7mett+6M/+nOr1bfs+tV9++F737H9/T37xV/8rMq8C+w1xDKubDwair4HnciTks+XpKDwJeRa/MbPZmuWs7p1bd074kVrMwBaXPjhYBAlIl+o3ASa8+iAVcap0j3MNJYhExt1L4xBpraa2t3Xb1qrSSPK0KbzrpXKdE1XrVO/aeXyltP68dllTW77h8Dtzw58ZadFGbY/sEa7LeseBe60cWPiDInOcmm9xcIGy5X1qlVjRt8AyxYYNtXUVX+26qpqX/vr9+zhB4e2Oju39qpns+mZPH3JAKXT1fVYSsIAQFRAjBKImquQy8TUJVgjNrOtZkc2aZPVxH79N35VzOrBo4c2H5FwleTokLooBfI4BwUpgTqSPc/CeWg6nabVWjWNdCWHQ1+JW4Sm9ImVnilwkW0SOCjFZWaqrtYoKZPNirmCLa5uNKq5OQJKuMWUfbRRZZkglmJxk1tv+sEQOeiuqVyMVnRnz/0NlfFHV62AliSPUR0Jjdw6EIe+HfCfTF2WpPT/wBHr18s26qGeMdjwNZALljGbS/L1ecyZLHgW70FNfweYYP1mmSw3fiiU3AxZhWK/1r6T7oPLVwbGfHrRoSW40ESgGHEtdBfaVxmWKwbQYMuz6Il4lm8FKGsNq4Wjxmg4U0keJpX7DSjh2Npb2Py4NMI3B2d1uHbagNdNb66NTQDC+2epOkMPCWQygDqvyUys9uUr+/bxxw/s1q0b0XTncSSvowd5WFr3pNU5rih/YmNmkucAQLPxT4xl6MOxMZNeM7Tv3HtA73gyWk85gs3RgIDwZRUoK0xxIwmdzZw9y2qGa4KRNnjTWV53Bxmb5kWa2o4OD+zm7Vf1el+DXjouMjW5JqYQMjGwgvdRuV7yCgdDmTRq42UDZvri3BluMYfJ/lBNA/D2enbrzi0lMP1uVw04Dx4e2ne/+57rDpUob8bQJoOeoCl13AlAE+xxLryG6+GJmV8DQL4/E77ZqBy81vNvms+UYEZCmEAxr1sRzOq6ihNyq6d8Poqse27+SlzC+q8IzhOU5LPKmkjf1BwJzHsA6jyZcUkAn4nM6PzidA3sUvuZ16PT3vakbuQMqG+FmwlwfCZgP8E1sTLL46K1IAPGY7fBKgDBBOfI2hzgczxVSQwYyELFAIJNySDJMcw6pXVsLuNecCy8D4+DyBA1CrqtmpJoRrgz6CScT4j5DlLLajTudk+1hjqdXcWNGk2dUVHS+eNelfKqcDeZLVhPnkTmWvHnyUF5Jkj82+/pxm4y7y3HTaWNY8xkMu99Xl/+zopffhb3xp9JT4o4Rpri+Rtpg16H9EDX3eNcPmO5zv1nXkWhT4v30jEvl3JNyQa9jMUcI3EQsiyTPIjHiwvGhju2rDCaPVw6ZPdI1Xvt/evHmUm3T3X0LyroJM9+P91JyZNRT7bWhEyQD6Xl0++vrLXrhv3nx9Z78qFdapesNB/ZbEmpaeo2YPoMMlAfM0ipj50Q+7DO9rYzwOF767Yczv6VMIqHuQVxb+9Is7cYDTR9rAKoVpNM8oW8x8rKEt5XbFFu2KLSFuBt7N80a10yK9VtxbSdxcJOz/r2J//5q7Za1u3O7VdtZ6djP3zv+wrUjJL9pV/+nN27c1sAl2wt+3ME0bGUCsiWi8F9h1MbFiXg9aX9yf/4SS4QLwNf3j91UbmQtFhWJZvIpxYLHn+oB6NzbUgw0816zUbjns2nzNEu2zvv3DcroZmZ22R2Zv3+iW1vXbdG5ZaVS7tyCXDozZHl4hD//Akg+KcDXwBJZb600yeHNh0O7dKr1622BbDy33Xz/pBzAFJtZRcLb2brl1c2pOsSxleG4q634jyHw4V9/c+/bRcPn1ltPjIbX1h50hcIEdsrUOebhLRYC7fl8iw2bJjYUNBXovN8dqANzighz2d25dq+/eo//V/t6eETOzs+9XWlbmHXCK03RgJSNL3AKJB1cg/IQPcv0xVv1sC9oeZeyDTJiKUtexatAB3JiwvnPSAIVISMgAw+m2ooy6hEO/VsnnNEy5ib4xrsxTEV2dZi8MnAJkCspjyzw6ewoJfkdcpXMjhs5pr3Fcy0fE+jOZAgj9/mXFoy3zgTrGtTiVKrpuGlbhHXkYcP7ebtm9Zpb3ljavQApIF8HncGKi/XetNSglhJpAIA+YbnE4DI5vFl5drwfTrO1+w5bgaDgcr8WSbzYM+mxUbiXc78HmCXwA0zkOArdXF8n3NHC5flQd9k3F0hWXGeUTR/p8endu3atbXWkCqTEtb5UslVWsGtNzJpQ51ZTfCfUSQ3LnU4APoDAHmzzWbyE9cQdwY2cbk0XPKucJ8AtVRfQn75KE1fu5zH+fmpjcYwlFWNac6pflwj3lc615gzn5tWjgI/fPJIDjOdne2CHMQnDua65h6K3SHGy5JoM5Aky9e54Xrp2KUVRUAPCOl3L9RoSIWC+5rXJuUu2nmC+fR1s2nUZesQGxQm9P68OVOqpEOyiYY9e34kKYyubTZFLebWveja9atXZUHYP++renn47My+8hdfXYMyP56NC0eyZMkwKuGTjeNL3ttxY/za8Hys1tdK1z+mYm1sr6hsvOhiktc6n5MiWEnQuWaAl57o5u9k0pXxKFkzQkGC1QT/+QwmEOL7mRwUXSlgkRMoZ/KmihJOTXHNk+Xlb9hd/R12XOjI8/cVt2BOdXmQ5vh9dfCKhtWnvVG1kNSovpEn5BrSvQnwBTCXi0wJz+qOnhdfO3N5ieeXQHTMe06PW1VBQgrEv3HAIaHlHuGc0qQRFs9huX6404vG2lbNLnrnYtep7ADukwFF/y4CJBI3x0d+LvToUHlyhnwi4sBlW55IeOK9kcG5q0rYt8X3i0lCkenN2C0yJJpZc40Uk6sE1rymzZjmcF5Q/0Gwo8QK1lRWDnJ95IAa/T8IEfXHhD+yW9Y5+M9j41rXmpBCS+u0mnZycqwEHY9ryKRqfSPL414WmWVfHzle2asYXDPdn17X47AS07r2q4y37tVbdWKDauH467+/ql+9baXtG9KblbCDGnXNBie2GJ2YTbsoIf3FAlIwYa6trNSbYsbIimWSD/LOAIwvZjBHethhAPG+IAsCLCF4ZyOT/+PcShrLK7m5g17vOrNVqW6Lat2Gs7LVtq5ZKxhfq7Y0q/7Z85F9+KMH9uTJgU1k7VOTkJmhDjRglG1hb79z3z7zmbesLQZuc4i5VawZAu5i0s4u5PiZv4rE8Mu/l8A3CHYbTrxc5cFZEMr6NPoRqH3Uh00GPRuN+raA4RSIo2zH/HWTV+bVy9t277W7zojayEbzrk1GS9vbvmvlUtut4wRF07bqxaNKr1M/QY7lJWr7pTPvn19Ye1XRPeofH2oQxbU37tpSASmvKU+0XzfOebhY2sBW1luZGtpG1Yr1YQcIc1EKblaq9tEPDux/fO1dW553rTru22ruPtAyvY9pbAK8MYGH8rTOO3Q+OoMFnoIjlZ/ZNFO+gEThl7/4Bbt67bIdPH6sxrXKEpuhyAilDQyNHseGDlyMict0WBIAVD67WgOETa2zvSUnBxra1GDG7UmpQ6Gkk2A3/yYYMLUKZpTfFcDFniWyeg/2Gz1rblz5+8kMJjuijZcbQud9uaoNYjQY2vHRc9vd2/ZjXHe9buzOsvTmm4YzINLiB9DKgMvn8vtcz81ACC8Z8UUAQj8Mw8MfNmulWdGIpftScF1I5i5LlMgKZO2nhkVK0wRHZ0cZNpGMcGru8r1gbvSaOD+Ow88THW9NsQb/YnmvBgOiqXMMDVFJMkqMkJxilzdVKhL51CHLo1prACa1bHgCtzsda3XcUYEynDPhzt5xTO7YQALg4IeyH19ZnkygUwoz9bxGnKMzIzVVDJKBgjWBgSS4j4YTazSRJTBYw+UbYt0Kk69gmxIMPH5wan/1X79i/+L/+DUbj+cClMkkaq3Fc6r3m/hmSxQATB8+eah7CtuTAC+TOIa38JWJC/8WW58DbaKE68yZJ32yI4wqlpqM03FkubSLizO7c++upBySTQXrVrwvyebxHrDpOQpVNl2yg+J59ePY2urEGFL33jw9PrY7d+/a+cXFWgLCsbN2969cVoJ49PSZ1sxsUbE//A9/vNbSkpjm9cyYnfeaYxFzGxUKbfbr9hSvgiGbGQ7dGzyfK4GEGHLiz8RGZyv/0GC2tIaCtU7gkPdCSVK6kKRFolyQnDnNBGadWEVVZA2Cw8UowWfeW4HQiAOZYBYHH/AzQB3vy3qV1j7szkZjj7u5lrPCwRLguRFTC8sboDcTwfzsrLB4fIFBpScBmQBuOqHlxeM8bQ3TrSGqKf68ci29D4NKACPA2SvQf1LxyK/Ue2rdMkxHU/w8CUGrrOckGmv1rKzYX2CZfTiLxyJA1MqGo54qs/jy0qQH6OLccww4YJH1Jt182SUf7ovt1YZkWvlbEoogTVKuVMduKxdWnADrJGUTWWnguoDDMtl0dthdHDgvVaUYqhL3Ltckf+/ExDlYXr40Q0wJqoPsNdERx+trwtlo9p+854BewGWRvMn9Qu5GQWKJ9a1Xrdu9EMvLXtBodqzZbkei5ZWVJHjWSVDsPfnZ0mXLsWjsxIiqULkOXKecI+DVJDz7m/9zVW12zJrb9vHhud373Jfs+eGRdWoV6z8/tnH3uV3bYdQn1HwAX7Fbm8xFjNyUAOz6Ci0GmjZguQCY4TupC4lVBb+Op2WT8cNN6XsXo6FVeH/KB+oOI3h4N7qGS+DTW6rZvNw0a16y+qVXrNzZN4DvrFy3yXhuH3742B4/ObST4wuVXtAiM9xhZ3fLDp8+svtvvGZf+uIXdENW0b2/zjbXLKUHZjbGZDDXT8nP8I/kqhWsfoKkICUQMLvEdx42HgK85zx4LgVupzRSzSjv01Tomkz3FDUbj3qa7339+hV75ZVb+jQmtQGAlgu3gNNCA8xoOAeMlZfTXxRcvDy44sdPUoyqvHPnNu6dW7tak9b24uTYKtsd27lx01YCKgQCWB5n6AVmALqLufWW3tR2XirZoOxSE5e6+zjh2rxq3/jL79mTDx7aon9utUnPqqWpTWGEFg7GtDnIixGDf2cUsgwmdlGOBm4AzoOSGTMZK9rHf/bbv2mPn3xsk8FIjJ1K0BMAgjegebkNCY9bHnlHPtefsiT6yrY1Wu6by3XGuoo/qd/MUmduRgIFka3T0JTA58MPP7QbN254lkqTBdnpZG7tTnM9FAMP1o0EwNmqZGMymCQbwHk7qxBm+POFbHNg9VyLtfkqlv610YRVGkECxkE1gZCs5G8p8IY+NjcbmocI7BdnF9rEsM7DWktgIDZ9lc8AI+vjA9R5IwkldrGDEZAdQHnJH3a3qP/yYO2v5577qNqaysy+KQNSiU2sOeQmOTPRm8f4PHxuKTcm6FI+7aHd9V5lZyn5fqvhJuheimazgGF2VwgB3YqDcXyp3S8zjpf0ujDpiu9nExLrKVk6gd7QaObx5KagBKRYHVi6qwDrhQEsxDJno70aJQAz81J9VhD6w4HA6t/9zTdsNh3am2/ek+aZKl7GhGRM5ZHOJsG7aboe7Cgyiq5Y5d5w4GCNGC9w5hEO0JufmWwhEhqa89Jk3u9vDOSIDnwHSc4Y8dXv9fT6qtg7T5W1yU290sY147VFlwKP2VH5KeHt2ZO8zis/2Unv1wZQm6x8btocA98H6KIZfvb0qTZ2Hvt//4d/5MNNIGD0zPlxZHLNe2SlY11Ojkmj2vwLIDjvvSckvncmc6dnucCWayUGKM3jFNCORDSTmk8CvgLQJdg1n9KZjUsCc4WEc/3sUqoPTXuC42J8EcALkJTsHMfGHypF/Ix7xt88+3n/ea08Vmv+zCGx0u/jnR1SFyo1JGuZdOrz8TivpLduOkZ40ZjGQb+O4UwQLK+qpbINY3LZptxNDPDnDMcSnmMqa+Owv3Nv13zWkpFXBTOmv2WMwRGGL4YR8czrudTgoLnbaa5Z3qV6bgDXFavLNrEife8knFpCXrSu9vl6yjXk0978mUqZkJ63OCfikv+f54/hEz7yPM/Bx7rHcJW4b8Vx1InHMonJ5K0Yd3gepFtmgmK8N9U1SByv0GxkFr5H+vrwHme/djmJLSulYBqSjnS1yXUkX/GQ1qHoQWo6AvtB9CyW1mixj7jjSB5j8dhzvaZjR7Lg2J2RSHEtYOLlOKThXaw9zsOvY2n2d/8apKTZND1seTr7dj4p2623Pust6LO5dR9/aFvVsa0mZwKiaCFp5smTyI0j9SEyX+cMkDboZno2JLu23GfQ6wEImXeP+wJ2ZpSxhwOrspilM3FPUMdoML9saBVbVhq2RNNb37Xa3nWrbF+1ZaWjARRMJ+r1xvb9//G+HT5+bKPJ3FpbLfm/Xbu8Z93zY/uX//v/ZrWWv5f8eTUe0Adl5EUGCORC8yu10azmKXzS38lqRwubXvKTgG/+/mxFo8hUm4syeGlilzak1KcbF+cvL4yylVe+AOs1zNvpMO7bzZs37cqVqwKRpSWsgx+/rjtBT3/F9z6R0f3JwFcbSdw4ZAHDszNZ1TEVyaYTOz87ts7VG9a8cs0WKkXpEfEHhfoA082wMaPLn02otLJBpSxv4oCYVmKqzapuvYupffUrX7fF0bG1Rn2zac9mmMTzTgvXH6XdC8wOpVJNMCNrnQNqqpoCRCDGExE2kP/DtMEYvHH/jt29e88OD57q52ys3mQFg4yOkTLoTD9DY4SchEbIas3LV4B6wK5kDGigaGaLTlxtYqFrcxbHA1eyemLEYpLR+dmZnh/K8iBCGivEMkT3cYJbbbRMFIpSZRFQJbMJS5ysqTY42JFK1QDW165feUFDmAxPbn4ZsJTDRjkd0OHMEzovBme47MI9XsNdQCwEIGkhF4FOsJ7+6c6Kccwqi5aRDTS0WcoczRf0ugSapTpKmnxuHZ/d2KhJRnyc7IvM18nJiQB9Bl95Jdeaen/Aas5WX/88xuqu2TrZDIWWsFwzJvF4CTf0aJGgcD6UxLXuSsyEH2qkdKXRDtkFTDLnyxPvgDhLeRwDunAeO30u4Ekd3rgeuDxkw4BupjNlQ4sYPKQJZ+e2f/mSnZ9TSWsK6LNJcIhuX7gZcZ4sIuc2nc/twYeP7fbtqy/o/FIOpLVUcQeLRhVvy4mG5Dx6/MD2933ICOVWlW7DJcGDIpMVk7n165VNMfxIpctYr4ANHwnsTTHOQHrizTXhPr5657ZdnJ07swigEFBu2HTsSW2CPT66ONrUAadrieV8Eq4luSny7MNqJ+OVa11ArIY07C370QcPdH71Wsd+59/+P2q+WZJMi/X33oFkTRMEboC1e9Q6ExbuAdFAuQZVwTblWktQG1uKy6MKcgw+KwEN50Him0A5j4PfzQrAeg1FU2oCgAQ9+RxnPMnnir+n4cmcgDXPK8mFTLgzwaASxvvBYuY5cyzYm+GEpHsxGsvKjrWTYIdzRloEWEO6wpqi2TddOdLRwQGfx3gvxTszzHPkg0R8x4Q5VVwt4e7kCVWOspZdXuj02+0t7Z0+3heLVN8Hqe6JiQw2PK0jlfCVvNLiOl6SaZ8kx/c0cjoGayGV4Rpo7P1ibv0BVUnY7x358yawRvurREHraFNly+dB5faC124miwDdYlVDz7XkllEpWG56IDim1E1z3Thern2uXQetm6+8v5nE5Zq5sn/VryXnCkONpz6VS2JWw/tTiH/8nRKMdHxBHpWxNsmKTD5F0DSc9fa1xnX1Ndxu1hUDUA2oHl3zNUIMzQSguH9m3PBqGJUzJDZl3ZtBv6dqQNGHOn2KdT+55/O/+1erSrNtdLu1QVCUXU/PbP/ep23V2vKJIo2a1WcYgnfNJhd2et613V2f+KOThFbL8jJlvcFAnpUYDivIxyAGB7zc4Bg3qgwa0UHVFpxouyNv1SULC+BLxo98gg1DAlv+bIDvgq5GmlNqO2J8S+3LZvVtucWWtHCX9uDxgX3wwUc2xC7IVvbZn7tvldrK7rx2z77z3Q9sd2vL7t65rgBI4JNYOiySMsh7NuOb2k8DvmsZR6wvV6v+dJ0sUGA4Y/zu0OYr96btXpw7k4MDAd2bKvmiTRxb2Tz7YuMDdIghsZVdvnLF9vfp1pcZrpd38Vhesglh2M/oZt7UgXCqfTePQx7rRuaQbAQDPspkZ8GOdWnGAowt5zbpX9j5YGDX3rhvq0bbVmxqGmiC1tv9HADh+Kaezed2Wi7ZadlsiO5QQXPp40E1LKFqP/z2I3vw7Q9sdX5qlcmp2QymiQ3IkzONC15MlW0DegG0XCvuGcGIh0uAsFrTyEkSHiV21aoNx0P7zX/2m7I16+LigD5IDQN+FTjWaW8s+QEbOA0c2zsdq9XdC1Jru+5/k9hxfWhYS5bEmRlndxPQ5AaRGbfYRI59MrWd3V0xFQ6OfaRjBo08Hv7OEnIGKvcPxpljM+nMf8a0Qi9nffjRB2K4clPLIJggCcZ8s749kUpQnBttcVqa29IkG7Px7RwP0IO6u0UGugzYXESBHd05L/UXmSo+zzdiBw7YhCXTInzFGsnxnmFZw2ao8l+lqmtPSdEDruvesilEDDATtxRs3Y5J90IMoTNj0opiLR6v4RrsbO86mxtlQRIoANXp6andvXvXuoOhzkebecPdGNL2CKstsU+hL+U+cO/0fgEE8zjcOxLG12UCVHFShiGwsirrM7HbQ5OoakIF9opz4c472OU8i9dMDPRiKtaGmKkNMTrM1RAajZH4RjtI9rHsMLxPDtDvugMH78n1VNPRwMvKjHcvuogk6yOGuelNLgkAfZ1tGlukv417wEZ345VX3Etz3dizaWiUm0pBB8/7bMCla/ryGIvrOplVfpYVBIFyxnKHlv6tn/u0PT08ltyA6/gH/+4/WZvhCowgj5I+azKrEPlvNcbEc637E9f0BUQRyZwDciqeUfoNqUY+b+u1OHMgoKQ9dL2xGNZ7bALlTCSSAUsAq+eE5lX5y24qJEqaQne/SSJdMoAFVT5fDjB9LSWoyDgkkAmZUHPgBxvLOeh31DhEXC25dR7lZRpLVzGWu7+Rc7CGdi9h3zWx4aDn/RAB9nB4wJLQgYwn8P4ZeP5WBKBPzo79GZv4qF4fUlNW0gDZ5YluVjGdhQYQUa1g3ak6qLHvQRhF/4ASGU0BLcnSUJ7bxKQ18HI7MvaeleYPLNdjjz12kf/NVHni2mxv77kmVYz3WK/Xe6uh1OOf793eJLa15Tp5XgORIvZXfQROCiSxWHzOHQC7dp3vkxhlosBnZEWE+59rJvenXGP8PyUOuT80ak3hH1xLIG9yb8OSshhjNjHepRJJvlAJJL7kZ3INc01J/gf5JUaZaqD77YNCkDaoqsI1lyzEmfhck5xTruVMzFxH7XuQroHYYu4Tbk5OZqhhOXS8Il5X3/y91XI2tuOzc7ty7YZK6TRKzUZj277xipVbWFbMrff0ibVKCzt++tDuvPkpB0uAMI063DQRCARr/OnAu9cbdTNO2ndun3YmDU4MBdASYMHWbM6GR9dgq2OA8BWBUPqnmZWUAVQkf4D1JYivWBQCF0gUGrasbdm41LZlfdf2rt6yUmPLwlTNehcjG48m1j19Zq+9+YaNpmZ/+Zdfs06TB2psv/Irn/eMr1q38WRm3/nOdzRe8tatV3Qzc+HkApdd0YtRLjTL+d0XRfI/sx5YFl8zlQx5sCkRjfq0f7nGWZOQlMW1xB6x6IdDbHZq1t5yuyR8JS9fvmLbnS2ZbttybP3xuU0nbOSX1kGYSVF++Z3NePErfI7jAc2fadKRZCoujcB1o/vsme3UKjY9P9U0vF5/aNuv3BLwNfl1h5+DzAhWaiDsLs3O53M7rlU0uGKsLnAXsTLOFs3ubFyxb/2379jRj57Y4vzEdsqUlqYaaoKBP2OnAfsCv3Mvp6o0Anh1727p+7TZL1c27J1rrcEkEuDuv/2W3bt3RyVjMaQavEB2VbLu+YXsjAClDHhotWrWagOufE3zQJIkIb/JICv5QDA+GRxyszFwixIAACAASURBVFGAjgc42VV+bzmdq/RH+RjgJG08+s7wY+RB1toLUOXd6CUFOJjdBATJgnE9ZOcVCu5quWoff/yxXboCY+fTvta/E++VADc31QyErHus4GQBF8FYE8gIJOrWzoZC184eHj7TZotGmeQlA7UYv6prlhOgJGjnWHmdNtIAbdWSg9aUAJDwFoM/zwEJHc4c7a2t9aQeLWWNJQ9P2WBweU4SDAvANGo+MjlYMTE1dS+Jz8UQeRIjYLIe2cqAkoXYop1L+yq1ZpNNbkRJQZGIKA5GCTtBWq4TXp9Bmtdqs4mgrY1eXdLYn7XkUkLitb3lchHWHXZwuChQhucesO4yRvl7+eZA4iaT9mBjc4hAbm4C+KUYg43EQnKeWWgPHUzzvgnmc7PK9Zsbj65blEL1WwWtrgNNZ72pXMmrNrr1+T26ulkfxQrFOtbgwZ1MuxoHKYU7oBHIiLVcZJTEQLZaAh+AJDFVkhOE/eN4YPfu3VMSoabRStn+4N/9iT5SQD0Svlxv0jdruMSm471Y1tUzHLHTZUWeJCRrxvs6w7axK/N16nSl9pMoz6d8QSPQNaLVp8jlc5O/p2QmEqRcSwAmnrEEFwlgdXxxP4rxh7WjOBADEDagyvsx8n4kW65npOIWjMNIfLJxS5ROiR4CJgY2lMQnYOVY5ZYQlS6u4+6lPRtJVuYgb53cK/Q6yMlni+dA4KdUVdzt9i5cp8oeAL6ouo0WP9cU0ADK3qBbsd2dPRtPx+rd4JnBS9eb2HKMrsca707yOOGVKNNzyLVH05sJz1LPg+tgcTXhuvgamdlg6NPUtjq7Yoi5kErEkBnGeN9kaAWHojLiNojevCsMEglKykfyHuY9pQGXcc9UfxSrcFtZggNc+pOkRREwJoDMdZ3PrvBCVGT43E5rS4CXRj2SuXWShOY79ots8M01Xm/WQk7gewu7jxI4zieHMwUw1bpnb1BD71iJ+3anY48ePXI8yX5A1b9eiwqTM8cZY3L/4Dzz2DbkzcImGsoxl/xDz0YZgsBdUjQGfv7dP1+V5yO7OH5k7U5dY30rS4jcM2tubdmcEcFoIGp1e/re+3b97i0rlWAc09AbgfOmvOXwVU+5QC+ZDqjdtVABsEAl0pV6m0Nuzz5bFMlCRbrccgNbqG1bAQAHXauuGELg2kuYCe98zRJpyCYqDZuVGjaY1+xksLTLr9yznSs3rNzAxxK2meylbF/9q2/Z0bNze/1Td+UWMR5Mrds/t899/udVPvzqf/mq/fqv/6qA5MUF7KJ3Yuvihv9l+PQXRpY6S4RuzRWq4pBewJH/EPB9uW0MsIUej4AxnYyUPSPw1ni92CT1wAXrI6ZosdCI5bfeesdxLO7GSEAWfVsBFmHUl+5Hi+9fuYzGExP/Qjffj0ke/Bxy8/ETcm5Y50iD2Whog2dHVsOGZTSwIUzF3nXbu33TlpTy5aTAJ7l0hMa18dKsvyzZ0+XUunVszMiUfSwzhzPFvaBcse5R3/7qK9+w5dnAqsOurUanVisDYks+GjRKJZPx0JaMlWay2pxs30vnao6SiwEZ5dLOT09kAzZZzOzaKzfs/v37Nlm4vQmvG/WQQzA/vSLAS9DiIbfSQuVZ/HlhJJjkxNr2QQObsZ8JCHIufF67DFwZ/Evh/8iaOT4+0UjinEQFG59BMgGKstgoC+cGxc/y4V4HxuhATocONoHT02OXZgTzSzkzy9I6t7i/CYYJKDRLYBmVWbQzo+ElmCqbWAowobAxH3/8oaQGrS1/VvDvTXmBWM9gLbiOzqhGZ2823pClAC6QoSh33qw9mE/ek2DPZsD58mxsgp97ujqjFvoy6bjSBso/S1PephzLxqZNbjKqLuRrYwKajssbuTgPGDSaK3TsAdCTEcvmNYK4gNYsHRqS1abaAlNSU9JOVzjSE47ZN7+pLdflfi/Vbzeb3hi4u+cWRzFSPS2tcrjDC5slr4uGJ7kXyMpp40TBeaLXVuwIix9NnZuN7NnTA7tE8hXjQcXaxkCFZKxEcmhsK8+Z2w0mIIDhSSYnWci6HCV8M0w2n8QBQoFzyyaXvNfDMdW4kiZObsYKp32Ur7+0CXPQ7tI5Ac7Q7b7++uua+sWxdS/60pVCDFy/ft3G+KcOx0o2/+t/+Rvrdun69qjG/Ukwms+CAweP3PwsQWYGdsBGrjGvCmZJ3m0YpSeMEnomBpkE5Qae75XXMT8n11YeC3ERLboSssrG0gx2NMFpsut5rRPUZCLnyZYnDjk1VMb9rMUosQMo87MdyHuvgtbpeGOHxb3GQx45EXFIpWgxtD5OmD0TQiHt+Xx4lUuHmOTn1ZjQ1UpUmx6sLkvjc2XzV6oqse0N3BfZvbeRMfG80+oyF2GSa4zXUO3h9+nf6HW7WktOGPDCDZPt252vH+2hExyTPJEkIeA6AGA9yfBeFgFTelHiXvviWIi84FpQAY8NOBIpZ5ABeUVmst8PjXw0GhYTDJjzrDAI8K08doGBuJfZH5J2ncTmXJuZdOWaTSC9IRp8nabsJOM/1zjZZXqKEnxrMlxpE0sd5zhIh4kjyUnShWsM+651GLEN4Ktni76GeBb4VY6h3WoYdq08n6wdTTcN7TLrhWSuSMrIFaTQT5CNeqyjyaAfmmuSV7ASa6tm5ai0lFbP3l89+P73bK9Rtu0GKHhi88lITQwqdwHeykyiGsnoX2NXAXPKepmbzc/TXSACuxhbsGtVzWzKDHRDA/xpEXkGK9cOFrRE/A5mrVTT94yAx/fLdatifYS8YdCzMrqYFayvByFJBiLrBzSLKKy0bF5u2Mza9tHj51bbumK333rHmjv7ev+DJ8d2dta1V1+9aScXz2x//7p973s/skePDu3K1cv2C794X00id1+9Zt/5znftF37hM8pw4wMFnnMqk8pWZR5gGmp6AvdY+vD6NP/PgJa/nxZuxe//JJ8ENh0YRybawMCXZfuwtNlqM5ceDSiWL0w+YxQzAYwrg17qR++/Z6+9ccuaTZqUlrZYDuzo+LFY4Hp1Gy7JymXuK8CXBGYzIvaF4y6Mps0LsZmKQrlgaTO89foXsnHB5mRF13ylZp1rV2wedg5eZvUha4SQoa3seLm0s9XSerWyjWD6pf11WE1zUNNK9ujdA/v+139gw6fH1ikvbNY9tXrZJ7LBlImh0YQxtGRUBggY7vNHhq+AHzrZi+cnXgaZzezVN+5Zc7tt+1cv2ag7tN7xmWQRaaotkBYb/BCJz86WNRpV62w1jHK6SnNM5VIzpIO0zMYFbgsenshq6k10l4xZ2TSi8Trur4BmgwEsLmHgKzecBJ5i3OpVTRRUQ9lsM8VLm7McKHgGyiqVM+KY9+D92w3XfPIH3TifSylSAbTwecmeJFO4ZqIC8MLwJohJqQXHjszg9PmxXbpy2VnwigMtscJrO7LwxgyWQ0xqsKowTyrzo8+rO3BMUJAsOewPIJTzY1AAx+/vD4vsfrjZ5Cb7cMUGl/xoE8/mvmAUYBX4WF3ftY7Zf4/PnEyy7M9nNOWoQvKA1o2vlEqwTjwY+/czAXGphl9z7lduYpyXD6rw7+kahNVZmuFDBgDqX71z1w4Pn8h1hgR3owfcgI+8VmkRpXHUKuO5S0J+riQKTZdh5FAPMew1s+dHh7bVohTsQzQShCb772wKsrJNk012f3sy5v0XOZBAyVpYCnFN+H1AAU14qs4EmwfoXX8eMinGQYeHabJRKZERI4c8KUfiAj4i+T4+wZHhttguAEKyXMgnrl+/agzAhDQg4fnGf/+uPXly+IKEQYA0XACSuefaZOd9guEikIAVJq46kHRdu2JA2a3xtH5l27mJ8PksZyVhzd6JkXZAk4CVTZ9jkD5ctmDeUE1z4Zp0CICRVZIEq/nMJUDIz3NAvdGNg56rdLEH26wqU2hP81h5L2fMibd+vnrGqzW3w2Osrq10nY+PjjwGRSzs9Wg09YbfdZMnpMY0J59txqEnuPGGLNfk6n0qda3bwdCt6/J6k1ARd2n8zWoQUztncg+oW5MqNTILVUgqNtIAjJUSZ+JjPn+8H7FKIG/m1Q20pwB0TfSce7OoLBPDEUCzUqOEz+2FgWY/aLfcexheQTFk6uDdJWFulZWERpENz/dK32ISGa3/6OPQ9QBpRxyGsZZsgh4FgH9Ul4rrJ+M99zz19JlYJQGhwSExcAMXDt5H7hLhJsS9xOXAexI2yQG/r/U5n2zGzHIF0ElLVsUU3pWAJ3tzkj0JsD2ZqIoAIC6wT7NHw/LSMCjv+rDw03COqBTkefL5Cby19rEp66PZnmsSW6fd8b4ZYkStYaXV8eMVTOz586fWLq9sZ6tui3HXVvORlZZTNQr5wfHgepkLw8+1tID1W2bakHuZOpDNSWgrK9Xq1j87s3Zne70JrHKCUmTmAKwKDxfMXL1jlboL1Y0HmgtJEJUtWsOqbZp8FjanoWlBwJ5KV8rdds7RTcCgx+WnGX6+y9q2nQ+m9vHBsbWu3LXX3viMbW237ODw1LrDsb359msaR3x03LW///YP7fj0ub32Gq973YYXJ/b6nVfVqY/Gh4VAWRH950cffaQF8Pbb71i/27fmzrZOfzQc2O5OO8pZG93iGvAqYm6EBD8J7K4Bp95zaASOYb+nyTEI/yXvqJbt4OjQ7ty5Z7cZCS2NLmXGpT16eGAXF8+sXJlJJ/OlX/2iLZYjwzCs23tiF90Le+XGa1a2jtVr21axrYLEIZKbF1GvM+yFUiM/liJS5h0gh6lNnp06+BuOzYYnNpyPrXrzU9bBD7QKMIT79m2KIDVeruyiVLLT+dy6ZZraKprS5npsgBsa35XVZmX75l++aw/ffd9K/XPbIVsfww17QFvM2HAAvzMFKDa3OrpndNCpl0QKMZ1Zv9uznc6WXbt9wy5dvaKM8PzwxDvI0UWHBEGl1GhopJyeGzMSh3qLZoyaldXgANB1sJvANzNrNaasKHWmOZ13vq+ZmZjIQ9n87PxULKlKRoxixNFETU/OLKhEHwFPYC4aohIc56YlBi6YNQd9+BC7nhJ5Q3HzVkCLsaYZLPO2ZzbvgTOAICO8A8jy+mS4kolKmYbs8YJNyffLwRTJZhTZgmSe8thygy6y3UgREgTzfe4XWb7bh3l1APAr4BCWY/wsS8YMn3Bw6Jt+bqjJqs1nrr0k8FK9IhmE7eZ54nieH53andu3bRiDTNIvlvfzQOxnytp1IO9gn/cDyKskWPP1knq6PN8E/nnebLwCemK1kXNRviVh2FS2FhGjHayRrHpJPZl7XyMAmJhQFmNPBdBjzKxPeDI7PTm2Szs7bonIzQ45ErGVDWgyGqxBsAabRBMNOlzAg9a7GpRJEkOOA0APsMsxco22ttzaDYkW/qW8vzrdNQjElEzomgSzmoB7k0R4LwGEikuZF0oMmKRGiVtNTkysmsylfd661LFL+1dVSYGFfvzwqX3vu+95Q6TaYL2gLdCz9scNvbeeIZd+5HOU4Jv/C7CElCETBB163O8EMTQRJrOb58N9csmDywh4v2QN8znk72xCUrVu6ZUmjoHnO4FlsnHc10wwM/4kQONzN9UVB7CKLVQCq43oOHEXAU0klH/yZlhOJjKkGCm1EAunJNyBJW4zyFi8usa93rKzs9M1Y8zn7ezsysOf3AL9vfYOQF0dhjXdQLyhUpKBhQOrPEeOO5MOd1qJpKLodoHrwBLgRQ/GjhxBkDVIrBfVo9zHskKXQEpyQR0TCBc98Jbbls0YnjFTdUxrIQDvJiFcqGkPeck2cwcg7kIuI6nRfKWGVaQfCfq41pmoZILCNdM+RK+NbrAzpKrs0TcSLK+fC30r6Mm5J/4MpvwpAa2Y+BHDwiBoNnKgXDtc54w5vJZ7KUKv6eOYue7ooTVaOqpxySJr3yAZCNmO4ihIPy3Xwt4twWoCfK5ZXnd845EjIOGkaZxnGscGVaJD4pHyIjXXxgCZ3Lf4m9fxNej23BeatS1ZhROujNQuHX3zr1fN7T3bvnLVFuOBzbonVisvNAYYsLtg4MGga+1mw+bLobOss6lYQ5o3mkyhQssYHYS+CD0wcK/UEVyt2eHjJyonKXtmE1IDGIhISjP5qHKW81rHqjfumdW3zIYTmw9OrDIb2opGLfRM0kxVrQbwZcOaj20+6lpFtl3u7QuY8pun1e8Lq1SzVaVpq0rHznpje/T0xJ73p7Z/63W7fOWePT44skqjbr/yq18QS0rz/tOnzxQG79x6xeaDkdFZjyergxFKZF6Sqbdb1mnU7eDJkZ32u9ZpVu3WletWouS91i5tSmJF/LiWOLwEIIuveeHfuB0MfIoMZXcyoov+0O7f/7S1O4BVH8pwfnpuR8/P5cva7R1bucpoSLSLbExD+/KXf9UW854tyz2bLC7s+OjCrl296+WbynWrlHecbRcVi16Ge5lWQAnPf4JcQ+buKyvNlzZ6dGD1+dCW85EtK2Xrjmd2+fYbVt3e1v+XmjbEoBOzEXZrkjqs7ITu9OXchtWSUXBfrioC1Ut0d3TiD5b2jT/7pg2ePbXyuG+1ac9Wc/eB5B2rFWdvvfHI7YpSp0tQ0JS0mN726mu33ctvNLQS42QJZOkJrcUTo45jAxeQlAXKwi2VWnQTu8F6rcE44hhbHQFK033EnoZvZ4xizPuapcJ8aAkE6Db39nbWrKtAZWjKfMSls0l8JRPD8aT2zpmXqrtIkGBG8OYYAaOAPI7dnxPAkL9XBqCUHySw9GCy0XQlEIHZSfa3CKD5DDal7S0qHW6Rl01dJDAJkPPv3OhzQloGxWS3sgyoc85NIGQYXqJ3WzYH3wAsZ8gIjoBh6fzKVW8KGXtDTLLBxWY2740tSzPNe+Lt3KgzVCKaASslxY/t7Su0Jiip4sogGWBzTV1bAhu/ns6WJUOWAVxghHJboTkjWeg1EFku9awzNGHcP7MazNuKRp1sskN24xIlmGg1Vcoa0KVXk5mfP19pHu+JX1hk4ZeOJGFJQtyTCwmbfS2sJ925gzHKzsYSfX0DdGAmFrSONq5sY8XossZ0azNswARBlGDz5Un/uhGKQUeTqcCEs7wA+ZIkRFrbZbckY9MVqETK5Z0o6/KmwAjrj6OixM30zVpTlMd2p21d1iBgqlGzt965bx9/+MCGw7GIiT/906+KuXO/bY8PvHfev1zLORUwwWdqZzMx4XW6V9hwxrFxrR28Rr9DJJtiZcP5IcFzfnYCngROCVpzHaVOm+8nu5rPRia2GRNS45tgN9njTEaV6ARg8LHT7peMrzRginuQx+OMooOqfI7phUkLQc5VcUQJvWvgIQBqdbS7Fy7/w26Q3qCxg2gkETRq+TPvTeJ8huJusJAex9ySNBu6UvrwAhOrSrP3svCVoIjzIdnluzRIwfLKuUf3ZSUwpL6YaJjNRIW/E/RSBVAyLmcUkl4SMxLQyTr+C1zG2O5cEzg2kEjB8qr6hCNVxOZMblKGlvewqJlOuVquQUCy4i8N2dFQD3nijdouJUOqJhYb2WesZ65Bxk1+xmfxs9xvUh7HexAbikw3lQSOQw10akpzbTxyDyR8nE8ee4Jm7gHVskxUebZ4zzGWtSFnyliX1cQE/TDv3H+qkCIa+N0m7OzSpXhxLAnmc60r/oREQrac7POSfw5Upc01pao/r5u8+63V8+cntn/thpgDSuNon3BtuHnzqs0mfRufPbcq44CXPbeEWtC89tRu3rlt437X6u2GlSpumZFdwwl6ZU3FGFYYXJXSAAbe2KYJM5WVLUvYEFXFdq2YzLJz2cqXblip0jEbjGw+OLPSpGvl2UAgnEWHbcyyBPDtSHIh4DscWIXIKg9FRsASZD0TFIOhz+Q5ati8VLPhuGRPj7v2/tNjG5XaNhpXbDhZ2Vs//47909/4NTGPE5Dvis7xio2HAzs5PXMWVUT3wt7/4ANrdZq2296RnnjU77Gz2LTXtRtvvekl/aXPqBYAYeGWnQVJsJvwcaOK/Ylwd/0DNqU+7gOzqV2+ctm/vzJ7ftK1o4MjeVOq7Fclw4HtHClQ8qCgYSIDmi4G9s9/6zdttmI8RN/GkzOr1kY2nDHd7bY1yvesYrsxgoNt3XWlhaE1cTwvuVBQFmPMCBZy8M3zmQ2fH4tpxRpmcPTUhouZXXn9PtHIFjzIq4r1ma0N4K41ZFk2WM4FfAcVs4mVbKj3JbBC6g7s1d2OPfjeA/vGf39gg2cH1pj2rDqn3KXWOEly2PBrIoo8eAEOVGYMZkaarPnCLl++pI54rZUYpwsQyFIzG6pKl2K9fIPkDw4Q7a3WWorQ7ADuNqL9zFAVFPAHzAc0rlxuSlmi83nhziSylgjUaXuWGTXnkWA3QT2MAMEkg5YYG4EZli8TuXzD2rBI3n2fJaMEzhmQMnhn80cyrNr4lf040wsQyY3whcy/XBFox2KMBBEXDr6yqUIMazRoTIN1dvDrwCg3/AQReR88/wh/29lY/+Y1lKwvX76qf9PQyZCJBA9zGl2z41sMebDZYflEoiw5TJjQq/Et2G60ovw8Ae9svrTL165bt8smS9ONWyem52Lq2BxUelKSFkMAPxgMAd8Ax5oCF4Ajta8OrkIzXy7Z8cmJmm/+9b/6fbuxz3jqhRKs/Ss37datm9ZAUrZyqzzWM+wsNmPqWGZTJ1FirHuU/nV9qyVrtzuyU6JnA9CInFfTj+iTWMBEOTgAuNAoMxkMbTjoQzfYxWhgVlvY8GwsF5h6qWGlujeEAmSTXW5oRO3U7t59xT7z2c+sO+Q90Sp7eTZA43r9sAjQ3IdzSa5NVQoq/mzR9OQbra8F1trO1lb4hfOsA7BGVmnV7P4779gP331Xa4Px0H/8x3/uhEysswQhWfbPDdzZ09C6FjxtPQZ6lSuBYex8a9mOziXWtWQeACdK3JE083qttwDJ+XfxOeP9M1EqAvFc8/xOfr6AcMEjNRNVjrPVaotpzc+DuEjAwqV24IPrTHi+4i2OpCTBZEhYHEDh8uOsG+uLL2epa9rXdAyrsnW2AJjDSGS87EwSLFJA0w8rAr00BFMZSPcEcWDaIl3OSMJBVZXPJnZIPliwbksgyedxHhkjOS4/L7zSkWs1RAjhOjUc9lU5oGLLVwLLvKeS/CBNiuqK/o1+turM53xBkyXPSIyELnuCk7EesAvLC2jk2mNTltcpbb2UKMfQGM4tQX2yoEVAlwm+qgiROKdel6Y9MZ41XC7ckxd8lMloJhDrpCZ6TXKf2Nzj4mAYd4sQUFcy6gSLPkfVGE8uMkbzHrxerknT+Vqjy3llIkkilUl87l1JdmTSwbRPZg7QUKoRzs2GbMqyRyNj9DquhotMTsws7kODPoO4GJgE20zjYMhqj77zzVWDZhzsZpZ0tsFStTVFjQP2jsaFLScDs2HfauWZTXvPrX9+Ypcu71u339V0NEptGPO75VgBsLHpRokF8fpVgDVsV7BT6qTXdKSqGvqhLhZYSdR2rbx3zVbtHbczYib84Nxs1rfyFIs0NjucGrC1wkIE8NtmbJPNRz0rq3nJnQRoXPAJZtHGI7rBG+OqtQ68gOzLHjzv2+mkavdee9MOn51arb5je1ev22ufumd7u3vqyoec/vbfvys7sxvXr9l41rdHDx5at9u3d955x/brDTt+7wMbnJ/ae+fHOpcvf/m3rLHdEttKswZCfumZ6v7w6rRFIPm///8AX194TAha2sOPn9vpSc8wzShXllatcNZkV2ObjIbaQGigUFC1uYY6TKdMgVnZl3/9S1ZpUh7ERPupHR49sP3L122rdsfqdtOq5X1Xya0aIRvbNC9t7vZLwBebN1kdMTlPAiMbnD63Nln2Ym7nw64tahW7/Kmft7EGVPj9rK9wblh4mXBldjqf2km5akO8e4N5BfjWmJs9X1rDyvbXX3nXDj/40OZnz6zG+iAxWlJmce9ONN+yL8M0PAdWqKHEu1sJgO1mU0yamF/ZnrlVlLMFmzJQJioe3GGtPPDz0DMUp9NpWbXhrKZYCYJMBIk1sxNm/kWmFiBJ4OI4eW8edJp6GHMJu5uZeAax3JjzPRIwJJjQhsyzEeXv3CikZw3nBcq9DCkoBtgie7VJXDcBrjjGNctS2ameQU6AYm52+OSJXdm/bI1Oe3MtUy8cx4ClUBHkerxQMWodO3QfAI/otGCgYHGj+1l5c8VtftLDN5sexHwyPU+adgcvzgYT73KMKQDT9ZZKFNhUV9EtLY9RZ6XEHC/cXu9itLIrl/co7Npw7Fp6ThhGnYYXHTsPopIDb/jJzSXLkgIgwX7nM1QnKdaxwiTpAG00GatS1OQ9KNUvptbvDuyid2JHz55psMvB4YEaXGFim3Trj4Z2+UpHne3Sgzcb1tluW6O+Ze26bySwuWjRdzotm0+ICe4Cg9b/9OTcWs2qjUdjw6poMBloA0HeM+hNbFFa2vHJM6taXVUjNadMPIkaA4bLKzs56QsM0wz927/1Za0xni/WdIJFgAKbqpinmBiXDBsxkn8n2+9VJhrl/PnMasTh4aG9+eabel8aeQQmZws7712on+H4+fNwmmjb7/yb35Me023pNhPOkkllfSQYTmCb0wh5fbEiUayC6N6ia5ZdVLgR5YavuOsaXk3x454UnC2yjL3eC6JzPp9jkSRpzxegFtCbMSfBUrKUyeTmOXm1x72tuZYJeJMBlNwHOSGJMY1IZfeeLkomdE1g8MI6keFGCXoclLOXorsmMnsjrXvKDtW8maPUU67BMVEi5wtAhYxEBH4wkF6xcCu9bN7KhB5m0aeVbSan6RoVmif5fwJgJBO7u5es1XaZAMkHewJAKBPLJAM4l5RtaP2puXUllteTbq8SacS9qh5OPtSQ6cU9ZV12e2eK10xdBPSmr//mHnjTIa/JuJAsaybLCQT182hKhOVNsCpLPFmp+pAiSA1VX5BehosH50N8z+vFsee65dqn/t6xnj+HxB2aaRkrntfQq4Y9MAAAIABJREFUh/pshrpkslV8VjzmuyZahA1NbzluOHo4eE0mJb534DjivSisSxyWcLuQjlesds0aTRh2b5jMY/frRgzw7/M5+Rwpts8mdnz01Iin2kn4XPaVxXi8kpl+98zm/TN54NLIACNTqjatubtns/HYnp88s1t3bpitJjY/PrYqusbZhV2cPbdOu6EyeXunLesnsm6sf1wE4w9ruV63xx89tFu3bvmcZpCjQN7SltQGy965zB88XP8/yt77SbL0uhI776W3Zbu7qs3M9HgDDDBwhCGxIEASdFgGY6mQyBClUEgr/Tv6aX+QIqTgBoO7BCSClEiA5JIgSFhhBsB409Pd0758VmWlz3xGcc79bmZ2z4Agaxes6e6sypfvfd/9zj333HOzqII4amigRMyxd2tsNqMIZoZ8PEDa6wCDExQxlaaYI1/TqIACnR0aLeS0pZgOKPIyhRbZwTA1R9qSIASXzRbZYGqj8hJGkwg/ees2+lMyD/ST5SS3Ek76Y3We11srOOmeYH2ljUatjKeeeRJ3bt3ExplNdRue3ryDhxDj1sk+HvnEx2S1VmmtYWd/H/VSjN3jYzx9+TGxICNOpanW0WhZyTTY/NohKe9aCx4/V98r0AscdIbonQxM48upR7MBJtO+DkiN8wyskv4N1NKZdRHfe5YQ6J7gV774Wayss6zVwzjvontyF+urayjmZ8X4VktkkxvBx5eAcKFJNbBuGjxPcsSGWltX8H7IkPUHGHc6qEec0DdGv3uC0kobzctPYZJkmEQ5DmYD1Mt1bORF9Eo5eojQnQD7lRxT2ZuRCWWjAimKBK1aAWlnhJ/+1ffR3bmJbEbHhkQm8mJxc/P8Y7CzQMcxjj3p+QT2wiHqzMf66oqCrZeapNsSu2hemQ5g2KDkAWoy4ljZKgqlAio1BnSOiaVY3kZQqvxUsbL7MrtEJkhuD6FxSklm0GB6GU/Ts1ZWjGEOelsGOCYxOpiDZIF/9kYklZfIumh6FqTXJFh071D+bgZCBkmW3jzz9kPfDhSTIngw1HsFbaoHVQEP1zgvW3qxhJumOD7saHoOWWifOMfhNV5W5UQfZ9O8pLhgXcKAiFBqJHDjs9K1BhbVx2fv7e1hY3UjlMTNnkyHPifIBb9kY8FCeTYyizXuC2NVTR/HpjQ2tBB0qznPvYmpI0+pLavh9sEYlx9+BBNqXRM2npENCUyCmiUztFc20R8NUIwKqNLukE3AMyaBBezvd1Qa7Q5HGLEhqdeT7n8yOBVI3FitSeO+0lpHa6WFldVVxeRSpYYmXSJUJqTnZI6b793AJAX2Dw7RPTpC9/gIpapVlqqNEhq1Omr1NuqNosZi5+MZ2q22pgYSmJw9u4lGfQVJNlZ1jAw5WTDqDDUgI8ox4cTHiHF2gCir6WCLSJUzjyV7yJpOxlKv6XbjQo7pjF3rfayttVEpW4XLD3gHGAKnSw4OfI1XIZYTN2d3fPKZKmR5LgeAy5cvWylU1zJFOS7hYH8Pzz7/PG7fvaNYS1by63/2l3NHHcak5aqBJ7YOlJY7wRcHvX02Z+acMeXP+sHv61YxJc1UznW/WfnGqkFyMYrVY4eXeL0j3SstDixcmuNNVcFC976KiQPQZcDE/zZ2tDaPOeZwYMNEDEjTv9eGtRABCozSQ592Vz55S9Zd9tnVAJmwkmJWg1zrvF41RIWqCa+vVq+EJm6TFvL1rMTw9/N/BIL2/M2xhD0U5qKwaBhVXw/9b2XJaWDK7wnf0++XnT3Bc5j7dF5BgGxV2UDP6WnUwlPLK62rDiYjxPi5XC88/1n+/tFUxBRZaA0JEkg0xwb20fB80bPn9E+V8MmSm4XecNhDpVJXJYV2p8vrXOAtM70t348gm/dGZ0TQdHtF2AGvnlnYR3x/rxKR5RWgY+UyxHzKR/ys8PPCYzivw4HvckXKRytLxlEuh+FKRhCQCOV7ym0DhfnYZE8K5yzvZKyEjg9R1xjAONctP6MzzeZ843HfnjeraawC89lYg77pkis1IwgX9ovELK7htkqEzqClQU98LQdiTccjNbIxmVYimmUaLrpoEBsNMOt1MRsPhbaZhd26chOPPfUMUALScqQpZRgPORcSOYFn3kWvcyAB+v7+PVx+7BFbflxUtDlhFqdysgnmI7Ih3uVEFpLTlMjwFmuI2blLDRp9buUTW0Ihqmq6Wk5f2VIFxSqHS8QocnPNBkg6OyhmA6T09aOtGXVnhRJKbepQyQyPkE8pyQhZNhdO0GwRBDEFYJctSzppXEWxuobROMaPX7uGve4Mw1mMtNxGo72K4XSGr/zWb+Pdd97B3sGONL3PPvkkSjGwvb2J6z95BfXRDNufeh5Xb13H5uYW2ptnxO56OXi4c4CD925jxkanqISnPv68LK5M8+xErw3eJYDk/37+6ArtRX0dnwzUTDfoU8bA8iK7UkNWG1kjgZpYInZe1jCg13GFVktjzKZdxPkpfuULH0djPUYxGmIy20eSHKFVeQZRxoEjGygXVslpSuZgw0DMYI7XSn0rkxZm1sywWFr3L2evaSU26XYxPj3FalTC0dEOSmtsaCuhvXUJwzxDwibJOMY/vfkmPv7cM6hkKTpxEcecQpfHGHDqFyZIUMJsHAMnQzxRrOHWG6/hpVdfxXFnH9WYGSsHb1CSQADMQMcymcknyKhyyhM31zLrxLr32vqaAqQbhqvkGT6IM6T83QJN1CAqOJuXJ5svqtUyyrWSkj+CYOor+Vpl7rJ2Cq4BspVm46cFTQbWZVZHrBaB4/GxxqGS7eXPcuSy64Od3bWgaxm2QAFlOZIdlPRc+CyYDfPvWerXyOhQUiMg9URF38PENh2abO4K/q4a4RzK9X7A+zQ4NVMyuKtxkNWholhXglH+fgY9Z1np8cv4wnVvmbvdXC/HOvBWwlz0qWXm8KKDOPg98rmqOS1dHIpkQhZsgI0z9/KvXXOYBkcfz+BT68FbjE2JIJ+rmWwVmfxUpck8M9eaaVoK3cERphM+mz6Ou8cCjOwip84+K1b0s1ubdRRJ1pYrWFtZx4xl+BDYOeY6oyUebXnGCW7udpDM+ihGCepNgtKW1mGt2ZSFHgXj589fwLmVFo47hwqjkwnv3RSzSQ+lmIBxjCmbc/IpRsMT6W1rVSsHU9rTaDY0RMKGLMxQK5ENYynS9Lw2/IXJqBnB062E0qhZxvOADigEtgb+xZpEqdx8ZmSfg+0QD36u1+FoqqrWSrOO5hLT5ADWDzEHnA6AuQaWS6CSwGgUNqtzEIil1y49n6VdnFcLOIr5EI889Ig0yZPpDGyI+eqf/vkcdPh7O3Die/J3eDmZ/+6H6PKakL91aNhxbeQyyzgH6ByV7l65Lk1RXx3vPVnGkYK8M7CMHcbCmrWhs6Belnam25NfMVphEpf/jINd/k6/Hz7BzNezTQWzc8WAlo87Jh41L20mVbwPfC78Pf77PQaRPZRLRNDz81rcM1dg1BPLmXku8/V8Toy5ztD5s+R7EIjyusjmKr5yzHAA3ZZcsHHXnCHcH5c/t6wx9jhhtoA22czXFcvsBGjFCmUU9PKtadABLbD0+ULVgPHaq1XOQjKRo+RmxnHKgVk11tWmZ+o5ihSQMjtMhTXnKT6rwfBU70FfXoJegncRHbBeC0uyjeH1mLfsietrbU6QZGHNBKmP1k9wYuHzV5LGPRi8mx1c8jvPDa4nr544u+/PxEZTW4JjjL31FhBgG7FBZtbIFkmnSCBmVtFZrizYmjOg64SGPh+divTzQTYYnhE/IxONhXuEOrrE8tJpifeFJKNJOcx714C8ucVk7LkJFRCt6VC1MaKDlbATI7jCuS3AOx8mYK3oYlExGSIdnuLejfdQznOs1VqagpayY7NaBHP6arMO7F1B0jtEsZxj9+Z1bJ0/b353bIpQChVAWOfEvOn4Je1eGRKPkX+l52i5jqhcRzKcoSJjvYmGFpBVEBDkKD29toZCbRWF5ibicl0WY/lkgKS7i3h0gkI61DQUNa7xwCfgalSRs4xLM+UZu0cZNFnaZnOSD0XI7Hq5YRlMaIRVWkGpvoms/TBOegmu37qH4+4JHn74Iay2V3HcO8W1a+9pTjeTms995mPSlt29fgMXnnxMIPZwZx/lWl0avFIpxs2fvoKL1QZ2b9/Bvd5QYDxtr6DSbKHYrOL8o49gc3MDxbJboBHwBm/If6XWYWeni1ffelvetNTwxrkzntTCARxpHBcJ8KuYlRs46bLxiw2LA5SiE4xHu/jd3/0SGjUGo2MUqbVGBVlCHWcNxdI5FKIGIrTE+GoxcsklwCCZYsTZ34UC2pxLHnwf58CXuYdv/oMjxNkYg519tMslnKQJSue2UNu+gNE0w1GaoVEuoUx7MR7EALoZsB9lGBTtz1xzpSFQ6iaY7O7i9Vfew+HBDWB2jNmEgIhBc2bARRPduPkJmizgUGLBph9tYApBaI8SLMYuXrwwZxI0pcob4MTkLUaP8md0eNGHkmbetBfLE9RbDTU1FcvWbCSJosaX0keyJL0cmWFuP9+8yyyDH+b8N+rg+L3JqYTs/GcJaskHVIfhkq2Sl2DJiFe5z6iNZBMeG+nC4ApngWgpRlDqhwl9Fx0UeHMaGWLr4B2qOc/AsJWU/HD0AK71QHaVd5nNcicnWFHnMrVobLAq64B1UOGsucq+oYTFyKrPJD9H2wdyVgjsMf/shwWD3OFBZ97kYJ+d+kFWoNwWjBPPzJTcwpP8tbQsqctbTLkzNww1TxTNj3N1dd06l4sVFCsNDAdTtFZXcG//CMf3TpHXMg1FicYzjdEesgm4UEaj1FAdJG7WFbwrlRZW2i1U600UZZmUoFKvmWZxMtPPSZpRyNFqr2BzY0UJ+zSfYTKcoF6lRjlBlo7U/S77Q0VHuucwgWewn6EcpxoWJAumKnW8POAjhkyxapKHkAWOKHvgukjDfTbLLwM+VcjiaUoZAUA/fZauY9bW2PxXLKNeoyTNmlo7xyd45KGLGE6meOPNl1V2vHvnhnTcTHp8jWhQQli/ZBJdfyjWzh0aAnPqSSL3Gl1LCrmZ5dMLW4x9cO0giOB7bD9yAVFaNI/mUhX/8Y/+ZN7hz+fuTJ4SqQA4/D2ckRIwWZo65jpXgjqTBZgu1fcOf5cDdP+dCw/RIFULFQmX6ghghKqbr2P+Pq6xZfDtMdNL+g5MXNvpbLR/Hq+8eFKq+BZRM9vUeUtts42X9uPYEkDFtcQanXg93pS0DGic4eZrzPbR+xlCQpmzSc2ao/iMVH5X8mugg9duLjdsSqyg0WgKJHOYhRJUAUfzWfY4wMTM2EnuSQPSzkwaYLNr4N+R2OD9WHYoUUzmwqVUg9ZbJfq+9kzCFBo+nR121l/samRyIt5nr47ynqrZMUgJuLdIDJLwsYZLu6lMjnifJack212r6xrcboyaZZNtmF2mM72MwfyzkoGwNudJTThj3W7PiQBVulg5YIIQKometPG7M8b8b18rHmt9jfAabZ0sBpX4GmdVzQC6sak6EwpsEEtEYHgz7OLeLSakibKTRZ/ZHPL+++daBvu8DqtiVFStpAaaiZLZEzI+NtV86PfMzsTgyxUSCf6btLrq47D7d3x0oF4eVhQpkRDgVXb4QN1cVl9pIs1luZhh2utKF1ZmeY9vgAj9YRdx/zZWWlVM+kd6XUThMfN8TSIzMGAZa0X0JS+IXdAm0WOZrIBZoYby+iWgvalFnQy6iHtDxGTPclpCTaxyLu1hChTKmKKErNhEsbmBstwJGMVnSE/3kPYOUEpHataiUC/nMAPO8aYQuxwjG46ttJvSb3iGPAn2QZqJYAV4WWfFVcyyAuLGeRTaq4ib55EkFevCFwwtons6xFtvvYOnn3oMqyvsyKSpNXDM8kSlhIaMk2foHB9hq9nE6MpVrGRT7O7uIM1LmBVLOPPCJ/HGj9/G6WigUlJczNFcbeLx559HbYVTXhZm6O/rdJunFB/8H/SwvbVzgmvXrmHMOdhkOhOWKVMxWxVKKh5+Eo8/vIVitYYbt/t446c/RXl2iCTrohBPMJ508N/83pdQiCiOjzS4gozxeHKEYmkL5cJllOMVRDkTED5/4N7+LtaocaQml/qfwMCobLb8pXGPLMknSPZPMNnfQ42OGzFwY5Tg4ic+wWWoiXGzQoTX37uOpy8/iiyKJHM4BNDLgS5d7FgmSRKsRkX86X/4O5TGN5ENDmUQHkfGQhNcMCiWmJAFdpNrgRtIzMiMHpPGtEoOEKx/6Ktsdj7W8GHuFaYhszK5HZ78N+oeywJblI1MdajVamV9hvZK3cpFjbp5pMYRKmVmrnYQq7QZppRpXy6N4fWgzsDQ63K894relyU3B8WLDNjKRMYO+HeruhBosoJC6YOBQrNd4rXTZ5gHik2pMtbVDmMLhMZKGBPlhz2ZazKZqq6QbV3y1bWJfKaLnAxp6WNBcn44p3ZQLQMPez8G1wV7MI9P1LzKjmqmZME+90LjyBIkr4HB0UpxZMzSwCJwOqF9HmcyNBJaTTTm7qD7qa5fY5QN/BuTziBvX9ZotX/Yw/mLj2LnqIvpiL6eJTRWtpBTJ4eCJCQZWbuiTeCiF6UKSox56Qy1RlNWPGTB+fwZpziFksNhKuUYk+kAZeqcJgOV+lg/qcjejFZ1RSXvbNKNIgO3jRqBBkEUZ92XUchmaLKBL51h+9J5NGtkfwnq7Xq4NjnlaDgaztk8Z5OKlWAyn+RyMNH9iYtyieD94gfh806UQJrsip34fNbs1Cc3ztLx33zjr3Ay2NH0R1/f3uxkwG1mDTKFGHu7e+h3TjHJrHzsTUrG6NjB6c+NzaIrq615gkL2j80uK6srkg1NTsdygPnaV/9ck7L4WZ3N8n3FZ+sMlSdNnjB6oujr3Pee+ylbad/WtTNiLsVwkOGHs86ToEv3n1nsHWrJTaIjRi1oT/ndP68nkH4NSnJVbbJ174CGv5tfdr8WQ1vsz6b99OEoRkoVMJ5N5bvsjOOIXfhxHMAxEyOTX2h6VfAU5vsby2qVAWcAuUf4HmSfl3XYjLvesMbEfzoZaE+RVVTFlzGI2ngmPrL5SqVNdccFXiebY/kliV8A4578ulTAjxUmXnx/Y3mn+r0qn3OYSbmMZmtFkh3uPd1z2qct2a95ss3zQfiFDLOmmtqXMZx0wCG2MQmonB/EttpEPxuuwcZP6thzNBpta+wLxA+xka8Bj5f83fxZ7g/GXwfBzvDLuz3EKJElYQqgqoWJOQaNRgNNk3M5wZzBpZ5Y/77w1ub78t/df5cjn42xN5bcE1Lql3ktvI88E+x6bciPJ2hOjMwBNBNwDaCw5+XSEydj/Kz0teqJpoF/stUlWSQymeBU26hcRrXa0ApY/CzPacpczG1I1xiu24ZxkYXvi+UlOGDlYA5454tlGfjyoGTXEINxOkaeDDHrHSPrd1GgNQmDXjbE8e4N1Ms5KnVaAqTS0mqQRMwGj2B5QsYibEiR1gUuH0oXikjjCuLWWcSrW0DFJpRk0xEw6SMe9q1ZrcgFReGD0dmi1GU1VsEkqqDYWEOluSowLJ/g7i3M+juI0xGKYvbYbMVBFLTLKSKq18A63ZSzvtMxyOnOA4ZYuyAxJnAvFZBUWsirF1FobKPAG6/PwgOM4J0m1zM1TLD8p4EamjGeiBHe3NhAPMvwk7/+Bj62uYn0dF96vWSUIb38GHamZYxOx4jbVQx7Izy5ti6h+fdeexn9IvDZf/OLOLN11lxawoOyLMW2oF+3P8MHv6vgkgE37nXw3vXbGE9OkU7MT5DNAu2NDfzyFz6DPCriJ2/ew/UrV5GMDlEojoJOMka/v4PZpIP/6X/4r5DHZBmPkeR3ECXUrDaQTcuoFC+jVLyEPCcQowZbbXLzwMzFvQya3ne9DHSTBFN6ZdLV4dwmcGFbLPyE3eYJMImBYpqpLMwGNn72fhThOI9wHJvm+bWf3MK1f3oL1fE1xONTJBE9iw2Mmo+06GUBTi9lyofQpg/oufGLHcQEerI2Cw01HAEsexZq8wLg9c/lh58mvYWRkvz9zNppMUZgyPflCGiW0HzSl8qZnKDDg086TdsrHvCcAfBnrY09S6wzvd1GvclAYAHQA4uXWg3IG+vLa+Z0PWrrbHKYebMSzDgIpGaVTUBsLlI5LsgclkG9MvYAFhSEgyWTwKcmh/HAY7K66DIXcKAHpWadm6UN56zzc+te6fDO5JTB1/qB7WtbgJmTywIrrcAbvJzpAZvHtLDq6xmub1B2E5h7uX6wATcMiAg+wrz3fG812Qhw2mHIYRw68HggB49aBVMwwLPL3kq4Bbq8TKG41Tp7SQfgye4R0saqmFZKZdIoQV6IUQlOBLR2UROZvKpnqDGIl2NQIcYDvlUHVpoljCc5ts/VsNKIwEJPaCYXu0XLMYJNllk52IXPwdg2jwM2AtYnselzW85xXzOxKjGhumUuE/aVKelfHAK2f0NjrSdg4eWM7b5OvVTprLmsztIIf/+338L62Tr+9h++JWbdy/VuqSTAUY5RbZZx7cpNGnJjltuELpfnGIC0qYdchx06CG1ty2GCoIYVpeOjE8mHzpw7i93DQ8R5Gd/8xt9iNKKTxsKQ3/fJcoMQ/86ZS2ewHADzWfkhbvc4VLICqPR/873viSd/znW5nng5wDAm0kCp7ZmFFZaX4v1Q94Pcn68DBo+jGvYQ3ksMeAB6fj1+/QZWTTfLNUzWbH6tYaqY3wPqtQnO+HoD3m6BZzHU2NbFoAiuv8FgaKx31eQGalwLjVNiAal1D70T7Bni5DMb+1oQy0tAmyWEuwaouB/4PhZrWbG15J+ODT4qdtFbYDrYRcyjbzXvsRFuAvMs2RMsFQr6nSR6yPJqwiCnahK8hya4ZUbUnEEI3IrwyWMG9ilvYv9PGJ7CqpEqLOZWZbHbbFnHGoNckisFf4+ALquV08UkM2f0+ZydMXWZC++jPxv+vJ7tEk7j86xVaRlGuzhOYrNJfyJfAqj3PzvD64kd7zXjoxq3w5dLafzcoayPFTYDwkuDlZSXGIHBM85ZY4/dvt59/fMs8XNkWae/nGTOEpJDVcnn+NrTzpESCg3eqNANydh9P3NZQSWBQ5mmX6+veZcdUctL32KOhY7SNM0/CDBJ5hC6TQPpaX/BKWf05u0fozxJ0dm5gSomqBenGPY4vYrMRd2GVpTL6HU7yta1Qcl2aEGQcuOHMNaWDWNibDlYorGGUmMdqNBnl0zCFOnpDqJhx8YJZ8xsU9PjyiaWtmeULpSRFupIClXU184hP7qHyc5NVJvsPp6wdq8gqOtXN20FGZkJsgu1BrLJFLPxAIUZWd9g7iCPFCBnKbq6iryyiVmhgqhCX7hVREX6DzKzMA8IOxgtC/VgQv68t3uEo7dex1oywVo5xrTbQSFL0cuKqHz0F/C9H76JL/zb39D9mJ30ULxzG52du7g2mqG4fQYHR/usfeOFj38MW+e3VZZUvrlkhxHY/Z+FefX3PKd4UN7e6+DWnbsY9AbonxziV7/8JU2wub3bwQ9fvgJMThGlA5QKM4ymY1SqtLzKsHmmifWNGo6PbuETn3wMheIR8tk+EN1TVTjP2sjT8yiXHkWJrXvxKnPq0NgWRkLPA5OxePO1tzhzJTnJpzMiODWokXcTp8qxyGICUo0hPslSbNJbOEowpKUSykiiFH/6tSuY3n4HrdlNayrg6MMwW1vei8QbAqsMgbaG5gGTATAxtpcWKyqzhfKcb2j++fz22blWzlkZy4KthKRmNjKmmoITZAYyQS8pgFYbHLFpOlDTxYVyvbs3lIzt4ab3ktY8ew5MK9cYWS1nw/j+zhZYZp9jMBgpGNmgiVxlolZrBa0W9dd8vd14DxLiO/LczPqbZvzth66zf/zuiYIfvLxGZ2GsGcHbF5ckFhpnW8CdW7dxduucmDg/PNVUGQYXZNSqMekt5MinHLk7EVBmUJ70x5LKFHPq8aqSV3DxkW00LSElHjM889Qjpiclew7T3OW5jQ1VIMzJTrJxJLUpQHxuGlbhJUCfgsdfX5IZPoOt7XRjzcnEjorrGCVVPProRezu91Aq11GvVEBf+QsX2lipssEHOLsS4aAzQatRsg52agZnM7TbVVQLljSQvJHkIBzuDnKWQedigy8YJ71uoS6/LwboWi3Ne18fwPzvxI6EdfAv6BaYJ91LQHk+RYfrWIREAXff28WV26/hpZdeUmLBaYh+ePuhpWlk6QxPPPEkvv3tbwvoai2x+YwuNsHDmEkZ193ezg7WNjaCrU0uEDwc0GUlwvaF8zg4OtIEwv/yd9/GZGT6eme5lqUvfpOUiLkPb2BFl0ErX+dgwV63kB05UHaA5IewxwNPRJYTfd9L/hqds0sWadxzXo7n73eA4HGS65QAg/tY7xvK3C61mJM2wdTf97Y+U5GNtMY88sv3G8vGbOoRoJlrLO01rJRYXCOgsPjm5Wd+r1TJWpqPq6pBjG2hscnjhPxfEcaz57SiyzEcdFV5cb9XAnH+mQMMVAWibCcAZH+/uYtR0LLy+syBgEmNVZK5TshGc1qls8wOknkPihVjK+nYYPZ5AxtQQIaWzatL3f4C0KpA8oNxMMrCt1cNcBzUQYckuv/wvFIFcSriy2KlnboE+yxp814ylpClVUJOG6/E2Hper68nfufzXW4s80RHIDqATh97zOfJ2FtjP4TWqOmJ50mRDxcJDhS8RsVvGgVEtCeszyfMLTO8/F1ObjBWm5THoo1VIyhjC+42Yb3xXsmRJPRiPHhOLO8tX4d6n9B0TS9oq3hYRXbY4xA0xmiOmmdDJWUhi+EZCx26D+JZNKN6wkmWV83rmrJKJXUAUMvZpAfb9yEofhZVcjNgNMDo9BCVfAyMu3JtmPT4vw6KHIFZpoE7DyMOoQg2Vnq7WN6rdkCzUYLNCObSTf0seVxU2ig3N1ForRs90dtD2t0BMo4pJWjtdIgwAAAgAElEQVQJglY1S1kIVjd2pY73bu2oiexMq4Zbb7+Ox594DHGtgmmUg2o1k1WYbmlK8MBMtlZH3GgiTzIkNDufsexPhqYoyUVl83HkcYtmXtIGRwVOfWkgjk3fZ8ePitSh3E0Z8gyFUg3Tww5uv/gTNMenqIHjIVPMhhn2yw1sfugzmoZWPtvC4088gcLBIbIb1/DWrdt4+su/gZvdQ1x+5DJee+VNPPL4ZXWLsnTJpIJBhGUDm6xmHdNq5pMB8dKTczmwN6UGqfZJf4K9/RMBxlazpoVfrVfFkJeL3FkzXL16Azfu3kb39Bjd7qlpv9ilC+rjpvivf+9zQHQFWXyAQkyzM/oTsvlpG5X4MdQKjyLCmrqk7UuzYe47ZHytKViH62b5X69OIqRFa96z8GEELd0GvVmCYu9Xu/vYXjuHk2mOP/rjn6B++gYw2VdyxCTMRiBbZYCyDmMoF+MQ/dBjAGN5SJZQuQ0u4EYhu8Ys0jfpcHCqhhmfWuTZLPeFB1qBaLIp4ef4CRjcquzkpZ5M5fQYKy0ryTCLpYbJ2Z/JbIzucQ/jyRiXHrpwXwOJMvMwkpaBmY1BZJ91z4LsgECXX9z4Kl8GyYTJE3iQW0e2MzFMRp1h4u++c+cuNjfP2DjN5caAUJbzkpoaXcrx3GXC4khB+ivqohmUPLaImUUqTShBMe8vr4tTl8iqjqXXqko+QB0ryVFKYmzIS4LhdIqJupEJpGsK8rStoeUWL7FWa2ki3/pqQyCIB6qtN3pqE+zaEAZ5UoflJoszyhxS6hc5YCeTDVm7Zcw5n4dKmmSFxV7Z6GJKgoazEgqNC3jm6UsYnhyjWa7giUfrWF+tMV+bN7IU6BATfJ7VKyBgaIeHvYn1NixbspDvuv/LWy8WMU/l8qXN7mVu+zkPAgs6KHRNvC+sk2PnFwtvAmAPvGIZdNsho+Hz2l/8OPxMEeO2qCfulRx/8n/8EQrNHLt7hwZ2qc1VyZ6NnaajdibTpQoOklj6loVjuSYpEMHB4HSAs2fPojckM2djw8cDjhDO8cSjj+Pm7bu6hh+9+KqqFNwXC0eChZRKoCQ0iTno8/3v5eNlVtfXgOQaIQH1io8zkPYMmQQtPLJ93zngXiR3CymEDxrxfctr5u/0srInvfx3/p1NFFwwwlzbPhTEtbcOKhwEmu0YAa/dA9c3uhaZr3OG0RljXgeBBde5A17eS77OP4+BnuWknI4IU2nDBWADYcDrYvmbY3cJkmxKYKRmYSX8tNyr2r7U2gjNu+4jbr4/BqalsS9YyV7kAcGr/KfdUYeEiA2ycPcWTzi0I7JIGnSW6Qn4KAEQGKLWlsAzjHH2dalqD/2U+d5jI8v8HlarTdl8sqpNeYRcptgkPeW1mU0i74Ma5NjPUqmZlrdolm++5nR20NJwqfeCCYTfX0/a5oMefPBOGNrCz0dmnZuWOlV+flaBaC3HqphP6eNn8WZEnm1+/3yr+/r0++UyF0sQ6noPkyMtLOl4j+kv7/dLScrSAJa5TC+8iSePzuoSzFIORwZ5jgd5S2M21Juud9g9sXekb7F00DbkSa44xJLBCUIVgKXRyst9IHTTYT9GlM6S3AOASgkB/Oq/f96XwC//zwyY9pCdHmHWPwY4+SwZYjLoolEls8JAZ0Ex50gtWkRFbFqjdpGZjQUAMQN8jViJooZDZNT31pvIZxPklDhk9KQkRZcg4+hgsar8CQMzPNmGLMmwxFspYnp6rDLoyfEp2pur6iZelPCsMYXlNzLAZHyL1QaiOsX9RTkWZLMR4to6Smc/AhRX1FFNmy9lMtSnEDzL1N86CI3pCE0KWYYf/OhH+PDjT2P/nasY3r2D7XoFK40CBqMZ7p4MEK0/hFmpiI2LWxifdPBwNEVytItbGfDUb/wOjo6PpCtlw9/16zdx6ZHLuHnrBh595GH0O/RC3hTIF0PI5yBxND+9Abb7vnTAW6KwTM70hxO88c4VvPChZ1U/1Wja2UR64q9+/evoDnr6ncYVsRROx4MppqMR/vAPfhNxiU2LtHrZRxbtoxATRI+RpGXkyTZqhWdQKTyJYrQRgK8f5Fwb1iHNrI4b1FnKoKRWAhHEL4vEJpzG1CpSXzWjby+1ZoUY/89Ld/HmS++iNXobGcdVpJPQKBZ8N1WeW3QqS8vtWrzQ4SvdLsFxGGrAzTkZmL5J1xqM0N3jmeV/bmQbtWslUD+wFMRNhGwMBFkSOkUE03iCz/aK6bXIaMWlRabKZ7i7s48rb93Ehz/6LNbONKSj9LKUsy06sKJ4LnGgLpWAhIcHmWYrS9rh5NemsdTyJjSNng6UAHaWS8kcOkBWgg1bTBAcpLhhvVmuacCmEjyyqLKGKhXR751iMmHpfYj+gJN87PnWuceI7TKS+CUcdI405IAlTdmzZdS8NdFcqaHSqKBRaSixKFGWUshR5RQg+dMyULKBgkNr2HRq/tOT4Rj1SksNmWaazhnw1kvtbC/XgADvvJHIrPP4Z03skaOL3S/XrjmAEWOkz8IyO9C++AK++Lkz2GJfDFOxoFtz1Kgdp5BAiY/utJhL1yjZWp8FC0LbG9ZJbEn5/V+80+baYqm187f6qfBSi4j2i4wx9i+LrpbwuF2W/5hB1TBUgW5/E3rk8plwdOkEfbLs/TFo6s4vNrmOh4mAzXTGxIWeq2Tju2pCeu7Dj+P1197CYDKeM5VcWwK3Qermh74f6vy9y81fZNg4Png07M9tsJjQ8PVkwehGQa/dTsdK5G+8/i5efe0tXZ/pAm1tLzcH+WHr94Trf9n43wCeldYFIEL/AZM1B3x+wHMN0BbK1gsPYdM/8uvBpNTf138319OQTZBBg2/P3bSrSsBCxzzfc7kE7Em2A1uubX4GT15tDS9kE1xLOifpwhEGlOgac45sp2zLtJyKEUF/a9diU9TME9uGfFAGt3xt2hPUsnIqmXoBQtKYJGg22no/XjuZe3bey+40xByOdndGmlUqm96Wgom+J8hq/BuNtMc1+CdMvXTAJv9febkuPHGtT8GeuxMUfB+TNvBEKSAuF9FaWdN4+Syd6O/p3EPJEWUP/nP8HbK10+AEzZOdS20ocaKnsxypssm8eY3JnQFPc5ng/SVhxL3IShstynx9uC5a/QphqArvKckK/zd+Fi/XW5JCGzSzMiNJorVBAqRSxng4Qk1NumOtS37N9c8BiJqEjHFh0fugJDfEQv4+lzX432usc5gbQKmfVckMYMqGjLEj7A/9XXAc8b3k3/2ZqGGafwiN2g5UtUdoE8s+Fg0MKaCzv6dKjmRabI6mAxdt8zSj1yQifH787nvPz1e/z5SP0Ec8Gg1HOZsLVIYI3W3cYAJyHp7vmySxCJ7+X2p7y1PEOYHvCBh2kfaPkdISZzoUSBUYI/uXs3MxQUpNTWUVMaUC44FKzMaCBA2PSs5khoOVirRs5pln09tMSmAjYHmABNYjSzEZ9DFJaIfTxdYZjsktY39nB5trTZz0T1XWaFFPQ68dli0IxuVFy7JNhZQYUjovtNpApYms0MQMbZRXzql0aqaj/PQGonhIcHCGb14tsukUpwe7uHLlKj796c+J3clGE9x49RVkp6eoFkoYJRH6GbWo1BNGuLzWwFbWR6e7j40vfBl3egkunN/GD3/wA/zCJz+NF1/8KT75mU/ge9/7Dn7ps5/HP/7ZX+BDTzyF2soq6mc3AXofk9q+74vsL2+lg8zFv7st1hz8elkzjAE9PDnCn//132GSJNJ/NqolATYGgHIxwvbWGXz+Fz9m4nTVJIaIijSV30MW3UUaczTzEOOUWvALqBU+hEbhGcTYtOxb1iJ007BmJ5Z3vCSvDf6AltDudQADwQyGGfuICt+0glEhx//6J2+gdHQN2eC6NN+lopWMvHuWQN70jdal74eBDiEngTSekM0OFsDJ7jHH4r6g3RQ1vt7MZnotO9zYie62OH6oLW9CK0/GSmDs93K92ZhXNqBlcYaGBjSY/IeS3/FgLLuqtfWm6DeW+jncgGy1l8Z0mNM/IwyqYCbOA0YlvADeeB1zeYL7UT+wUopsSEzs8PRSFLVwlE1YeagoyxixOFGMPse0jgZqoJtRn5mlsuBptpsKUKvtNrr9Po47xzjp2/x4OpqQGa83qqjXa6i3mFzCKkERJQdDaVvV4MrDhfotAXqgUqBkJUcFBZUkjS2iBpTevDOsbWxja+ssDugGUKjjkcvP4tv/8B2MeZBFKUah5MnyuprsmAAEpwl5iobOa03u0eFq95RrhPdDIEKNbGUFXILmZq2BWXQGFy+V8W8+um3z5IPOc3575/tvsffMAZutbTaoIGZy6pWYUAr1eGJAfcG6hrYKWa3ROiybAj1Oxzzti10iE358fBiSsCn4XKlNpgtEgTKMCbv0Z7LtkeE/m3BnmXyCB7TxUeMb59pPkcyY4GZynxny7wZ9yZvGQc+nig+T1vFUtdZKMcbTzz2reGFsDhnyCKNx0Pil9MUOAyQIfmmVF/Tx5mMcLP7kbUqXjEwJIp9/scyk0nSPXB/7Bwe4/MQjONjvKJG+dfseXvzRK/r9VtGxVGKeRC8xQH6QO5BwdsuBLBMvVjzUbBtssozxsr/XNfhQJZteoDVDdpNnoTPHbrdkbLOdbQ5UpW2VY8Ki/OwHNV9nCfT9E+GWQZAf7mqEDLp6Z18dmC8+e2Q+zgQtoNOAjW0WOC4FtxWB1ar1MNCbNpS8DbT5aPR43vi0zFAKRImptHOY76+Sf3CisEmH5pvLka8rK201yBLY6bWlEhrBC5xMKt/fAZgqUEqCG/I1tregVMhiGuUFDtDs/gTCKTQy6aQO914gNCraIJdWUy4yk6mNlfcEhzpiZ67JHusaVdW1IRhs9GNVqVatz+MlSTja8qkRLmjybeKmAd5Br2tyh1JV9qbeA8H3MclZQ8SAy1TIbmpSpdjxD5CVRcYgE4QuVyU86anJO9h6HghXnDHmPaUMhGvLG3i5RpwNdZaU310T7YDbZhYYSaV1GeQ+fOaMqXxGfq2cauuVQ1+LnkQsyCGTG3mcM2KAEx/ph249HUymuGao5a0Q+BOXyeu+IqDNqqv6LUKCOK9UBBmHsKySnTEiymGTJMm9fEMTfmeC5HsZsr73Q9z3/808k1I0oyEmm856yDjMYngiv9woGSJOB9LlUrqQs1Ft8yEgLwHjHvLhEZLpQF68MQ9lyiDC9A5pzESKECaZkF62KLJXMVZS5YWEujwyP+4EwQOlgBuvvI6t7TOobayi1znSBKhLFy6hUm8grlUxHQ5x784tXLh0CSVqYZjlUapQqCFunUHUuoA8aqoDusgym+syGVhDl60AujrvwzzpPMVkNMbJ4bF8+NiVXUoTDA9PcPvqe/LeJLM1LdVQwwwf2awh6u/j9uAIj3zlv8fdg2O0GjU1y7ApY3NrG4eH+wIM+9dvo3K0j42iaQx3TydoPfUUKhcv2GSzoM20JyVDmAce2hLL69Peljgivvg7P3wJJ8McV27cEHNT1YzeHmrlKtLJEH/43/0+6UsUWSLPrdNczhjRCGl8iAR3kBduI8luIo86un9Reh61+KOoxc8hzs8E/WyYgsVehdCUoyxv6es+xSJ1fWLnVLnBpJggHWX48d4If/GXL6M9uIa4wIk6FOIHrli+tKGZTHotAhqTNlgfm2n5tKqChY4ZntvPKLizGhCaKRgwGPy41h38MqDR77DVsgDspcdltsDLRfo91ArPTH/GwQXc3ASBHMTA/65S48oSKvVdAsbBqFvJXi67rMVBTShqAYSMMtkvm0HuzaLcD9SqFXXguBzBDwMDHWyOsHXCRgF67ZHZpr3T/iGZ+7ICfzs07hHUnvQ6YkmocWVw50SjcqOIs5tnNNyArIWsZuKiGluYGvJEIFvChg9qPTlAg81vHKNs0+bYVEcmsoRqpSlN3ObGNrbPn0O1WlKy2u+ZdRMT3WSaYzDioIcmqjXKDvhz7P6mLRrwjW+8jZPOLURlSihYDifYldjFtHSMNwKp5mspaZIAV5AwBCbE2AfrdLckmY4FvK9tXLz0FL74qRqKuR0wy8mvDUtYjBK3GguT/6KGp5glEHA6ZJI+Ru+0ZwNBWD6McnR7tFBKBEgZKxkPBqOupCERQUxUwM7uPXS6h5j2h4H5tApNf9hDtUlnGTaeUIiYo9luIZkM0W5UVdWqr7alja7TJi6fBAaLa42JXYaoFGM24j4n22rAnwzM8iEqjaeqTNRC17C2to6TY95rskD2O+3emiUfYzTTJ98Peg4JJ0YayNMBNpmKsSKvoEHDYZKWa/POnz+P/aNDVQm5Hr71rR9aOTtUL5aBju9BB4YECw4GFSGXgKgYVTY6k90Og1Tmh7ayDSuLc8w0vwhqte9CdzslU5a4M64ZCPBmuPn36UzNpiw5ewLgVVVPTnnP+Dtdw+/ggNc9vx5do01n5N+RKZWl4hJgcfZcazq2ak+j3hKQ0H0J4JJrlBUkZ2W9MsTKjCWB1szLOOHSDv7ZPx+/874ZgLdKlzemTdNE13Z8zD4fkg1mf8bYwROdWntZ4FFixelmlD0tlafFHpKtJyvNNSjbMlrz2SAIA2y8F5EkYKwma1z2A+y47rEYwSIqzbruw0m3o7XGzyWtaJAXLCdF6j1ik3tw7eFa5kAXJlq8P7QgY3WJFW8CaPMqD56zumlT3W/GltbqWpCUGUnG/zlg50slK0smeo7uXuDAzeM9yQ4f+MH7waFYTlJozdJhh8A9jJRnYsXfwXU/91sPUi8lPYFFtudLl5uq4gj/WxUXNhhXyjpz/H1IGrjOWJVCVhJDsm8a4YULBD+frxlPPuasbkhM7rPXY4Blg3rAof2TjlVG81Q2r8RtBMVMgCrFqlnghcTAEyWHD54AZZw/oMETIYv079I5SiN5f+ebB5oH4e7ygT5nJYRV2ak7AaYDZIMOssGxuubz2UiLs9haA6pt5E0yY7S3YWv8QA1TSb+jaWmFOMgVROWaTlVAnFmcGwjL7SH4utIvkkc/25s1QYmHHo3dpgK2s8kIUbkQyqAzjPeP0On3sHHpIspib3PEZEnNy0oa3rzcQF7bQF7cQLGxLkZSJG/wvIsS0yD7Z9dM8iDe1uYO9jE85OX9mgPlFOgeHmDvzm0cH58KuD7RrKJ3uov40Ycx3HwYm+e28erLr+CjH/kY3n7rCp587jm89urL+MiHPorv/MVf4jOXziiJoDXR7sEJtn79t5BX6njjjbeVTT9BL2Axpcvg0QDgfWAySDDuO6QpnJ8Br751He/e2BPooX6a3p90Yd5oF/GVX/9VG7fqFQB1tJo9GAop0niEnaOfYHWzgwxXEUVctKfIowbi7GE0Sh9CPfoY4pwaX3MtoFWbKWsYXJnhGO06B7xkhJ3plWaZbCnlLxn+92/ewN23X0U73cGUiRUrDj4OlFZngaWlboubgIwSyz52OFiAtnKqzd92yYD5vxo7IdAjLZ/NP/dDyZCyle8YyNfXVxdAOTTFuJzAmRG9l6XZmgbEoRhkOhmQqjU6mbDBI9J3m1wYBpPw7xTQ7fByYM1FqRI8S4u5Naj52GB7TtzTuZIXshE8QJhNd447cgnZPzyQdIb+sGRj83JB4Pho/wiD7kB2UVtnt9Bc57jMqibwke2jjlZ+1tqbpLvpxsFgZ17DZHrIkLPbN8ptr1C/DFRx7swZTAZTbJ/bQqNMqUMBK2sNlGtFmwxHPVy9inLFBidway0Dg+U1+2Bcsj/nuHOjjx9/r4/O9GUl0Uk6woyjp8Mob+7zbGZevwS/BJTS2AVJi3UBm+6Te9vAGQ/pql4zpfl5dRuffmENlWSGwTjGcJRjnMj3UVPKRkmM4ThDPJ6IDRmPZhhlE0w5CnQ2UmI8mp1iODjB7t4dVGpFDNXdXRAr3myyczlGY2UFrbU1JJM+WqstztWRd/naGU5iG8u5QQfNLMGgT1ZpjMGwK/BLrWer1VSVQJPhphMlKGTa+GxlqTSlF6Z1xhPEEgxxVDHHLff7rATavfH7zjXF17r2ezziqHJWgmykMatmznbyULLXcUpcglJklQTXpmqKWMkOZYZfPvvuUQdnt7bEVlE7zKSIXrvnzp1Dj9pIMXoV/N9f+ytz0Qg603mS+r7y/sJOj6vDdPDmp21sryUr3PMETdShO1NloDg08lCHryZacwJwYKwVp2Q6TGWjBl02UaGhMgwZECMcqi6ylQqm/w5OvXnNq0zOPDsbzHWhqgTPNpWnjcV0n1MDGOZu4fdfSW0YwEId7Dwht/aZOdDxayETwLWvBFL2mvYMCOT43BTygq0Vr1tylTACTgOUGJskWeSt8uTRdPuMdUwIOB2MiRMdU7juSAzRWcNY5oUVnXfcKzmJzIGAwLIqOR/vP5MwDpgxf1ufNMa9489oDvx5JnDy4WyKzY2zAquc1Mo9w7VZ5X0Nk7z0XDMjEnRfcidB6CBBT9mSxTcNqGDzmiV3ghJhbWjAUbmM05OOST6qDVRr7P9ZMOv8e68iKb7pec7mfRd87k5S8PNLJlKvS+bB/Ugf72Vds2IUWU0CalZg6IKx5NHO56nKYHCNcNKT9873jhLQkMSpKTJPsdJanct/xMaGZM6lcVY1teZOb/CkVMSTJ7+P/Fk+b061XN4/HlskPClS220+v8Rto34XJQ3pLWtiZLXRsmpV6pJYW4+8Ztepk2xgMyKvfzIYLgCvZw6e7TrS93KTH6z8+wcPmQ8CvH74MCEWNU1GYzIQk5udHsugndYoUT4Ty5DXWqivbiIqUXydIaHv76CDOOkbcOFrxVIyc6FmJUMUDiTNFef/Fzayw172MdIpWVnKyiC2cDl3nixRIZ3h9OgIFx+/jIyjANnkwxGEa+sGKNglTnBRqgHVBrLimhwaUG4hKliXOwGZj3nU4tKA7DA2OTx4NrnoLsy1dBEmA5YHT1Fi+avbQbSzg+a4h0HSx8qXfhvf+cGP8cLHP4X9A2bEMc5fuCi/TGkZkwiT6++iOT1Fmk9Q6I9xvL6G9Y99FifdMV7+6Yv4xKc+rg3JxdKsrxgrtaTls+cjgUDQHbsLeYAJGgphekFO73359Zu4emNPo1An3V38L3/426hX3Y/VDgwvJ3ipjcHvP3/tj9HpvYcXPnUOz7+wgQzvIooOkWVsqOJM+0fQiD6KevxRFMn4mkFz0CEHDRYTp6BaFKsb2F0tLTUMRLg6nOA/fvUnqPauohL3keQjaYokX6ApOA8aVQjC73JXhMBoelDUuuei5UGpaX+WHPD7cve0ptVxCAadBbJICQGzaW9G8BnrPJjJ1srumh7TQWAv3VUofaoMF36XAXQeMGysKKFcJcgzPZ4lAgZqmXFTXrKorNh7O1OlclRson/qoPi6nZ19HOwfy4/5wsXzqHLIRFTA6UnPRjlSAoEcG2c20FpvK5NuNhtiCooxS/vWvMGKBm15MurWaCNDBiji8IwVsXxsAqV2khKPM5uXkCURzqyvY2NjFYM+2Rde1wzVUk2+xBx5S2YljIa36s0HthDYYXN//Pnneg1sJGaeFfDS9/bw9rV3kOBELCIPRvl/sqGO95y6W5Ys1QgRPFBnxkLxWvlVlOH8wotYUhdWgrIi8mobk94p9m7dE2jsjIemJWYzDt0h6Ilbr6NO55lyrDHka3U2xdEoMUO5UCWnJcZY4azAaUNDseb1VhtrzbaSf5YPGZPrlSpGjFkcAT6cIKf/8GykJIesGff90fEhOp0jFKOp4tvV63fwpS99ER//1PMYjMZaG002u4jN1pDxuZ2ZaVotni6GC1gHuJWFrUqySN4MALlrCAEIdZUaQxuSR77e/5vxO5XG3Jp33EbNqyW874cHe9ja2tLBT2DE8iw/0+a5Tcym3I/GeH/9698M+zxYrS3JAGw/2fr39/I45aDNJ6gJAGpSoIGkvAAlhM6yOgvtY7R5jTp7QmnXAYsxpEwKFDnmDXJiXgn0A0ggFVGt18TyLu9d/pSTS0oCwvW71MjPYGl5WWUKwNPuo0+eYmy2bncnsuYVrOAYwEYkltONcTUpk/8OAW1Wr+ikoLI6AbK5z7jd16K6tGiA8v4He9aUaHEwkelZucH55z4lUPNRxSz393VkMoGcN69NWX0LDbWRNdNyTSoZUzWJ422tEZI+rCzt6xxmDxAH4YjZHWu4jt83Z3d5v0gw8JwhUCRglYtPYs49rPCRHXHJhDPrzmzykc9ZzwB4NYwiT2SNSLaYMhFLIszvWENepmPtSzLSzfaqjZkOiZb74yoGh+fAs8ptxZz19/WmZx4SHDKtYjWDxtaJFVbONIRDzDLdawzA8j7weVIKMAfRQRLDf+v1e2KM6SfPSp/r26kBb620Fev5OXitIjEC4UXQq3M6gN45Abg0R8D3oeNM9UItec27jEIEqHTYNqCECcxs3EdKmUaxpCFoHHojUpIcS2730llkfk5ZG0pGaOtHMrk87ALf1A5WLNtdOlBDBudo3AHt8vf3H0YOq0KPr+wnSPuPgOkQs2EPeb+HaGqgNuFmbXCK2goKnKImioAOEKfAqGNMMUsmRYquCTgM0KoBJOjeDDAZkFPnMDd9+CuVUXPzEDXrjBSdvT2sra9aGYa6M5ZbWWKhvoe/i1R/qcw6A1BqAKU28tIqooiA18TVaQDeRNzUBhnNGVhUbxzT5De7H6Yvs//unh6id3cH9dMuysMjRPQyfvITKJRr+Id/+CdcungZz374eb1+584dXLp0Ad/5y7/BL5zfRDRlQ16GfneI1i9/ASit4wc/+AE6Bzv4zd/5d9JKf//730O/N8SvffnXzU5JvThzsaobfhmTutTkZjlEsBhiqsFSEoDX39rB1atv4/d++5dUvlwOtnOpdygpXrt6BTfeu4bbd++hN+pgnB3jk595CC98vI1p9i7yaEem+XFOT8NHUcyfQbP4HMp4WBPdXCNtxmRW1tTCtl4cs15Jgafd0QcAACAASURBVGE6wdd+cIirr76Oenobs4xVAloSybfOBqCI7Y/nTSViDDh4QgHHAK2BGfo12gGgdcUBHWrCqoplsoAa5BRsYlBmTo+/MIFtHMq34ZDnz25urkteQB0jNZtcIxpXGwIap1rxWnjY2qFsmjZ+4nqL7IFpSUtVOwBoyq1AWWRQJ3C2zJZAmcz+vAwbOl+57Fgm52e8dWsXt67fxtkL53Dp0kXUGw1JKCKWZws052YgsXvFz0nGw5ozair/TWdDVIottOotnNu6gGrZpuyROazXm3putToPtgpWVxpg/mqTsGx8KTWa82apefBwD4AHdeYmL/hZX5aquXbfmOUHX29V9BwH+wm+8c3vIi+cYjzpzQ8HZxQ0lVFVGU4goz+vTadSUC+aRRIPEgcblDZRR8bSO9fnmA17SehEL0doNG0qYZEVKrnQAJV6BSknqU0TlEuxGq6iUlnT0/hnXQNdKjgViqx+jRP6qpiM++gNx7j27hu4+vYVrJ05g3qUYbVcRmu9ifd27+Hg4FCe6WQxCOF7/VOx6Dy0uf6ff+4ZXH7yUezudHD50UsYjwYCvFubG2KcGQ81iXB5wAMF3RqaoF0+92xW4hdlkqJQ1kIJDRM8DhdggjeQLpV68FSSHAPIsYCdMzxcV7x3Dib8fb0cyd915syGWTqF8vju7i7ObKyrAjcYTlEp1vDVP/0LK3XLpccAn554YFgdAJqO34CvJ7f+TO2cC5XD8PNiLIMEg2cCGTL/3b4elxlM/i4dqkEv6iypA0g3/WdSZ8ya2oYEeNX8EwYr8Of9Wh3QUvbkhJOzbw7aDVxYEiwHg+DLnLJvgjaX8sK1JI2/l2eas7vz+0aAp5H2i4Tcz3Jn5ZkU2P2zngX6bC/fa2fwVJ5P2fPBioixyBqDzEQpy9DgiF2OlR+N55IyTsFSN3/FgHWFFdU8FdMvVjZIz5bfj8BPmIWd+2T2g3+53FcCy+syD/qqKE4G+YDAqvZyrEY+ssQEz9Sdc/8T/JZLZUmpTLdtMdUTNrK8zqbyc1crTFyJKwjCJ2rm5v7Q9QZmmDGWBErn8EDX0VpZF8D352mstElMHHtJpxzGKruERa4WoVnfHCsYW4wE4GcRgxzce/je/Dwa95sk8gMm7OGgI7HCIYngz/LP7KdwAK51zPWvwV32edVgVilreqGvNd53qyzU7XwNo+09meR3VoUm49HcFcKrFlaNXGi1lxloxVmRTwS+9C7PMB0NMB72JeUqVeookfyj5R3dUXj+SntN1GJOFarIhRHankDOAa9vYkfJfMGibLUAvh7wHwwqDwYD/31zBmqp8U2624jMGL2CIPeFZGBa3yJnwtPapVRDaWUDhRpHDxalgcn7x8hHpxp2kSW0x0hQ4JB6jQpOkbPUplNwqYdZf2HMhEy7THYp0MdRmlHIZNldwfVJ/etpr4d6u6WHS/a5UGsz1QdqbblGxKUVIOa4XEobqM0raPIXr1NsgQC4d0mHssXS2NjlQ9my6xzpSRc33ngJl556FO/cPsRTz34I+/tHuPjQY1rENL1OJ2Mc3t3Bw9tbiHZuA4NdRL0+duMitr/wa5iNMhzv70ib1Fw/i8HJAV586Uf4xC98Dq16Q/pjWk0ReDz22OPWtBe+TDJgKDzKQxkqsNIGGwmsCJjJAVKHmdls7KD/8o2qRcuNl2f4p7//a0xHqTKtuzu3sTvqCNiNZx186COb+OznNzFOXkNUOAh950UU8oso559Eo/BhxPk5jTC2tkReG0eYknkIz5fM1aSM01KO//DVtzDbexPl/AhpRi9lbiQ7pG2qmA0TIWvhgJAHqTFUS2XJUN4TIytjcW96swxSzytsbAYRDXVlSZS6syCNIHClXtVm15tpOAHB9oUtGWhQWpHo9War4jIX/jwDC0chG3tizVpsOqpWy0gKVkqW8bl006a9cm9NP6QUnEPA1R4OTS1kce1gNCaYpt3s96/WKohili7rqFRo5dWUlKJZ30SluI7WSguXL14UwMiyMVZW19SYttIuIyoaO6cOf+np/znG9WcB2AXQdcsrjy8PVpMC9AqrltCOrFSEdJqjP4hw0h3h6PAI+7tHOD7uYTCI9WwOD+/hzPkchYqtC2n8NP4zTFsqGVNBbZzpi/mZwvAKBO10AN9ilyh9qLCCQiaUEqky+kOW4q2RTrrOwIKaif/9EwadqZ+zjpzZI7P+ZN6lrwlPLCtOqYuN8Nabr+PMSgMnQary/33vJbz7zmvYvrgpVwwlK1FRWrZVlvxW67iwtWV2PtUyqoUaer0+zpxt4bR7onXDARkG0szmSQnc2NgbubUwcRN15g1XdpBY+dZYV7M+GgkcUKcphonDMWZMUDnAZaQkkvGCa5taXEmKgjTC1qIdnFzPlBzx2nQQpwY4CIB5kDfrLQx4BsRlfP2r3wiOPmb2rwM3ud+hwM8rP0yX3WkM4HOPUzq08E530O26SreDmjNZIfnR4R7G6LorgAN4Pjd+uZyA0iLF8SGdLMhSGSnCpFWMr/y/fUiT6TPdx5f3YHkfODnF3/9BFlfm2GB+u55ssBztQN/tutjc6jZVim1hIhl/jp+Z18rxzZzAxfcn+2oDXIgH7LP4vfESst6Dbg7yXTZdv+QGtCGVPMAYTLK89H4XMCkW0DnqoNHkuPoKyiVLMAlc+TxFsrFwGhqhBOiYyJG1Z3VMIN8G2XCpcm3qK9hJMlbytctaaCW6ao6KlfTznnCQiTHt9uNkhx3we6LGaxHTS0edeNHcS9Br65WAxizONDyBe4TewFmwfJyYLzqttZjQEuB7DLBLthiqRJuaVBqAsnrIPRycN1zGIRBKZjc0fbKpU4GYpIKXk8OkPDWRMdEISRF/P5+ZRqVzuuvydMyQGLBSpRgQGkv5uXmW8n4xKXcNPytdfqa6w4gTSJ5UUkbnCYefU7xuxl8B36URyI4ZHfgLpFNmwor88YE1n5FZJwlUYeOgPVsmLQqzkcn3/Jnxs/uk0PcB3jkCesDSw4CBAaLlTMs1HvwwQtQPHHg/i/U1cEWgGg7BNEZONnfUQzo4Epub0J6E3bLVJirtdcQFdmOzS7iIvN9FMjxEMadAnzZnDF5T9Tyz5CpqXejebX5YnLf3VPetW62E6Sr0yeNXQbO+h+qSr7ZbArJckNWVNeTNVWTlNqIiJ6ZUBawJdgl86S4aKaMg4CVlaHSuNI2hDG8P3JsZlHfPVQZmkGDjaqlXee211/GxT34uyA0yXHv7bXBiyFNPPI56vYr8znUU9ncwGfVQ+YXPAK1tvPbjl3Dn5lX8+r/7fb33u2++gp39ffzi57+kz8Cj7er1K/pM7900z8pf+/KX5/Yki2cfZA76C/tvs4oL7W+0cQkjDs3sycpXXuIiEDs5Ocb3//HbYJ9MjVlhrYzbh4c4OO1jSt9DFnDTPi48HOMr//Y5TNI3kReuIsUIcXQJSM+gnD2NdulZlPAwkNdVdrYlSOUuV3YCVqZ+uj/GX/3tW6gNrmAyPUKc0UWAz95A6Lxrl2B5yTLIZp+bQ4RXLlSWCSUZbhTfuL7uGbj8EBMLxKYyMgFjBrrA3Gfm0sGhD3ytb3oGdwL2S49cBAX0/LIAZEGP5Tk2INlBG6HX7etAGQx6KJZZTmrI6J36S1ruaUOHIOnNA554JLlpiXVwzBbjR6lV47Ux8SBQazRWUMwbKNbO4NyZizi/eVYAd/PsKi5tn0G5Yg4iZllGZs9YrPu/ggUexzdbxP2A1/hfEQg4+DMjLDlXMMFQZhW8ORhoqYKaUIuaYHfvBJ29Do46GcZZD8O+jSnuTwYYT6bIp6cYZ1PpUekskeYDFGgDVKGzAz8/AzVBPct5ZM3puJBJl+bAhQGc60aNe2QvU9vD3izIbnBnsrgMR5OpldZisxFaWV1XbPJATSbIqkl24BJgeMl+WdNmz4yd1GM123Ect9YWdYqTCWZMEkdjXH/vCi5vb+Da9Wthcl+ELu3yxgk2z1Swt9vDnbu7ePjiBTz99KO4vbuDRx5/HCcnfRzt7uHChQsYTUeol2l6zyaixtwlwbSvgQUk4ZBm6Bwcmn6Osp2YNkg1NJs2GpsHuoM6PkMOKqFu3VkwAhxKIfilgxI2DY1NdYPJABfOb+nfHMgRfPJeEdgqvi0BlMOjfZWy6TN93Omq0/0//cn/hZoG4gTXAw4yUuklyMcCYBA4YaUjTL40mzEDUUwonAH2c0rsqgYjWdxXcvMBw19UGo7Ygc+Ey0roNoXNPq9fl0sV+GcfGKEzkrFJVaciavUaRiQ0xLS6BZixikoe5kNzLAHhvVC8mM1Qr9mgCt/3fk6vrK1hOrRqk6qQwa3CQRWBoRIeNmwzHoQEx0vqivyh6qW1S/lGTp9rur8Ya3/f6O954xMrnozLdh5we4vFDj6582SQntrsI2DzbbkkT16Nry5Rr95GsUAWkSOvTXtK8OugzNYNz84g46LMK4xLZ9MUkwc+Z4I5anh5hrEB2LGKsd4h0SHoLRZ0H5lYOMuqJnlWFpaAoINwSgEK1LSysqcGuBz1WlvglWuBI8ElBRiZM0nJbd80BS3RlFXGu0ZrRSwvP5e/r6qRaoQ3nEW3BiVJYQ060+vaaF4fB+0ooQ7zBXROh+oJE05nN3lWydotaMz57LVnCFEC+aPrZfNhWBN6hhopbPudz4cDf/hZfd3x3rsMyFUB/LNPKDVJiVXPORXTm/ope6PrCv/d95mfz/6d2mcCY6u2JXK74GQ8ndflisYNc/iQdOGczFevoD/o6/VcT2rGk164ohj9cwGvfwAuELFPQRvhx5dvMM8ePdP1DfNBDM3yz2rhWZHawAxF7jzpWO6j3nfA5jU2mcwwox6nXpNdWFytawpTOh4hGnUQJZymMRITyYERkcZemp5H9cTQeOSluVjaPjbVsbQcIY2sRCzWOc9w2h+gtb6O49DIs989xfazH0ZaJbtr3ZnsjmUkZ6OVPDvlrxfY0WAyZ9Jhb2hjcLY/k12yOV92qHLzLtu9S1MncYrEOhgcHuCAE9iO9vDRF17A8PUX0crG2J2OsP2FryDJK7j77utorW+gvXVB9/C7//iP+OSnPoFyrabD/XB3H6VypElEr7/9LlrNVXz6s79oWhklAB9gaaarCx7Hwu4OfAW1QjNZAMUhQDKT/+53f4SdO3fJWaFSyNBuVtFeW8PbN25hv9vDjDQ72dKCRkggwx5+/w9eQFy7JXYxi8wyJ09bKEXbaBU+jSq2EaEp3R7Z6jgrYFSc4I//7i7uXr2C2vSGBoNAo6QZSKk540adyH7KgwXvJ0GPbWpzanCAIY0qwWDwnbSGNSu92uFjLIyXbxz0qitXDFMqmQQPe/6sbMySRGBGe0JrMUO9XcbGxsY8C+VnpSaxFOQgKnvSQmrEoD9FfziTlRfBe7NF820atjPJZDkvUULh5XkdcgFTLh8SlFNot6UZBmoOTfHI+Q/jD/7wf0SjyYlftgQsFwxSAR9iYkqEB3TgtgboNkD5jH3nXl74WCp+qIkuRlZIUcpiTFLaXGXonYxxeNTD4cEx9vdOMZr0kKcc032iQDjk7F5kkiCMkaJBc/h8hFq9Ac5P5HXyPpDNJmMr1oK+nLR0GvMeUARDOQvXAbWQ1PmZiwO1rrIMCsHapgbZ3mVDGhlb8cdMRmbWMe5Tp6S5pt1bSAHJkIhlKFsJl6BFSbk8lzlO2KQo+pmlEp6zGmLXgtyJSZ1XEnhA0LR+MuEM4wg333kdpXKM8agnUMhkqHt6oiZHSr34uu3tbRBn1htNdcSze4Len6P+QIfO+tqKbNoqZerEy4o6XmL0BJEdhndv3TXghwy93qlYY75+ZaVlZ0DNDxmWnocCT5pUFaZxsYTNe+CJMJlIejEf7x9ifaM11+za3rL7uyh1WhMYwY5srNIx1tc3pN1kTPzzP/vmPFZ5ckH/W36JaQpAiE2PkmuE6ho1/QRCHF8agq5YRwfezojyrFBMCAkA/911oNJEBl2tSSjIvAWJkYbB2OEsVju4GniZ1ydaKQHgv/H+0mavsuh8ly98kExxw8leULHBRvd67HHgaoNV7MtAgkkRxdpJkmT3hcmXSzqWz18CLgcbvE7zaDZ20UGLTS9j8mZgiDGHZyubvZQ4UFqgpIInWJg0mVq1ijptShUI0GI2hXK4TbkiAH1y0kG5GFwX4hiHh4fqWWi3V9WISOyfheEVwhGhmjh3mAlT5kbDobSk3KscKGFSrKDFnhoY1P0OyZdPA1OVhWc2x39rwAZ9ic0z2kkQNihzH2udBYceXkepzIYrI9+45uUHTH2+PHnp8GHTzkhWMEHxpkLeP7co43s3WqvSqLKyw/eUc8XgFLVqY874k+RgQik5Q2B6NWHWyRsWCxjuOJ7ee054Vgf7PH0GEj8E1sH5gbGLDWfaLywCzsyZwRMergV33eC/Ud9sCbxdg+vQlSjKjSQ0joUGTmfCnQC138czynyc+TtMG2yJqqpGM5uC6VhSSSP3byAd2NjI3X2wcxfVUgEZdcdlDkdhn0RoLJTDBnupzLnEk8Ys5TlPMtLv0HzbvP8/eBMc4btG6J95+fyffja7uzCEvv/3+JhegiA+RSBic9C4j3xwjJSlNuqD+K+tNqprq1S6C7RmozHibAIMD5EnA+QpZ1szsDCLNH/fuTlBykBjQJj+nQK+siALzmcB4HSOTtBeXUGpVlFT3TgroLZ2zkYKq8mF+hGj0GmzJtYzM7cBgZv7/DgN3FoCwEPRWCQziLfmNxvJGcS9FoXn7gTJtI/xyQFGnWNU6IPb2UEpGyC9eBHFRz+Cw/duonNwD8987FNISjW89uMf4ea1G/it3/5Vs9svl3D9vZv6zARjb7z9Dn7zd37XWHn+PzXaxdjfP8DmmXMBpLtDQhjBa59qCfV4KdpZYPMLpR7tj//zPyCOZ6izK37WR71C/VZNpfCd/QO8t7eHiM4B3ITTCUBrsdkQX/zSZ/DsM49hkt5FEv8USXRH92mW1VGYPoa1ysdRxWXZn8wmZZxUSvjf/tOriDvvIBvvoFKLpaEyXa6xvGwgsNGY1kigwL6k9ZuzI/PpV0G/qyTMGpMMKNrmU/AKmmAxpUF3Z48uVyMYGV+pimgtNE010pbevjzsZPUUxnVeuLhlG1TWXGzk4Zq1/cHX6T0zgj52XRPUjMWyFUuFYAq/0A4mwU5H7CH1ZCqrLZXzkmAVFLSMcVTGpz/6ZfzKr36aXVvBJ9sSH1unlogqsclLpomnXp2NAvTVZqInrTzBrmmOs6yAQS9B93iKGzduYH+vj+5pH6ejBBEZ1eEpsriI0fQQ06RLjtvub0TNnwFmygpkVaRD11JBrk2WC3mwUQ8mr8b5BCk7kMjYsaveg6aY8rBk3azfp7tRG8v7zMObgZdgVgedgm9ZBzOZQAZ4/oy6lwNrJXY46Mj9oGHQpactQQ3vHwEetazUNZuesSR3iuVE6T6gEhoQabDPNWXJXiZ2b0DWulLCnWtvoNVuSAdIGYpAWU6N+USa6unMksTpNMWZc+fU+X58womA53QNR50Ozm2s6zqrFRtUQDkCkwTT3AV5ShTh8GBf95mEQakYy27Pm8cErjR9yj4BG9U2NtbnwJV/R0kDr8+rIZQ30GKjLPaPazyUpEMCyZ+RtZA8mA0A87N0jrvSHJ/2u0iTAv6CDWqwbnxVyyJf58ZkiXkNPsp69GnQr/J6AvtujYl2QM4Z4kBK8M8sk3PhEKgtQLi9jx/W2qtySCAYttfx2S8OcjLE5uWtRHk2m9tBuf+tXUMirbUfw3o/2rCpmdakBQRk7LjnlyftrklVE3OY3KVYQUKX1lrI9X4C16Hh1kv6Dlb4+wh43ZVD9zzIGuz4sXtEEDse2dp2WYNYXt6DcC+dWPLKk693SYboJ1MqBr917muTUtAnXwAr2E+R5eUxVKk2UKL+nOA/AF7tv8zWxJxUU2IZYzoxCy/KIVqrK4q3dGFhkiaGX4DPngM/k7OBTH54/jDOEigzeSDLK7JB+zHYnoZzm81oamKdjvRaMtSaKFlmUjxTBcLBmp75eKR1avu/KFCp/plkqkoG2fJKrY6yNMCM+VaR5J5nkq0xxPKetVHD/JLVmhjRoqzc7DwJU9rUoG0jf515VjIzZTOslfn5+zmd0GVHlNrIfShMIXWAuFhrxuSTLOD64L3ia3RdQWKi84bTaoM0YXmPOGGqCkJo6ubRwtfaGg6xNThaOIj32Gg+8nS94Bjrqsii/b17iCVrYJ8DK061uX7fGGvDVrZf7bxmg7fkFv8SwOssrh/+Dhj+Ofb25wHin4+zKbQ1jaQ0mxoL10fO7kCOkxwnaiYrteuY5CMUWAqkSJ4SgskQaW8PBfJCU7oBcI7y0Hwr1XVsQw0EMAlYgtUIy3bW9WcLR68oFxDzEIvLmEYVlBubmp+Ric0lyLXXIm4K+BoxxgOcGsvAOAgJLZiEULu1WxRGHPvBbJlsoHu8Q8B2A1SbTk6xc/U6mqcHGA2OcPaTn0FeP4sXv/W3OLd9Fuef/JAA58sv/hiXLm1h++yaAuZgPMP/+zf/iLPsll9pYTiZ4nO/+HnkZNSZwUaxXCr+/lvfxfltjrEt47nnnlMW6NOcHHgshlgsuTyEB67Xsrs3reLH797C9390HRuVQxSSHkolNjAA7WYdR6dd7B4eUxMv+QiZGGNQp1hbX8Pjj13CM8/VkFdeQVLYQxb3MctGKMXrKKRPYDX+FKLZo/ina1P84PtvoDG+hiTtacCARt0WCLw515xZLyenmZ0O9dW+9h4EvQq+pVDCDH6VHsB87RMnU/ZgHeihSiBg60ywTdexci8t8Yzx5c/zoKPMYTzkgUr5g5WsyZxdemhb0itj9qlNY8nSSoc6WAS2oOBE1k8aQGRYZUJWLqBQNg2igd3F6FKxGwE8UsvqpXRaXJWKJdSKm2gU1/Hv/+f/FjGt/MKAEisusAmDn4NloRQZk7wMONgf4cbNPdzZOcKNq3tYaVQwHA1oyYzJrKN1RInRNBmgVJjo2viMjTEks2UMm0qz3OZxaocBG2pYmgRLwmyuaJhlUSk0mvKwC89PwGJKQMaikDH0BIrSC8r20kAmk04HNsYGGvvGAMqD11kxB6LMei2glzXC2BrJfFyzlRoJiLmelFSwl6NY0OG1u7en0bd87vz5EZu7wE7pMM44rPFlgL2soXTmyhlDfgbNkx/2tebee/unWFtbwYSTjiphep6YbXo6c6KeJSpJSGxkm1WAmnIIWHnIcpohDxCrEIQxpIEJYPpNZsxK66bpt0PDvM518MC6tsVOFyK5e5w5e/a+crEOwpAQ8lBrt9bx8suv4vR4glHvDj73ueeR5DbalTSkPIfHY+l/+Z1AhWOFecCePbeN7umRnuvXvvoN3WcfF6zqRaiQiZEL1ldMLOYsUQArBjptP83Z9HBA++HO76YZNWmCywkc/IkNCw1CvD3ck76m/JBfPtcImJxp5H3kejSLMiauJqFTr0y88OolWBPo5uvZ2c8ybbMhmRu/HBDY76WEzhI8AyOUVxEYGhHRoCQvlLAdIC+Xjr2UTIss2YCFHoLls9vBDa+Xn5FsJDcn748l5ZYE6HOH2MV4pGsNz4F+4ySUKpU6pnLOoaWaJVlMoihr0L2eTFR2JqimB3692bJpf1Nj//l7lyUXVl0zEMdyPUvt7Evhe6kZKtwHuSbI+cDi37yCQtAlBtya1yil4FQ/s8DjvrLGLk8YpCtXUxv/3aazCqDKK7msBMOTCn42MozTyRh12qEGv2V+dkZBWpTx+muNNiqsVgeGUucLtfupTV40kM7mbGvi4x6R9Ip2hRWrsvD3+PhoZ3mNzbfGRT8XjLjIg+dwIlwwx3T0RQ69Bnzmy1pfq4rzjDMCRtMFy2WTNoV7HMyO9NwJTP3Mkxw0jGtmBcoY6oVVnsmBlkdlc3nZXlX81n5jIm44hUkKpz72jg+l/Y7Zz8IzI2N1xaov3rymHpf54AlLVv5FgPdB8LpMOSs4hlLSvwYA/3zA6ywwKXOWJU1XxelZGivMKTGDMXJabqRjZEQLrTrKzYa5KhBtsrY36AKTQ+STEzGIMTiVKgwSCEMr5E4vE3Ei1NCGSjpdfr4lRJUa8nJdLC+K5r2XkSXObQpRHtcQF9cFzLWANIgtMIIhI/Uxfvb9gdqwTISNAdZ9cZZX4Fe8cNA6hyfB6x0f42jnKtYeekayi5ODu3j06Wcwzit4941XsHtvF7/8xc+xI1AA/MevvoXrd09Q4VulM3zh87+E1fUN27RhzOC7774rJvjWjTs4e/a8RkO++JOX8Wtf/hXUqywV+zjCRYPbfBrffVPReH8reG1nhr/8q++hhTto1yfqUOdh0yplKNUaGM9y7B51OIzVsH/43MViFWutGtrtCIPBXTz7kTYeehIY53eQFgZA1MRm9u+RRY/h//zmOzi59S5q6R5mKW1UrCtZhwkDJJmowKRYHrHwzFxer1rTtF8OJWULIiHx0MFEUBUOnFC2VcCVvY2VPJ3NsmBp5R9jzqgL54Q2K7mPhrSPGmI4pB+lBSEGx421VZw9tybhPTNpgmr9LpXi2EVs7DDLS/TE5ISzdrsJarHKdQuOxn6Y1IQyDmdpLADmArlsGvJSe4UWWaVN9E5m+K3f/HVwPvzNmzvo9Qbo9mLsH01RLUdKJLu9U4zplqKMe4pRPkKraVZQhUKGcsns19i4Re9Fuj7EEb1rqak1ppABuFyqKygJNLkFT0j+JGdhc3BiAYqHjkAQPW+Dy4sDWAvWJdDUXoCD0F6PPnxu7n+u2aCFZDOaP/8Ru8LpsiCLHgO+xqYbayT9HlmlUDrk75eOjA0aSjZCpSCUefk6HmqlqISiminsevnMWcrVtQeGUYdU8FB2oOTMk5cYKcvgoTcadCXHIGO3f+s2h0Cq2YdaQAO3doiw8sVmKAEUHuSUQfBoAXD4UAAAIABJREFUDSCQr1GzY5iix6lWvjbUNKsGTGPs7L5aI5nrHuV2M7fos/+eTkb3yYG0VsPaV+sC9165iJ++dA3FUobR6QjJZIynn9pEPUyb4vQ3Sia0f6bMfrwzPUW7sYpJMlATpVmP+bjcReXFHUrsEDJtp7FJFn8pCxHoAyVOBl7mjHsAg2IPwzlGEH6fbCCMQOZ9MNmGNZOJDc0slhiItCqoRrBSP8qqlQAquw2s7M/3cVDvDLbuaZTNB0ZQtuGsswPtRrOpiWw8mhxgqDmKqyg2Zs3s80yzq7gmBrAqfamDdGerPT4ZWOf+KCr5ZKwUIxoaLJ0Q4HXw/Zno8X0o9yFIF9AM981iH2TD5yB77j4hRZztM2reGdeYxIrlPTm2mCDZA7C3uycJEMFckeNjuZ9ndl2KyYqNJkOztR60pGKiTWOs5jW5hJg2mcDXSvbGxPv9FfgNzhW8eP49zzyOQDaWN/QrsaInoB6jUa0JcDILJmtNwO3JHWMR788y88lYzIZO+pD7HqfVI8fcMqljBahcI1D2cdIGzsnyshfIr5cEDl/vINCApVmjGoA37MBYw2vQ/QqAmbHWEnqTtzC2kZHWmObcKgEknKRaW+rV4lo1qZElUybTM+KFv49rhtfjzWtcR/IyD+YBDrT9d9rapfzDCSF/lvY5RbHQwm0pKbG9xesmA2PevQS8lIVktJ3jftOgooo+LyugPEOoa2Zs8L3qyd2/CvD6xvHvHvQNHPgoR7unPw/8+qZzsOyA54N+zjNIc2AwsJVFfMgZCskE2ZDgd4SMmZlU8mXE7RoizbsvIyaYHZ0ApzvIhzfJW5hHryTDSyO7/GEL2JlZNpgV0CaIlmTVJjK5V3Bx0kqLZz0fBCdKNYWxl+8NH7BKbOGgs+BoZeC5GHJuW7akn126Dg9wEj4IsQXdpEVTaRS7+7fR2b+Nh5/+sLrWv//tb/3/7L15sO35Vd23z3zOPffed+8betaslpAQYjICDMIqiLEBxxE4WLhky0HGrjCkHJdTqfj/pEhSlWCSKuIAsSG2pUrJAWQJG4GQ5NigeUAD6nl4r1+/fsOdzzymPmt99zmnn7pRI4MUV+WqWu8OZ/id3+/729+11157bdlg3f/Kl4kJIvC949d+KxaNZuzU27G33Yzv+XNv9DhTNpEagw+m8YlPfjLuuvMuifGrzU6cDgfxwOceUMfn2clh/NRP/qSO3VqtTdCbOuQCENFMVufxrg9cjcceeyw6s0eiVUNaQjBwgkSJgZcYjKcyvV8BiJx8tVzGS++5GN02rgGVmC4O49KLFnH/11+IwbwWe7U3x/XJTrzj1z4djdOHYzk7VmKEywbnyOV865/zmhhMPdtJgAqCWVDK8Z7Os7nOM+hlsM1gqfUuRqgMyCBDVxNmYdxKw44+l/Rj9nW0PszgajKcxOlxT1OiVp6+1bkaevb298Ta8apoXsUqT+YCqmJQCejjpTScAHMm6+3sUh6rWzNXRoMLxK8GaniN5c3v793AxYS82YgydSuuXT5UklRvLRWM8WpVCalGacusGo690xhFXQABENuJarjZjs/H5zTAKvaGRZucJV6AmpspzGZxwzGqE3CbNkoZU3gOCQOMFgmmrleZesf7ZbOsNVt2bdBzV3p5GB8YWbO/SDlgkjJoi1EjmMtH0okL443ZDPg9ZUgbtbukp4EgBSxQUtdGA/CtN2I0mESn2zUzrDyuok1AiQ8bQinlAeD5XHx2dJpsGludjjTi3qCpAjB6dxBDplBWKnF0/aa8wWnAwMmAYM4mmKx9u+jfzu/v6vdzRptyLmjAWzjB4L1Sh8pxa4NItxIiY7EOI1ny5L0cyLAezJJruNOmypW60rVum/Uov1HkZs1GPPjIU/GFzz4QW41mdFqduLhfj1e97qVijEj+mDjG9XBIW+j7F7/4pXF8ehTj0TJ+93f+bQzH+GKvu9iTOU0ZA58ltfgJuDb3Icfech0KQZPgzomD1ytfJCkGIGXKYhhwUdI3m+cNOx0EFM9ImjRtqrmSCMhlALuroRtzOEZAhJqdFm4CSmAuIFmS5mQgcy8UkIIlHLkfgN+j6xRLrLVe02CD1BZLt1zmpO+e21fzFF/ei9ZJsJMw1kZYbsGUsMI8m1k0mBKAm9vr1VrVpuJMPtZ7VElCiowvQUs2/xECYZJJTrOJSteOoQ8kA01YvYmAKYkebDAMJJ6vjrFFYlEsxwzgnPgriU+mlUqvEgC8dWFJS2JakoV05Mk1kp7bgFbAFANu8K1VZU0gDHTnpl3HDn+/mFu3LCa52BfamszJQ0pJcAfimikZrjvpxOKO2VbHR0dKonfO7akh3+vf59mRw19Otp2o5fVPTLTV9WQ9joOmWD+3JO3EaeJXmbrKOTODTCNzGW9ftN0ZQ5zsrv2BMyl2r0vTA6hUwbL+N3W/JDfZ3IuUSpPxivPJOoZwnyXLXhxJio2mkgglRdaJex8wnvJ9zdprKXFl0BFDdfonR2KL55WqhiBN5z5HSXBxAolBCby1pjclDZtgrZzrL/vPJoDgg2Umm1ni5gvc/vqZcebN9WXfLBfACvhaqwHQWAKa0PGinRwNFeDhLOadenS6W9jpxujG5WiPrhhw0uCmRU0Hcpp1y3zVgAeGV55QdTG8ge1Ic1s6tKVsL2xkPFvWo968FAssylblrrUONxeMdb2ere0FXHS+Kw/fL+1sX00XK0yEQJeEzTlyyw12FuTDky7VKPbww5+L7/6uNyrQUbq9cvVqfOGRm9Ebj+PO7m583Svujfte8aKoVkgIahKjP/jww/H7n/p07La34t577pMWajxfxuH1g7hx9Xp8wze+Ll792ldFs8xXd/a/tpkqvfX+3aIVJ9WIX37HZ6I+eiJqyxuSjsg7o8LNvi4zD7Alabq5JDN3i+hF88V9d10UK9/t1DXaeNEax/k774/XvOZN8ZGHTuNjH38gGj2cJyZRJasr2it19ZbOZAIoN02CLQdyC+STpchrR1mH+M3jucn5nHQRT6bWF/I77GrUkCQ2xaHJpXR7mUpDOpnFpOgHeS9eM9kyJULYkmmEdjWODo+j1xtGfzAUoAXwAHJe85rXCHhRRZwCkFHmLOcxGLojlc2BgD8ZUgrE0LwZ1foidve2tcYVxOhUReBfEjyOFrBFeTpL4LnxEbCkb5tWZffHmuU81JUUeJwqzAwJkLRvsn2zToq/sznxGZN1IjgCEjjfjEdONkgMXCm/E5DRrabnKbKHTCpW16QwFjZtX49KVjHGO0KZzJQSIictDWQJadxfGk/8WX2cXAN1qqtpKDv2maBVErhyj2I3KLujnCJVxnWKLR2nkbs3LK6NGo0WS5Uq+excV4CCNn/Ks2U6FceARyWvQSMVDhGyx8IxQWt3oSlpmK6btRlHq7Bv6IOt3bNNkpj9ImmBydJGNPPkLc6bbdjcGMRAEFJWN2SilHInvBs1c+qXB0mwpkmG6X52tcKyG66tpvEV0MR5TvaJtUVZVm411Uocjabxod/+aNx3z4W4df1GtKIZ3/GmV2sErDxCy/SyLPUjC6HJczhZxLvf/dtaVySrXO+8XzcJlgRxm+wdnycbr5jcJTawANV8boKG3He0D8HHFp2nQTKuDgWwFCbYMcF2XfnVaNOY5HHUavZh4xXQKO416H0BF0X+AqhPcJNrEpICuVLapeW14Bja3e0YDfruNyF+Fas4Sr9ilcsodkup+KoWC6kdMZ2AeJL6BBEJaqSZJvEVQ1YaGPE8ZXqeXAfWiQ73aDZ3kugBtHk/gRLGT5MsFUCTAB5mWLFnEWqWFkPHkAvZj/n5TCfj2BQ3p1OtLZJTziPe3yIHihZZhIs0v24yZc1kA9eqYpRytAUxwOXzbNyyPalBpMFhmapX/MHrsNhoootjAwm7XpfkvGih20iaxIg6jklWoeebtc71ofuyWpGUiIYxkoQ8X9zrw/6ZE61ON7Z2zq36S5yIer9J1tWA1Fpe3kP3vhJ4368iAUqMy98JL1Qcs81Ye8/m8eieiTV5L2TlJ6sdm/eLWVL3WmSczCoJ8hNNESxe1hoWIqu5umKyyIQNRp7jAPQSOziHeMrzWhpI0htsJNjGSLkHAHjZt9Df637Ba/zwlocxIc9rNGNra0eONnyJzdaUXVc8Msn6EsCbJ++Fgs/bQSw/53/J/OZr3c6u3f5z3owv5L1XTLCIRgPMeQkwVcpvcnmYxLTnEbOMqq0vj6IyOYkbV5+IS3dRzkfkP7d2shw3i8Dc5dzSCGzRKKc2t6Pa2IqFHA2AADgzVGMWlCP2xAZtfq1eb2XTllmXR+/q+DWOdUPbW74vUakwwX5Vnedys3JnsKmICVPqSSmQhWz7ICa6qDMeXdNWK774xQcits7FbFmN06eux3f92TfErMwTVx2w3oj3/NZvxRHTmkZsapiuz2N//3zccfHOGJ4N4k3f+z2SQqRlz6qcl81fOkZzv7B/n35yFP/2w1+MO6tPxenp0zFjPCObbimTuoloGqMyClSlp6JZTjswGLoWNjWdTtRZ8I1ljKbzeMtffXv0Kq341X/5qVicXo/a5Bnpvefy7CxTcJBRC5D5P8pkeQMlUMifcx1S/syMUhsm2tPCJAjQlQDBuU+WdMXAl0EdgHetxYkDuLR16L42utApDSkIVJcxHMAmMAUn4uDgOG7dOlTQnw7n8fjjB5q09+M//h9Hp8no26qssLDLGo+sA5RtFUFkihaS6Vn92N6xfZbsnRh8wMZdWEb7lRZ5Q9EU8hkI7B4/bPuXzUAhLVu92JEVf18B7iI8z2CS7BcLPAMoJVqxmLv2qTTLwJjdYeletiWZAnZp1MrkhPMHWMsAn0CEx8I20IWPxs/FTN8j/I3gN8ATF3BYRn6LpSoz4VdgaVnX5op2L5va/N5rC0Zb4rixhcXl9WSQre51+ZLSBW6bJ4J2lvoYSMMxqSYDKCjWTCR3q246bbieDsl7KwmjcahOLwGTlga6o5J9RJ+t6gXtB4WByjWqio+SsLToWk+mg1F3CdWNVd78vC65T9h08hwYgK0TNOvFsXs0c29Au57gxeuxIQo0b/QfUPHix9Es4umbJzEd9ePak9eiWWnFN/2ZF2sCIe+bvQ6AQDf+WEf77z7ymbh1HUapTHIskqIkEZJU2VxXCfgyuWVdSONckgxt9gU85eaecUCMlIo0Xk/JYLmpx4wuyaM9Ptc2aLwX13yqEp/BsM8JyY2TCS0UjSterBoZ06M7QQHsL99TzRBI0/o1+dLpbivxQBKS95ZiffEg1WcpCb6AFhWGCoxiZ3VvcSyZFCS7rfeQDGQZly7dIXlJxipAi9yoS3OS+lukErL3t8cNm4kjlqdMicbRxAU8Fy08JXRAMkNd6i2G+FDJcMUBwDuS1ZTXC5MCAWm1ekuj0d3EZ0vJBNe51nStipQwYwBQlHXOKcf/dRNnpAtO+m/zHE3sgzXv2KUAVxOujaeJeTyzvW0LiVAan5H0yEeZqZMVyz7wic51kyCTe0O9CAWoJ07AT7bf62liWHd3Vz0T+RlTHytWvhBkgPUVcwz7TRxUj0qRS5ThKPb9tvwnp9wBtnmukorCXvMZlTAgjyi+13n/JimXDY6WN5UhMoX959yzZofDsWKr9OhIAosfe7Li3m+dSCZDraZGxVK/Zl67rM7xu9xXFEPlrASYxv0iolWrx9nZsYlO9rRaTc4WDFZxomh5FKDbMr+il38hTWsvBIDe/pgMGnkC80JmkOLn3CBzs1sFy/Ji+RrP9f7P9VhPxlIOU1wY5jE4OYnBrZvRmE2Q+MbxjStxYX9LwytiyWSTicqFlKNoqFotRiGDCp0ziGWk4Y1aR4C3Vmm7nM3UtsalWFQ6qyC5+fz1MT6bvfXv+Q/maK2BXiUP7gj4UgCN24QWse3WCMKwu2oqUWw04CNCGFQvYjjuxYc/+v/E0WwSezsXYnkyiTd+z/eohIKtGpYit45P4oMf/kRMpvO4sH9B4H3//Pm4cvmxODw8jbsvnI8f+gvfr+TADPUapDvwwJ7Agk6j2diJcWUWv/vRm3F863K8eK+v7vpPf/HRqMprc6P8xKIvU87yWqu7tJTd2KRZyG3sZrCQqizi4GgWf/fv/kw8M6nEP/21T0ar93BUF2cC++o0LfpdSvxp8yZAUEZ6ZvBOYJw3otlzZ5Xa+JbWfK2/1sblmmZWGEqyfa6BgmKZ7JZ5iyYMUYKsMcoStwbr9cYja3FhwZI180bNiGJsuk7i6PpJ/P6nLsfJwSC+4XV3xP0v34tXfd2riycnDDHBn4wfI3ua37BwmsQEhmiKF+QwWhjLt1vajIMBESoROiDwfkgf+DJTYtsu2E82dE2XKsCAYAhDkucG4I1nMM2BBstr71leD/ZCLFQBRQL9U2bPd2QhpvJuGRSQAW5132zoFDMuKGEpgZqgB0jVpoSDC/8rbPuK4UlJQwGRJBUJbjIJMXtXuriLZAGgxebjspinAHktGhDA9AocZSNhsQ40U+EYYC1j6aSWvrdZ3B7Qk296mK+/5z2weMrPq+S1jCSlGdAA34xW6hKzMSntk3jPiXSWBhveTNagFHmEAa9LvtpklPS62rG6/9J+rwxHID4BZgQaSpGVkiyvobVd7jfdM7iJjNa+mna0c3z4zGefjBvXb0W9No777rkv7rlv1/If3e81HRvrDPkV98YXP/9w0Nv5zNO3Yi69ailpl/dO6ZHAedFU537Ctc6mG2/uZntzE80NP3XDmTDkxphgl9dOyUQyc2pi0kSnmioEua9J34t0RM4NFY/UBexTHmdTLswT9xZAER1r2palNIDfsz5TbpMJHJUUjlHggwSvrEv+rvu4DJlodz0IJQVzus4ze+gKJE99bQz6aZZ1k0+9DHrA+k0kRAGxAg6FIdOayutVAG+CIs6nwF2tyFvEdOJ0Mi2a92IPiUUYUpF6Q9faFY6m3o/40xSrW5eXNkw3OnikFnJPKEMTTIqsnQLMOsLyuiqjNalhPHafYF1lvMuYBOjlaw20nJhSweG4rLNGD+1kPZO/jHMCiFje0bymkb2uhjn/Z0AHtpFmMHUuiz2qnIWmYzFeaJkpIJ8dHerc7exfkCyGdZJa8VzPsLG+/91kqvt4myqSmV1Z/vXwnqWS5mRL5NOqkryeR5D3rasQlm5kwkeSkA1xea54vNerY0AC5Fz3nOP0kSeRt6SMWFnVHsL3mWRlfM4YkYmrHZXKgJEyzCPv983KrPdsyICGBx3hdnEMy4tXfMOTPmuuSnCccr0og6Ry7/pjaXi/EuCbz7kd8GZQTnDzQl57EwD/UeB4VV5nGAIgEYKCCzudxY3Lj8U2GHY5jOXkOGqY6dPs1KzEkgUsltjTz1Rab+D9ux3R2IpKcyvmalSjBBtRbzIP+0LMk9UoHyJZvwRT2USzArR63KZm1zeKGK7yGmZgNuBWudFzPnqamQH0ZjMYCDahSjTqdNvWNF1pNmUTVd6tRf2JT306XvWS+6Ozjc+hDfEbza34rQ+8P24O5tFk41guo3faize96XvjoUcfjStPXo43/8W/GLtdWFYmeK3Zad3fBaByU//Gu/9VDHvL+Kbv/q748Mcfi3svLeK1L78Yv/eJT8dwMI87L+3HwbWDGFGiKox1+kOKdUtPvrqZPbrAtcBx3wjGsTbjrrteEd/3/f+R5Ayf/NiDUR8+JG1pZWHzdRp8OIt0enODedPCBWKiAAgwtA3YWs+bMpyV/2bVmTybE49zIwLAyr8H8HI5FIQAyAJF+Rw3u2UnOIpXtcyoTDXRBjRCp1ZGrop1xK14nJZSdCVHnA2G8X/889/TsIUf+5HviMXoNHrDYbz4JffEvS++q3Rls9FQrjRTPJ0uYlSGXeBNyTlUeT0WsbWDrMcaUoP+STCZJ6+f2d1UjXn4RjZSaBpPw80EBjb2i8yyVgZWseIq849X3c0CwLVa9HsubW6fQ25RdMVFIiBrn+LRmE1G3sjMSGze9xlAGeWs5LmUwwFV0txqg7LX8GYinffTZgLORWKNpD6Y8tx8WXxFsZqSptd6NXn2lnPnLn5075Q6XdbPc8X9SQlT4K3hJrFMbtjseT9tymUgjnyUyzrldfi8aihhEUhO4HJ8njMvLLTFNEHZ+UIsKRIujfg1uMuAzyWVzKaUf1m7qy9V2Rdy9UhAJ0ZpQ+epc4gHZ2UR7bpN8DXGtXRQA4g3N9HcGBXLiL2F1cl4z/mRXllMs8vFJHnIzvgcsDR/+IWHZUE2WcziypWnNYhDLDjHWtisFQDeAH9KWktFxgCh2JSVrnOOkxggiQfxR37RrHMn4Y7bZby4Ennf/wmQeW1eN99nU8PKRk91h9dEP8pzkEJZXzl1clbOBa8BqOr1zlYa6Ly+2fSUQE1rvzAx3MvogZPtNGjhevlza/hMcYxxvBlL6qCmpDKowpnDuvFOn1nyBJeFXU1hT+F82z1F7HWxictKJjrebNDLaw6QUaOs9gR78mpAQpV7CttJZHdmwNW8rVI091ZFmnQSScXrWk33kEFMN7Y6aKd932S8yulzeU+yl/F3YiuPgRnm82d1KM+ZgE/RnRvolQFVhY50AtGISxfvjOs3ruk18VbW+kAmBrlDkx2Slv7ApJgIM78/0gdkWlwrjk0WdOp7Sa27d35XIKrR753q/sJPtoPVar0VQ9kBGihCvCDpUawr1mWegIfDjXXnfKI8N5xTEQoFT3DtHL/X90KuYfyz876yDCsrOL5vV4l7SWZXa6okzCvArWmNnq6XfQuspzz3iRMyTmQ8T7DN3pLaW8Xxjdjtz5LSE7O8eh3WPR7hp0dK2FkrxG/iB1JCnw8PXZGvfvoD/2kxvC8EwOZjng0E/zjP/NLH5snMrMU9btBJthlBV8ZQipiONMo4xrBpj0dMz+LCuY78QHkswRpNjBjdLTo/O7GstqTfFSvVJoPfV8MagDIv6upfwFvpZkxh/LNB+pdqdv1cGzJsAl59Jo5JWt2cGJcyDAo4eCJO5MNZWZqpYxGl1CHbyzTBRU1F3ICweototLvxL9/3vuiNKvHN3/Kt8fhjj7p8wCYxX+jnn/lbPxEVjQZ0sC9uxdJwZhnqypWr8dCDj8Tp2Tim00qcTaYxG57F1736nrhy6zCqs2Xcc+lcbDe24w+fuhzDiW238sZKwJs3tkutnAtYdI/B3epciLf9tR+LfqUe//jXvhCLk6eiOrka1do8atWUL6CdW5d71ZRWSrKZYXKek+0RQ1m8at3k5Ok2yVyupQyVaOmcOtixPtCewiQDujZLQpYNPNvQng1E88CnU/03UuMKNyYOJHmDFg0dZbjmVvz8P/pgHF65Ev/N3/9LMRz04splvFEZGtGLV73mZXHnpfOyvhqN0KNSGoLxHWrIgIYVLEOG5db4eaOpd9iUrSfLRhSfe793AiM+D3pm9MroS0czM5Do+hLsaII2OuTCaGbiYADoCTdZBte8egZwYNOz5bnr6JHFAhZGVmtL2uIyAWO1Maw1yBmEk+nivQyMAZ6OB7lZCLw1Sjd36d7nXIiFsPx/Bab7PUDYdhkZWpU+kyCazWXrqsNMm7jYF3nrlrq9XBoYtRulm7oZ9WZnBcBgMflU3gRh2my8znliszlmuEPRJ9NQglSJ62GpgDdHDPs559w3/KyytE6ZwYkHcZi144vXRhIh0CpPX1iaue6HBAo8zoyfmwiz4pBsp8rrA3c+N9vemAzinfQQa1JGQCMqchyV+4uEZHWvNc325PH49zMBG8BJCyDaH8aDX3xkNaqZuHn12q3oM2mKXgsaG2XSX7rNi50RAEkjmQXCzfIlGEu2MtdFsr+qGFh6uAIDeawCrxuOJ3ITOLPechMIJInjJKuuxkU3LpE8rl2GRtjglcEoWalw8xqTvWjW8WOVEBZwmgBNgLQA3pymiLML42q57ngqbx6TAE7RiXPvkaixaFhjKzs5yfIWAma6VrIidFMfLgVi6scDx3YVDNeDdogTAqVqdrU7hBOuMlkNlhUP3AJUeIxief4LYFTjthue2ENgeTm/uBnwPJhnWF5ed2t722wwDh5lrSrxkfOnQZnAXLFcHGF1VpJgeRiXZr1kZ3P6GuCevgeSRiWLuMioJG8iBHIlGz2J247pheBJogcYqzafeoyUeNSiPxxIA8x5WUnaAMLNmhvyqFBApOHbvL0d0/EgBqdnKgB0trc18c2Vp5EZXDXVcw2K80/T447zPkwNNomN4gXgrmjP+fxKPEuMJIZtEox8Vk3xLMmwZCBsIpA8BSDfThrkteZ1sqfCiTqDOwqRVHo/fL9YUpR7b8rU1sQLMhvHs8Rsvs4QSAl2LcPzPeXKJscHAYesYTzqK6apGtzaWjVscv4gqZIA1fF9rQHvJkBN+JoM6e0s5x8XCm8yQzzXJx+AKGWSuqDn40GMzw6iNhtEfdGLyvQ0qsgdGGKBlwhm+JQasFupwNDUotZuRaWxHVG9GHO0vA5ZZoazjFDYSg8RyAuWzKI3vuf6Wp8PXs48rgGvNU+gQDsRFN1i8RZWAwRteksbyONY0OudKmvnRmYxcCAaq5llh0olTk7P4qlbB3Hj4Ci22rtxeDyIb/nGb41PfeazcXh0FC++5854wze8drVBpoaL8OMFbXDz/vf/rkaY7uxcEECiJHXh4vl48sknotppx2tf9fLY3+7Gpz7+6ZCFNrpWRjQWJk9jGRNM0vyFxZI6dJdx9z13xMnRrTg+XsR/8ZN/O54a1+OX//lHY3fyVLQax1GrFn9NaZwJhmUy2qrNtQjZS/mdjTSTDzUerBoYHNQ2mXknDmaJGRGZG2G6NwAkYc0SIDuorJsSb2e4ki2igYObWqBMk3KQOFirRMy5enAjfvH/+mK8qDWJt/7V14ldwOnr1o1BXLl20xOMqtV4zWtfbhkPjW5jm6bL77fn0iRrZ4jsARDQaQvE8RkwS5d1Gdk6/ytkrnv1AAAgAElEQVT2PZPRSJujACm6x2bLo1FqBsQEPHV0eyH4MRqZaxCS+r0MlCkdyFK/g2y/gN5180iWnPPc0xyR1wU5hcDIyhfWPrfa+KpldCZru3g3qhFTUhJYBzdObLW2dG6sSXOZe1XCXsIwmYHO8cEwvRxLNo+IhS2JzKJ4f2b5TpObCuPPunVjxkwT4QwMvRkgN8mYxuvzO9gjzg0a6zxHGnmtj4wu289hXDIlUWQpHkBiUCtGuDQqsVa5LsnS8ncD2VqRgZjFyU3HFY/xKmHhdagGaLMuAzmUpJyexRgt9TbWhHYEkI2R3Cp83JtMmpigAoyTvYbl5Fi8CdsRpd/36GyBkVojPv+5BxWjWJtbO52oB8c9iUcefiIW1aLxL2wNbGqeL0VDpuypzGxglKA8k681801DzbqZMUFJnjevPycEuq/maDppqOkp+eCapdY5ARJrh3sX+zBcPZxMN2N395ykA1xDOa6UOMNxo1XmPeSmIXs+J0xKNIvjQgJqJVLyg7V3tWQIIi/Meq/2nExyysj01OkiJ3IjIIzemu3idc00MkTJ0h3GtCopG7HuSkNkcXzQOmWal6wHve9JprSwu0OCGqoSJMYiGspnzooWr802tqqIyGqKJI37Bp91g3GY1KOjw9jd29Oa5riSSRYzqDidzeYljiwqinn03myyk5nMpaaW+ymdMzLZSP1zAjHLICAiytAY+hpU2UCv70pWNqAiqZJ7mmQqdvhgbSRbz+8gKXKoh5KfIouCIB4PcNFAcgZr3tW9kMwynsDaX+aO8a5WTrUe8/V57Pb2ToyGlj6gJedz5GdJJjXBfLKdShwtWhe5l5iEPYLeiGTTMybnesw9jOfnMaRDg/aApu/pfFy+bj5fe86GJtvr11LGZKqdQK3HIif49fVwbwxyQsiqg1vPCAjjUqGx8fWWTQfU02Ar1NRff00BLwekm6hcnAQhmZX8+wLeBJTPxyAbNyJfAJWisxrHvH8c096tqE370ahOIupz5kvEFGa0Uo3m1nbMa52oNvejUjmPmdUqQ1+zenZ7WNW19TbFvqhMAMtFdzvoXYP0nGLm7FvBjf/YwNVVmwwxx+5GEhq3lAFh7q/pGGVU5NLjP7cEZCzgVnfqSlbhEumtw4O4ddqP+bwez9w8iWtP34q3vPmHoyFLKk/gAoRrgTIsAM2OtLvj+M33/k6MxrMY9CexvdtVwGOG+pUrVwRUOC4GTqBfnS8p/+GVB2AxO6NJdzmamOy/xU3vbO7OOy/GycFxvPzl3xDf+Z3fGh95pBcf+jd/EOfr12NZOYtQlyiPBfRnKRvPW9wf7E2a55tLbkamlDOLvMGB38AqwZ5GEcIgwPIXT8Ys1QCs8Tv15rqee2/HgmwKciDONc57JDjhs2/e9Hx2JxCTqCw78a8+/Ll43/uvxX/+V74zXvrSUYxnE007YtLZaX8ubeOtG0cx6A1if383Xv+Nr43DE5uZ93ujwP0C0DibYP1kDevx8ZGABoBVk48IEjBdlB6L6ficRoyi34V1k5l80R/qPmVjLmwgwdcNHcXrFFeLovXNpoQs6W+uczYgNjc2980SsQFnp1yfUsaDLS7d4LC1eZ008CUihgNb9aRnpAOtNamsWAVHAC6uH/ry/eTy9HqMpV/LjKtYK+RQBRzm+kF+IsZqnJY61rMbeGU3clM6S6yNOjsYypuZ0aZB42ZpvKE7WQlJ1ZOflJSWdQrjPZkMo91srOy6EpxnjDTYd/lS5v1lTr0SjY2Rtl7LyB0MGFMikiwp78s6TjcLrh/nc2t7N65eP4pPfvTjcXGvES++7z5NfYfB4j1YQ1QIAD6Z1KU8I+27vOEB+BkrfCyQhzYSIDUejOJ00It77rlPOvSHHnxUoLHWqMX2ua1otWvRbG+pqvP+3/zd1cRA+/SuJyXy3gLV6CpLo04y/ZybPN/JXivJaNgSLpPUBLv8y8adjblYaPG7BJlQwkpkiu1UsrW8jio1ihNuxul0cOhwZz36bHnHr1jQRXTau6okAYYdH1JKUxfjnQmYgKKIFMciHDYArlN0q1ibAVqKFInPuLWzree6+bQ0+1Up91oHm9WPBNVZEQDk2EWoJmcE9gOOO6dcsaap2NAiyiRJrcOly9abxNJkNjH7vNHAmPdAAi+eZ8a1rhHoDJjh+I5PbtmzeDZWUnVw65aAy+65c5YQDOzmwFantV/2QIFozm2ZGA3gEzucDjG1ZmnqdiVD9w6NT2rUctxV7C1WW5Im1Ouxu7MXp2fH+p545b3BLC9VBeGKZchmzFUy/w4ngUaRfCSg9hrxe3PvD/u2FWStDYb2/WVd0pvQbNn+jgSLzwDbromOpfGLvQ7SAMBvX1ssEYll1hIjO8z3Ta10YpMElSkVmM+manpWXFu40Vo9Ecgsyv2TI7EzOcp4tpIGVWgS7BZ5TbG9K4RBroPcD3KtZCK8IjUKSaUIXeJlTnXLmEflJO3vdA2jEjvdTjz99BX3MhW3BlUpSkVPAz/U11TIyK81w3t7hno7APyT+Pn5AG++tjcPg1/ZvgAg+ycxHZzGaHAY88lJ1LfbsXuuG4vqMmbVbjRaWJFRMlnrblesYdEDudqZY1q/1Kc4wQ/HsWYVk7bPjueyUWusa7oxWCujyTFQ9mog9cAFsbx6f0sfVmXehYOqwHMx5ncgMhjFj1j/ViNuntyKp68fxrVrh/GmN3y3MAJlqGq1LSmEy9/rmdhf/OIX4xOf/EIslm5GINNiTjo31+4+m9woVobq8qacxWTq98wF7824pTITwRc7F260zBR7/Vm89cfeFo12I971gcfj+uNPRH3+ZDTqlNQJcJ7LTQkoZRZ4tfJzrjGX0ddaW93ACmBm4PlMydooay+DEWjC2gS1Ka/OKS7pNWvwVrpBNzTCCaBzc+Z4xB4VnVbOPOc4JvOByor/7S9+KB78/FPxs//1fxLN9nFMxy5H4z5QmVMOn8ZoOI1HH74Wpyd9TQfau3AuXnn/S8ScMYqYBhbYSA29gL2bh54PsGD0Zp5frHtooCTIssldvGNfzFSCMP4dnFkHVms60aL7lSAjEFxkAyoXNp1QdVpbK0AhhqqUOBPUudPdUo6UOOT9aCYi/YNhLRpqzGNV+z5hw8xZ7AYKPCedDNYA01O8XI5mYpnBGo/jv73d/VX5W6W8iDjr9+TFSTf5GoBassLnS7bC71mcJTSnPjVybmo7uHUYd99z94plz/tbTK/sigpowKqsAJGVpEBjk2XDoI0NcMk9xDGk1i1ZdpgeOtH5jFRuVLbGhkpl/Y6iU7s04qjRljVNQxHADX9xjRP2NVXiWX5GKvOpzz4eo7NpXNqvx4vuO6+JXwkO5umHWrFeUJKdsmmxmXc7XYEyuu9ljVZ0iRwDOvPxcBAvv//lkjY9+MATGmxDPODcN7cAjbPo7uxq8//t3/iAmLUEuvKBKbIKjlsxJPOZdVBfPSYbiPI+BFhw/QAmyFI4p2oUkv5zre/H+1Y60AIW58hLyrhymmgzdhEnkCnVml5X3GfEMpIMmLez0+NYzjfL/sS6TnS3unHWOyrjWu2KwRrY2dmPMb0IM7PiC90PrqQlCPF6pYm5eAWXuNbu+r6jVyHvOcrhAPktCAcY/Y0hQbn2TGhYz7x37nyc9nvlsY5VVHoY2c4ENGKlhsE03ACZE7uS8YPN5stMtxOiPPdip0lg50tZrflerUer2RarTD8KiaF8ecvkte7OtkrVYlzneJMbUKfNWn7OdCRAnuA91fsRP9K0vAm2AO+SA5UYpN4DjfOtK8Hg384WBM1Iaz5ZeM2kEdhydYVzOZrY8gs3CvZXpEMcL6+Rn18MOISMEulCRlG5gc2dT5T4MLAHWVWjicUdjazIStw7ws9yuSgN1ayLrJTxuXg/3pvfU31hD837mueg9U6ZTZ6vZFpZZzoPhQDhefIt32hOT+ImNfB5L2bczJ4FzpWrln7/XK95nybmUWJe9r+8l8EnXrvux7GEx02eTlSMddy854RfAH46itPjg2hShW02o9PelvVdJrXS4hff/68pw8uHQvgtO5r9/WgUS6c/CZD7lbxGMssauLYarMAUtmEsGRM4PY16C6l0LRrt3Zgt2NxtVyK9Ig0ihSnMjNy62bVf7eZxJfuQi2HNaGf0LtKFIo9AyoDzAuwtbK86tQWCbUXkCwuAw54M2W9phNN8btgrRvui6VofhcqxaqqypyzfM9QD9wRKUyz8rcp2VKpbsVzUNDlrscDUn+ye2eOL+O3f/mDcuHkUc34PkKlGdPnbbB6HJ8di39ot+/Vl4BtOBp4rDqMEI1JMvLMUkefmta99bVy/dj0uP3Ur/t5P/3SMoha/8K7PRuXosahVbwTTcHH4pTnP7uAeg0qUW03KKUy2A956s8xAnCXBde+h5uoalJSMgfOT5ZtsUDPD6waNZHWzzMbn3ExiNoE9GTo3foKnzGo5tzC5e3fsx9v//rviyUeeih/+cy+JH/3RN8ZiBqgdSCPp2fGzGI/4bx5np5O4+tR1jS0ejAdx74vvFBNEo9gE5wYZliNHQOvrTnqOR00msNHLSnyOcjIatN4wvvuN3xoVpuFlY1LJuDNIJfhg6IRYm9q69LRaw3hgarCE/ybbolL2z+uQayHZmHw/nzdr/7BfY6PL9bDVtS7PwY7Ey2sqy2eA57QcBsAQTHF1YB3yBaAhMO50d6XTo+yqcc7lpqApZzQex+6OtYysZ0qXYlrETlYFMvQZSlXCbEUZdjGxtjUlB8/FsMhKrkzRG09LMyUJDN3qAJ3CWrY7TYFSwAZBXu/JcIvRSJ7Ubr/Bk5UNa92EmXpJMYf1Soz6HmrBZyMZRW7Avcg9lwnxaDpVc9Dp2VFZHxGzSlMTKNEZMv4V5k7JTpnuZlOc1PWHyt3IXDheNW5JV+4KHp+TBj9iPaAWsJIbnkY9192tr1hYJcFoxs7OrsD5v/61D7lPoTQ1pVe6WLXS3Q3DxecVs6+Rw2oVVuNhAkV0nioVY2wP8EOuVvSYXLPbAS8bbm80FNvIa/L61k4CPuzqYn3pROeUTRZTfOzoMgmUj+xsGoPhqV5/s7y8u7Mf/UGv+PHaw1vDCdo7UalXY3TW88zEIh0yiMNucCsGsLh8xmLzmPFFVZNWU1ZRNJbxmukywsj2Xr/nwQkF6GV1lThP7KXSw7RFKjk0vqpJWud9EU3iYZkih9QjGd7UySejTGKQREVWJlJWIPaUCtJ0Hs12Wy5B3MftVldDUEbjnuKR4lJlqdHVnS6SIGynmA7o0da8F3EIcKlrp+bLknwt5qUkz0CNHa+pMi56U29MIih5k7zDPQpZjy3JNOt0Z5shLidlXfm8eQiDfa/ZA0xgeB9L0NlotuQmkJ9fa5s+HDVk+V7FclOxfzYX2JdcrLsbjUZbk+Z0X3DtS5WwWSQcinll8prPk6thOMWwvogtjHN3Ipi+0Nwb1gSbUCgSIWUmZrhhhlnnkkmVhsV2GyBdGPW6dbu6n4uvb97D/I7H8q+dKSyRSdIg1y7PS+KHY02dse9tJxx5fCaq/Dkc7z3qnj4JPhf3GO9HPDo+uF6kd1VPr2t1ZH3nai6OWmaEvyaAd5NxRQ+EqJ8TeeHCBS/cop/KYJTM6VcCYv84z9kszWjhe9imFvYaAJfJXVhk4LtYyvWrUiMasqKJcfOCN4nbX3vzuPJvmwxxggJlJmxrWa/JBjY1/OBJ54U7XxIECKjYzLiZijYZALKzWwI/AMUuDlWs1IIRp15oGhUJ3KU7nIiIxyM3D1ZiRXKyBOBXOjEd22+PcjGA5AMf+GgcHvdQusZ4OorZch6vuPeOeOrgWDdvq0mQ7sS1a9elkSTTFbMg+4zUJnFsaf1lmxvWAjdAt7MbuzsX4i/9wA/E5eNJ/LN3fyI64ydjq96zTlOLGg0UAN92PxyzTKk3HDQ0mpRyaNlEEnCub0oDGd6X5gnrqOhATcbAx8vrsmny2gl0HVQ5fssZ8ibNDSXXfG5MmbmvjdCrzv6XtXjs5kH83P/9SAxnlTh76snoX34w/sZf+d74we//hphNe2JhGVaAlATmHNAL2O2djeLJJ6/GZGxQ+5KXvijaW/bK5FryGPv3mm3iCysz7r3HH306Rr2+1CFv+vPfFu3uepPncdmUlxtlNkvwORzEeIztjxSwSknM55/zobvgWWx7ApbNMpvZB0tdeC4bd++Mjdd3DJ/j/PlzSo45t8gqkOs48DLuNhuW3HGTSSy/B4zZ4znEPm4CejYXWFOAC13SlBo1AW00EICTxryAKyzDdOxFxpDJDRtWs7aeL59a2rQp8jQh6x5h33ke9kQ0bp3bcxMTZdsar6GxxPNYipmfrljGZd2d7WxSgEex8hpbvYxGuyltH1IiGDsx1ep4sesMo5L5PTpBjbwtExYbLTeAcDwcQ7I3WsOy38JdZCYNu4cPuCySY4RTDw1g0LUsY0rFWBc9s5rFcnhAUVVxPsW0wgrRiJWDIQKmt67P3N07F+97z+/H6AT7IctG0vYvj1PXonib85pilTD0bzYFbPmZ9YokSICYuIgWWp9lw7FFVTOTBFniBQTy+UkguU65MfN50AyzLmhC5DkZLyBEkjEF8JJQ9fonYmy1q4gEWWp0LsQAjUNmvhj5PYlavR3n9i9Er3+6kkTlfpEVigS8WGxxzTJ5BKwBPHRPMr66xlLxzdPtYttU8fACuaJYZqHhCWKMKwLajXo7utu7Gh0Ny8iY6yl7CNeoWE3xHMXnmp0dQIwZs9myAPkGPGvvbYA6TbTEBlsnRbRoCJemtRokeJocGK6oIN87OLil2IENF6BY15zxwozsFnB0wsvepthUuKJM5jXOWLIddOcTNffipawKTWA9iMOPG9pheTWSWGvbCf+53f04OUUKVqrAxSlBSXnKlZA1zV2pohlZzKLqqHYF4Ytr5Phh0sUbnwEePyJrUKUB5r+7rUmncngo61nJa+kR0p5Ts+Udj5H/rKQSaY9aiUlJNFcSxGw214Rax+GUo7AnDvs93zcaLlumb+odPUyMLxIMHpPHxe+yx8F/Jya7YiKSY77UOeHn/NqUsHKedPxFxpY6XoPYnK7nxshskOO80uStwSdieqki1NTU3T89Vszn+GG80XIb2LMu6IuQg0huJZsQ7E//+3zb1IUoKCtwlZG/hU3YBMd/2ke1eSo2gZJLJzlQl6hocGPfV2/kRFz7XjooK3tplM2/BLg8/me99m2n3zdEeVWxrhQZcSzwUAlwLqyT2u7E6NpKB0mDtE01urGH2ijni1F0tz2VRXoyjUOmROLJX1o8ZVSiZfe0rMAe0/xmqUPUnN0TNAkGLOQpZufVblQrW/GFzz8SDz/2TCApI2sny720sxVbrUY8eevMHoQwF41avORlr4iHHnpY/ooKsiUzlrVR0QKy2Mng+JcNnbCBM8Fff8vfiO3dnXjvR5+MRx+9ErXeo7FcnkoP5Q3QDV8+twttdim74K9Z/vAmyY6LV6DUnAW4msFZAdg0OV9NXOOYyCi9WcmUfWOQglnJtVxCoFn+l2s9bx5DHo9LVQbpBmyzaFba8S8+9On44IPVOB7z92kMT0/j9Mrl6F19OH7ybT8Q3/em18dwdA39Q4ynmJcPVMKEwUIPeXQ8iFu3TuL46FTr8P5XvVySj2HZ8JFC5AadY04/+5mHYzyifNuJb/v218WySgNNQ9edIKYNQE1BZqadZNiOzQlWcQ3QRuDrlxrHZGDT8cL3tDc8kh++xIoO7Q2a048EaOsu4+drcLu4q7c0ptlVyE190tYaRFFVyHI9DK3WG3Z1pfPXGwkWQsXftVyvFUtVYZ1U4vDmgVg7rlMGb1g4ACCmZdkJnp6dJHh5jgAWyXLreKfuWeC/1LkOGI3aaMTZ4FRBGt383u62RoMvZ/XYP9eNdqcRw1I2ZSBM76wXFy9ddCK7mAtUAm7RreV1SWY1fXo5x1mW9Fpdj4NPYJ6A0/GisFCFBUNeAZPC0ADiQ7NSi97AzYfZHMX6yzUOoyvrpNL8IqBY/M4BGckAoouW/nWlhfZxIY3p4BncbsWVx07jsx/9/TWbL+/xdZkcdjfP+Qqsl+TkWTG3DCjg85J452ZI3LCVmDWeq/sUEIcTRtXJD3/jubyHEr60T8J2a+QyLK/Z6e7qbdmQ2ZjbTRjZ05iXsc15vhlqRJI1OD0ph+n1AUg7t3s+qIKNJ24GEzNacxIqMEiFj2l27A6FbRN4rdekA1XiMvO9kIk98Yv7gufxmvlZYfOcfLJIIA5asX/+kkAEgygaTLkrQycAvHzxHL120Qejd+Z9kgEkgeILRlHxsthEct09hIGGNqZ8usmJvSwTYAHxqWUm45HtFTvdjsAguvvhqFfcONzkZwmbE8HT3sClfDmGEFuqupdg+3C3EDs5sR5XUikIHbGRljOSeOn5BdA7hnuMMq9PAkCSjTaUUd6KZcuQrIHHwTIr8Wbd1BpaN4lhlOAhbSkSgtKGoOOianB8BLivRXd3Tw4vltqtpZBa23KMYOql463OTQG8aS2ppE7TK9f7qtemJQHIRVKKkPc5a5NrmuN9RTwsSHiRjOU94SE5yeKunls09a6kGGQK9C9pSPSYZeGMwlSnJj4JoySB/D72MCfJZL07bmy4HhV3kg7HBylS5FgkZ4e3nlFyhsWhvJtLpYDjxfYOcuGrDnidKfkisoj4L7WEAiuJ97LD/k8b5d72+gl616B07YhQYJVYXwElD/7bUPH6sbYJWnf/CxgwEk82JusPlhf62YeQz/N8coYtYDk2Gp9Fo26NLYtZNjJl0IElE+WLiWOLiXxrozKKg8Prsb9/Lm4d3FAQbdTRFs1jNm0rS/SXJwFpYEcB0HpNyScIgga9ZrNpOqOsNIvt7oV45PFrcfnyjeifUSKvxXA8ile96O64+szNOB1X4u5LF2W3cv36tZiMyXyr0e7aWkiBYTqNbpn+JLCL3mjk4HJ4eBhb7U4MZ434ib/+thgvq/Er//qRGB8+GtXhZVnIYWnDxp+aUMs21iBGwauUApXpzYowPzvuVVGoKuhZyC3KeXU6vVbd0JY3KGsEQJ1MUAIIHpPvl0yn2Idi28WBEZgFmuWuwZAGB1snGWhHp/E//NOPxINHO3EKkwgbvqjEdDiKyngatx57NKY3H46/91M/HN/+LS+Ps951NVH1R4OYDlkn8+gNejEaLmLYm8bVq8+I1YAxO79/sXRTOyBZ6gBTOIgH/vCJePn9r4yHH3gkXvPa+6NSZ8NpSsdF2Z/PnkBoszuY36fWlzVPdy+Biw51g3hvpjlWMxOKlRwBj8vim6hZ6WXssqUJHp8s9qpMBUOXyvVic4KNyHPfWg2M8HHKu7mUgvVenHH56pqdNPNUE+PNppTaM4MDnAK8qR3cuBVjjaYt5cfs/EVj1vXoYL7YjDevfSY8ihlLMx2AxXTOqNMBVsqnCWakBQRM6zOjm19P/styPu8hprisKQGgYg1lOVVhztqWm2hSmwAHG1F2QhtMKBEowFbeuozQholCslESvk0PVq33nOJWPpc213LfwG6p6aW8Zja15DWfzyiz1zWVCUZMm27RJRIPcqN0iZo124j2DpKO++Jf/Mr/adlSYfkzvmYixO+z6qC/FfNEvuf99dlLeZT3ZboeCYn/5j0JwLBpm8Y5pnLP5+G1kZvk+23+qzgu31o0pvPY3tkzg4hVWWmS47lUz9gbBHz4O1MkqSoMRxEL34scG6938cLdYlUpdeueQK6hMfQAO086O+2dqUudvYX3gXEHeALekZtpHHZh55RwLRaxv7cn/b2b4swwiomfEY+LHKzaUCMZJeN+70RuRrxPrh81akku48EWjFWW326RapFswX6rilT2kHTx0DmaWqIkCQJJY6er9yB55LgkGynxmVh+cHAQrQ6jiDtyPIEAohKSIBr5RTrjMImLODLEraFU4NL7l7HtNHcKjPIGWkv8jgEbTh44R5barZN2ku7BsFe09j5n6d6Aq0275UEiNOAZWHr7IL5wLby2/L5OUlNCqBK7ZIM0ad+8fl1WkF3GDDe4hm7gTaykRKwAXsUOBlec9dxAWhpn03uahG5Cw7burzL4Y8ZgDdx51g2b7Hu69xiIpMTJ6yGTGWGXMq3TsdzVPu7tTK45d5w3PiPVBZ7jfoeG4FwmkIl3ch/h9z5uJ0XsNVSkk9VmbfEYae0LwUQi7WST6+X+EcebWfRPD3UdifNiyavNqBeduWz2NH31a8DwrjKeEpRW6OL/k9/c3g2xARKf1bKmrU1/NLByqY7StxdnmQudQy1uA79rJnujm3zJAvPNAYMLM+tRo9wgZCu+2J7ZTnbmJjVKN4t5LxZLmogALc2I2lkcHNyIdtcsxn7361eNb9LFlI3eY4vp/LX3oL+gtN0kIXGrADDZM+9HaaEdZ4NpPPLwk3HzZj+asR0PXTmOSq0dW41K3HX3PfHUU0+LYeYmzIyczZQsF2YRdgq9FR+FxU35kPPXam5FrbETb3nzm+NkVo1fefcfRHP4eMTspmQXkidEsYspjDhsQd4gXt5mUrOMr1I2m22RHmjmXQEXAm8CR24UUJeybMZoNAEE+ebLYJqZKwz2Zsaa5XJtKGVKUp5NgRKmBWnWuVpIpZtezitR63TiH/zSR+KJAzSUzNSkGcLjcyezccwm85ifnMXg2hMxufFQ/NTf/KH4zje8KoZnh9rs+sOz6A8BvSO9Xu+4F9evH8agPyoNUDsqzybAANSRBHzm0w9IErG11Yr7XnRHVMuAgq2OKwQqC27Mr+fv/M6Mqr1ZdV7Q087muqacDzYxNmiCKdebtapZ64XxYXPJ7ykn83jZi5UmNzYAMVwV3seAKtlp26GZ7dv0bBRokD2OwVeCTpdDC8BRg0a7VC68PliMAvB1Sp44SYyif9pTApZARBKbHcaJwzCszdlzU+O9WGe2XrKrRNq7Fx8AACAASURBVDJc2XWc4Ir3gkFU+Q+fUdkb2dwe0JAbRcpIfJ68CSA10hj0wjBpfWOSWKaMNeouU5OEuYhUxhyvwF0Oc7DbSgLldOTIe8UlQ4OXzQ1LOrqUDxT3gbGSSUDzWEkMG8/mY1ZrrqwnM6w+h3YW8LXSvcOgC6YE7rRjr3tP/NL/8o+VqOe1fNY13Uhq+RwC0qWrPZPSTLxyu2NjzuTDHrROdNKI32xcTkUzk2hXhcFqk9b1oDSsNUlctV0c2lytg8Iw0RxJU9J4gj3ZLCalOsJ7AFa4nv0zDPSL1+x8Hru7WF5i7zYQuYLTiJiu4qQgWQzuD5T8sGpTlc9jrFkXtkRD788ESkBWRckUAIxMUSV8ARsD7bR6klE/rHRrK3b39uP46MBxv+hWOWeq9OBgoWygFs2O3UhUni/SLu4ZFh7AUqwqTW5IH5ZO2FbVhGWsrOkyXihR4vWRSdVd6eO6IHHZ6jBQYqjPhAwiJWG67gtfJ65bJtuSGbU6xT4tFFuUWKmJG08IPCHXFSMxkyWRzkR+q9OV1trrN6sLgGXfiztb6I/HMYO0EItpQCkCp26GOAGvkpfZODrtjmxDcRLS/U8z93gcvZPjaG/txtb2jljevCc4Lg2QQMdbmrV4rXTzyGqagG6REDTaJpY8YMXHSryeLSYrXCKmvchxpuWceNiTJWOAzpws6MS2VCHQXtMHUuzo0tbMjLt1vHp8GWqSGMjHsKEfdlFhdV9rXHYZfSw56NIjn1358F5AQ55015AxGyOKJ+OBrB/Z11m/JAwSoyqpQNImadfXRtKwhodrlPs1InW/DMx+LsD7bNbXnyX1vL566422aH43dLybp5yMzaoel+LXX1wqWNp8L1hAtLb4b1pCYT0ugZV59JSDKYOgUxnLouz07CDOnduN+Qy9IRlvLeaVJ2MyYYjCXTGZ9GI0wxWA8m8zqgv8/sgIqRF5PLGOrJpThyypsAWYN2gOWeyvHFLIkVtx7cZxPPjQ1Tg6wUamG9Mx2SObiUGR2JLiOUmDAgEtdVVkxft7Fwo7NYrxpBI/9qNvja1WK37vgZvxyT94JDqTy7GIEwESgJEbeqyxEgAt1mS5SStYlgasvDY8LgFFMlSr5gcB+TI3HQ1cMeO2CbgDTjKLvI6B3rrswrAGGjl4jP7bcOHIx6ecIUGEJTOTuHK8jP/unZ+P4yFlNaogBP4cGoBej8Ymz1ef9/rRv/p4VG5eiZ946w/G619/V4xHZzEdDePkrBfD0ThGvUkc9c+idzqIYX8U0xG+hG5MsIem9dKsG5Uv0WWXLlltbiWgZOkQhiADllkuzlXRohVGFQlANpbw90YDlqAh1lSNlUVfyjlen2drTlf51cY5433sSuLSKButHAuyear4S9to34BW+tvBYNXQwuuKLSjlaBnAK9gXv2GANno+JZAlSM7ncfPqNa1Vmr0EclkXGkjR1K2phJYBCAWgwiAbXNkSy5IG84261uge+QwLA1DOE4ke4CQ3aUA+99Zs4aTBjIkZLXbjXHv5eN2HqhYYbPOcTARyOmAC7zwPWVbX+O7NISnoGbM57DY/W9872V09XbH2vHbaXmVDpDb4wt5wPAISpVGK75PxI9lKJj5lCQLxshiqR71lHeQ7fvE90WysvTozgc1jz/s6rz93nRLmMsKWv+cx+rPXVf7XeZnNVxITHmfg6WEsm8/f2e2qiSoTrmSU1eQDkMUoO6oaHgBzKDCopKuqkaejwalY3mRyEyDC/s8mOKlYLqHqxbIWl+68O4ZYUuF2QZd60WNzTGr2EVkwcHWO74u9FOdgNWhC+l1pFZSAcH/TsDnThE7YfMgys8pat8RSmvHa3Wi1twQQh6OzQCsME5lATmtvitvOPJqttthaaXnVF+CqgtYaXImIiYrHzSIPIAaVYQhUPXS9qwyc8PQ2ytlOgJaqvMnFoNeXNn2r4ya00RhXA/t/a7ZGeT/O96TIErDQ4x4FBHJPS8I0K+OviUkkiSR0ZYoi8YL1RNNfrlc1AZbENStirvhZqqbklvu8WothkUpYG5vuQGaLPfDGMgRkDcQwXhdHC61hqoPLRZwc3JLEY3f/ghIP1qk9zi2XUQJatZaW1+J3VCrSgk22emXIh3zCq54CmVaNYvqJgQU86uCKNAdnEEtgTG7ouggsU/0hmVlobeZ4emRdVGsyjgGwXTHwpEGdw6WlYEruS8NaxiiOhetMcCcByL+zz/JcXcux72EqEBkL+Z5r1iTucfHlqMSwkGpcv3rF/SSdLQ+hKMOyVFGoof/dQF9fK8BpsLhR6v8yEPT5/qwLtCEZ+ApfZuNpXwpsn/2a678n4M0NW+MEy7Gk+jcBbZYLBSdTswzGVLe4NboCcNAUYlq5qQj2LHsmianNVm+1qIyl48PORb6EeBzSlahMlOfSeEZGxyjCcRwPPh97u+c1una7ux2j6TCGo4OoVZux07onYoFXrwFvbm4EHuthiV4cIOiODF7bbDnW9Whg+QBKn1WPa88cxKOPX42DA8prdXnMciOqA7VS1+Qkut/zBuOGY0MgSAFke8NK/J2/+Xbpcd75gSvRu/VoNMZPxmxZOlgpbSBUl22RWTEFEpUicxAI8WS9vjY3ySzBptYSO7TcPPWvJvQVXbleD5CEhsoBL98vBfdcczezmBVL1jOdHASoYGoKm7h6L87pchzv/djV+M0/OIuzSUVlOUo2NKgoU9dEHDc/DKeTqDCtDlBKA9u1p+L4iT+In/zbfzle/co7Yjg8kbaTyWvH/X6MB2OBXbS+NIEBNAikeH6SKAF8uQ68D41sYlUpVU0dZNWIWdg3cCIbJ9k/TTAw6mIYsK8rgVJl0skoWu1WHJ0y1ASnD9/nVC00ThnNZ60dre1K3HHpDiWNm8y4gGYBE+g0EyCn/7HuE8CvbKPWM+HzmqTmssPfc6RvYfopg1LiTLcEgxgPRsiGF12b9G8s2m0ex2PENG8EA+nOdLzewLn2CtRqVskBHfZ/FXCvW74hOYPKvwZzCVo81MOMUa5nlXrR5hXgwetkw4fARZF9AHZyEACsZJYO87h4vUwGPKiFxixvKGqckaOKJx3aZs/gnd+xXnC94CuZH3mAl4lWsPACCIXFye1lBc5LzDMTZpYty5p5OsXKwe52AHXL2Nlrxu++59Nx5bHHde41ZGcj1ov1KSVPfq/7u3iy5prBDQBfabS2KhOHG6FUxi0soyUYRRsMICnAR+e2jO5VIrecrSoWCQANkJAk+NrbJoo44TG6W9vnYoDV5XiwwWD5vS5evCg7PMArI4gBh4DZO+56kSo2k8FQgJdjzgZiiAGvCyzR7LqySpiKq4QAEvdo0U+qBF23tMlWWBxLepLnNCxeF4a9FludcyJchoN+4LyQetwEgBqBXRIwZA2yY2OCo2J4aaQTuKq5ibVZZA5LJ4U6vrLv4+DhKhoVSTfWWZ5midrBzVvRbDcFeP3ZzSIaVHH9nYgp5koSYw31aDD02qgiH9nVz3meMhnUZMOS5PJYpEUs/Pydmk4ZfDFjiMhAcU3aVLGnltIQJ0QQtP0ZiStuvF0PK1rJGtBfr5JB+4V7PeOZ7jWAD3ZHlQKzoY4jvpbw0pugMe91abtThajRzgwY8nlJmYKS/lIVS8AOgOYLh59M1nM/dEwHUJoZ51zwWfU6Rc+eoJcE0iSPq9q8lvbL20Z+W87opCE/U2rDDci9//B+JI9yvJGGvHx+MeYVJUa8l7TyJB/TSZwc3FB1oN5uG/Aie9iQ1zwL8G6Cua8V+P33B6l/0q/wfJKG298nrY3Wo+y8KWxui5vPKYC1lLEyMOcjqmHWbTbvRa1emtM8MsSNBWXRA3iLGklA1xPX1Nlm6YBG7tLZbCauN3oibtx6OC5evDva7XuiXhvEletPxj0XXx71ajuWCzcNAZRpVNJCEsPJhyH7d1YpQX3NXbqwGZUqOh6XYzVzQ1k7MyGGUWt0pXp+9Imn44GHrsV03onxsM2cj9hqd1WqJhhpYpGGTRBsbJnUHyzjp97+t+JkVolffe/nozW6HLXFzZgt3BmNF6xLinab4HjVRV5Kt5xlBYmUlKSuq2yMYnWZ7MPmBFusklHJbtWl7uenXkkQv2qPwZQmEGxtAu7glwGEnxPw2j/QEhSBQkJ9BlXcPtS0UY+fe9dH4zNXmzGpYGjONVhqVCgMhW1qrHvK9dIfnMWSjkHYobOTGN24EdMbj8Tfeev3xz337MZ41tM0vTPGVzLdTYxsVRIHwOzZKbZIy7hwaV/XNVmD8XCiv1PeUimvWLzos7Y8HtTekGzqaLqGYi7ZbCYxjDpTCWckW5Q1G9EboBtnbVIqtqXWbDKJs34/vu/PvyYunNvT+dM1KNIItMcZ5FZApgwOEWiREYOsGPRcNbsUxkXsQJELEBjl/FKCpt6HUb+lo5iNgg22ig8s+rBiO5abbzK1SnA0KcoAq1ZArpr6SnJjRpsRt9lAuWZFSRRz3VDVkHyjSAbMlPs/Arg0cQUUqrRabNoA6k4mfB8m+MikJH1lsfESyzd2AqljL0MbakoeDJRyTaYxu/xV5UziZNzuLnZqEEuywWrl9yRhuUHCVGvTSu9SWdIZIOY14TPyvnlcmVzleU7dabvTim63HY2tRgyOKvHr73yPBt4AhPL1857L43USWo8lpWuSGB2/P8+6muLvATF5HiuSjREv11MYU8qz2pRVsqdXoa+SPueXezKZzUzWefzO9jkljt1tuzTUW10B5VEPpwevU53/WjO2d6nCAdZGmgCWYGHv/CXpF6uLhQbJKFliC69aBkSiikMJoFd2koUBZF1xvvHTzXU2mY7l+gHg5XnEOAEJxZ0yvGNl2g5zhpvHrqbH9U5PJceg9K/4VzSuyeCxnjifNAoBsAzOXDlSNQJAynCa4vHskfI4pRj0AHpVQi/xkXhuRxMn21utZpwcHysO7V84X/aktbWa2MCWkzLHVhhgN0Z6aBODlRYajiBQnNP4GmWyV3GUyTVEEy4JRsZn/gV4yaZTbjdnTrzsaG/gptHxbkpj6ASkD/uYtPaFDc77PcG8AboHSeneZ0hJ7yxm41F0uueUJEF4JKDN4wEQp8MCv8PZYvM+6Gzv2EmBT18S/Ex6koiR3r8QNjyQZi/+dtI7kba/2ba7hJIDuXEYcComlqZk4qDuw9w3yh7nz7mWEcJYZ1xOQiST1Py9dOECsDURd/xrxp2d2Z3JkES5zxpMuw8DJlBJrnpIBtE/OVacpkIhAqIMYRHJNKdDwRDneZHifwjgdzPj/5OGvOvXS/CaZ2STAX4+6cPms58P/JbXKRkqnyUWUP1oXq/FraPH4s6L98tLV5Yh0vVS9jIQdcEUlOlmF8Nsa3qtv0UaQdMEm/Q85suzOLg50uK+66XDqMVuNAMTfjaTFuEn5vNTdY7jC6igJCbVDVa+E5BPYN6OVMK/Xxk8F8BASTCPbba8GcOA1d2O2WwrHnviNC4/NYz+IGI6rMZWczfaDco+dQ1SAGjhZ/nql70uvvvPflc8eHMYv/P7n4/28HJUl6cq89uVwSwf694uAGXKT5bUik43S1A6twVYOXi74UHAgUBcXbOMacWVIHWVmZaxmgRZBepkKWAkSnBLAJDlZ79PmrvXJbtIAKZyH6RUbSv+wS//m7hy3Iopk+xmntozLkMXyKiZIuSSK/K9mTSgc9wJsBqjMYbS92AU04PLMRvciB/5y98RF89Xo3d2FtMxOuABZkViAghKaG3PzjycgWOmo1kb98QTjSxvqAhAZElvgMxCCQ+DPGoxwp1jOpN/6GF/EGiuWENMI6JZAAkFOnIlf5K9MLGbTKIazVrE977xJWL0kkHIZiIGh/CeBO88rmQFOJca71nYOn7OoL4CjqntLFKGHIWc15rSWwZZAnm6SCSbmeDUiZWnwKkMWhgT1qg2nmyw0RQ2sxO8drIpvC6gi4oG5zNL6wY2acXnIRkCt2ViWIrbKNd5o9Ap08bDY3N9JmhOppT3nYzMbPGZk6my6T3ewryvPXpX56pofM1Ae/PeZL3Simi7sMcugafPpUEFj0+ngwRGbIZcs5Q65OMyGUmALW/h0rSU4HSry6a7iO39bmw1zscv/M//JOo1S5dS/sC/udm7DOrNFQCiRFVNPmuTezZC35NVJdtY/CFlQWKS1yXZpwTkBspOxnjMycmhjflzoy2VD85/gvVz5/ZiOlmPcW/RmEUSO+nFuG+QSvwGeOKMwvoYjU7lamGmfxjtLoBzp7CSTkY3Ez98ivMaSNNaWPi8D5CGeegKvq1O1FPW0G4x9IGE1IMVMknhXGqkeyA76cb+/qU4Oz2JyXQYS00wLJMs0QTLrsxjutUo1+zoXPLFlLC8JwFo6jspY6T5uxx4BD2oY7qbnx+Jk+iaz6giqIkudA1xiji8cTNa3a24dOmSEvZcJ0p0l+UzyNrRjVV5vmBblSCkM0cp4fMcvljbclzYkAIleM41wPEJ0JYmQEn6ikQJkoe+l7xfSCxC7OW6fyAriUlY4E6jARwM5QFMSk4CeYQM7VSJ1/buRVX10MXnWOhMdj1a2g1vnCOY684We+tMA1CcrOLWQLJc5CWFxdYxsCZKw7FOQhnZLX20GoK9X3HcciqxxN0OIciQSsUUWQN/XyXChdHenLYog7aSJG0mzc+K2Vy0oiXWoImpPeITUOfe6RhTxmGXY9BnZC+azaNRr8StZ562tzNDPOrE5zWTLIY3Wcg/CvQmbPsPAfz+6QHe53vlTeD7fDIIL7rnZ3zztXkcWhmXx6pVsrdZUGUZLq7HTmdXfxuPARZNaXl5VW4AlxbTQsZMsGUU7pbVhBflS5VYVCntzOJscjl2WxdjsaShwF3Abo2Yxrx2K05Hj8d2895oVM4ra7bA/sg2YkHZjqCNhg2rmqPCJHUils2o1AA7aMf6cdp/IDpbdPN2o1HBBL8RkznTmDrx8CM3gt6IavVSTIfhufWTeUwn9Xj7W388lrVGvPfTN+OJBz8fO8trUa2hPXO5V9KPmgOsG5rWHdp5k+TNlsA1vYt5It+zkUk3CSvdSE2uA0qyUqnlyg1BJSUasHCZaBsIqQS3MVbYG6s3ys1j0O9LmdRBW/8f0+Ze/Jf/8H1xY9KK6WIY86X9HRfcsAuDT66mGCJp/ZZihNQgRJkK+QHm9qPTqPZpthpFpXczBkdPxl/43j8TFy8AmrhQFbE9i+osKouaGlvw5mVzFJswW6qbG/0U5wCmCgBBoOHvJ2eD6A0BTjC9NETC3uAdS2MA37sZT1ZPGr05i07Lui4YYHxLzeTW4tL+dnzz68+vzk/avpmJccl/U/OdG46BYWnI2hhokYBgk83j7KqzeORpcRmcYU0B/KndptFLljmF3eG1GkWzzK1kxgg2yvIKtGQ5BcilvJqTL4Fva4lX7GCxlBKrBkBiQAFlu9L4outZ1kSWJTkX7pxed42T4KX+Pct++VlzM1BSV+Q8nGONFpbhv+3l1MChJieDJOzn+FfgcYEDSSvOemc6ZwBRa719n+Txew0vy4jT8tnlyuHEX1UI/iUhKbriTfZ4DRzsX+vy/LoxTuXMLkAQV5dG7O3eGT//s/8karWUXnhDVEwtSSw/c+7SCknKL0ky7FCxyYgTKunkhiHN1xB7VWXC1RpM0Qyp6VlYJjFSeXcvTg+uBw0+fOV7IfUAxOU0PsAfoEXNDUxli1rs7+9rfO5iMhbQzoSIMcT7Fy7IRxT5gNY+66hZj4t33B0DSZC8btTwRYNssFa35Kwjlrr4rpo1dGIDy5ygL88R8QQHB2QN3O9qaEvXiAR8YZat1dmOSgVdZjX6fQBoma6ItlrVkamYYNYhexUgh32BknQ2bsPayhUFJjklfhsNxLgtoOPVudd5Wqr/gcSxolG5biIj3h/evBV75/dtBVi092K1C/njJMw6ZdZXNjlBoki3XWOK3Y6qkFwry2689vK8ZUKd7LTv+RLDmaYIqVCGT0hvXBpaudS5Vzgprmr6JYkM6zt113nP0n8i6QjaVNmNzu2TXanE8eFNefR2dy9EpY4nriUMPJfX2bzvAaqdrVYc3jrQ59P+vFjKElCxXFNSnZxkNSfvs0yQpAeXlt7Nsqq4LJarngpeo9FMmzdXR7i3ErCOp7yPq1P256fCZeJIhEKRbOX9xe8StHKM+ZlSG6xRzaUapWpFqdQlK2zZhYktvlK+wrVjOMfxreu2rmw07OxRBmIg7XxODe/z8ZC3w73/H/zmGXk+2cNzg99n6X2fA0MLp8rOJQErnrV9NafB6kWgIxtELEcxbRzHfNSKnTIRJUs465ddjyjO8cPpuUuZnEntgD7HorWNzGJ5Fp/8wvviFa94Rey17xcz2KjtxGI5imeO/l1c2v+6aNbulEuDjmfhUqKIZjV9GZQ3OqNYVG7EeDaIAc0Pla3Y296L2awV9VpXGyJl2ONJJz7zsWUMT7oxHoykNR1MFvHTP/7TMa1E/G/v+WLUek9GZXQ16q2IZhks4Y3VWa5uwGLbktm2WTqvVH1f/CETDPN7mC4xtc+yKCpjHAtDxd+zHJQbrRmeiMWUIGuPXoGZ1VAKs46bDhDKcHEmKDZXOmGApcUsPn3lJH7u3Q/F8bwpNoVAPwRsypfQmluYUDV0MDyh6J3FoBAQAb/oo8jSkTigKYtZjI5vRHM+inH/Vnznd7wq7jm/pe7n6ZwyJ9IFv5bY1NEoRsNxDM9G0ai1VAbMvxFokBkcHp7FiEZItl1l1x7HSWnfxu8G/mT2sj5q0PBC407NE2+KeT3A6qX37ccrX9Y14ytgaimCwGIpoXOKVhZD6qDGI3IpfefmddTGlG4bRdKQQZkAzPM2f84SYbI4CQrILgjOGkbR3SmlfEst8jFiSYr3KNebJG17C3sz2AdAtZvUBFL6jAW2LlagoFaLw6Nj6WEdsItOuoA3Ju4liJVHNaXeos9NCQPPwQcXxw2uS54z3EJm2EI13dnM8fIcAbHS3OP1CTtkuYPdLmwLloA9S4YJRiVrKQ13sEoaPFG0u3aVcEKkaUhFI6hpZkX6s/kZc8NNRppjz/tTx+D2LDFbTMVrtiqxvXMhfuF/egfDU9fNKxOD3txY5ZU7Zmyz2XDM9zmPgFKa/jgWvj8+ORETXFlWYmdnW41o/G3dSGe20AkLk5vSa7gS7e1zMR2cxWDUcwJX1gQVCA8C8RQ9yvsA6l5/GFs7uwWg0u1/HDONWU4bKDNpd959d9y8cSOWs5SM2e7y/J33xHwyj+HgTO/Hpg3YU0Wi2JOJpcYjGf1paTQV262hC76fCHuWM9nJ4cUveqk+N7ZnBorWTHJ+RpJVVMUUktDiSgIwmQ57GkZBEijAMXcZGoAK6OD9Kf0DCgX6Fsjc2F8staNsnsBLn0Xxy/I7uvy5RwBSDWm3Q8k8jVxj9RpsR++YRuWxtNdooyEF5eVemMFsWqbykgmoG6GKxnPpyWvEoLTkows7we7mnqHKUUqMSrkfTSjnK6sgCfycgALY17p0WcKJfa2rf4BqFOdGxVsSzgquC0g+NCjZSWyzEVPIiynSloHcj1LWIsAukkmcwgpEE/tlBzfx/YmPsHS2K890e87zlUx+AkX2f15PySZxqzDAaJS1TzGJstwHwgqFtTdAdWIluTx7VYFA6WJkrf2asBgz8KMktZl4rgDxhg1cNq4BeHlvrS9fWH0Gryu/WcqiJIGUA0kz6MHpnx3L27qm43eDsTx7qTjPFvOlvnkeUYMh2xoC384Cf21BbwLK4p/6HODxq/OrF67zvf14nhv8clYJFLI+WAPfAoLnU1uOLar9eOzpz8XuzvmozA/i0vn9mE8b6l5ddYWv2B7euQyTUGl5UcbmLmNR8YYjUFCvxPHpk1HrjKNWaUSzdj5qi26cDp+K7c69MYsrMa/ejGblxTGf0Ig0iqPTR+P83kvF+DJqVA1jtbOIZSOiMojR4kk3f1XOooqVGozJ8IIMs2vVQQynz8TD1+6MG0/cGeNeNwb9M8kZlvNmvO0tb4uTxSJ+9Tc+HrXhU9GsHEiHhr4R5kHZNoC3GIfXCtDIMq/Y7wKmBD43NHoCuzBVTKWThYwBUbK03GxmIu0swfPZUAAqq0BQmghIFlLGYCDs6WIJePMG3WQg83hoyGtWF/HO938m3vvAPE6m8OsVMUECu9Ijliy/eNuajZt5UlqvX8Ygz6MyncWUZjGm+/R7sZwMYkHiMZ/GbDRQl/h8cBRvfMPL4uJ56wphTwioyWwBgPsng+if0SwH0MYmaVeNFtPxNK4fnMZsSXm0tGHSRNKkKRJ7Iw9p0OesO8M3Q+umFUBqNrxBfr3hm18aF/YYR5sM37O1lgliE5zma6eTgq+hr5FZg3RJWMeE3MhgnHl+Sgdyo+e5m8EXKQVgKwdg6BiaDetQYVCmnqpEMpKAR0wQrO+YzQ+AVGx5lACVruUybtlMil1WeB1elwEgCcZ5POePa8z5S40oa32zUpAsipj/wo66ccqWgQkik/lFz891VoPh3Btllg3TaSM3Tj1HJW/bV3lrLLre0kgD2JC+v8hsciNLmQFlRh4jzWbpOZCHchmHK4a9TELjtVdsJPUCAB1VAmRDraomf/36Oz8UN6495TKrmHJvqJmsKoaVITYcS7PjBkTOn8FFGYYiL1hXSABz0gqqMuZ7P9k9b7YNj/IdDDSVstk9p+5wGE/eQ5t/cffg/QG8JOswnXLfoJwuzSxT9bbEFI/6xzr/nOuMCzsMR0CaNB0IOOt1SUa298xYTkqpecVqKQsUY0myoiEnxYpOYtAS2/b3mRDH+7kBGrkC+nDO4e7OXgyJCWiAjRvXDU24dUU1drb33fxFsx4uBGjTi2wMUMf5AtgBkBUnGx5MIjnJDN9Z+9xKC15iM3/jHHPdFHOoLCrGtu3KEEsNGTo5Og7VVKoVNZI161UxmTvndjVEIJk9qlqsXRvXbgAAIABJREFU69wPADmZjPBeTJh0nCfh6epehkF2Up2VwrW0aDNp8OcwQ5uVjowfGsRSbBgVY4q/re6DGpZvMwEtXws0zmhKnVyiieY+Rw+sno+yHyPvqCxncXp0EFvd7Whv72sEM/cZEzW53v3BySrecWy727bY652eBXpqjgWruIy9knxsxI6VBIp7p1Qf9TnHjtXIGiRlo9GzOG+QdHMMCTh5nJNhnCfop/H+5Pu5qXsmMYUSBMz1yr6Y7GxWv3ic1uemNEj7huO6qlylgpZgl9fIOCMiSnIvCC2ccKZxenhgz2qNOTfgVaI/mk0FeO0qZVbidvB7O+hN0JZB8KsDKp/rXZ4LaFo1+tX7ej4Jw5c7gi899ucDvzSgCDwW2zL0q4bE/Xj8ykNx7113Ra1yEPMlXZZD3UwwhJ3OTrQa1mqxAZKBoodC3pszFqSBTdnDiuEdx0n/mdju3h21pbvOq/V+LOadGM0ej05rO545eCjO712KWmU3rh1+JO6++PqozO+LivTCbLjcIEUHGHRZHsQ8bkn2gFNDrfoiCmcxXTyJiio++NH9OLy6F+3m+WhUmyqLf/u3fE/ce/e98akrp/HhD382mrPLEYszsUh0cM/mMBGI9k9ib++cAipfyayJ5ShAKss5mppcyjvJftmK0MycQOhtHd/cMKMBjQQu7aYWjccSrMwQrE33LWVgjO2a5ctAkaA67zWczuZYwkUt/vt3fjA+dbxtzS72YHh+wprhbYq8gJbB4j/IZ5MvY6MRg17PjVYEDdg1tL0Y1g/6+r6K/RDAd4gPKCPxJjZZH9yI173mrnjVK+9ZbagEadjk+WQRo+EsTk97cf2ZQ23gjL+tVWpx7cZBTBdmgGgGoTt3uaAM2lpN7xNgW1hKIB0WpUbkAWIaDLRgCX7kh749GpXjFZCTQ8htk/FW5xMmoJRs8djN5CEBXV7XBH/JUubjKCEmwMqAyd/WWlg3WkhTrVjo+e0K3HI8cYOKmY2qRjgnmM4BAmzCWQnI44KNcvK0dprgdTm+nCy3YrtkcLL2vc3S3wroF4ZD8oDCWEsPmN/PsQpiPHhF1j2a3teqx+mpWcw210AMcE2e2Hhy7mxfENtnDbPH8nJeRuOR2GUxsIt1oxkldV1f1mY5X8ngJgOeP+eGBWOXG5zZKhgja/HysWbOPPRDj60zaQ+GtR27e9tx/PQ8/tmvvqMwr/YYTgY67ydveJ6iRYWE99JnKm4bydpp7C6sbqdtMFvGYSczldINyv/ecK2FBLTwBVPLV8phcjMnDgyGAwGJc/sX4/Skp/G5uGDgrcpxTAZnauYFqCXrJo/ZrZ0YDU8sS5LcZRrVJjraC5p6xrU0G+7mSo7r3P6e5BEq4dPMJ629GWqOCZ0vf9caVjMzlRbb/O2dYxCNn0tVAJCWiRYgnmajWq0tgMn7joZ9Ma5mKdfXTnuKCBOOywCDZB9AmGDLu6FlMQxbyHiY1zzEymOH1jZAxqWERrDZSDZjuPkglTg6OIzdvXNuDi5VE97Da8oAnATd11mRZAW8AE34L+vzF+kRntGMQc6YkwllHtfmOraUoqL7ywBtbUmmGFNjAE1L7jiqXlSpTrRihPNG1YkvhBDnAO00z1GM0rhHmN1pLAGrjUYMz47lZ72zf4fGDDPwRWQ2RBD1tNIUq3XPvdmoysmCa1bH/rEAvEykN8FnJn6WS7kKqX+RMTSbAuG6PkXHm7KyBM2rBFrx0ICXzyG2vkgMiKnZWCeQqirQuuk12dk873kMfn6pStNYW+RlsnIs5yvBdj4Owoq1SxI0HOBVjP/8kZwlsAOk8oNsRpWnEQOPZV6OwL509m8A39th27pd69luBF8O3n3lf1d9/zme/kKA5lcT/L6Q43m+s3D7c9fMtezNNp5m3sasr1gTGtUoTy4BPWhpGOfLcAqsbE5iMOjF9g4NAaNo17dXvnS5MaX1UAaklDWkBkpjW+dQlR7TOJk/E43aVtw8/VRstensr0Zv/HDsdO+I7ebXRWXZdUWAILioxaJ2FKPJkbo+ydbny9OoxwW11DUqzZguTyIq3fj1912OyuQVMe259DGeV+I/e8vbBZDe9eErcfDEg1GdPSmWRW6/rYZucmWYw9JZXsT5GbR8MzkIpu4HEJDAhSCTDB03LgAnwe4mIKLJi1K+AUrbGrIqtkZbaliz7mttjbR6jcLwCoCXBgaSDpVoNtwjotKIamsnfuYfvjceG9IcIU+dVZNXn0YWjcR0gOLabTKy1aKfGvVpSPMgiPmoH+OTk6hRUoTxxQoHZqHfi5o2LUDxKJo4AYyP4nWvvBgve/F5JRoELsYQ0ziwmFXigQeeltZVx61NraORxgsyak1Ho8zmZMGbKSFF3mul6WGs7BtmnpIbkJJz1Kq24j9987fFbHJzBRKR3aT2jiBmTZ5fW8xJw6x+6sR4Lc6p2AzYpZRBlHsmr6M7110OFxu7oaFeAa2GfUQ3jdC1lhgdKwapLn0zXwbhaQ1lYCWGH6eS0hS1+l1pmlCpW5ZJZrtmc7uAkEyMJyPp5tgQpUOv2M/SzT8GK2KkC8MnH+bZUJZPu+e2o9c7k/xoPu3H67/xdfHYE5fjdV//9XHjmWc0aRGwAEC0Uf0ympVmPH3jWgwmw/jQBz4m9soNR4B860ITVOmcss5xj4DFL+dPzXvIJeg8LRtVnu8sZ+a5RpeXa15VGVlmWeOs61tdM7wpdTDjWok77rgYy/oy2rUL8b/+j/+obPZ4VNshISUUBs8MK7A3cnaK874CGcUKKsE29zsML0NudJ2XIVcCSXjKqOC8V1nf3FetRsfxZIHlH8l32iAuYm9vT+zsmMRyMYtOd08J4YIBLJ1utKh+kEAMGAV+YlnSuLCPtWZcvOOuOD2+GSPK2TCdbPaNVtxx933ROzlyyVoyAABU2iLW1cshScoMgECTqUED1w/AbvnAWgoir+3JLC5cuKTf47/NfUUSwPPUUIidFRmDGG4kBOi57fENaGRUa46I1UhaVXXsWwyLnAMnSMxyKlkOuwDYSWtanDwcL5AIzTUWWc4GcgpZxmxssK7Er7IUK46Uh4pTRbHclYjSe786fjx9OR7iR47o5XWRTTRbTM2brVheJH7J5CbLn2sl12zuGVQlacRNWYMKqKVpFQwlB5FJ8VMuDhGALQPCWXTa22XNjvU6diMqQ50kAZiqiXGqaZn9aHfPRb2zLfcgJW2BRGKyskbT8anbryqWX565DScPPscGmRlTMyatwHaZ1CjwiM5d2n4np5v3S16vPA8JUA2CzebDpKvyVTzDcx9McJtTC5P0yUpKEk8Z4/N+hn3PvTslDXq/0kzH8SkWN1zVwwpV+wqj2o8OYgThw/rtdu00QYVvvFgusZzhCzCQNhZsIjI7LtYWgo4lm0/8pdBfGgaSVfvKge0LBYNZqlwzpAnecnE+9yt9tWUPL1TmcPvR3v48jtvNaP5KEM/Zh30yELV4ttw4DKIIxo8izO/FojKI8fSmdMDT2ZleYaf7ErksVJdmI30O3dFsOYTF4GaAc6paeUy1aPXmvMcg5nEch6ePxMXdb4paXIwF2kqViyIW9ZvRnz4TO8274qR/ENtbu1FbYgQOY43rABKKanz8c2cxPsSaysMsFlGPv/bmt8a4EvGLv/GJWBxfiU7tlnWjZeoZ4AiJAqSg9EHFENw3DqVOSskOrmJj0X6ml19OOytlTICrjM7ZzIsReZZY93fPrTbV3Kix9iHA7GxviW0mUKQsQoBHmlYzYWJbdF7XVzD/xk5PGe9k3oz/6n//UFwZo82jXIMeC9cImv4MJPs0ughc4lPZlyifTVGjeWVfNI9Rv69EaEqpjJI0IJjy9WQsFneOvIErPWGToOQ4iRqvOe/HZHgS999/b7zo3v0YwxqNB/K9/NjHHozxiFGgdPfCcG9pRVZpWJN42h3JgHJYXVgeuRF0YERYvVgp4dRQj3qnrWYXjSKNSrz5B785mtVTNQ1KS4vVHYAlz1VhVTMY8utkJTbLdDrPaNw2JquZvXVm7/Nti6rc/HPd8zdLB8zgp0WX3CnEONqInrXBhsx19wZp/08lhBvOHxyffTiLtrVM3HIzX2FTKvPY3z4vzfRW12O+5eG5ZAjCduzu7kWn5dJgareZtsV9lQ0vNJFyvDeeuRZXn3pa55OkhsEkTKazEUgtllPATyPGU8AKZX48tGn2QUbBQBs2RTecudxoJnGTfV2xQGXalyZtyaKvWsZJm7XleHIzTWZebCVRpGh78+8Zr1MfnPeKpCOr0d0V6Te3dreiVt+Jn//ZX4qGGvesE91k3JUQlEES587va/QulRN+v8k28TNVDCUeGxZsHAdaXM7R8aEnn2VFB0mRgGC9Edu7+3F0cF1AhWvT3d4SWw2TpEYwgYdJLCqN6KArni1iZ+eckuZ2d9tDJkY9MemAdt4HF4dLd9wdz1y/pvuSJiIkHUxZvPslrxAor4eHJhgAOuljPQPST06PzIiWHoaUw/A3bLaIk4Bxgx8qLcu4dPEuNZByDGqcWjzbfpE1jIG/HC26u6oajca9lTf1ii0XG4hMYeIR2kUGlteZa+X71jd1VpN1rzFup4xlJq7wRSLV6XqaYf/0SNePc9/WEJdlHB4ciOVFRiWtNg196Ze90ngKuRSpkt0YzMIylGNH+nucDVSNKf7tPq9r5pq/JSiz1h0/3pbvr8IqO3bYYUQOG+THxfEEACZQpsZHGF6SKgZ0oK+nCoOlF46SJLVilgrmqkZ1Po1h/1TWWtX2tmIqrPp8Zla10bRNZSZyKQ9R3G3b+9kg1+c4972MeasYCkgv1YBNWQhSufzK65kSP36fzboJeGVziC/8dBrt0qyc8pZMeuFWU1KV93pW4XQvFj18HiuxTJaIpSKU8SJJH8693WqaMRf24bw0tc8jiwT0IpNhMIr2f5rLh7OFAC9ZQb5g/qsBCWXjphlIvzcc8sZSbKfKKnWqIz+5F+L3sDqff/Q3Inizeeu5pQqbgHfzMzz7hb/agHfz3f847G8C3s3jfa7fbb4+58Ulb41K1LhENLNIIUYaEjGfncYyBrGoPSM2n4lqyAzGmOHSYdveMwu5NBDRTaJ7xYMvMmCQAuHRq/PMZqnEqhfD+aPRrt6PwYwCVl2jTsdxNnskWs1+/L/kvQm0bWlZHTrX2mv33enPvbduW0U1tIoGM0QzTB4aHZKYYOKLMYzEJBBshibGDGGoaIhGE9FEny+GoKBGY4cGeRp4CtgAIgUUVYVUURR1q+rWrbrt6Xbfrb3WG3N+/7f3voVIoUVE3xmj6t57zj67Wev/v39+85vf/PqDDpr1DSTZSXX3R1kZ83gMspsPXRjhnnsnqM93Mc4n5P+ws3UTXvTXvhRXRil+43f+CNOD80hwXSN/2ZTCrlFuslKBLAZndpueT+yrLUgtG8/Y/TBW1imwRiG8SS4EVGXzYvY1frj7RuVhw07R48dOLEqFzjKaDo8ejzULnosM28p29npWNuIXAc9qckgHYB4/H3p4Dz/+uxdxZUSrLzpAxJKfqFlkOteUIY4OJgjm56SdjQI42Vo1DJl+keMVyZwZ2O0hZVAkczCkfjpHPhsjTyeYT6aazMXmCLISNJbXPSV7MDrC2dO7uPnMMQw6Xdz30Ucwm0aIi5RpFE2XFvH41SeSbsxajaxUSo0cS6cEcvLT1BQlzoUPk5zClDEC26/+W5+DJBoosNn7WLI/zhDwkHP3BreY8vvmh64CuNa+fS2TuCVAZvAnQJjOxyiTBckIkGiRVl50uQtAzXkPWCKuI82HKg9maQzi8CjnxDi6O6T6zNRZ1qq1UOI0XZnKqmHLiqEg6Gd1oFYXoOJnPX6sidmQgJNesEP0qAmNCjjq0HieDChAdyOC7vGYFmLmaiHfTgIAeehy9GcqRpMJ0nDUQaVc0UGq66K9miNRYylkLeWuIWyascPGwGOlaiVyA6lkTx2kBBDLkaQ8zMKoaQcG3twTB/9hrk82BTn7smB8ea1CY5uYch88ECYqeXlVazp4TSclG/1aqyeoNjg5qYEf+8GfRTYj6DNwzi+/5ouDEBHqrSY4acsBrxj+MOHLK0Bq9AuyBH8/vubcF5TPacb2BTVz8udrGzvoHF5Xo5gAL0Ft0Ptz3WkgwpRVtgSt9R0lfLL6mk1Qa28omUxHHJ0+s+ZUDoFBhI2tbYHj6YgNajNZRfH1StLxFjHhfqZDy6JJqyArMMlpJsYYMrb7veN7YeJASUK/119M0NN1IzNdKAmId/qHuo6MpbxvvBaMZ73eQMM3eA8onZiOp+bHG+4jf8cIAkvweO/4et7vwNfhtVDFLjC11WpZ7jHccz5iWFULVVGsgiaWvloxh4MZp0P2lfSXElubNoSigmZrXSeeBk8E6zt/Dzb4wkd7G5lhlXU2J1YXQymM7edjvbnRQKSD9ScDRf6M79F8gm1fm0Z8oGvPGCa7sRCnyeyTuZ7O6NvMGEhZDM+o3Jr7pAGmjlifxOQVUXBA6XAgVIzW5jHExYqAMV+f19Tjn9v58X3yTDo8PNR5yHsvYkKJukmp+HO+V08wBYgpL0tMX2sJqctNrOLC5xFYDIy8Vw5cSuSVthkBcnCAUXUnz1GvNSX/WCS+ItBu1Mr7tfYz0eOKX3/Xpfv3V89OJ0FEbFS5dtkAT+cqqCeEU+s40ptnFSsCbMKLRuNpzs5AH+upcmpo9JlIe8KFZpNzUtlSWdcfb0Q4wc3qdWWSFQ9q13Y9VTWtt8U9+fEmaOD/zXSbB6kbzi/kFZ9kOvLyPf3vlDasAtE/7u+fCvwGttZMip40bniV3V02Ej75VZQ5U6slfY5lt2rAoctDzrLHGDl4wPbkyTsYXRHT12KDwry2GNHrDBd/e8kAm97Im2L0/YiskgUxMX0RF12OaXaAcfwwet0Hsb5RRJyfRjG73QC0pMQz5IUIf/Ch67h+cQulrIrJnMGnhC/9kq/AzuYu3vdYHx/50APA8CFk80MFRhstm6DX6apcKwZV+kMr88ljlCBWAyKs/GxsjjUD8d/0MvbNp8AtvRLPATOz1kG30DeZDELPPcswntIvNUG1bCCXmbueU40RBrD0etJVmu5U0FBM73KFx/SgZCaOOX7u7R/CWx7M0M/Mcqg77MnVgJ2mLNcxSJGVIOiIgjaar0MGSIF3xua1ofwk2ezGUulkOEDMA5Kz6NlMwCSE/nbpWGwCy5O0GkrYGq2gzAaSDOUkQffwAMVCjmO7Wxj3+xhPUsScmCS9WAmjyQzVWk12NAzQPJDUTOh+iytNChRTMrunxqpG4M4kQUs7w9//queiAOpbDczx/XujlgdoY4J4rhKMsrGSgJQHFMvUsqe3xkNa4YUmW8YKloUp+XEpCllMsvGdoxFO33QS4yEbhHrY3t0RKBj0h7jttttx5dLDeNaznoPHHr2A02dP4fwjj+G5z3smzp9/WHZOR4cDfODO+zBW7Y+Jkyl4yITJRklsBZuZMnDc5ohNhTTnL5T1OK4DG+fKUr6NDyUYJ4QmS8/4VmBzERm7RTOpyWbcuYVlTTIpKounYwFwlpHjiOwRD0aWeo3ImKRjFMgyy5rQ5CzsDJcOUJ62vP5k74019V4Bvccg56jooLS15kyty4S03oNuUiA6NA6uMoAECCYrsWYlrd0watRZHgfJ/Ez8XqlC3R5Hk5ZQbVZVwv7p//vXMeya3tiBric4cish6CjTIaFu1lMBvKl8ngb5xIorAVeWuTiMlAA5SPRGTiWtamDkbTbf1ObaFiZj2v5RmsDR0BwlbPddSS9rV8OuEtXNY6cFvDWRjBrqWtMA4LCD0ZCyBsoNjFVMyjXp4qfjnsrivEf8s7K2gVZ7A53DPQNFocGHevokShBXq5IyqUQeLOFcO+uAVwAtxBGuUwIxMeRs4JLUgw2XXFPWs6GmJa4ZjRouKOFmqb3f66JcCPZocmIx6zcmon4/jHm2BmDJQwScwlCVIB9Q4hyqbfw8dGLgHtG1GVPvXEelVsGAPsJK7ul0YINuRoOBLAHbrQ0DMcGqj/fIy/Aum/GGQ2M7GTv4vhIlZRxw0e10tVZYHfU44eubYNLjmSdixpCbxn4VEPq4YcZVDdWgWwibdKn51dqwU1gOCkrM6b1uEgbGVO5B2QMG6Q9Z+N7RgVjzje0dSUt4NrkMxJM7vg8/q/h3a7izCXy8J/b+7Uwk27lahXG5AKVj1HDz84uFDn0WDigVe1emovnv2YCJMGBnlgv0s9dB66DE98tGRMrELIlV/wlfK1hNOm7x+K4q7Ypjjc7MYE+mvzvmdLY+nM+8N2T5layGJIfnCN2KOjzHylWx6tQBR0f9IY8q+WSGXQ2WzhQIlcml6HY62NnZMX3aipm7Ah41expywYIdb6KNvhNICpNIFiYPDNj6/Rth7SeHbn5JWHZjGTRWUBKrxc2k4Mwcnq9NHbI/fvmnmJ4gXLeg9dn2tQqAPxkLbWWJT/7u/5gGuMXoTQendq3sP7LB7M6fSvs7z48wm/dRKTELZNZp0giy+gaeGdGCejiyoRdmgO/vyza5N0VYijLDaHoJUWUPGR431me8g0b1LJKcbg4sg43Qy2e4870jdPc2kYSyYQFN/MOv+QfIogRv+eBlHDx6HvPRQygUyFhbqZjCdGWS6RTVGsu0Q2xsbIW54iybT1FKyjqMtDaZqWpSVtDPIkyfCpuG3zYHB+v696zUAbJvRj6nH7AOdP2g4/flkelT3YI9l7G6pn/1jFkAWiNEY821//5ffB/ef60gZ4MJAzwHVdDrcm6ATQfLfI7ucISr992HnWodrZPHMA26zgkbjeiVS42frMnIjIzUUZ4NKGUYg+ZhE5Y1ScszKeC9ZLlIwztS6b2LvBA8XLjXyP5nczU6aQpeYOOI8xhEqDnVZK+UrC6THMYCA+fsSNf1IFtCpopDHmYpimG8KL9P1vbr/s7zEJPVLxYwpZdyuPbOHLrhO+95u1lBu7mDPJri5KkddLpHOH7sJmmROVUKxUxlyp2dbfT2O9hsNrHXP5R111Gvi0qxhO5wjKLmq3Nk6hDjYY5Gw9gsAjquJ3bW06GCGluVSzk1Tmsoxoz+0RMmd41wAAU5iQ58qxCoBJeU7O/BuYJYsVjkgcU1y6EDBbmU9ClpkGyBzhyUH7DZLxXJQHTMZIeJTx4V5RnL9WWm+mTrWVkgEM0xm1iplO9zMmZ5dIICm78AdLoD8Byr1DPMDjooN+jecUGHP1lggV012dj7dwcE7gfec6+cyC5MvsxmW8Qvc+AI3p1hohv3joNXPsbBh7M0OhsC47QKUBbMbxgaYcCb4CxBuVZGfa2JB+6+jre++deVZNO+zZ+fDJ+M57keNQjButV9HcmZIjXQ5QMmLH7MQ7JjWlF+Nq4XApHhoG9a8aDRlBubkpi6kq50PDB3hDLtkOy15GnKA3g8tMS80UKSVDBmDwAbXqt1kUv8eTbqIp2TdWdZnA02CbZ2T6DX3cdkNBYYVrJcqMiejBPP8nTp1qCzlux9UlQMHI0okzCZjQNNXgO6RTCZ1ICAyHT1AkqFohrqHJCKOQx+07YGrImRa5mfq8jBIMOBGHZNG+Q1D9PsVNWgPj8QAyzF694EIEVFF5vxeI/Zc+GstK8jRjhLgNiQzPHzrBwlSp6kp5aek16wTASAo84RNja3FWe0RrOZDQ5aGbHswMwJD519YToXPYxHE/YomK6ezjZKAAJx4evXkwslUqGZeTWZWoIwq7RJSxxZY7NkDxyfXmS8YXwz6zGuW7NmpCf2RGQAwy7XHBudfbANNaiDXl/EQr21tpBb8L35Z3LA63/yfTJWM7Hn/VsFuG5Z6vIer4yz+uAOE/a8RpIxQXA5wSrg9f3L++QSBZKhvC+Ml5KmiRi1KoIPuOH1pcLC3zv/5D3XMIsAdPk9lxJqnWrYiSWqXiHyNeaEpq1lYg4btMHvM1GsV8u4culxrSO+hiRvR6NJrtnUOugMUvEgZqchxxm22i3s7e0pCDDgtpgNKaMj+DS3AC4ivmhvOEAxjlCrkyUM03dc/iC8xNKNSDrEPBzD734yCMppL2TBLDgS6ERq3KFrAdkNsT3UEQbdT8pNEhjhVfBLUGFg90a4+9kHfp86GPfs+BN/YwmgPZjcsDAE8PgYLkhjWjWUIp8gotUZRsjIAkc8ACbIOaEtm8qzMkls4pSzTvbadig5K8SDyLTFc+RxF9N8H1FMrSgHFnR0F9r1XTFR42yMo9EaPvxB+r7WUZiRTUnQP8rw0pf+QyRREa97y11IxvtI8ksqIdNhTB3CAqZBmxTz4LWgQlaHzSMXL17E7u6uAis/7rVr11RO5oZSlh0bq2IBy4TwMr5mkA/yHvu5BUFbqvYY+z6ZAtu8Do4dzEqPpemcxgyb8br93f+z5+PzZojKVbzs/3oLLmUbyMYR8kKGGQOAiHrTJapLVSNGJ+j90QexfriHy4cddJMS7vj8z8WcjShyIcjEEmTTmeQKAr0atjdVSTQmE0f0xelS8vTMlGiwXKZAR/0mhw2Ui5hNh2jXCcZofza2a8TmH5Wvy3pv7OFiUBvJH7MVSoE2sGGVhWDmrUEVoeGJ17JazPH3vvw2K6MlS3cMZ2U8MNYqtsfpxEFgsLuzjm7nENUam70y02PmGYZDcx/g4hhPMmn+MuoCWCLkeyXbRF1imQMNrImJCT0ZEdrgcWHTu5QBl++djTzWpEZWhxN7Yk7XRpxXKD9HVIow5oS5chXTCQ9TJkNcQWRuGd/I3HLBct3UqZ3AeM5RzHVkbFxKKugPS2hWzdh9rz9Gvd7CtcMO1lmKTmIMafE0MekKLx0HEKhPez6Vv3G1UsDtz9zFRjvCyd061tY4GAao8gAVY55gylKzzPABegt853e9E7fsPIR8Tps6MrKmRtMI88B+8p7w0CCo4f3Xeg0+ox5zHLQqstMOLTPAmQWGZl0OAAAgAElEQVRg6WyxH2AOaJ19VDIpJpsDS2yd84vgkcypl20pbSDIaG41kI428eM/+Fq5HJA989imtRbAizoeNP3RIrzAS24+u/yi3t31/GTWyfDvXT9YMHabm5s6z+iMIPInPNeCgUIE2n0dXLsi/SaTGtkwZZlijPx42bnOUjmN74s1JbJcP9LO7hzD0eE+oglHFFNDa2wqK1AEcZS3DDhpjAlpRk43w/axswakB0eLcjmBOKtYvIH1dgujXge5JrjNJDXzRJ8sm5h+2Yotp06VypxkR6mSsa26TpqoufTlVfNTpaJ9kfD6kbiYjjEe9FEluOcpQX/wUJkRq6hktmhAZj4XGaEareQ+Mm7VfdDvsAEvgGVPqL1czuEJZElpu2g9EQQyBOI5rl+9pmEdnKal5kQSYO4fuzIBj5/JGxtV8k5sb2rctMYbU/5jTZkEfavNWTrdAoO6qD5IKmBMKWOiA2GNspczhU21s0qK9RBQo8z3yC+5NSRVMZ9MsCnH4Fq3M8R07jwTNPRlNFJPhpKWNY5UtkTdWVXXczubztck2agkrGJrXXEsMKe2b5f2YP7ZVgktA8iWmFDH66+16IMJnuPcj7wmq8x3lHK0MteyraUCmyZLNVXfvBpEcC8HFckql9pqb5B19tzBOOOP5D0hSfbz07GNs9uSasg9w6RcXO+MXz02ezLxrATA+2tve2vO7t7trW00G60lSyoxMxE6y1UGOKnPqtEOitpI2QBy0tNEQVGG7wXg0ccu4qabTiyyJdORBU2o9SNZZ3sYUDBnyWhRIL8RvnnHIAMOS3g8jAmZHzq8oDImm2LWqmtYSxoogVrJCDEPLk0SY9mCZTxdKgvYfwK/+xcZ/N541Z78L9t4vnlXSzTGftP1wFl3L2cS+HDxjMCRwN3h42g1GrZdcs7oNu2fAqPGMxp4Jmts+M6pduoNeRc5HCIFCikG6T5Gky4a1Qb64z7+8P0xrjxWxVpj19iKqIDtjRN40V//69jv5Xjz796N8uQS0tllHY6mv7U1ZWUaBnwLJAQezG4ZCHhoKfiEsppKvhzxSk1UuyEdpgcDOSw4kOXhFkCuZ5J6XLCn8izfs07+7AbW1hljySaYFC4PX3+cJys6HFjSLLfw8h97Oy7xBJtVMcunOggK1M+F8ZXce/yQ+WSIWwcXcf3B9+PooI9iqYbhPMf+IAWa69h45nMwnubS/6bjmazN6OIgH97RUP/moVbIU0xHAxvPOyKY5TYhSzEzazNmCXmKRsUYPC/v6Wig763mxfMAt8KDJvPQzF8MSiKWmvdGpdrgQ8vHeOCUzVkN+Nv/x80mCQheyM4+yWqGDCSD+A3DQmiDY7owbzjRNCxNRSOrwpPeRpQSzKhJazIAu/2UdOSmzxPIpRcuJ4sFhoEyCVaD2K0sEqBIiYD5SoudLFZQmCe4kh1HGu8g7c6RzjcR120fdAcDNOo1JQvDzmOWbBUyNOsRnvfM23D2dBGlmhnHV/keOQWMyZqUiEzvLVmNaVNHMKgqSKjLhG7w8JAbNzkZeunqGW3VfhlGi5sjRszPxW52HXczfPsPfQitwgOIsG/NixEPCMqCrEzrGkAbGGA6cpVJ1dxmTKb/6aVq3jcetA5qbwDDi8lIy6aq6diGQjgb7I4KBiSGtm6ClpKAl/dx8/g62s1z+O5v/R7ygVaiDpUegl1+OavHNdhaX5PWUixy0HdzzVBisLm+pm5yrheW66llNG/k4Dk9n5s/byBuHFR4taW9toWD65clHyGAlvVRkqBZb+Dq1avGBs5nmOUR+FgOoKjU6wKATAwJY/v71yQ5I+CinVJSrqK9tqHx4bQum0w5XIj3JUe5vmn2apPBAiAZCItVKUhqVcxGA4FaPjeZXAdEvDe7u8ewt3+VW39RGuZKE3grWlOmSvkhafEkRbpX6usLJTWKaZT5bIoZ2WCuWjU+cm2ZVIygkpO1qNn35lVWjNxFZTjiGll6Zfs64u/yfljlx0A5mU1qebtHnXByZ8IdZAzJfJL95TQ5Jt6UhbgvM9fVAswFPb8nP/RI5vVg34GqAVMbB63x8tTeSlJnkjRnbz3eGIttYNBJDgfCiinBUlGDIIL3rQBjXJQ0hK/NBkJK4czy0K4DQS/dNaxp3M41f/5Bt2PuIfR+T6hvtorf6llCgobstoiY3CaVMqB7LF0F8dwXiypU+JxGLFjsWf0Z42KXiVdITlY/u8cA3+/ad2MbNlUIsgjeF+qVfQw3z3ZPwjSsiOdQuAbO4HqiwNdUNYDa+OBs5EDaH+t73a9VJt/jSI1rNr0uw2jQs2qJrkcZ0Rt+5edzivF547a3dnDi+AmcPXtWwbpW4ShYg4npjCwYG5noycoRmmyGiPCRu+8NU68i3HLHrbh6uI9jx47phfkGHfxMWAan+B+5XEcTmpWLeF1tNREss2DODIB6nQk9JgNjqDL8AFlhiv3pHq4OjzCcZEjnCcpJFTtrm9gqtdCIqyjKfSCMdnTAHay8PhlA/MsLeg2EWjZmn351Q//x14MaQDZMDVBIqPnjIcrsjSJwmrCTCTb5AzeslZLs0DELM/fdXDY7SvQQs2xls5QmaYy3vfMR7F0rY7NJ1uMIxWINX/WVX4XNjQ289+M9fPy+B5BMLyDPuyio45rKmqXnYsBClqUH70FlugUT2nuydf6hR2TavbmxrlGMAr+hRKWsOwyk8ITgBuZWw9BuZHL9ANTHXXTeG+PkAZNrmNN5/GuV3bVySgmFbIL7r3XwPb/0cQyr1OuGBhCCSA0KIZgxwDWZZ9jBGLcNzmN4/WHTXSHD3rUODg8HSJFgkCe4PEixefY2RM0tPd+QLAEZ3FEftHXPphR+jjTdLCW7RMaXE4cYSHkdxU6YiwPdE3hIkwEWm1GqyJKsVK5rbDRjAY3nqUVlQmJWWtaZrGAYGlLsEDMdox0YZdSKKf7ul5+RdICAyzvzlUTEwRM3XPvlIWSHjTMGBGsWoyK9Dw2hWNETOkvs91q/Fxm7a8E9tfGw1Dq7OXsYW2oT0yzJMvVOgjd9uI4Xf+ffxbObwKk8x3ohR5NTolh3IpvE8mVQARG0GtkfbOkWiiUblkIwao2mStXDfDGziGQyodgYEG/YWbavFivKLAtt5t0yrQ+bcPmoFakXP8arXvsetOo9YHgeaTTSQW+m/aYDVsWDpUWOTQ3lzeXIZ5N2UFtoe4IHdPCNFWikzM0mYPGQSafclxZZuf7VWR6Sx1VbIk9M/TB3MKDXKMZiTquNMuJCHT/87/4H8uwqWKCQwjQ0LPme5GFMp4tyrYpOt2td6FqbJtfQAAKW50cmY6D2nD/jmFs/TPn6XI/0J3aGzBq5evr37k0nsX/tsqohDEocm87XVbl4blrKjFZziLG5cxyTCaeOGZPYXNtUExcb18hKko6lpGg6pztBE631DY1HZZzjuct92Nw4ATKy02FfQJh7UUkYwRRtwColSXY63QOtQXN/WJ6/29s7Avru8as4F+QN1UZT4N5kiXRr8pHW/JN+vARsZVW+2mvr2N+7ilzyASb7YSR1sCO0+29TKbl/dM05ATKsdy5rNhKZdZYltX7/fBy3M/sELkyiWVmmRI6YQ6CO45THE/UvcHoZy+eMLQSNlHOsMtRuneayGh+Q0GyFRkANbbGBTPLm5doNjWhcG5IlBJcAf7+qTATZDp/XY4u2TtihjM2+ptnbQhZc/uOJAV6tu5A8qqIUWGF3FfKpcf1ux3TcAv8NJfKuMeZrM2GhNIPJqWIdbdg8eQnXwkGkvU9LJF1HK/eLMBXNk1S//vw394iSlSAR4u/ye7KfWyF7+HlKMWUHMwy09uzc5+OctaXDj187yeJ4PqtfzBrx+Br8Mh2yScN0v4P+2//t79+vr783adSZ0bFZs2wkyGwywajfV2zlWoje+KaflZDBAAs3ER2MzHPy2O4ubrrpJpw6eQqtetOmpkjKkCNimW4OPPzAI9hub2J/7zp6aRfnnnkrmq2mGwUooA9GI9x/4aKyz2ecPYfdehNFZmHhUNPND0vFpAhWNp9FBTx47SqKjSqOV2soUVOYdzCdHqFYTZFG5HtLmKEqlqs/m+Jgv6OGlnajhbV6C+3iOsq0Q9KYA/Xs2snwx6Dbv8yAd3H63fCXsNFDZ/STH2Oa3ND5HmkGjIARgW6ejZHHXNgd5FFfvr+F0FiYx9axq+oVD39lrrbY6fAgDj4vIo238f+89S5k+a4WJoEYA9xLXvLVKiG85T2P4+jieTSKV60rW53nNkbYEyMGUB66zhY5kPesz//k5qiwTD+bacOSkeFG4WFobg4WgJz1dUZAh2jYHx4IVgGub/rVnwmkhpIW2RfPhv33+O6pmprFJTWAvPkPPoxfuAvYnw9VXp7PyMgB08C2MLDzc42zDGezLs4NH8JszOlJE8kmemwqG07RPRzhaqeD/nCKQrmOcVxEd5Rj58QZTHlMpLbCU04BY4c5QSwDJLvFqVXVNaZFGRMYdgxPVDJlkkHzes1+lxaa2jpOWrPOX9qjWcRmk4tZlUXsVg4MHVkhBUSVVq1hiYzMs86dxBd+fmvRJOn3SoGZDiDhGjrgoL6XXzps1JRh9lIKblxTIZvjPfUgLeA2naJaMr2ZGDv2AYRgTcDrDJUFXAOnxgJzMhtZq4kaMaNCCxcO1/Cab3yhpFaazvXHb6w/03c/dU/Dp//0XnThMfSff/ZuHHT2UJo+iDiiRtkTYUqbjN3XPVCctIYaHmDuU23JM/X9lJzZ3pNWFmbdJiDLQ4ym/pKQ+OANY2yYFzsL57peb1SkZZr3dfIx/D7dPtjhzvfCBp7v+LbXoVkeIppbo6nfV9/7xspG2NzZxvXr1wUK+f544PGLjyehw4NVYIF+vPU6xqOlFRMfy99x9wi3uNJrFXLUmuuIs1SyB0oY1jc39Ce/bODHXBUUMutbO8cxGE+DB3VBlluU/XUOrsqeTACT5XHukWodG9u7JpeYjdW3QlAdlcs4d/Md2Lt2HbNpL+hDDXRWSuY6YO/ZBkSQqSRr7XGJrgb8ojxgGRPJaGbY3NkVK+jMKgE4qzH6oo8wgXrQ8XJMcr93JFkC5QDlUizWl8Hey8xMDCX/KiTSkmqqGSuBOUkUs9JTchUG9HiiSUBopIkxn9Q6q9lT2k/GItvLagxDjsODQ01ko6xBQFZx15Ivjz06KRbyApu458xto9k2mUhozieIduCp+xh0o55ceMzgz7h+eL8d8IrYC3IQu3AGMrgnBHRlqcbGUMqMTKPsmMv3Dj8bE39jlM1hg5IGShuoia4124FMMYkZX5PnJZ07WInn8/Fzz8YTMbOVIC31BMDOHyYEJsvz+70aZ51M8AjD97K6rzz++vnocicH/Z4g+M+5X5goCkzTPaFSDRUj80Lm6HBfN06OrhKl5kRjPQLS4QfbOGebF8RHSEI0Zjr4tes9ZDk6B3sLWWD0xl95gyatmYEydWhL2lmdw6mVdpgh3vaM23DqxE3YXN/U4camiXs+cC/y0VyAOCvP8OznPTscipG0Y/w6oDVEoyb9bauQoJJxQhXHCZqG0drdLAiKsWApLQIGeY6P713DMJ/gZKuJE9QMZfQbHGKcHqJSY7ZXRjyvImO5J+d0nRJGmOHKcB9X+0dIC1WUoyLa1TbapRbWC3Wwl7tkfKHPYdH7/POfHPfpH2Sfzm8Y4PyTYL1rpe0Yv/HxNrnGWGI/5gllJ8jyAY46l1CvkM4aIkqmYoMpdDS7lYISpJTCRyY5evIYR+Md3P/QPq5cKaLToc9ijGlvDy976deJGfv5dzyItP8oosk+YlpXFagZIxNnCZmASmhm4Ebl9/xAY+DQv1eaDZQtqtnOgok2b/AoZIBZjFEMJTWymx5E+FhnaFdBtNbNimbMD26yLjwsGWDZFMUvZZhuy8LOYjpp5MAPv+kd+MO9HQylv2OGWhAjQIZDno8y1Y4wi3M8Oz3E133xOXz8wv245+57kadFzbhnOadz2MdBd4JxmiGbzTQsQq9ba+KgN0ZWbnBQvVhLaoIpb5CGM2MDSmR2SbI9kMeZ9iElscPRAKViVV6HLLTTqojvkQ4SYoCkn7J58WZRZoDS14nWnIT7xvpqj2cJvuAFz8AzTxNYWgnT75/iEZZ+mP5cfjCusujLn/EAte5pri0P5n6AFVUOdCipLMw01mHkLT+Z3V+Wbz0I83ncpo4gewd7aQOv+kcvEKvK66OGpqe5FfYzAXg9TvA6/9JvP4gPfuQCytOPolIkI2e2TUwyWFeQmwJ7JUJViCDEQOTSxo+6Q2PLl9Wj1UOSyQcBCBl9Z3Kd0eIaczDBhMXBrz+/d7/74cuKDNcImyeb6zX8zBvehSc+fn8Yh2tT/JYJr2njKZHxRIk6bF9b6r/1ptJQ+ubrttvr6Bx1ZXfFCXPr6+uYDK1R08r7SxcYXo9qc01AbtQ/sMOcw3BK1igk8/1+TxpqfnZKAeKkKsDLfcTrsrGzg97BdUyHR9Klct3yrC1pqtyWXns46gXLQdr5Jbjp9M3WTDkdhAEiRiLQio4/dycHWnmRVefP+PracyE+ygItdMnzT+7Xaq0hksiB14I9DiV8k9ZEqNca2Nw5JoaXzHRObWM+ExHG1+c2YDzg9SUbrUY3xgh5BxOM0gnGx9jfKEFx5tAAVYi79AvOcvUP9fsd6dYJsiU/SyKN0i1VymGiGd1JLFnzsrlXC1ZZWPoO8xzj+qPUyuO3gBtHKwfNL4G5x3mXdziQ9u+764jOHLoyqBIdGqRDnJ+qMkbPaxvMoT0wyxaEC19X8oc8/EndvSwc2QTGNQccHRwImzXXN9VrQMaTz7Mq7aJ+1R2AWK2klaY1ji2B+7KCZmenn+8eT7UegqOR/8lrR/zHfxtrbwQYATfXuSQ+tCALrijOuvpjeI08ebQkxogHxVqCb69iBqy4vGesXiyHNDnodqDLf/P98EtkUGCF+dlJhhBVEixXyxUc7F3TBELKSqI3/PJP5h5o/ALYjbGLxTNCwEIbP1VmNxqO8czbn4kzp87i9MkziOeRDtt5NMWJ47uBureZWOxMfPjyNWycuwmXr1zG7bvHUEx5bBqtxrOQvu187EMP0/ZnA9sbayiwQ7AQ4dpkiM5siKzfR7sQY61VR4UDjWa0+mGhg7PLJ6iW26DBE4+fNE+RJSmeGB6CHgE9jmFglzMDYxpjO6/jRHMDa0kNDZQFgPlpFw60rpf7dNDkX8rHrjpIfOIHvHEUspVi57lNeCuWqAMeYc5JajF1ZRyiQNDM75Nvp0H55yJDQ8Dv0rUerux3sHf1CfzNv/FXpRN/09seQD76KJKUjJF10VoWaC4RZD+oiXIphQci02e6FMa0QA5WBZAY8NgBynJK0FKxpLsAo4F5MNeGJXt8w3ME/15/T/7a3CfaiJlP5zJ/UwYEZ6KVWMrRRJwOvvUn/iceT85hMJojzemcYd2jbOaglpd6XDa+jAc9PKtwiG/+mr+CvD7BxtZx/MC//zEc3z6OyxeewNHVLh595JIYtGa1rPIr39dR91BAtcCxk4Ui+uMJUhRRbaypBMZOWLEAs6m6z2cjBmlzfSgVbe69H0JKiMlushEiHE4EEZmagkzXS69Jjgj1pIngWkM0AgvEgB7NC3jx33w+jrV6wQrHyq98felOg0MADzYPbmJwJBOwpM00aoGh5Qjlxdx6Y/Kd5XEgWyr6/Hf35zQDf2P1yQLaBCvZ9KTGeophUmAuY144gVFWw7e85Jmyk7MG2T+/rz8VMM5zvOsjB/jNdz6IWnYfigmdOMgsmYUb/7T7wAl8pmdcWEqFEuxqxzQTJpeHONBwxkj3gCOMg5+nxqKSgVnpMhfICpUCL1XaPbakw5h2Nv0B7c0Wmu0qHvzoBL/40z+H+WQgaYi6zAPDQzZNNmNTkyfw3nMsN59L/rB0PwnNpvnc9jbf39r6pjxMVYJPZ+bbGcfoHNiEM/4uJ0lxHys5C3p1+u0Oh/TNJZNdU2JKZrm3dyA7OI8H5XpbDZOy3ioUsb59HJ2Dy5iPuyrFizkmSxnncmrgex70bZgEm5sYEm46e4sqsP0jY6wkHaIuvmw+q43WJjJ1yVOKNtbP+d69/Ewwz6l4fp4rMcgANoeVqg2tf7LKnmj4faXdG8kp6jGr9ZqY2163Y7KnGZsnrYPeGmytDF6rN0OCz71V0OtyTTkjKDPB0Ly2KHkHtw/574r9q4AaXoLmTucAlWpRXsAuayDDqs9db+m1zYXAroszgs7+L5If6clJjlG7b8w4r7GvXV5PgS6dVZYE8/XcQs9BoaqD9KYNjVuMlZa0Gxnk5Xd/LsYTG7bJ9Zco7pIlJiA8ODiwdUf9dQDKPjqYfUuT0UjJEK9pud6S/zO/1K8QJnhyehAnjGl/hSZjvrb70t8IZJfjz/3c8nPM46YnoVwrvM78N/cE9wqfdzWJ8ETApSB8jAN5l6x4lGR10K+1/M1VTQyDo4LVG1+Ta6hRt0FAfA4H1v4aLoFwwsPvC+8D16pmAWh6YKRpfUeHPANzRD/1S68Xw+vMn4FfG16wWoq1IGjsDMM8My3TvrA7NsItN5/D2TOncZyAVhYwNpmJj7lwZQ8XOtdRbTbw/FOnUR5niIrWvU6KgNZKlw/2Ua43cP7RR/CCO+5AcWoNCeMCQL5Q5fIZwfZQ5ZpymQc4bTCYfeQoF0saVcvejTl9YTFCkaW4pIBL+QT3dw9xWC1izCxlXkYxjVCax6jlCbZKDexUGmihgqo4YwJg9lqbG5f0cfzzM1G//PM7L5/SKxvAdJ/lT7Q/u+FJ1PQTZAe6vXQWpY0Opw/1bbJMfiTXhjhqoBQ/D+DUNS0qZmVMsgV3cP/+GHe+52MoZA8ioesArMxjmelcwEjhg5Z4BJmh+5ZZ3CLLXpl+tZA4hBKssb3LhjMDxcsAZ0HVgp0HIQ9+vl+cNVoy3nad9DuBZXTQR8ZlAXR9ITG4lat4xWvfjMcKa4jyBibZSHpSgQo2ntEaMBj8leYp7phexr/4x1+IuJ4h10hpstzGivQ7I7zn9+/C+fsfxSMffUylMA8+BXXF5hhO2N3OcYxF2YBNZgSnpoMbUMPILJiHgg4EesmONY2pUq6jP6Lul1o+WqeZJaHppYy51kQhHtrcOwT91HcGXSdHSzvrSvavEJXwlV9yB3Y3qNcy5p2/4+CHzKBAeChP+r3iQeNZvh0qdojy8PK1qlWkSYHmIOKva+CJbhcGvFZZDh/BaeCGEcCa3pRAyxWkhrSwi0sHU/zAK74EOb2m/5wB7+ree6rgl0neE/0Ir/up30Iz+pjtgYKBe0pDqMETK047oMCI8zFednQGRs11dElhvA0sj5WqDch4Y5ImAAY2yX9XB2YY0ewMje51YGroj7oARjmH4rABKkGhHKO1Vkezdhu+7Zu/E4WsjzRMi3Rw4k05pMY4/Yxfrt3V4Si/Z3uf1bJNS+T3642WWCK+DwJelzxRAsB9yE0mT+BmA0PpkBO0pbW9ogmGFiOoR01Q5ORFsr8c7x28hlsbO+bZzLXPxqFqWxZj+bQr/1KuZQFI+kur2bEqQE8LPPUncGxvvYF6YwezdKDnnhNYzGjrVJWcp1ShIw0dAWbmpDC2scUO2NvtNTF/BpZsEqWuGwdLbG4L8Oq6B/nZKmjhc7Afgc/XaLVwcLAfgBebYyc24apC/T7Hko/EnjI+8tr7njU5C6NZkMOE5mAHUL5/NZZc+s+qyvWtdlPTAdmLwGZjsx8zgoXs59b2MVWduN35GbyIKW1sqEauVpv4/Iyr1HmTMOG0w8V0xVAtsDHbpkG1aV6c2mlAz5+LiQLxiP4dpB9OavB+smdEMhfJw+hEw94DS9jp083n5LpxDatkKGGoBz+fYqiGCY2le+agjQLZ/IDN/Fy2JnJzL1pWOjLdB763ZS+LnU9MKHgfufYdEPvv6SRmIsI4SIKAr0/JW6jAubZ2Nfb4/lplej2OO+henJHsr6DMoVpfXFeeY57c+mfi7/F48evNa+Rg2z+TxyR/L2KXOaWRZIv3ntFBpBDh4HBf+yL6yV/8b/kqPWwveKPw2/zcDCAwo3YNHH+PG5wbhlpABZK56VVO3nQKp0+dxskTN6mr+0CTTyKs5QlKnCJUijQBih3xowy4cO0a1o7t4p7778cLbrsdaxTUU58VSmbUPFIXyffBTcASTX86wmA2wGDKKTIpyoWyuqQ5X75IK4x8jIgm+0mMvSjCh3qXcEC/wkJFtk/kdGm3VSb7NU5RmmZoRkVslWo4VmujibIAMJdYkaxguIiuh/sT1QFPCU7+RX/Q0gHCE6ZP/EQGY1X2krZ3iMm0izQtolk/xuMo6J3M/skP7vc+dICHHnwcyfRjOhgMMNpPlUULnJqdknxeA4srMFS0hhMHOP6eBGKDuH8VxLovIYGya0wVAILWyTe7H9yy51LTx1ILyseLlUhMzG8HjflZW3OHtWdaI2VIIOIIR6MZXvGjv4dOrWaSnGDzw/cxJnvCjc71HpfQSCc4vf9x/Kt/87eQlc2zUmcx9bnqqA8jqHOyrwW8+10fwIfuvBcPfeQCZn1alI0FRqmJIjMTc/iGyrEFjGYZRrO5fC2pQSQqdrmH6bh4Xcvay8QqlDPIjYHsXVJEMUxbk/NEMGYnm2byETNN91nqHCddLSb4Z1/7pUhwQfekRk9HHwEsPwEDKp4wiBUgYAgaXmcO3DPSM30PkB5Al8y7AVzFOg6FCCDN2S6XuBhLFMr0mYFeln15NcbZOi73yviBl/+1hefLnyfDu7rXCGTdhYZ3dMxpcSwxT82irFaiPpfXb479QQE//rpfR7t2UYwnD2nqlIsElcGH06cOcu1zIIWDJv7po39N2z0GByA4k+mavwVAFksbLMdCg5NAdnCAkP/syohglb7VIUibqamtRbH5CSr1CtY2G4ixje965Y8C46tyGKAFn7Nwca0o9OEAACAASURBVIkNqeYWQCbVvUL5OeRPSqeEAFpY7vQx0XQssIlZI7GF1ExqD45Ml0vJEIHC1u4Onrh0CaW4gLWtHfQO95DNp+j3e9jY2MRwNFn4yPY47jeA+OOnzmmgAsGzJkVW2yhwot1wDzPJQ2jrlqoxq8T+gnJbUqVZan6+bBIslovY3r0V6XyIQb8rqzqbvlWS0waiipyL8ozuLH0DYaHhh5+fVmr8fK6z5Ocj6KV2eXP3uN6DgdVl05onnSK8YrovVJQcdHtHJlEg2LeNrThFGRgHWUm+Eaauyec2lLH5WbieDOTZMBK/H85OWiIbxsEX6TFcs6E7HCzC2BAcBZLYLLh4j0uVmrmpMOFKbULYavl7NWkjKCdAZ0Qme8w9wOdUJSuQEaoaBvmLg95VsOcATppZSnRoCTligrEcd+3JBhvYKmXTrjq7yeTE3xP/NGs6npNWmXJvbFYgKeUY9Psa/FGpt8ReaqJt+G/JxjoxZVV56nj5Hvw+OOvMX+d6MskJnSpY4SG4Duc5HStC05jeU5D1+KAJ7gc/C/1s9GTAG8i8IdTIiBKq9SrkzEICIfhl8wIrbpStQsBrw/fI82K1QuvvwYkLv4ZOgth+t+FFWmfSLS7JqnJSwP7BNZ1hkjSsImS7eEudkzMslkEbY0vhqzRCZHjJLsk+yDJ5Zq/U8Xixjz6YzGZOP+NmnDp9GifXt20kJku2oZuZl+EP77kHja1taYVu29pAg4wtFR4aVGVs66GmPxVUTtk9fgwRFxspfPnIApN5isNBD+M5m0wy7NZbqNHCKp9hiBT9eIbf2buA4eY6pnFJ4xz5n/pUaKLPciZfa56jzFN9OEUrKmKn1MROtYGNuCYATAkE35tCcaj6rwwB+YuOYv8M79+bWazLe/XLGZhg/BuazggX3JRuCXi5If/nux5Gv3cZ9fQyJtlAh6pdYzJL7jFp3bLqrl2RGITKtn7GeyoGuFiWBIJlNQe7N/yOfn+pGWLg85L4atmHv8vDjpUJDbJYYYllol0yJnO1aqLgKC2zlbPMP5QJWYQ7HzyPH33bdfQKdmCwSkUmgHtKDG9gSNkhXUtHuK13Ed/0r78cecmaO7jweVhzudIiyNlL8uWKi1mMOCvgAx/4MO656z7c84H7MdwbIyf7gQnW2yW060VkhRgPPTHEJDNXBoLdatHGhDJwkpchS8H3Qcs/6WVlOg8FYiW8hFwFNrAFGYj8H80ijI/VAAVqDmtNROkc/+T//AJUC/sajauEQPrq4M4QNpQDKV5Dat/IbvAeyqdSY0uXPt0qWa+4ZOiQDoDJATSfzw3y/VDkc9N2aXkghFIONdYEc4yHeYzJvIIPXozxhld+pSUDoQPgMwl6F6x1yK6vdIa4MskxuH4Z42mM7WIF1/sxvvgLjqGschTZmBJGOfDGt96Jd7zrAqJZCfPOozhdX8fLv/6rcevnNvG9//4tOLZ5QYb93hDm11LnhVgjk5OYB7pdE/57WZa2g282MQbID3gHSaZNZGz2caXWrcHKgycuXork77DZxl+H98iAEPeksWDlegn1Vg3V2hb+5Te8FvW4B5b56DfN31dVJGiylRhrdK6xbLzv3J/0bvUGLWftCKQI0OjfzceYxZYBrcGgq7OBgFfa9yAf4HvdPn4C3YN9pLMRev0jbG7sYDJNFx3t41F/IT1YW99GzHG6bP4sFJGUapISjPuHGA87loTOw0jopIDd4+fQOzzAZNqTzdh4TCIpx6nTz0Fv2MV40MWUFRcmoNQPU4aDCK21NQzYu8JpkOwFmBn44/2hJ6yDSy8Ja+hBoYhSpa4piJR1kOl3AsP1q1oLcw7tqGJtfQud7qGa6Wa0C9WUtMS0y6OREmADHpZAsXTv0gL+KY/iMNXL77evcwc9jJHyS48iNHgPRxwSM0JJybTJmGih6AlWa21DwJ8JuJwvQg+KSxkcpPFPk9hYjCWLLENNTn9kM35Y86oEseoYBqw4yHLmkutWA2PCAA4102ngCT978PFeGVHs1Q2tc16bgjXwrlafnKxxG0A5MqihLkev09F7qbfXZHPGfonVyoqdObYHxY4SJ/VMasPraMNqDOSKwaVTVvDn9WqXEZhWEfA47IDeAayBcVsffD4nllYxJCs/nC5JYsgqBnQmaak1RMBWa27ptkOtOz+rxw0nYHkOrb4PX7OW5HDAi8eIIMMKmINVJU4MZDMi1x4Tw8Ojfdn5RT/9qz+Ze6YhMLti5u3j8JyRWj3c3d7DFxa7770kufBUFJsVIeN0Ifr4zlIZwTdqddx86224+czNWNtYF3CYzOe42u1irb2GBg+tOWSWrucPmgJlC8UEFy8+jlOnTupgZUCVrII2TlGOLjM1BkhOi0onqJM9oF0F2YVijIfn+7h/1scV/i4PbRVYDLX6gSv9JFk5sknc5LR9mcxQj4qoTnJsl+rYKTewHlVRjeIAfiOxwNpYQa3x/0cG2DeLrRUDqEuwuwqBn6wPMVZHdmVZhDe9/ePIJg+hNu8DCceCchMHlnfBWoQSTtDh6pALHf6+Vs0b0RhXLx/54eyAd8kOmq2QM1BPljM4E+UNlgvALGVOJDcSds16CcmDuYNf+zNY5UnTXMKbfu99+OX7yxhw9GlkBuVk5hhI7RCQWFml4zYG+KulEb7uFS9EThJ2RpcSAk0GFmNZuIf1X2hs4DXxCVMaYTkDHvnYY/jdt78D97z3j7BeKqC1VsTm+hZ+757HEUfWVMCKyWazpeBHwDAUi5aoe5tT1gj26BM8lW0Py4N1AV8yLALgsrhi46BppcmqMkByUpgm3gB42T/4HDSqM3MDCIeYX2MB3MD4Mkj6/aRrhB8+dli4YRf3Lxs6jN33A9YfS6bWGRoHR2Ivg9ZXKWxolrOkwSQoDNLUO0dphklawG8/XMCvfM9LUJLO1Afa/BlyxE/xqwv2S9ws8PheF9f7OZ53uo0yXVKyMv7HOz+Or/3S261WorHdGe6+p4NLl67i/ecvYX9YwPX9izhePYZv+hdfimecivH9P/jbKFbvRb1uWkSCCJ8cKL3q2Oy3RHiE7njX2C7PiyBxCtIHXj/ZcQXNq+tzrXzOSXEcXS2nY+nSuR5lxybf59A0FcAxGWfdJw4wYW0kIQNbRKFcQKnZwKu+7fVoRyOMUiZixhhaUsNGJFrE2f6h7tC76WVZp8Ep9np8TwLlmiyaSMbAg304GaNaraO9tqYSOT1yqWN1sGsVzSkqjbaqJvPZEP3+kcBTuWKTy6Qvn9MRZqhr2GqvYc4xwHGipJaDHKqNFgadPaSTvtwFyPTSPzcu00N4F/MpG8YPMKF8gZrypICdm84hysvo965JYy/Wk6wiY2BSQr3dlPdoNhvJkcETQwP3GdbXNzVOW3FaRI/FR95TJqLUE7tHuTdFuQZbYCrNUW+3VRni5DeVZ0LJ2/cuk2Dtu9hAsAMY7Wc1W5nDgDeYeZzl93z9MG7wupFAiJNI2mF+HoIgYgCWxXkv1Rg8HqDdWg8DMNg7YECIr7caOxxcGpsYegA0UMkcSUxWspTwUdPuxA2fz4CiJeX8vggV2dmFhIvkiiYyWjVplSwUIA5yAXvOWHHU9csuZZCn4UKSZd7a1OYe7O3pObd2djBhG0xI4Ahg+b6tSmkAndfEh/fwZ3yMSxecQHGPXt/Lq0BX+zwAZZEAcSz5wao8wYG/O9vQ2lZkEJnzOMOg3xMp4OA7lie7NQk7icGKB9l5+vSaF/FU/+Zn4N9VcQmSESa9TMgceDs4doLD/62KKBMwTbKz98NBTOwDuHTpCdqSvV53eEGPc/GHQK5NsTJH2ecg+wK+kVK3Ln4hdR7BLB9ygch718TDzO9ZzuEpMp5MzZSfH6Rax83PuAUnT59Bu9EWeFDpmbPNNX6VVkpTDDs9dI6OcPL0aSSVolhiAUyC1jxHdzzFxW4XfUS4bWcdlUitJki4uXK6BACjOMeHBtdxOcoxiDOMkxQTblCWXCXF4aYMiFWjkO3gk3my+MhYkoyY7G9cQmUGbBdr2K21xQBT/mAMsM0bU2/eZ5IC+sydtX+qZ3Zw62WIG0FfuCDhrj35BRRsogiPd2d4zweuIht+CMU5XSCoK+RFNNua5fjeAHao6Q1dyNxMnnUK4IaxoJaMKXXTWlfTwcKH12a0874r+KpSscwaPZB74icrs6B7dyDGn3EDc5P68zpL4tfA/nSgT31ujJ9463vx9gsFZLMypon5FxM/0NFCjGqhKB9SWoo1pwf4l1/2PJx9FqeJsdmCrhds/zSG19g4HjSuP/UhIGaqz2bOQqFqZaUsRefxffy3//jjmE8mOHFiF+/+8DW9J+nOshxrzZYGVFzvDFBKCpjKg7ui96ckVNk+y6l0POAEIza0hdEJ7CzVtTa7MAIXMRJsQhDrGuNfvfS54BA1rRkx1TZN0b6WTg92CAX2JTX5ih84zsqaN7NPEQrDF9xZ6QaboiWL76Ca+5ulTR6Quq/SyAX51IzX1MZsZvMI7zpfw2u/+6twLFh2WYR6ur8cxFtpjiB21QDNDI8+2ZcNgvno+SO87qffh71+H5cunkfr2Daef+4W/OOv+2LctAt8+6vfgePH70K9UkRcKKNS4fjkpXuCNX4aaOSy9QN79cD3n/OeOoPlAINr14GSH45+OPHfLKku2Hyud7HBS89pT0a4byscLhOmJ9UaddQ3m3jTL9yJu99zJ2L2CQSfaq59srqrbDMZHjJd9jm4XlmBsESH3xMAnky1djc3t7T2J2Qgyfhubev8G9LHc5aq+5v7m81U08kI1VpL63I6og63b9WLSk1uJrvHTuDK1SsCg86s0SqQbghFsk/jKda3j2k88ai/j8l4KA9snolUnrQ3djFNOdWsh+l4pDOUzOHuqZuRZQmm445AuDOQrsmttZvSfE6HXckLxdUHX1YC+s3NHXQ6R3oulvLpkiHdsUr73AOUDTA+mmZSySP9mNlcRP/9LNIo5lK5gu7hobnKcNcHWZkwQ2xDLxgbyiWb0Mb1KuaTyUhKmzKuGbLhJlvyxFPrIEglpaHPOVrahkT4eqMDxipg4zALNq7JPQaxXDaYsDuIM/0nAdlq/A39FolVsZQgs/rAgRoeR4Inr7+2EvaQBHrCRJaY4JtAjLaJ/D73EqtiNjLc3ocDP342PlbSuaSi52PB0D+3Yyr34VUiWihgENhaOuLQj5fSTpeJ8PntXllC564oXLPag5piaZMvPbnxkb787P5+lHSGoRYOOF2fy89ozLNpsm3dmUWtJyyaokf3oflMSaxXbJSMchBQnmlCrkmijGk2qaxZynmSIEwXElKOu/f7wb3J/exxWo8LlSePFwT2rKLUqzUpDXwiXJSn2N+/jui/v/mNOS+cBzLjNe2wX/2yNyOEekMZ1xfhKgDwA8u0i2ZHwoCiSUKcyJQVMC/MBSILcUkAmxeBInu+NktLz33u5+DsyTNG+7NLmgfOLMXVy1cFeIkbCHj1rBSrI8LBdIpBqYTOdIZbkiJKCYHzdKG9zbIIozjBVWYTUUF2Z535CIezCYaYoz+fIiUe58x7isBjK8eZpszGz5JRkw+xDmRrbivMMlTnkTTArTzBZrGGzUoLa3EZNRSCDZpJIEylaoDaAdHTfVx+tj2fr6XVTX+D5GFxSQzw3vN4F/fffxnl9AFMRz01FrCsowa1wOjxnmiDBbDLz+wSBLkr8IAscJytC/Xt6jto5bVfbRqQef8KiF1uYivD+/uVif2KfsXBrUG0T7TX8ue01+V+CO+BASAFvuO//C8854UvxOMPP45Hjo7Qz0rYH5C1KcjxgI4NHP2ZDSc4jh6+72UvQrFxJOkAwT9taqTfDYBXfpjcK/I9NAZuNTG1v1tz4ZVHH8brfuQXkYw4BaqAD1/IMBiShePIzSlqZQMbh10zuk/YhU4vXiazQfLB91fkWNU0DlNuOBfdRv2ydKs1zoC26Lhnph9jNJzh1d/wBYgyC/46GEIjomvJVll594NmIPR1ZHZZBv3k7hBGey4kJeF+KDAy+5Q1kPn4rq5JO7ysCc2CqbHQHK3pLC/jOx2V3nf5BL7xG74Iz05SFP1gfLohb0gojG6gvMTYy6fyZTljhgvXr6Fd3cYb3vIHuHIwwaR7iBf/jRfi/e9/DK/8lhfgO77vPTixexcqJTqdlOz6iCE1xwOpI0J5lwnXZBQcG4I/MkvhizKvaT5EcDAxcCbYr6e/b2fJfC0sDvegaech6ySGekE86VSzzxyNKvWjZdTXGzg8qOH7XvkfkEQcvrLUZ3MQwerEt2UJ1xwEKNugJtvBAtlMrwbUa81gJcjGzhzVZtsaNGmrqZgP6er5OFuDTPZygVYytNLws3cAHDG8ju6gj3Q8XDTDrW0dk1MDJ5GRrq+21jGfTjAlqB3S9SDFdEaNL+9JGY31XRzRyWFGJw3tZFSb62i0tpCnYwyGfYFefol9Y5WFsgVqt6mxlY2g9dX4nmk210LzD+0OKQ0wwKnJdBtbOoNV3meS5WOmV0r9jDulcknDMQ6uX5e+lH09mWSMLOmTYbXyNBtbOcWu3mhqrDABr7sgECgb4LG47XGKDWlM8AhWxDpXzNLR15Qlx0Zw8MsqUH2UykWsbWyh1xsEDadVEFwTbuNyLen2ARcOrGt1k1yQ6edrLqzcVpwanMDx96Hkigk/gXiYPKgEQ9+3GG9MsskEnB12zawAY4GSCmtcc0ba/+5OIkwOKqWSGvZ63S5a7TYqmolgLK/vKScA3P1C165Ykg91qWqJgMVFY6YdRPq6WNzrJ0nJbG3E0hDLDatqrLRfI14XZ6n5WE9q1TgZEiX+fokSBJ7FK3GFa84ZZmfD/bqZ9res5MgTF0+K/N9eFXJpkscTHgSK7+zP0nOkkjX0B11EP/WLP5GrpBXM8qV9vwFxa8TQ4pBY3hAGDmY35hHq4M1LcP7hWWrxwOgLlOWQNKLtCEtpptF1sTiZDGoZ+ZzDHrWbMTY21nHrLbfiOXc8WxuGlkiaa8+bkbMrM1EZ/Ep/gGm9pg14M7WEWu42bJMLIZlHOEKOd999D174+Z8PFr8YYIfM4pFhgDn2Jn30sxkG+QTTBBgykLHbnLPpY75vG5xAzaJ0meEwFwtIEEAWm4GV06MmGdpxCfV5jO1KA1vFGppRSa/LQp2ZqH1qa6Mnd2A//YzSUzlKn77HOLOzeMYVyop/feeHr+LqlUsojR5GHhOAmZVQFK82yQX9biiFux6JG4hCf02OUsORBUbb4Ettmus9/fdIILtEwYOpBwbP5j14GVsUjL4JqiWrMY2ri/Y9oPg+WE1uPOBWK01842vfjFe+4sVooo95UkEvK+F3P3Af3vORR7GfFtGfl9CnbyMbQSfX8Zpv+0pkcQeICCYLAsSUEXD/MoG0SeK2QnzfOZOpxibX4QM4/9H78bof+hUcq8UYzVPce4EuGpkGU/B3CXgZiGbToM/lmMi4oKk/hWJZenvq6MkwW+DN1Dzih6V66Bb2YabHZMJSKtWRjqf4nm/8PES56Tb53pm5KoEIBywByrL5sBT0bJaMGztnJURdY1m8hWlDKitS3sCDZqnv9kPKA+Uqo+Bm7DyUNcKV21uA2UDyeMQDPcHd+2fxQy97Poor7rtP/35MMZ/EiGaxuotb2y3Ze60mT6u7cckKuSVSht9597144KF7Ud/ZRe9ojusXj3D6xFmcPPUcfPmL6vjB738fWsc/gnIxQ7HK+G9Mkh88ylM0Rc18W5fX3AgPMuALRlzAyFx7uFefDGi98rA4JJn8hGqEnxeUxpBxJOBxCYTfWyZMTF6JI1rtGmrrVZTLJ/GvX/4apGQ6uebD85F9JYtrgMuaccTwhcOXf+fAAfmUcuJazbTgfM2tzR2BQWv2KWKWA81WKzSVjRHn1NVDzV+DwVB7rknng70rSrDJJO/u7qLTOZTN2WA80rjfhc50c9f2bMrCJ10X1lR6HY06GPf3ZQHYH9rIXup717dP4fDgiqzG2Mw2mwwRl5vYvukM+r0+zV8x7veQGbEmpxVKhxprLQy7HYz6XQ2yce9dfvaNjW0bF+vJPdnFGfdLwSbAce8T+LFNIUyb6x3ZtZIeM06scW1tHUcH9EfnoBzGaGNmaRFnoJBMrw2iYYOYVY0tM+f1WOpjrSeIZ6fuO+UzJJ5CJcenxVGL7c2S7MRnNc73M5+PEhiCY+qHTTpB6zGrUBA0Ua6zlGh6Jci8bNmg6Oe3N48ZyaHasbaar0leB68qSXMb/OAdeDJ22flhcUfXjUmBEsSlRtgIBLNudMDvsgbGPDb02dnEWX32mP3r1/V8a5vb8kF3EO1xT/uRHFBoymRIJCtargU3jtAwLfcL3suV6r1AYfD2ZQWC748SIt//JHq4Z3gf+Fn9XvC9+vvgNeRZqB6tPMN0YIkjn1dT8ziEJAyy8FjmQJv3blWCwmvI916pkBE2qzyeH6xAaEiMHFWWMyP8Xvg5y9eX1iALzc8ZNfxDRG/4pf8qH15/IMGjoWMb2cn/RDcHITrfvLMjq1nWAvD6AIswZ8TsdpeMigMAO3xt0Sq4hsdUiuxKn2NOPQhvuLRYDCc5Rt0+jvYP1fx22x234/bbnoVKycZGphxkMJngUr+PzUYNO5UKaMVECYIOf3q95UAvB/YpOEeMZkJPVvMbYxmJS4BKG/43xlwAuJtNcTgdopOOMUmAUZRhyoYjdjZHZnAsP1o9j1mOqAAZWTOW1DrsWM2AcpqhkgKtvKgmuK0idcDlhQxiyUGaD5pf06diOfT0H7pPH8D9lM+0AnjZgPGWd19All5BoX8ZaTxEErHL3xppGIwXk9XCLEcHpF4+0rQw99pcYWfdW9qy4aXllUrkYl+XDW0KgEG64BmlwHRgIyxQGStoe8JkN+744IFwua/suW1/2QGTo4h//gNvwg9/y1egUeVaCsbk9IWk20OpjYeuHOG377wXdz10gGpviO971YsRl8i4suTMuBdLRyvv3vAlXjCUprxakzGTXXhV5ipdnX/go/jx7/0FnNqMcKk7wcPXIukbOfmJoJfVE5aeWeosl2qYsfRZq2vICw8yMoPyhWAjG62CyP7yerNiMx6jXK2ri5yJLZlnHcoyHC9iPprh337z8wW4YsqN2HDnvpeh8YjXy1h7iw/SWoZ7xLhBds4DHVkhJSRi9+3zm73i8p56ud2BLsvfuk6uy1uUKwnajK2Yp1wn1jwY5RWcv34LvvtlzwpJtF3wkF5YLfoTBjn64rYS4FP54ufde3cf26camFdHwLGq4gh1dD68ZDRMUa0kimuPPLaHm09vhnhBA78Ib3zdO3Fsq4fk1nN46HIH+TjBmZ1TuOuBOb7/68/hn7/ql/HcW3soJVMkJQIT6sStwWXRvBfcMuS6tNCUh0RKR0Rw5gmSAiutUltp9kuLik5oVhFwcE/esF59nc4Y8+XyQ19dNjkuNZNslNQ44ixFq1VBa3sNa+tn8U++5t+gkE1tvDVdDEITkHeBu0Wp7mMA0tLoE8wGj1pOcZMuMDf7pqRaRjqil20GOj6QneS0q+HoCMWY1Q0OwODhbOwaJ79dv/o4MjG1Uw1JoM2YxutWqpix2WrSk0Ri9+Q5efkygSQjWazWpVFlg9mwcx3ZjHVGlomNFTzzjGfj4sULGgOezjipzdyJjp25DePJHPNRF7Ph0MapMh5R7xxR/7uGCYH2kD7FdH6w7nc1CoWJaQTnAjwJ17hN7CJ7S60sPXNl/xWSHcZTG9tNgJGrckOWkWBsRqmARv3apDYf+jKdZ/Lg51Q5AWfalGl9mFOBM5oE/pZMhb0d9OCjKR0PLKl3nOGVIN5DDuZQ133Q3VPf22qvh0oUnSoijCfDoNu3cfbqJ9LzL6ecca0R25AZ53vjZ5Y7BxvkxNZb1s6/u8XcasVMay7IGlQp5/UpFTW9UmdDqJwIeM+WbK9iUZKgUq3dwCrzOaxSYJZuBuRtjQ77Pa3jja0tzFY8pPlzPj9/l43LPjCJ0Yb6c1YhSPwsdMvZ0pte7LMwmN1vZ2j53o3IMRKC+5Igk1/eq8XfJRhlVcgJIPs903HyHhF0WvJQMGu30MTqQNkxoJGqlGPYkBKvwtnZakk3f9/VCM7Ue1+Gn7cOmlll5PsqlityISF4z+ne8cZffp1syZx29xKHbqof5iE1InVP+w37GdnNZWedf2A/VBZgTbomC6ICt7wE0h3eqNkw4GCMjDwcg3GwDJ0p5Ceapz6TwYpzx6lBAlngvhrdbr3tDpw8czNqa+tgfyVvttod5ATBcpTlanze/W4fh70ujp84jgaNyMM0e8cMVggx9tdAcA4OfiQA7mQTgWD+18umAr9jgmDeSJrks+THwR1SLVhjgC8CGeazBEAGkhnsNBX7ux6XJYNgMxwb4QijyuyiDB4G3HI3eh586mPzLyIA5jUfZMCv/taDqBYuopqNNMnNGpOsvVCuC5xGU7UA5JIClVZosbTiu+jJmQNXNQoEr1ebuGZrcBXwLsrhnwT8+rpeMMPK5m2zKlAFdskDhyeNJh82Vwo2eOZ5AReeOMBrf+EP8YPf8mUox0NMZtYg1mg0kYRJcAQ01J//17d9EBfuP8CrX/lVyApDsat0YJBHKIGEPLHtPzW5hf3r030EWML3+fj+eIQH7rsfP/+ffxOnWinuu9zH5R6nDzFFZFfwEZJ8psaaTqeLWrWJebGExsYGphyq4e4MriULU9R4SC2ZUwMtztJacwXvW4pGVMSrv5E+zBMBiVlOXZdpw8iSGJC0VW9svCXNYhMCU8LDZJGsh1K7xyFWkVyvzXvh5TCLM2FqWGSlbZaQ1aQqMM7rappdMmbjkR2qBP7Iqvj4lZP4nlc8P1RmFpt7YdbtZIDY7MB4WSPKEuyuEgyrO9nZzlmeYvDgCBcfvaTk/cQXnpJn8phTu1rUja5+mUTFNc6KNSQHZkOUCtblzl6Ix0xFtgAAIABJREFUmVi0CD/y81fw7V+7i+//T29HY/0ayiVqDa0ML4ZXB4V1fCupCOVLZ9Mc+Ppa45/SL4b1yn8727+0d7P1yGvN1/D76MwQH8+kTeXN1clL7oHu2v2kgI12BZVmC8XqGl7x0u9DObaDUKxh0OQKlHnyUrAmxsloommAYniDawD3KxMIHuRWfuZwiw30Do+schAn2Nje1kTC0binvpJZloOyCa4Hxnj611554iLKpSKmgw6ooZXlGsuptboA74R+urMJdo6dRm8wRhI69EmssDmOQL53eBVJRnlApCl3jGNbx0+rtN87uKYmObmcRJG+P8sSjHsH8sD1wSCSShQKYqB7/R5mdHJI+XoxphMmIgSQZLWtOU9rVQdkmCgYxyhz6loozbh1HG3EGBdd90wWud5syAiPgJf645xjzvn+2HfDBEOZnzXc0teaGMDukVUGfJ0QLNu6tzVtZIUlwBp0RfVyIUHJtbapNUcRFzjjRxu1Qa+vwQzS43qTAYkpgTj702K+kRM8mNmvw4/Kz+KDblipENsZyAcCfyYHXjbXGg14SGdO0LTys62W+WmF5cDeh+foegS22OMiey/UuBXApmMxi1k+Zts80fevXxPgpRMHSQiTLy2r6/w7XVecLdcZFFhe6ngbjVawRgus58rEQdfUrmJBfj4Cb11vNhSObPKgM9embTZg7/tNcVvX185WgfCQREj6QJy0IlHx5+J943V3eRHfh9sEkpzyvb165st6kIw+924A5ortPAvTmSo8lPlYohGjyKb3n3nT6wV4LVC7sb/rs0xzaCwsIeNSDyimiwvV9Wv8+crYRj9UPLj7hdK/VzSQzt58YnZh5VcPmjyIZLshwJNjOuNM6rJZKHFxzWndMlHJifT5s26/A+dOncXG2oa9L+ENs3CiTorNdPxMJbFtzjTbZ9CXcARlCtySy2/x9k6pkZIEIkM/S3E4H6I7JwCeYYAU82IsxwjqgOkOwetGhk0Em+tV1ZwkPQfieY5qnKDEbvd5hFoaY71QxvFaG2txBRUkqLgVWvh97ulAcH5q9PsUZBNP6Uk+gw9yfvLxQYZ3/+EFVPKPaTZ5EnM8rumopfEU2LEpKr6mHMTwejgg9cBkbK7JW1ZZW7dwEUASI2833h/jz+nswgJIBdZx9VIowLPrl40IK1ZleuaV57XnpH8vdecx3v7++/CRR2Z48ResoxrPUAi+lXQ7WLxumE72n37tvdh/qIvvfvXfR6HENclNHiZXKRM3D0pL1FZqAqHEvKp7Iki+cniIqxev4I0/8ms4207x/sf20J2tS2fHphd69JaliaXDClmLMkrNNlICQxqXlyuyBKTW0BwQrFmI4MuTAQ0ICTY3lD6xgUVDNQoRWlGCV73suSiWMkRzVpGWllTGyvJ0MmDK5g9tyVCqM3Biwg0PxirdBuZI5a/AEvs6oMzFwejqfrdgvWxYc/aH3ydx5tKGbreHSqWF+6+s45X/7IuVlEoWzGM/B973jrsw6c6RlRKcvOWMpE3XPnaA5kYdz/6iE+a+F74+GeBd/pzOFQQMHNc6lYzE5rqtfjlzvFIe+RP2p5j4HPje1z2A737FLXjVf/xN3HJijlrpCFlCGx+6Cpg9kBpDSTrM7UDn9famNbUDBm0nkzG/5n5tvVSq6xf0vPxdJlG0UiKIcSkE/+6HokBOuH/8XQEirWtLmGwfZWhUSqg06yg3GnjVt7wes+GR5BR+TQVCyJoGAM3nYhnWG9f4WTg2mP/mczoQ4+PZ40EHAupi2ZRGwLtz7JiSUGpbaR3G0rTvafro1te2MOx3BVD7B9eQlE1CwZIzda7dzhHSiQ1LajY2kHKC3DxCuVrTXq2vbaLfPUI2PpIWmOCn0+tq4TXam4gpIxr3MeE0t5Dwre+cRKO9jf3rlxGltm/oKy95YRxhe3sHo8kIg8MDFBL20NDlxtYJryVL+O7HS9Co7nkRWZEYbX5eablDgymnr3miI7nCLNN1a/E6Ujox7OssIljxpJVMuPavpmgV1Uyoknl4LjarqaFKyQxRbi4wx6EjslpkYyNZab0vHtdFJSrSYWo8q/cnyDARk9EYRcaoUlnMun4/eNt6hcLjL6sQi3uoBJ1uCwR2XPOmLVY1KsgRPKFaBf2+Rrk/nESxRj3z5aXOeJFYzU2Hyuvmsct/n0kR3wtfg1/ecGaPs4Y39a5QRjAaYTwcSlJWrTfljuPkwkJHK4yx1GzzbBsMOSnNGqAtHsJiqhJ5Di6h/7Q1pPl+9EqmV1P5fli1c526P1bXazZDPTToOWDl7/Me7x/sLyzHPClmJcGs24JDxgK0m8TEEu0bJRtKljk5UQeB4VTFJTZiB6kG77njzmqFzXhD5NQJ02WLOCDOb5Q0cOEvylkrpsb+RDZZzS6+EDdLleogtiYYeaVSfhBmqBPkOZC1G2xWMGqoCVmSAwnLLMxyyH/mh74HU9PjWYnDPE9LobPXDj/OS+ahyhWSBm9IZrZE+WdOncLZs2ews7krpwjTHXIzLlkaI2CXYEEHoxi0AIik67PHa5wqX5MbnQsVuXTAQ+ToZFNJILrzifTAkzhTMxxB8pydn2J8bLaYa5eNjWICoSMXFQ5KZvl+mqI4nWMjqkgDvFWuo5VUJYMgC8wlYD3MhqX5ZW2Hn/rrs4kF9vd+98U+HnzwEup4GLPZGMWCacOkTFWmSeC0HCXqC9y0n8uSjGeE1qR042hhy4qtCcUcA24EynxOfj0Z7Pr3fD/44/h9BYJKxbpO6fcbnsMz8CXzyBdjopPgjW/5A6ztnsOz14bo9w5w+3OfFZwocjW88FBiR+7mWhOv+enfw6nqNv7pP31hALVsOrF7zPcjm6ewfn00sV2vwDQGZsIB4IOPXcT733s33vvWu/H5N7fxGx88j17alPMDD/Z6rYhh5wi5ggVrJjmyQg3FZg1gebJSRcxObsp0issxwqzG+MHgQUm6ZskDUpWfC3GKzSjBt770DhSK1NgzuFnA9SlLDmD4HAI8MM9K+0zW4W2d39bcwgPTAHfQ8oZE3ZkHcod+L5ytnNHfR/pfC4iKpWKXgzOLxoWSaWGZvSgXjr2jUzj6smfiK9bL+Ctch5QxEYwuhhDSaYDxaAlQBYo/CzwKGe++62fvx2v+0bPwm791Hy4dPIxG+RqiMqUgvAZct5RwkA00wOsJi1hYdqmzRyH4i6axxXfKCfx7PmRCzHlgzaUtD6w9I5OXJT1ZUZMUY2jwLzWGeNmYpDgs4MTzo4C19TVUGiX89598L+78/XfrwGYp1OQtRQE6+emG5yDAPTo60j3ga1MDyC+foMX3TrDC+7yxuYnRZIzxYCxiptFu6/k5WIKAzM8mgZRiAUmlLl0hy83ZjM8xCc1fEwFrWaJp/PAQbBiLCGDnkREzxSJqbFybk8W9giKdWWZs3KOVJ9nnFirNNqbDHibjvtameg0qDWzsnBZQngy7cnegpzcHh9D9qE4ZQVLAuEt/33GIN8tyPu3W3KrNYxoZWX4mTi0z6ycbUWs+31badgaOOmmui7Utgv2ehmCoZhvOdTG9dGNglUROLkXUa20bXsNrPSHrbdZkLmngb6wmKR5DyNYqBkibnchJRImvA9KU9VcjQcjycigGQSSvN+8z1wE/i3vjWnwwsKQmVjbaFSu6XnyfZLddmmDXhv0F9r4VZ4OLhMcQr4L4OeTYiFpV2qcZwWf7n44YXpZ3BxMmGnyfvjY9sTDixQAp9yJjIO/ZoNPRe2muby7wkp/0Tgi4VaOfgWzitJHhNkDMEn6rnJmcwfoUtL5CHORrGBg2TbTeTxzj6KiDRoNrnsmqJQXec+ENeUzapHkuFaQX92vFx+oehjjN1+J18ITBEya/BrK15CReVSfsWtqa4XsyKzMOrZh5IsrkjYPJwvtVl5fOfktmimxspqRheUiYFyKnKPniXb2Yqy+q7Cdk0X5hdfgGqYOCTdA2mvH/0j+TYFE0t5iVZZbiWYWheZY37fBapflXmWALPuJ59DgrI3JxmjSC2iV22UrQQD9Nml6PJ2g129jd2cW5c8/A2uYG6tX6IjPQ8zgSXAG/0h661GHRFEPUa6ywyyAYmF0HzD+tGS5FN6UbxAh9sCFujnE0x4w6Us4X52aXyJ2xyRIIdRoSIPPzEOTL3SJCaZajFAHNeQE1WqJVGtgs1bFRqJojBAcN2Nuysiu1do6CPzUGfrr7zZ/CKwbQFtbO7917iOvXH0Ez30OesIwcHEQCotAmCz68ktSEBMHGNS6BqgcgT6Jc+uCbTuOHQ9Dk+l3KHpZlIt/8DpRWgTG/52yu75UlE2XNCrYmrVT+ZMAboYTX/szv4O+85MtwKukhilM8fvUq2q0myhWzNuOXXBCKVbz69b+Fr/7iF+LzPm9HDgleGpLukf8FP2ntiFCxcGmDyZVCo53sAqe458EH8dtvuxNPfPBhPONcA79x52OYFtqYjocCvY1qgt7hviavTVNj2eLaGiKWuMpVHco8JHjQ1sU22H2i5C0qRajEDUyzIYpIMAhNB3qOAk3eR3jB2bN4yYvWUEjoQmCaamcHl9fKqku0oiJD5GyEg0cHH34QKTaE5jXdMwWPMB4isN6sBJG90vtVMyQ33bL5YQlMQ/NVkDdQy0sWJB7VcfzMi1Au9fCFn7cZEn5LOdXaJ//eT1eA9JS3yZ/6gWJ40ww/8Rsfwdd/5XPwu3c9gsfOX8J67TyyQgFFOtowcEQmKSOIc0mID2/x2GvXyLyeHTh6YmFNyJZMEiD6PlyWKm19usTNEzBqXM172mQHfrbwNXUmsVcjhpjFdruFxloFe5fW8G9f9RrM52OtDdvb1FQaK83X4e+SaRuOybIaaPPpXlwLNSWp8cJJYXf3OA67HTWFFQsEpC0BX5bu2fhm5fHc/EJpdydmLsKod0RjbA1jqK1t6vXb7bZACgErryfPpI3tmzChnRhjNfWflbqSNzbfZZPg9qCSPCuCMTZ2TmI86GE06sqLPJ1OUKYF5i6fJ8Wod6hEnwCa+k31jsSxwHb36BB5NpY2W6yjHJYS1ILfsJ+tAjMlmz5Yb7RDkkPHjbnOUIJM6zvgHhirMY7XjNISxgpWhDjSmH/30rSuvSQplGEQXFVEkPFUm2mYgpFkTK5tiJVsBxZMvYMhPofFbjbkkaiynh/d3wCGmTDw3wTe6xtbOilkkUjCu+CDJpauIj4ngPtfYBQFxRhiEbKVnqgvqgZhAIUDM19bTg7y/fk6dlAmkMftRMkkE3Vv1lux31KFMilqsIYnlB5/TONqVmDVqmlXuXYHPSY4wNrGJrsUtf/8/OGa5OPZpOfuBPy5g2ZbAzZ5beFYEc4nPo7VvNWpcko66B8cZBf8jPv7+9J9c/AD160DXjHYAQ+yEmsx3JrmPNlwNpzniZKilXHFsjzjdYzY1GiyFT6HW6GtNqhRTkRPXv7JuMA3aImNyWdY6dB1DAuA00F5j0mUqWnNAwMNjhVcwptxJotieepofIP4zfU3pXNuRduxyrQo4Flb1wIE8LGu63O/N9NEmV2G21/wZ1aSNhmDyR8MQLgmb7XMqcMrZCkOkgkMqF/JOAglZPw6DPU6U5XYyPJtbmzi9OkzOHPmDKpsKAhaTL4ntxFbPW0MZpNV4yFnm1rcrLJGK3dSA6xmphUtsIPgXj7DUWiIGxVyDPIUkyjDYD5BVGET3jwwwEL89tI01hfbzM1uAzWKqY08zjifOo2xldSwW25gO2lqUAZZYPJjnCCn8+zTlDf872SBGef/1wceRda5hkK+ByRWChXQFH60zleW6KyDNlIjhHfG2iz6pb2YByLz+lvai3lmKkP7lYlwfjh7YrdkFJfP6WvAQbDvFV9v/LmXjvz5HPyu7pekUMW3/dAv49u/6avRyg61pq/uXUe7uY48MiZAa50SmkIN/+6//L/4rpd/LZptsmklTThSSdk1k9xj+vfyjjGYS04TWA0H7DxgPvrYBfzcz74VRw88httuX8evvusC2MrJhHA6HWBzraVyqSzJ4hj1ZlMjwIvVGhI6MTA40ZuXzVzB/cKMwnuo1Tax2Y5A78N6vYZZNkaZ5c2Mo2gH0gPfsl3Hl33RMQF9MvDEqRa4Q7BSsmbxgICFMgxjIkwLaqyv/Zz3i8MCdE9Cg4Oei2XPOX/PehTs50tZlh9sbo9jQM2eU+blTMhD2VCDKNgdcJThCy9/LjAdoPFNZ5GwRf6plFP+1FD16ftFu76WCFw4mOIdv38fatkfIanT+jF4qEsLzYNsGSmUVNJf8wYwYDIaxeLQ0CbWLFQd+PtkXnTuhPjlAEElZUrLgqTB47LHdI0rDo4RC9ZQB1umUqyV0ytICrfgW1/+nZiO6CvLUnQmUMW1QekM1yOZXQJPPrf/R0ZN95jnC5bWRTx3trZ25K4wZHWlULKx2eWK1jUBPBMCWtbxOciclejLyw7zUQ+crDabjNDa3MVgONS6VVl9NsZwONA6X9s6jtksxygc2iX6ztOpobePbNQl94jRdKpqZZXgfuOYscf5RM1knMZWKNVw7NTN6I/43COBbFZPbLywNQfRams0HCCdDdWsM2QjGr12+fMwwYxnvZ+xZHi5j6r1ltgSSg/Yj0CgTqDC4Q5+L/4/6t4EWte0rA7c/zyf8Z4737pVRVEFqAwiiS4hGsG2MRLBiI1Do0ZdamvSLtuY7iQmKxqHdDQaRNCORiNoFIKJQ2gUFScEDSqCSBVUUVXUcOd7pn8ee+39vPv/3nvIyspKTK+Vw2LdW+f+w/e93zvsZz/72Y+8jCldUuMEShfoF8wi15gjYti495SiOJBV/3xmLHJlkCAmnm4MZGfVwCWYUzYJMnbgHBBjyGeaPNblj57NC3ZoDBAXYJaAd3NrJwJ+1slU6qBHL7+7TxZ67dVubW+hs1cny3ZHkgHjG4NJMpVmIs1ye1WaSFGDj1HomNlKWNfA4K1CF44R2o3wnTV2ceaEhAXlYpTdWGaiz9L9R9aFAFAkHp9XkjVsbG1L7uIGRQ444+wq9lCvPab3+RncrFwTEdgscFEwuuEjzx8+e/6sfYlFSAQA55om4I0fRlphMSuIQkeGVCfj4rObN2/q8/m9wSqziC4kM5RRxTU7q1O4vBDAs/GEAYBfw/lHIE7JBOM7Eg2NWkOYjWuTQRn3Fp4lDARJIbI4lPO09JNv+TFpeFnk4Yo3A10fkHmqYR3JmIU8IX1wkYMjvZw584JR0jC1H/V3kO7njecyBj8sU+Ie0ILZCW9TT0wdYLMCsHNyaRPm9/FQTboPRsJi0OhhqsISRnpsnWgD6KhWPrW7KwB89sxZdGX2HCZiLHNb/yR5gq5N8odI5wRDa41faJnCgy6yn7yqKdshsx99kkMcreY4Ws5wc9zHuEKJxBwTjLGslzGaTlCu8bOXqMmGhoxdctBQU4yQXajIb7kCS9+qk4WK4s60whN4t9FDBwGCGWvzIFN8ROY/geH/3PH63xv8UoL2H973KKoHV4DuLVQmUV06ZxCQ2iZK9iFXj5Bx8ZpoZaN2B6lxRIDOALg5u8rfSweUokd1J8qMq/l3//caICV9kbMgjsCtbfR/G4zxfQRQ3CDN+PpzI6UUc7be3MDX/aOfwT/4Wy9Hb0Xje/mWaM6wVSkPTKaDLpw7j0l7Fz/0Y7+J7/2WL0ep3tehps1CmYHQs8pWkAdGBjDc+jbWDYPG1P67VMWTx/v47u/9SYwfexLP/aRd/NzvPYnhKALG5XyErU4TrXodTz59I7IFbM1MD8Z2Bwu1WGV7VPqQKmxYjzfbnx7dLON7vutVWB5fjZUyPUKDmRwyTbUySnOoJevd95xHqUy5QMEOaA67FS13qxIZ5M668YI0gareJnOSnBSoq5RukiRbtFKVvmvMgjgWYhWtb3m1Tpl5b4hq8GAUuAfosJJsK1J9YpBnZAcXmO7v4cVbn4Kd2grNz2ZwQhnS/yCIl8+CRFppBdbW/+y//xBO1T+GRW0sKQPXj4BKYlkDTETLILf59B7MMbF2VmndSmgyXUTJ15n1N9DlnwY01JR6zfg5BPClvCCKUU1m8LPIdpVrYW9EL96trS6anTP4mi/5QYyOHlaBoQiHBIroKsA9nJ9FoMeDmkCeZ5lBsw7vJVtddwRwvcb13XQZGM/Q2dyQ28h42JfDBLW4nO/8bJNDNUooBkeYz8bS2p4+d1HFaZyQ3CdYWMYWwRyfi/fcj8ODvtaN9ge27262MTjax3K0jzIlcHM2Zhqj1QjASxuu+WKI0YAAlgCyha2985iXaqgsWTQ2xpT3QraSdlzLJXZP7UnDKGaYa0JBSapREJgJCQNT/ywAXirbwWuhdKCubmg8S0PjTPYsdRirRppdoL/XFZNKUEIpRzllPgVBVnSUCGaSOn815EmAV+c3uz4uk90di8coacyq80XCLdicKmRZfCbtXldr16zfbBxFcLFXr6QlpgsF9wsywyKbxCCHhIHP1/gkzyLwO2gDl1qD6jmbsQzwULSw9X7vuem9ht7MdjGw5Rq5Mo4hX2NwbrxjSYPOpGZLGQMHZEUgHnacQQLG/JzzWY/HssPjvZZrUXjrnwjk6OwQ/rPGSvH8uL5Cp+ssFM8I4z3LMciekrU37lpjKDH8Iz1rBnPMypkFZjbfe2hOSvD5kBU2eOfai/2ALhSRyeH74twMd5/QCacuj9oH3KAiyA0GJrw/vp5sM+0TGfAa6M5n7Ng30fcwsKQNG5l2hfD04dXGk1B+/iBjU0uAMR38fK2jQnf/MdvFaIORUr5R+fDIQakA9tpyKL5DRbGZ7jFnhL0R+aH6AXni+7PTqlwPHtEDi9u0gSUmzBtp3gTAQNyT2ZMy7p3aw4U2lM2NDZyVFOIenNrdQ7vdK3DvWvpr4UPBplrusHZsEDimJVq8XSBFWuCV9MBjdnxhJT3mOF6OcLgY6//UA0/pCFFe6rVkrqkhJPSZLWfB4Mrwv4qR0kasTKyiTuZ8ukRpNMVmpSkpxG69i1PNLnqVBrqlauoOx+RySgVTYybWMGMM/3No+C/g3waTFd7+Hx9GZ3QF09ptNFfsesabCpcGslDxk7xXpSuiqwCvMdhfLzofzF5MnqOeY/ozVfs78ve8yl+bs7T5/OBr82CObA9fG600I0vBjYce0v7c2GzC5H04r+Pr/um/xWs+/9PxgmeeQ3U5RGM1Q7WyxJQyFnV8046NP396iLf98p/jh/7h12C5PJLZnYCbcgCpKp6TnUAveQILJMjKLazACOQUBCgwqOBgMcU3/B//DI2bx3jes3t4y7uv4fiYhzkB9xDnd7cVoF25dh1z6gO5aRDwttpYMvvBqleyFokVVaDKRjCLGp661ccPftdfQ2V5iE53FzeuP4zTlPqM5mHZM2UBxALnzm+JfTXADTBUdELjXfJ3PIT54/EmO5Aof/1e7H3qUEdVizdRFrKQ8ZVOje+3F2iSScU+lTcWSam45N9oPS+ZQwI0pkKHh/fgb7zik1TUp7EUw/vfOxT8C1hc2Udwvxgsy3jrrzyM3fqDYNkDKjzUifZDWqX1sQjgQiDMcXJBTWgiCVZSLYKcMyL1bOsmgWXqHxPQMGlihosBBAuFGJzz3+IMiDVseYJwUTorZCNIJqdBwNvCRq+JRmcbr3nlP0Oruh/tSUnApqCVT4dsL9ccmTEG9ATBZpO5Tnl483roAUqwwu+lnpOAialYAqbJfIZTZ86qY9rhwb4OeQ6T08fUqFI3enx4Sw0iCHzpZ7uUGwsr47voHxxiOovU7sXL9+F4MATJYo4XtfDU6RNQT46Z2ZqpRTlZM67bsxcvYzSaYTg4wGJOJ4Apmo0mWpunUKq1gQXZLK5bZjRmGCe9Y29jU9c+6x8D85H2CpJKBP8E2mRdizatTAkvBLzVDpjM9HgYjkyy54tnFDKXqIngc2EDilK9ERXx45H0uNMRC17DF3u+jP2YATrXLt0h3CwhpBJxj5xzYoLTOvJ+QMBL2QH/TQ0oCFqy84hnqNsIy4GBXqtTapg3NI/YOKbaSPKlNP/NZjojp3R/he409eSpz4A/UvW8ZrU6Ti2GxUxLkxzznK8xcN7Y2BTDK7yzCrcBAl7epwJppvGTOwyDDM4/ryey0cxCiLhI+nWvA9WapIJN/blYqMMdiwvphU4pik7EtHbMHBOUKtNBZ4wlZSQT6alz2Z3227SvKjBL65C/5/njgM5jHgFudIoLe8QIIIiNWE/lcy466FGSEXsHX8/zkffMwKdGtnpp5wwCVrK6if1ODDIZb/k9dzpy0aFDiUgMuoJMpvp7WB/yGZN9jiZmzGBxzMM1Y44ZM5C040sFedLwGvD6UPHAG0B4QPk6M1sajJTK9AT1ZsL3Of3Fw4AHjoGDP9tMrgfTEYelEQadBjD8vqz2PB10Bf1t0MsHlQOXiJai85Tvw9fr7/DrXTDjazIbkQNxAQlqqdi2bzKXC8S5s+dw7733Sjclm5m4GKENjW3qG76+p5RiNgBea/9CgBm8MIFsqSw9sJwhsBQIplHXMabSBB+xMG46wrS2lBZ4xEhZlVi0qWJFMW3kAhzwwGKaVouUG9AKApQYT9Fgf/QFsNvoYKfexWaljV65ocLyOqpoiBpQaY5+/nsd71cOpnj3Bx5Fa/okVpUR2KiWekJpmRcz1Mlwp1anjtbVkjY9W+tenfZyJak3g0KqEECKc4Vz2D8CuvJHj6IlMV6J+TPANZDO14rnO38nWxxS1Uk8wg2TbC0XLzVEERlX8PFbE3zrz74P4yl3xQnamKK9GuIZ5zfxOZ/xfDzz4i7KizGWwz5+489v4E/e+zRe911ficqCvH8U8fi+zeqycM1dZsISr2DRCLL1eklCgH61hNd+4z/G3nCMM2dLePv7jzGaApXVEuPjA2y0m9ja6OGpKzdQa7J7UxWlZgMVWgyyqJIaKjovtJrSDeoAqVdQmQO3xmV84992QGIgAAAgAElEQVR6EUrVoTRqH/7jd6F23MTFHvCs0+cwI2NTaePixd1ggpI7jNbnbL5Oia21sHwoiQUwE6DnkiwSbSEkLX1ih7mPsBiKfsKqHKclldjeQlca+ucwmA9HmJjZwfDZgSBmPMHCfF7BeH4vPv+l96L1PxKrm4Fd/pX1AsSoP/3Wj2B3+2PY6EASKk6MkDYEC649WxmEYAfjdwUDb/CqMU+7QrSzDXbXZIkO8QSOvQdzfHMwnGfzzK6tvZCTtRQzGGR+NrptdHsNORV8xVe8DsvhUyivWAVPNrchjSwdT6RHJNNaWqLbbQvEKnVeq6HX29RBLOBWrxfd2ebh6sDrF1jACqfOnNO1Ht66icWKtk9Rme/7Yhp9eHyI6XQkRwW6O5Rrbb2GQOZo/0AyIbKmO7t7WJbrKjidL0uSF5Ahno4HmA8OsJoPNVYsBOTotzZ2UGUr49ExZvx8BiHzGTZPX0Sru4vBcB9zAgDJR1LGUuxZTdZg1fkM4+G+9L0M2vh7zmd61kZQHh301PiLKfL5Uj6+LBRSCpjSlNlEoIM/lKPk2dsGx2o8EuAejwbKMHL+KNtGELVY4eh4IDs9sqBcb7Q5UyCTssNurUvA66yCjlB1UY3fiSyoVddSEqXe2WE1FTryGjkPeT/schdzj44ywUgH2x8+sj47onlB8lunproZeuywK0vBHP1fuacn+YWLzixP8NLi5xucq4kLgSAzHouQhAhLsNCKF83gn8Xo6u4YTiHGBnwWDtjj7wHuTPLQNWqoxih0ATmlbIDPn3X2kpm/xPoaAHMM6G3MgkaJMZdLtFrt8M1eW3UGyA8gXhJ2MLDnNdmajQ4n7XZYHuq6U5MO7xmWmISkME7C/f19vZZFcJqbq3A1ouSNQQ+/l59PtweyvJICpSxSMLVjdLrddYaIUjMyxAygGOSqV4SKZEN+4nN7/6AvOS6/T1rqn37rjyW3w9jgDVr9AHyoeqLkwNWvkb42aWd94Hgw/JkWUQuMJPPhYmMjsEm2JSmdwOuwib/Tw74GR2f8Dk2GNPCM8Nx9yekx6359Xet7rNpGqQAFnhyexAHKI61Z3GuAd11LKtCgM8RoGJE2P3+jsyHwSxB87tx59Lq9AOuieovvi7RSgkbSmsg0ODrnpCPEnqRhLViSlR+1wVyOXL50h2Ah3NFqguPlBAezEcbTBYYsjCvPUW7VMK8spPkkZUemQ3pIVMQK84xn5KlIe75As1xFiybssxVaizI2S02cL3XwrPbpTzBG+osGvh96fB8PPXYVtdlj0rIx903AK4cqtpFlRXxinxykqBKc/8skMnpukb8rUu1JqxssIdPiRQc2Ppo1k0tgL716sAf5j5+7dVs5GJajQipgiYYHJzTjSXceBQNV/NaffBQ/8Fv7shOiS17oq9nhKDj25mqG8mKE9vwI83ITF+crvP77vlEMUHgLxITiOBDorgsn88AujUnM/dDSR2fAEq4uJ/jab/geXFoN0doA3vXgHCN2XKLsYHiM3V4LvU4Xjz3xZMgZao1wZ5CswZZkTTEM1ChqXVNuU23g5vEKf/fvfy4OR9dRa5Xwtn/5NiyuncW3vuoB9OZPobS5hwYzJI0SqvVq0tnGbPJziEDxTo21AhJuXq7gT4wQ94715ptmKefJXK3KWRhD262GmBuCt2Cjo6BJmR76M6pyW/XonwB4Y3/jwbnC4eQBvPJll2QT+D/qj7JDyyl+4VefQHfjUZSoiabhjnJ+0X5XerlUMKr7TPu7C0ruTJWSzYvCKEob+G8GLgYGdGDgM3KalfrKvOuS5n2pJLswa+8NxtaMHxm2WlnNEbZ6LTS7Hfzd//MXsH/lEaWhtYOmQIXa2wACcxV4khWmBtaM8UZvJ9g7nRkM2IJx4nWztT2BgEgbFuxsbKLWamDa7+P4+HBdUiG2iu23W10c7N8U4F5OCFhX2Njaw2gyUTbw6tNXMBsfYTanLpPrZxPTKf3l2VqWTHVP3com/X01mWC3MwaoZGwb7R4qbHTBwrfZWGOmforlpgrg2Oye6Weyr05Jh/VhCa3NbUwP91ErLzAYHUt646wGWekocGKhG1lJ6pYIUCrY3NkLB4tarDUBT+4zAhKp41oKDOvdrsBVeUUGeSxQR3Ad0hKu4bAWJX7c3NxScMx5JW1oKiyl5jXW6QysI/LckiMDkUo6g5kx6PY21p7LIiGSRInAUtcoyUpHxUtMa5fkNlJkDzwHjT3E0HIDBsRsi5DjLpCYWY0PAeIqdt312Z9qCUwK8rupE9X7UxMdkW2pq6CsNGVfOZfmnYGZgnI2pUq2e8ZIZlbjTzdICpKm1Wjg+pUrAqPdzS0sSxW1ODfByGdKJjXPlJiR7o/o1hBNNkImkCSken+4JRhsKxAg4ZbwmO+TLP7R4eFaGkgdLX/0rBNDXWDEqLWxt3G31xEzzOsLwwJmJKhvp043rEd55NZrYRNp9nwdMKw7bEaDCreVp5NHkK88c6MLHM8EBlm3btO2cClyhpnC0k/87A+L4TUDZHaMD8NRbA721lHkiaYT3kjMaMoRIhW68UF5EudA2ICBi4MbZg5kLXHIAXi+yfqatBdn2qH8+kILQpr7zkKVNVzI2CCJvlX1GRXbBesbNiY6bDN9YT4mZv+8McuCRy4J1Uib8X+rEna2d3D//ffLIYIdeSKhEP+mz0sqTgcZBdyidCFBYGuBRciEbnXG9pDcVBg5shEGJQ4o4+bwGB+79iRqm13JIMZlaigRkgh2iSsTaYXnYIzbAtPUnpbAqLZgt7sazh/V8Ne271dL5LhOX+9f7JH/ex98Ajdu76O9upLUz9SlRQRJjWs8g2Q7RXZWnQDLWpguagq2InRdTkv52UU0H52MctDqORlA2Sn1ALxmAPiZZpD9nAU5M2mD53M+j2XZlx6kupglDfGbfu2P8PMfDu/cJTuP6UV8iGSQUlc5tlMFBK4+bXWA7/uHfzOVSsYzE2vAtcUNmpmUTM6gf1PCIOZt2EozUipjWV3iidEhvuFrfgD3tyZYdhd414MrTPlZ0zHpOZSmI5w9exY3bhGUA/VmS3rDMovp2LWmQi1V6Bg5ZyqVBqrU49brOCDg/Y7Pw9HoFqot4Gf+xc8BBy/A975qD+XxR1HavRfV01toKfmgaGZ9kFCjaU1aJfkncm9wRsgsg8BQKqxgVL9mahLLpeCVnZO0cRYm8H5GfJb8Hj8rWRStbc1S0Vol7R0cs6h/w9HoGfjcv3IB7fUq+ItdA//1n5YFZ8ngPsfkeXaMfBHV32/55SfQ63wYjXp4enOthcY8LJGsRVTnr9RgxA01eJ0GEtqDUyMh7kkMMDiuPjz5JyM6H8qajwRGWTc2NUJI68lMkdkup1q5dlQh3umg164J8L7jnVfxtp/+eZbAYUB2lSZxTJ+3orkCC1zYyIGs7XDQ1xIIUMBMXHIGkV0mfTsZIAF33XUXbt68hcFoIAvLVrcXmTMWxs1Z6BxgmOwt/Xk3NtlqmM0lBgokyCr3tk/ps2RN1h9gMjjGZEYXhhI2985iMp5H17Z6C5UmWa4Vxke3sJz0xeqRGZUmt1LB7qkLOKLf7fGB9NRqDtLYwO7p85izCRPZ4SQ3MKtObW175xTGR/tY0LqszNbEoU0laGWHOHVbU7qbTDb30BgHFkPx3BQ5IkIpdb3TORsgSPtetYoGm+Sw0914pIwixycyAuGhXK02Q3Nbj/Q0WIjKxOKYtmTh46/nnZrIrDuUpX1cADJliPkn9a68Nlfl09Uo9vyY1QRPBDoKGEQmBAPqHwdcPh+0j7BTK5n/RmiNWWzJa2u3Qm/KWgAGWj7/Tcax1a5lVvwOZ+9Ye2FGlM1iuL+R2ZRCjcXGmucuvI9mO/YadxMXk30qjCQpYC/6ckl2dGT1L1y6jKPBUIEMv9/3aczEz/J98nkNRiyyZOYjCujifKyt6z6MeXimUqISuuIIVL3e2cSE+wEBJ3W0fA81v/y91nlyy5Jmu1qRVR4lDAyKhrToE7aKjA9hkjtHWt/farYwHobvMz/P1nIivBLmNNHJ9/L7Jyq+JCsd4FvntJq/kE2vYv/2oYpPyfSWfuLNr1sx9UBw6g3ffyoamnKyUo8RhTGFBrYw1feEzEFgTs17orhphIHC+gEJ0ATNnrOsOXCgbiOsylKru6zbSQFKsg4uGTgNX9RoTqFrZKouM033IIlCLxpur1M9Bg3u7JFPfEczHhcfzB5Dpzb4/WLY1DqSouoR2s22qgu5wZ6/eBcunD2v6xNJJyAT9j4ycLG/KGPa5KNHhwg3+5AeNYHRmXS9lERQG1yRHIKJY3IgskibjXF7PMBoNceoNMekssSsPMeMfxLkqc3yHFXZxVbxrH4LL+/ek1qoFIA3P5z/W/kuPplffe9DmE6OUZ09KV1PpEOC1Y1uVcWBrEWornzRdpQLyM/ADiCeFwalAWgDxHquGgB5Lq4ZxizI4Wv9XPOIfs0Kn7AgW28OyTvQnx0BWEOHxne/+TfwO9d6GtPBaIJuo4IqZpgy3SnDdl7rHDTi6ZaWeGlnim//1i9TOlVsQwJn5F9sP8a0dGbSsH48ir+swUcNw9kIH+lfw9/7lh/Fc7pjPD0b4YM3NzEcj7BidSsLJCZDnDlzBjdu7KPSaOjgLVUbDL9RalSU/uy2G2zshMVqimqlib42HbZu7eJL/+ZzMMMY49lt/NyPvgt3Vz8F3/LyLXQWVzDfegZqez10G+E67QyNnkWm0fNa97XzhtjlyoEvGxUo+EjOCvw9WSEHM2RptI7SoedAxc+cn7dmMFJrzXhWETTp7dSEKWgpYTKaYzS/By/9zLvUeOK/dc7/14Pb/7J3npSA+V1ieDHHm3/mQZw995Q0vLztKivuqZVX9oM3H4dOMSbBkPtg5OcZQBjQatxSPciMZ0b6bwWtKRghOGyz7a50wEUmRAA6MWf8bD9n731az9WSmLhuq45Or41HHi/hH33HG9EqD3BMa7DkZN7b2MDRUT9S4IMjdDtdaQ1ZuEawRQC8Wkb61mDBzBoZ3uPjvvZrWmg1Ol00Wx1pdI8PbkehbL2O3b09XL92Dd0uGdspBoMDugzr80+fu4zxmK2gOwGQRwNMpgPJCnq7e2pqYl/6WmdT7guLMf12j2QbSAGZwPVygbsuP1Mp4dJiKm0twUa12cWp05cwXawwHVIyEQ0EAsCtsFiV0d4OwFtZTAJkDtmSnGd4DfVGS04WSrMLcNZYBaEztlpvBjhIkbqbU9A/11IVEwvU9vN5cGyIFchyxxnGgIZV/+HZSgaZz4I6S4K+GHeu93B2cA0Gi0w95wx2PYdEwCHkGj6DeY3eMvhseX9yVGjSQaImvScdBew24CDM80t7C7Odsxm2d3fXQTAdJFzjwToYSa9ShsLBsteT9xPeHwG3z/4A+nR6oQa5roYmdHwYKxsRVnhkeq0LjgYQUZwW+CkCFOuUfWYtpiO17e1ubKkJBeVWHo+c7DEAVaBQq6E/OMaqHLIW6pa9TtVemTpagkzJRwJjcH/la8nChvduPCdG/2yfzTXE6+x1g7GN64v24fwMOqTwvhksELibrDCTTdaVuIhyGa9xO7R4LvM6OI78b+PMkxhR1E5GwBLQByheYntnFx/5yMPKXtBut/Svf+4NK66Gk5oUP0RWeIr9zIrXdKDLkDooflPPBrI+oBxp+LMNgg0UYoBoCV9URq/BcerQ5M820DD7488IAX0wyO4KYiaBr/E1+PUeWEa0ivtS+z1do8TUhUF9EQAU4N6pkBw0nSy482Ly2Hjj9oafgy2NWerv3e+TAeCh3pY7xN2X78ZdFy7FBqIP9RGWtSldA8G4V1UjLvmwg/0VA5hSldypCYQXTEvJKSJAMBnh4WqEw1nogo8XU4wqC1TqVfRLSzx/0sGnt8/GhLZN2H/Dcf+fAgq8jne+56OYj66iVT7EQtYqkeo32xRzIJ61xja5LHiBegPyf69BXtLhasNM3oHraDaLjHNgq+eb0KPnXr7g/Azzz/HczRkF/85zSdddr+Pb3vj/4v2HO9F+pFHF591/Di+43ML7H3kSH3jyGLfGdYyZbi2Vcba8xNf/5XvxP7/sBam6NoCeDoT0TOM5Jws3pc4iSPIYeN6zkuLgeIh3P/UR/MT3/wJeeHaJP3zyJh4+3MJ4NsVsNEYTC9ks0aLpxo0DrKoVVarTnqxMzWGjTiIa/+sXvRhHLfpC38bvvuOPMChdwHAxwOnde/CFX3YOjz/xMHq7Jfzcj7wH3/uFX4LTqw/j6lPXsPOsF6N3qYtWlfdQ6Nz53HzNKkTURImiBo8zAwamOYOdKPxulTpUGj7umey/Gl0kpsifGwd+FLHG2kvMqHTbsV7UzlRG7AFKVixeGU2wnDUwWJ3BZ73oblB19/8n4PXz4zMvrrNg+eXcYcecchqfJK2JdZHuN1QL+AhKePeb3oeLF6+g0WlEJkVBkZpQ6ocgWAeeUv95l6j4fP9O+2zKLhikiDzImhRxMFWHYeArFpjPP64rZ4P5bAqgHf/mjGNUZdewu9UBU6S19iW85jXfiersNvqD26lZRnibhsd7BaMJ0/O0sWOAM9b98ABt1NmYYKw0M4vVPMaNVktzhAyoGpxU69ja2lP73OPDfdQ5H6ZTASSyeUoNc07Nxjju70tje/b8ZRwcHolNk4/vZITJ4FBM6qlzlzAchp6UFeSragNdAvODG5hL60sv7NDqVuo1bG6fEYib0fZsSn0jm2I0cO7yfShVWhge31aTHv4bmV2CSFbwE1gf3ryJOqayGSMg5Xjzmmg12ux0xRQK6NCfuh4SJermehs76+56DHwIXsmYEYTp/E8MIQFdq0fN70igXgGRCpCiGQQLSiJ4JHhqotXuhvRFspkVxsMB6mwekDpvuSbDz9vP3tmERivaB/v7OUYhUwqHEa7Z8Wis5hNK0S+oZ42mNnmGwXNOoHgcOlt+FwFkSACiMYakYrIojPvwPmQcYtBoEOY6kQBcdNuYYGtzUy4LZIrb7YaKEplyj2uIAiuylX4vvyMCydDNcl9zUZcwhAKvA7AwUc+QUqzUNttnWL7W+LtavYbbt26jWmcTj5D7OJvvZl4BkGNtC6vprIxaJAbDZHKpueXzjf0hssJi67m+p+7UGPIgg1RninIZCcePa85zydjIz0FwJ+0ZfJ+eX2LeeUEeX+31bGCRsvlRhFx0gKRmuT8YYjQhOVhG6Wf+7Y+vuAnogJehfXFo6neJHTkJXqPuOTZJb36+SANNH7YGDDlo9sadgwP/LgpvEhPrg8kC98xGypPe16Hd2mneFJ0o2pNQvyjySdv5etAEelNqVdeQRRxxb3Gf/skPHIMgLwQ/uHzgPUbF+w3QC42wu9PFhcZhT7eF/f3DGN/FCnddugt33323mOBedyMOZMoS0iEfszBBUo5fEnIr0WAdcmKP9Stmk9nEIbXGVVocKzDBxYYZ7Gd+ezHBGTRwrsreb3FY6s+ER1JjqvXhH2GQpuS6yNB4u7j/9VCu/3I0X+A9f/QY5qPHUC71WTQuS7KwnQkNVQQtkd7Wgs2KnTyPisK0eI2fO9Mqem7JDSSme+EI4Gd08jnHHE464WwO3Amq80YDXIx5sWJkLpzi0jxpNPE13/9LuFa+JAsyMrrf/j89Ay95oKKCwh95x/vxKw9V1MmM7728GuO7vvRlePb9e8lIzq3AKWUpOhOa6dVmQIY/MQXrdaUFusKV/gi/+9EP4M0/+Cv4jHvL+PWHb+PpybYsdGaTMbY6dRxevypgwWpyqHtVSw4s80oFzVZDm9XnffoZPO9lL8ROr4Tv/vs/jlHjPkxWczxw/314wWcu8Cfv/0M8/wX34Bd/6Nfxj7/4C3D08B/jI4/dwme++rXYPdtU0wmuEwITeXtKq5e66VCmwLtlEJo2uHieoUf2D3/XIFhJ65sHusASk/bJ95KvyesATq5jMhxmGnPQ63GbzsIDnHY3g+kuXvLCZ6Muw/poVc4C0JM/Xgf5fApNeJqTa4V4dFeMUtWw1eBBR8RNoybrF0O+U3xLeJtTwxgFklE2FveRvDmSpCXeo0yA5TVl4F0HwENveSceuH8obVutFk4MqiRHrDG1Yk+Hrw8YAdkUNObkgwLpBIL4J//PA8YFJH4tryX0tvGzpD2ZmiYEkA82MD7L4Nh/lzyNWY9aDTtbPXS7TdTap/AlX/KDwOApzJbUAhbNFQaDoTIqzFw06wx2WeUdtketekPMrTSxiwWajaI7m1PbZJZYQMNq+K2dswKj/eMDVMgizufYTJ3UaNFV77QwPLwdWtrZFJ2NTaXvWWxD8D0eDcXgku09d/kZOD4mOFypIcN4vhJ4nvYPMDjex2IxUgMEyik4OPTuFUBeLjEeHqWxKWHn9AWUyaCO6QBBozkCrHBs4LNu9DZjlo3YpY0twyk7YDY1WumyPa3rTuK5xnyu11s4derc2rmC6WoCas6JyTQYyPxsb2/uSG88Hw8FjGWRZja0UhfY5jNrNjuyKNNckuPERO5QjssEkhN5VZyjAYy9h9ZboU+1Rpx2XzE3A5BTOnB02BcQFKCjFCmBdBNPOW7gHKT+M0o+aBfZUBapf7DPvneJQFoGC6lis+nako7zSFKIhC/UWCddm9Yc51UqlnPjjiCholU3gx0+V4NPSXYS0Re4Ir4vCqFjTHnf3XYLt65flVtHm+3eGayncbNdnqU7bAIRREIAa14TP483TKkEP5O/p0vFuv5JOuiW7L6411MiQh/ptS5/PtX18HP5f3smV0thx8n9gfs2i8rMrPN7XPBnYoNZMwcyrh/QfdNcVw1eokg2z/TkZ7ozuQLcpWibXRBLUYxOqcjWxgb+7EMPoVbrkOH9UZVLObo16vdGnUc0uZyBgNdf7kMiR90BTmLD9OvyC/ei8cbnSMm/53exI4cijcwmxJOf7zOwNgCKas7CpSHfrPP7CW/N4v0G5AZH/NP3xGIKfyf/jM/XK9aakpPst1/nheWxjdaFfLP7gBdjE98ZIC2/Ry98sVmyl1oKtA0GjKpovVPFAw/cjwvnL+L03pk1GPTn6P3SpcZpGdqqxOZk+W+xgxqT5D1KGx/ae3Aj5KGk4o6yBPKUEHA6SfOXjtdIWUZbZH5T8p//RCSw/k1IMMJSDLh2PMH7PvAoavMnsFjSxHypBRcbABdQQAJ+BzW7KrZLjSPye9UGlhWo+d9UFJZ1R/N8yDduX5rf73mbM4+eG+s5nwBMFKoFS1h8dhE8eg7oO5o9fPn3/nvcxk74Cc9XeMNrX4CN+cNotLv4v//Dh/AHN05hPp9Im/tp7Sq+7+u+EKd3qU2qUsW3Xq9kX/gt1KrdsQ4JVrLRL/4NePzWEX71A3+Ad//8f8Sn3rPCW973FK7Pd5TOYtrt0pkNXHnsCdSaNQyGbJncVmaA9kntjU1ZHLVqS/zvr34OGpUxpqsJfvTNf4bj1iVUW2287HOfj+Ppr2M8mqJRfxof+NkP4NKkitPdPZw5fwmf85ovQ+cUtXxF+Z3HLbTJRbGh16b3Dja70J6Sxnq9blIajiBBgCv1oXdaz/fvtcm5Y1bRa9oMjtZJkjgIoJFtWwCD5QyLwQ42Lj4DLzzbEihl9zI24Tj5473vzgCK7FfoIPkc43vmoeFX79wAvHbYIGBk/kuMhRwUWO1NuVHsXwx4CR0pE7xxc4nHHr2G4XCOq9cPcHTcx/7+Aeq8blY9z2e4feM6bly7guHyFu7eq+IrXvVZqO9V0G5tot6MvZpjYa062bx8bTmdHXt6oevzHmVg6m1lymYPas9cyBn8GhMFzEa5opyfr+9IZIUAcVZILclBNQ7OXrch54VGZxOv+huvR2N6DdXmCgcHZFwrqFQb69T3Uf9YEgrqX7neKKkg4G31NsTiqkuj9NpLHdBssuL1ymJkNYw4fQrT4QSj4ZH2IV4n93MBu9kS26f3cPPqU9FEgSB3c0sBEgEU2bvDwwMsJgNpI/fO3aWzjZX6lBbQ3o/Pdjzpo0ofXqasR8eS0fDzWhvb0iKO+v3o5qauUsDW7nm0NnexnI6UYl7Mw3XBLFlva1tOEKXlBKvxAMPhseYNMzT8c3N7V1IJPuPQxNLXtC4t5HZilddzogLdA4Mh1bkQHKfn2t7eVLdSemuvVmyaEQVk/FxpUmsNESvVKjWyLTXroGeuSDSxA0EI8HyZDCkDaa+dHBRMJM2uwFEptLIGwAzgWcAVHfAWeh+fBxlepdCX9OcdBMhLEiZ+v1lJXqP2GISUgtk3deKbzAR4ud+QPWU9ANl2A1yf7f5vW4xR1sBrszTB+4JBLYE5f+RbnPYq+wwb8Moer16XJGa9X8lrNphmhqQ3rl1VgR+f4ZLzneWLahAWxB7Xp4gE4hWRePG8eF38HrPk6hi4jAwKJQoEqfbHJaNqlwjrda3PXstOUkddrgOOmzXIXj/eU/l6F4RS+2zGfW3vlyQJxnX8HI6ZHB2yRmXGWj6HfTbPZOUZQjOz27we7qXPvOcy/vQDD2K2qKD0U//mR1bBYlojWegp8t+b4fVGTrSjgpPErPjA4uv4d9PXOUDwxniS3fVnWhuzPpyT318OpA1G/Bl5ii8Hh7kOyJGIDzhHYfFZSSWbwDmvxbYremiZFtiHVw5K8zFimsLjmIMPX5cXV54ayYMCf64PcU4QPjQX15CRjNaKBL6MaGIyBAAINiU2joYqYqlFu/ee+7C9vauJkwP7+I7knrZm9W1uUMKc5vQsKqDhviply2IT12w400jJ41UHhuyMXEgWy9yElEGx5sodHFcBEz5+tY+HHn4SmHwMlVp0zDKRx3a067QV51YCO+vNKoFMBz6ek/m/k6WIe460lxlaL7CTANjz1mPm5+z5l7/PRWl59GlwvT7Y1+ly6qgbeO33vwNHCxqkr9DEFG/8ps/F1vwpNNtlfNub3osPD86jNB/rOXxmp4J/8Z6cctwAACAASURBVG1fikaVlYp3Al53lwvYm4j8VNhoHbfvRcVHJeCDT13BL/zu7+DBX/sAXvzcTfzk73wct7ClQIZWXg9c3sODH3wI5Rq9PasoyRKopqI1+lZVG210KnN88Uv2sNnmobzET/zKo1htXMagusKXv+IF+PNH3oZnPrCDWx//Q9x4z00MH57i/KkH0Nvs4hVf/eU4fX6DRkYK8qjDM7MRz6Hw2/T4r1kBBVrRcdDryI0jeJ/B1kRgFCkw+1jGXKNExPPDe9TJYJjRlFqTp0ObWkcqumYzdnMq4XW/M8U3f/tfRW0yxl+qN9XqO8KxQn8/Xz/vCAApfxvMgdFojvFwgVv7Q1w7WGL/sISb129j3J9hPGKqt4XpnMVVZQHVW0f7GPRp71bCeLFA/2iAdruGyWyCM7unsJgNlW6kJVa9XsFC+rk5uu065pMBGqUJhv2+ikpkPb2cYW+zjvsutbF7bgu7p0+h0WZTgBjzmN+Fzt37k8fa+zvHl/vNem6lcdbBJr/O8Oql96f3XbM5ArFKm7FGcyn5CF0cTC7I/zeBT+9bfi8PdGoyNzfaYqgarTa+4ivfhPnRY5gtRypiHY9ptRS2ZAKk9N+dUbZAhnIsppdaURaWDfp9gTf6+5qN4knIg5h6TH4vnUe2T5/G4IgtgsmkBqDhWBGckaVukgU7ui0mrMRWt8sVOt0tBYpb2zs4PjrEoH+IxXQi7SVZubDaqmtvbjV7GI2Pw+WBGtcRwS3B9ASNzgZavW1M+sfSvxJQy8qp2cH26buwmBDw9nVda2eLFCzsnbuIg5vX5P5AQKziIDXuqeDU6bPSVvL/ASwIStn+mwWp2+taFzGAiW10xjfXWtY6LZEwvLflgqx4gBWtt+SCIC/bah3NRkeZImqRdUamduChJU6ElUiLMkbjYTQoqNYVmGhPrVY1ngHQQ+7CZ8l9kD/8HgJePptmJ7yWOc4800N+cuf6z0kpzgPWM7GgkdIu7qlssDMejlBn0WVy9HC2rvClLqRFZEPDwzkAf2Q7GGiZCAlpEDvUsbNZkFshHbI2OV9jdjjg6xXwVSrotFq4duUKVosZdvfOYCx3lNBGx3qJk3c6dgteFn/HNfAzOBZtuu3Uor21AgW2t07r1iQBr63Vin/nc+B9yeGBbhqUteWyhYQhjFW4fu0+4XVF1pj3I22zJCR31mMFZorgJ7qjFraz/rywIQsphdb2KnTG1uMHyI3gx0HOdq+D0XiOx5+4gtKb3vKjKzOKOaDL2dg7WYpPpJjzlKlYiazC8iTI8mFjwGDAxu9wgZcOrkTtGwTK4J6Si1S0xt+PaQXVjIpDD4CvhdG3N9qT30n63yB6DblkeZT7+kYq26lSX68XmRdOvuHnh7OLYcz6kdm1FjrXJceB4hSik5tmmIsUL6+X1mKRPonojbo06huZRiOfp7FhF6zUS16fvSQDFFYtvKZedxOnz57BuTPnsLW1LUBtI2iDA3kvMkXCxchUyJzbNiNdtkFk0wEyimFhJcG7Wr/Tl1nu39HxbbVQ0wu37yXezLtoRTpYdgRKaf75I1dw/dotYP64OspxUZHh1eFbNrOegqnUBtObiqNgz5t4JqkNdcoEGIA6TWtgZeDrgC1/zn7Gfu96fE4UveVg2ZGt3qO21ElKkzrFca7eGJbwjW98N4ZoxcHHzkpP/hk6sys4f+k8bjXO4rh5AYv5EM1SBZ9Wn+J1f++rUC6RHSgCUs8drd8UXfBJ6f5lY+dU9nqW61k9dHgVP/bTb8PBh67iL3/yBn7q3U9if7kl6xaWVl7YbePRj30cnSaroekBUUanXUO52lSavdaq6GD+6i98Pjpb28BygDf/8p/iqHoJi/oMr/is+3Bw/B6UWjcwHtxGZVLF5nwHL/2kl6FVpbVZG91N9jZnoMTUeSqSSmMV6yQODD+XGM/4b7Gd2f7AdALHIN7nwD3p1+UlWjh3yAA+scHe95y5ij0vGgsY4PE13FTl73gwRH82wS+94zFcv9XGjfIWZreW6DTaePyJfZw5s406D036DLfqGMuPuYNuiwEcu2tRc82AhZ3NqOWuYFE+RKW8wGRQRrdNzSH1pZFCpsyPI1OXeT5bxK5Qr6wwpucqF5TcEyIlWW/yQGTjkrKeDcEvW6RPRhOZ1fOgECBeztAsl/ApD5zB5pketrZ66G2z+KQYQ+nr5G4TwNdgk7PI1dRO0RoQe96LXcm6/fG/CRzIdnLcQ0dZMLdkt/g9ZnI13qnaW88jBR4mEDgWBEPdTlN6yGarjb/9rb+M20/9OQbjA7mQkBnlBtDb6IW9VqMhULfRi6Ii7v/qItbd0Lw5Pj5S2lZyCtlSRSpU18HGB9M5eju7mI4pmViqhXARHMTCI3g+un1TqfVx/1DjV22S7Vvh7nuegStXnsZocKj3srU2v5uNEVCphsE+rcpmQ+l8pcWVzRv1tQwamipAW4xHGBwdyCtZAK/WxPbeJZQW9LYdSX7hAiel1wn6upvR1OLoFlZsXERrsUpYL7Yli2PFfRRRmY6g5KFW76XXhRSMXT3EriU3JTcYEXPZpMZ5B2M6VUzYDS58dj031Cp3xDnK7lhsbUyPk7Cum9DFiPu7utJF1zY+O2V4Z9FemM/TwRXvi7KGOwgtdRwNIOm5S5DFZ8jXk0l3caJAceb6oLVPX306X7DGg/70bAYi144xpsuZnIoI5sv1VCcjaRyb0YSPd35OmKDi78Ieq6qismjoEjUoEWjT6aLwGHZAr/vNSDe+Pu4pHJ9UcFat4vb16wpCWFuhjpcuape3fLgZsU8Av3ej20WdzG09vG45Nl7HBvy0lFRmJ0XtrH9QECRGPwrsjMXCTq7Q9FvKYdY9WOIaBgM6TITMg//megCTp97beS3uNGfcxCBFrYGTs5GxHAuROX/XYDiBe7WHT5KKsNkj4A6JCNfSM+67H7/5rnej9NM//waNlT/AD++OyCe5JwR7WIi3cyDsg50+meu/Z6xWXEThQZtHQI4EPRFzEOzv4L+ZwfNE4rPhAceCgWArCwmFUD6vNx1unuic0E6j+3c6PFVkEd/hxZQDZR+Olawto9MZfhi+1pypzg/smJTFIV4w3UWlskEVF4M3eR3ymYMFr9HUPv/tzgM7Itgw049IiId4aFsjkGCBQpjsB5PF6cuFQL3b5UuXsXNqT5oyHXAsaGDaMbEuGivehc2qBXb5GQQc4YQRwJvG4oJnacMMIGaNrfWmBNNMMf3pnzyK4dFVlEq3UFU6nhuJYLwAuUYuefByc8zBp+eFxz9YqpSidcpKcobCRizGM1KSOWDN/9vg10xx8Wzu3OQc9ORrw+/Ve1IBlr/nPz74NL7/167iYLzAZDlBnaCP/rLzJdiaVxKFeQWVegndchUPTG/gx//JN9NxM55tun/+XVrdrJDJgFdadm7uCQh7DnE6fPjoKfz4T/wCxh+7jhd+8g7+n9/+OI5Xm1G7P5vinr0uHnn046hJp9rE3/nfvghbzT5+6e2/gy9/zatR65Tx+jf8PJ59/0W86As+H6vJQ/jBH/hd3PecT8H+6ABf9cWfg9Hhh1ErL9GotlCj7dpkjlqljFaZjQGmuHzxDEqlKWg9tg76rKXX4IW+LDZZy4e0ImN/SRkEAnhbKvLw8XsMoOJ5FvvbJ67HCC7NqoTOtQjqDcaIvehuUhoucTRmxf0cTzx6Bddv9dEfVjEeVTCnfo/en9RmNiItPq/MxD6UV7Q9ZBMEWmuFjRuBqFvy1hss4IhsjZ5nKtYLRi2Z+KsFKxtolKVxH84mYmoIdAlkGwwUabXG7Eg6qCjCbjYa0s2ykp+pyWZ1iQeeeQ7trRo2NtvY2t0OX2ppvZYCMAH2wpHFY2AwKveYdJ35mhAwTuuOY+p9lAEDQRUlWPy9ipbWxXARjHnP93Nb782Z9ISBCzvzMZXbbDfQbdVQbXfw4z/1fvzGL/0GlqWB2M/YH5drz1amapm6p4eoQC3bvaKEdi8Anw9ZnRna78ImSvct4/OF7Lf4vcP+MSaToTSKPIfYYYtgure9i+lohCmdDEZ9Pced09TBTnQdKkieTzAaH8k/cmP3tII6Ng4Ix4hYqGzrPRsNsVpOVRjHnYzM6M65izjav42SrL8mGA77KNdbuOsZz8Z0Qub/loAbU/omAHim0VOXBVOYDaWxpTuQtiNaorW7AtvSE0vbG64kdGTpdLflxOLngGVU3o8GtH4rtKUcz1a3IxA6GfSV7WEDCr/P601BJFbo9Tai/TG1vry/1JmMLC311eEYEWcwgxvNBzLozaYYRu4HtQZ9dqOLWOi6Q5tarNXCysyvs1c3XyMAWYnMgwNn1qvIymy1wu42PZRHKs7i2nJWjzIE/piJjfWQLNuoVJMWns4QqeOa92XuJ6kGxYRLNMqIfcdpfZ5HaqOeWvgG/gi9L9c9AZwDLQUXo0F0XJPHeAD26HJWk6Sr1+mgwzbBXPuzKJIsds5Yc8yW8HqNL06ehfTqj/bSEXxxTMzchsSCEig+u7Av4+fYhSEIhDjzOYZ+fjmesbbfuMAY0/u4n6uBOiMSNT1K7iqU/Pm5U/5iXMTPUwDDNTyf4gUv+FS88zd+B6U3v/XHVt7sfXDmB4A3NB/g/DdvEGZgDDR1IyndnL9PQDYluA1q9VoxJ2WlHqVNSfpVR5JaLPodUxV3Mj454IuHxM2qaApBRphv5Ebugffn55u0NznBkgSOfD9eDGmmrIERsWIuj1BXLrHPBYvhiE3gL2n8/Hc+ZKcWQvsZ4Mx6lQC6RVGgDsFFdNLh6V0AO4KCgr0yM+J/FxBTD+m4tphUTCcWC510jFq1Jl2y3kNmm/oxGUAvxChdvHQZp0+fxalTeypAkA4xVVnH9abKbd4LD7YVzf7Jss8C+CbfWI1LSl1wA+zPy7h+a4SbT11FeXYFpdJt1FZ0wU9VvqVlcmOIpxDpmqIDGn/nDcljHvdgP76i6tRtGovxcUe1YNajeOmkrprjE7/35u2/n8xenNws8jWQv/dXfv+j+FfvOcC0GnY5BA/kwaKoOeyAmJpfVFZozWf41PoAP/wPv1563nLWsUpzNwUUmiMGG4ndFcuSVTppzS2AD/Wv4PU/8Gasrt7A8597Fj/6W09hUu6qqp5z6J7tBq5cuS5LJh42/+BrPxNb7RHe/o734otf/fmot1Z408/+Nr7oC1+G/mKCRmuM1//LD+Frv+Gv4pEP/Bme+7zPQrN+G41SU0CLGzBnIdOXtKE5OOrjgfvvQomNRZJhOI9DGrNbeDxjZXBq40l2NWcFNBESy8J5ZTP8O5+/HRe8yd9ZSOg5mz9XOwbwubpAQ6zFLNiqA1pV0fdxOsdwOML+zTFu3O7j9v4Q03lVaUEeOAp8ZhFkOrDjVfiA5Roks63vE+CnbGiGDpkrsm1kMFKRJfX3vHceKkx4CKCNhtKvEsAyWAxt+wL0JK3TYoHBcplV92TOyNaV0aiUlArlEJ89t4vNrTbaHUuwuG+SqAiLJzUyWXuUB3jgf/NHwFSEXxSRmsnynumAy/uzAEual95rCa7WzJIL3FLRFMcoJxz8LKgzlGRMHRfZsKGGnc2OmkJ88ME5vu8fvAFLHEkbavKm29sUo7u9s4NrV6+i24nDn+QLK+ZV5JKcbNaAU5Y7JUnC+DsWvFHXbiaWrkXzRYBKXqdayo7HaHZ7sooimzQ4vq29orPJ5hYTbG5tiS2kVy1Z3Nl4gQt334ujo+Ow2kzewdz/h312W5vK8YEd8SK4LeHMxbuwf/s2lmoVOxXgpX3YxWc8C0dsCb4YK+PJwIdEj/ZKeviePo3xYIT5lBmCseQGGl+2mW200GwRPMR5FM196mIW5gv6HW8KvCgFXaGjRF3WZgRP4cYQZxRlJe2NnsaenRqPjw4iSGP1vIvGV1Kj637p1MA9b0xQKZ9fZgCmqKnLF+UasQd7DnK9cS05WKI+2tmCmCtxBriGh7/j9zJo4WcEXgmwGCBypaBHxdApuxDfxawLiR9msgj+48xVliLJEDyHna1l0JJnpvmd3qv4J+efLLtS18uQNuSZklSkK4wQmlX/5NmQOJdiDxN2qFRwePum1v/GdtipMXhQsFO1NIm1N0u0OwS1wdBGsMlMWDC4BVmXzkAFlXEFcigRfxZrn+8vSM/IhpggLHT/4Z1raY33vBybxFiGa0Zs5fleHd9tLJqf77YzpCSG71GxXKOOYWK+WXhayDqjBXS6E5w+tYfj/pQM7xsD6mQshwfVQML/7gfxCWA2s/9SC7cT2l5d/Lq5QaB+TxIfUgYa2lgD193hCacHeUcFIwuXOGHtDRyLXJN53X892vsZ6fszfJjlsoT4rDstf2R5xl7MGYvGw4hMcP7e9UGQ0qrFAwsgnBsYGfj4EPGh4aDDm7XH3JOKka+ZXb/Hjhp+Tw6ExdyeSL370Cp+Hy2HVRQmljs8eJktC9a8Errd5LoQTHE9jOVl/1pFo95U4dy5c+cEhrsbm6om56HilI+8PTOfPJq3Vsgyl6u4Olzg4GiKwycfRX3+tNrs8voIMpke1OJVgaDnVao2z8ba0WAsygDD/D7qBNkWshjbmMF5CsrPgwe+F55/52egoCTNX07kPBp2lzevDb8nB7ie4wKcyyXe8Au/j3c+RrOgGobjvlJorObm3HLgQ900PRM3ZlN8ZneGf/r3vyZ5Y1qtG9uQAQb53AUXmVrypTGi60bS1GvN6nAv471XHsI//86fwu50gOd92r143a89BbQ3MOGhOF3ifLeMo2O2MZ3h1u0hvvNrPwvN5gy/+wcP4WUv+0s4c3YHb/13v4eXf/azgMUAq/ICP/xvPoZXvua5eOLDj+HTX/RXcHT4KGqrFg4Pboc/6Gis9DDZ+uFghld8wWeEu0g1qvRr6tQTO+068KWQhukxFiPQHixpk73e+DoxRLYSpCDDgUk5AEn8d7GJehP0YXznOk5NOtIh6PngNrijabBSozHZ0ilu3xjg6o1D7B9QO09XiMIAnlwnv4OH6sngmAHAoH8k5mSj01ZjBB5CbINKgKp0ezPYCoIAsolcU51OeHY2GlV02k10e120m/XoZd+oqbKf4XOkJyNIqLHgmdaFmT8ux4SHusZHmbFowxpeqMWcEdg/weSKvUpyCgNTEwpmaSWlSTaW/NNzkHuJXpMaAZm98UHqwMaHoz8v9lM6VzAwJyvVQKtRR69VQ2dzC9PFOXz9a78T/f7TmM5Gmk+8po3tbfnpErwyHUx2mylzppMHR4dheq9C4sh41VKragYulHsxJUzAS8a+2uB49+TA0B8cqrU81xMZS7kNJEpnwuIxOq8QDO/sYTqZCnDzUCb7vlhOMB5McercBYEhpW5T4wAWY42ZPegfoqwmQFNp6tUogi25+f7ZBPwOPnOu8t3zl9Bs74hVJkNK5pCAV0ESW7du9CTzmAyPUC1HY4jjo760qmIkG8wQBMsdxXhkWMnAlrB79iymk6SzlF0LC6ZZfDRJXuBR4Mx72NzbFbM7HUYTDBM03vM4szmJCXgpaaBkgGw0x0AkxmoRjUJ07ofv6jrYyTou8r7ogEHAbfbVa17zNRVH8XdqBCFpBDXIheeySLe0n/tM1L7DunA20KnUoyHQMgIBscoEh/qckCpwbXMturUvx4/jybPRNoq8d7HQJI5SIBw4KxreGHMZrHP+8zOMc4JBDRmF/27CkGud7axZsLd7+qzmFwkDywkpX8qbZeTYyHpgBnwq4FThWgS2tIiTz3NWiMtnwdfxOrh3cQy0B2RFpZZamMxbZ3ITJrOTg3W11oDnWPMk/jJb7oy5ZEbKYMXeLuZY5gaRMSJJxCDKbhAmGJUFmE5x3zOfg9JPv+VH1GmtiOIJFiIllAPXHOz67zmgyi82Z1IjPRFaT7MABrvWq/j3Bi4CrerhXlyDDp/UWUzdfNxeNEMa689Rb2U+wKTjzIro8gPO9x0bf6RN/bkBwHntoT3h79cMTfK+XYOTFFH7sPYBcJK15kT2ZqxinfR9/pwCKBfP4yT4UrCQfJHdCCQHNb6Gk8DZjLKlEj7M89dZCkAGIyK3Bdj5RB1LUicqXU8lNjkWa3DX5eYZoSBD0LJM1Dl2TNOzqIPR6Jlz57CxuYV2qxPaMGqClyvcGo5x/XCGm489iMbsVqRUa2T/mcqNTciANw+08mAsgEUw+XJxkI4p+UUkdwazuwWIDblHsTCLQqkcoIbNkQveTrowJBberS+zlHxE2rZVy2UyJXz3v34X/vj2BqaoYjhhQVII9EfTBPbJgjPqq5RwajHDp7cm+K7/66si4EmOKnpuwXXHXNelhHzCgVB407LHeKqo15jW8PYPvAf/6of+He6qLnD3cy/g9e98CvMKNZEtTI77ONUCRuMZbty8hd7WGWB2iF63g5kohhqWlTnatQW2qo9jtryOnc2LuDK4F5PlDJvVDr7nW74chwcP4vT2jg75o8NjOWucOr2r7MITH7+OZz3rMiqlkG3IQ1JNRgqXEs1PBi+cKyXqs9j4gvZ8kS3KA0dBNXUYL6QIfK5kooogptgowk0knnccJJQbhPRHn5HYTK9H/hNfN10s5V8q14blEoPjCY4GtJpiMFFGtdJZH4Tk7NlyvFrKtGTlpQ40fgcN2SMNSB9z7lchXSDNLpuuBVODdaUQ+Xxl25aCWKajtebZIGbdVCPszbQGKmRgY++MA52tUgtnBVW2J3aHQFKvS5KwOAeKwN8e52ZpA8gWPrzFuVH4ZvqzPOIuMPJn+JDTIUsP0bUTQ5EONtjxni62KQUu7N7UrNXR7bF96BZqjYv4wr/2bSgt6cMb+zQ/k+le3r66rSltu9DcIdAaD/potZtyHgl9Igt4wtxednZl6tZ7kivIcmuxwqmz51EpLXG4fwtzAn8Wm7XY2KKPZr0pImROP9pZMJc7e2dwfDRAo5Vs8wRchhgej7F79nzqNlaSDpM/29tbag4wOLyFymoeNoGsZSiXce6ueyXL4ERnQRtBO883SiPaG3vqkEjAy/8T8HLceB/sljiZr7CajTAdHWIqhjfO1jqLTzdoTRasuhoYSEYGeRRTa8+GMtprCNjUgn6Ffv9I2tA4j4MYKTcbqFVLcjPo9+l8EaygyQFb55FEsvOCCvDmbAQyQpPdGynDYkYwFU3qHuQ8cGc9DokBgjT+mNXltTG4MMiko4LPX2ZCLGtyZoF6eAJmFV9JKxpFb3RnkZNErQk22sjvIZjVYDmNVVyA5a6BJITqregWye93y3ky/VrPCsCLOW/cFHI4di3rRGCTLP64Pn2PXMd+tq16Hbf3b2gt0i99taQ9I10xYp6fOXNKntBhj0qJTkvzLc4/biXRDc8YzPdjcjCCzdDvcn+2pMDyBAaCuR8yX5fvp24WkQNaB7j8DGVFmqkLX2Yb6/1EWCkteINxs+fMPHKW+trpH29W2cBe5zp12clli2vzxS95cQDenF01qGAUwols6l6mrdmPL2bNqKx709/py+sDx0DDgDIGOIC1KW5vbtzgWbCUA17fyJp1ydjYWJCp40qK3ARSVBBTtLQ0MMyBuic0dVsGvLznmNTFPXtCxGZYUPBxzXFAGBjxvjxJfQgbNPOwMUPr6NH3ZJAdBF1KTyS9bg7UrYEzuHWUKpAVeY/1k6KkQ9G+tdcp4spZYY+HQAL9ARO75NfkqWJ9RwYwBXOTKF2uHakHtzr36btcv052OAoQOFmpoZLYvlbFalHHcnyMCltgsJo0aTbF6pSY1gvnDPXaTnZwnncnga9AbFoslHJwHoUM4k6LPN+zn8Udc1sdgAp5w53PJ5jgfA75734enuvF64q2rzwg/t4b34H3H5/CcMRDsxSNHHhQp8yBAiYh9zJOT4b4q+eq+NZvfjXmnDul5NKh4pqQs8gFYMXoO5o/5wGn0ttm+qtsP1zBG972b/DOt7wH97SXOP3s8/jZ9x1hPCe70Mbw4DZ2O1V14jk8GmLESvEF5DOqw4q6qEoV9z1zExsdtoA+Qq+6jYcfb6A/jhapP/JNn486nkRlPMXk+BCzZhP12g5a3bqKXx555Gl88nPvR5Xsrqzt2CiCwZP15zFn5dRVr0vnKucEpjol0OE9FY0WrOONZ1xY/knwsW4XXNQPaIwSuM1ZymKDLeQhOQPE69N/J+mJ1mSWwfF+ob0jHaBR9npnfUHIetxJ7BPnWQDeZDOnuk3LkYrsleerg2tb9vH61G2Oex+JgXxOee0nTX/scbEuorW1vcoLG7E125rWzxoYpKBA5ERih/h+3puyFSlraG2f5/c6GJNGOPa4/DP9eQQQ3pt9r2QWBWIqJdB/tbdBa7INNNqn8aov+A6Ul2zfS8AZIDH2PDouRKpTlosLAtophsdHYcPE7ErqbqXCmRTM8FkyFc3bpKMAn/Pm7hmxt0zZ04uXB+3m1jb6g4FYvFq9oQYTdMyYDAfYPX0Ggz59fKtoswsXW6uygcRshr3zF6Trjbq8pUAx2xDTSWAxGcphg7IRNYSoVtDeYCt6Vt6PdQ0M5mYTFtPtodHdUUdGgl1bWYlVnEXquN3tSFvMBhUEhsf9A+3FlXIDPYLsfgC7dXEVi93omUs7wkV0X+PYU4tfLi81HmQP5YAg3esCjU5PumCyz6XZBLPEYpqIiMlF/S0bgNDrl0FAsLrcntiIgn9vUX+amkn4PFIvRXWCZYDErF9Nz92gKeYYME3esGIGk8WdWkqLSQ/SQQCc0XWYhCTWMvZfMYJiY5fo9dgsInyC1WR7/e+xR42G4TQQHrlkgmNf5li1ex1dm9lm6YgnM8ka4rwpegL47OTro82uyZvUnpnfnQptZWXm1rnLJQ4ObwuUXrhwCf3jEZtDr9fw5bsvYH//lmp5vD4NImfz8MrNNce+LmfEeS3xbFjXsZB0wuMXuugiiFDwxI5yKbPA7/G5amnDGkdmQUoe1HrvteY6l6g4KPD+QqxHwL7GaW7k7QAAIABJREFUaewSmRUx+9zNyUseLZ/0SRnD64E3kIg2fQHiNAjVsHjxD//uTdlgzBtXARiLwqucncvBqwFh/rmciSxscQThGzAw90aYg8AclBiUMTIJ6zR257mz0Mtger3BZvZFviZuCq5mNOgjzLC0IL6Hm2pEQgaWuj8tqKJALa6dXVJCt6KNIPLk60PZn+HvctSka5SsghtDRMI+UDjJHOmoejI9F34GUxc+cNQ8IblO+L1xYJO9DU/PiMZpN5eK21Ik6/H39TkKXAPhpFPOQagP4uK9ETwpgiuxgqFoHBGaYY4Lm2CEzy8XcmC+gqH0c81Bqvqxr7XXxolhtq3xTxXNBoEeUwPD/E/PSy/OsO8ph7Y2PbMYgwDe6gCXsYH+7OI7QiNsmyc9x1UZ3/LDb8dHhqcl12DrULKYtL7i2HhsWbDS7W3hruUAn31XA1/z2peLzePz8VfOqTHTRQOTJTsi1lFZ2Yhd1gXqEua1LWau3sSP/MzP49ff9nv4lPMN1C/s4hc/NMKy3MaoP8Zq2sdOq6HuQI89eQXLSl1rf8WNExVMK0CnlfqxE3JX56hRh1pieqmLymyMN3zT56AyfwrLq49h2J/hiUUbf/hnt/CVf+PFaDaBJ5+6gWc9+15UqmktzebSaedBdDDvJR1AsYYLYGgQuw4yhR7TQKSNhPNHLZjTj7cu7yHh93tnRy+vC7Oa+RrTXM8cMpgK9zzxHCdDbbaSo6X1lTrexdW5QxHlQ4UTi+ed3Qt8r96jLAeLdq0hbcrnncdjvQ8vZ7JqCgufOPBs45YHa3EQBlvlxg9xuBQaumB6wrGF/yMxoPAxsyHj9RsY+16UsmQwm7kukLHP5Qr2cuV7cmCsQ5bOMNRLp/RxzI3k9V0pod1ootkqyx2gVG3j1V/0T1GaHWCxCi9fPedqJYBVsiGkfpWZWOn8krXX3rnzuH79up4VU+AMQiN1yw5XzMJXlMrmd++dv4xh/xDHbNergt6p9KicemTUCXgJLJmSJyjd3j2D4YBuGzW0O13dy2w0Qv/4GOcuXUrSmGBXybQ62zQ6PsBqQR3vVB7qTPezUKtF8HZML92pwDAZzXq7i1Pn7pLO+Lh/OxwHZitV5HPMCFq2tndVxDg82tdedHy8L8aObX7pq02GV89pljTc1Ek36KSyhcWCGygzEHMFGQTa1D8zgyGmMM1HFsAxeKBUZ0WWO3k48xpUJEZgOA1fW4JCCdXKbivMuo/UwppsK8+ddM6ebGXtM1YtdZneTsFWnHehf2XQIIA2m+qZRnbGjYuS7SglKVnLdWZxGAhxHsjBgq2kpS+GGGim8p394LwQ6VSNjEAEWDHX+QxZxMc5ZjykP9MYBkETc9vjYuaV321brVgDkbbn+4MUZIY4BaizOcaTaDjCNUD96oK67+R7/Yz77sa1a09p3C1JsG5Wbi611Lwp4SIV+Mtdob4mCQ1weQ28ngDMtFYcilF1e2j+yeK3yK4U5J+xCJ9JLnEwYee9xXjR+KAgHiKTxjMvWg3H2sz3MH43n3FeEOd90HsUP5fZ0q3tDZTe9NY3rDW83jhjo+fA2vg/jNcNDjzJjbx9Yz5Y+ac3NoMRpwF8sX6vN/X8s6j1ydldX7gPK08kXo+BlQfUhwFfk7sxnATWukd1FUrygSTNNqg7Ce69kftPR4wCUtzw2V0kMYv6DGqhEstAP0oCH0e7dx5QcYCQUWSU4nGSpjgVj2giJB3xOmJOBXK6Ty0ippsKNi+AfIDhfIytVV0fskxDnZCO3Anoiy5iMfmiyG59yOt0LNjTHBzngYomfS0dvgT5/O9KXVZLKxWIz1XwIb2m9FThyad+E4kt8vgqEk8aI2t28+dlvXCA1MLhwp/j1/r6fL8GUJ5nJ/88+f4CTBWBYAG+baVWCP41zrUWvv77fxEfG+2gQduv6UzFTupiJvAeunTC9fFqifvLMzx/e4qv/7pXyIbJ1xAgJIE2Wsex6KPWwGJRRT0LohZpowqAVEKj28R3v+6N+OPf+DM892IbR50afvPxKmbLumQmleUQteUKl86fw4ceelhSB0Xs9ZoKdxiQVHiYVspoJ/9NaS+l265iq7zCD33TS3H04DswXW5iVG5iWi9jOm9hpwpcumsbH3/iKp77vOekTmsBCu2t7LUez4IewFHMGtZleYFDAOD1RprsyPxMlfLlnFrr2AuWVfMoa3vr73TRqUFrvlfFd4cMSWOZrHGs3VQpZXoe3sg1jzU1UjOWJdmpMO2n7kA1ehkDb3Za2vmsDS/t/WLthSbQwZv3IM9TA3wy3vncNGNc7F3JESBVUcfciC6GsndknUI6WLwf8b3c4yhLkE4x0zLm+1loQeOH81rvS8xafk6wEQYZXqd+XVdhEBONNQKA+X380/dKprDbLGNjo6tuY6981Q+gDbpnDDVGfB3XlIqVWBRWr6F/dIgGC3bmM8woJUIJ23tndVjyGlWNLiu5eGYCC/WW9JH03+Vrp4MBRsPjAIBsbCAlDPW/DRV7LeZjFZQtpkM0ml1JiKRDF3O4kE8yC79OnT2DyZQShyQvaIV0QPv1dCT7svl0hNmU9Q8rlCt1bO2dwWhwFMCZxXR0SOh1ZU02mxD8sTEGbcEopypYxE53M3VC6wuwUmtLzTgBb71NOQXnVVTq80f9T1Y12arVm125QBBA82bVvldNM9g9LYqg+P92p4eNnV0c0A0jNc/I15GAZJmWljznYkzo7kPrNRU/YyE7NoNqOmI4S+q5yP/mD8eIgDdsq8I1gN8lvWyy6LIsgK/VHiB2PxXzZfUkPJvpLcuoaDoL4M8MLW3qor1w2jcSw+vGN9G2OuRu1HrzdfwcXs/O3inJT1zwp7UyJsMbhAYDW893Z5jy9WqLrgDYtJyjOwLPvLJS9NqXVhBTz32u3abtWFNZMp75BNB333MX+n22so7x4ffE+EQheSH3CH2z9lh1TWP749D0kgX23ugz0syr9yOftcZvxFPdbu8OL2J+N8eCTLv2xDTPLXVyoBI63yAQ18F+2r/5GlujedzzzJD3eet3DXr93cyAsniv9OZ/+0a5NPjgEIASoxJtMD3oXNAGsesNNgEgb3genDXT4LReYj9PgkgidxdXGZDq+1Mz99iIiyjSg8U/eV1mgNeDnV6vhaszqTCZ9ntzoO0N1Frf9aRLfaRdyObIQ+9NfepJqzMS9MT3Z/kQihRMUYGZL36Pk7bVtfXSnQDJD5wTXVAlHUK+j/AvLdhhP0MdDmrPF0DPEWJ+SPr56QBM2j3/uw8Yj727CXncOLAW0gd7GZ58ZjX9OWyLvLaTIjAhoEtsklsCa3yUps9cHiRjiIpZPj4yf/5Mf4fHIOZTjBt/vCipcdaBJ3aTcyX0mQ6GPOYe//zzNDYpCIpNoGAW83nmz8jBs+e9r/M/FbSh1sZXfc+/x1Wclo0U+6prE+XBXo0DRMUPrKyuVXB/aYAXnK3hb37l56Fa47gk5pqHlDYGpqMXGE2mmFVa+NX3PogJlrj20IcxvH2EZreKrc2e2KfHH3kCf/2VL8W7f/99eM87349Pu9zFtUYV773WQX8E1MpV1JYjde25eGYPDz/+JGa00WI2gshNld1NySfIWtHYnalnprwIBGmftLGc4we+/rNQO/gwjhdNbO7u6Flev3YTmxvb2Npu4aMPfwwvfN7zUKnPxRryGUdL24I5DLDJQpe0GSfA62dGqy/9PXlO0rg+n+uWw0Tgp5rr6NCXZUdizykkB/5sA7R8zzDoNpYU2Elp/tD+RntBf5+DQx5IUfASafbcmjHmY+w66/Uu5jQArn/vgJKA1yA8Z0e8R1Iu4jWg70qfwffH4RXrNGeI/Zq4jhgrdsXyfuz93/dVShZE/L3/zdfkQ5y/F1CWP2rRnjjfz/n38OcNgGlQ68/g4ZwH3vla5WvpLtBrE0iW0NnaxWu/+idwfOVjcqcQg6uuWWwiQMA201w9PNjXXkWd6IwpWbK2Zy5ozVGrS121GuzMyTIu0el0dW10CSDg3Ty1RxSPo6N9FTTxGZBZI1AgqO5tbuNg/3roaKcsxqqp+QQlHqdPn8HB4aEKC+lcsn1qByiFA0IufyPYIBhn8Rq9XwmS1dYWcZ/8N4E5NXlYkDXA6bN3oVJuYjSmzy/fS20qvZujmIe1E2Q7R8eHWC6mYix9ftJysrvRW7eH1XOdTyV3KNdp/9XWOnS2kDUVkxG18SGd8TxhoRut2djIo042OVmzec8UCcSOnbLRrKFOgK+irokK8yhRp6UfQTRlBGRbc42o5BYpeOJnUaahz0yBmUg4ASnqQ+nta6vSOAN1htBDeRxFTbrPRQC/CEcZJDTC2UnuMMEWK/uYfHEF0Eol3L5NF4rYq1XnI2Y8FUtXami2msqE5HIpHkG8t8BXzI4H4+zMBj+bGlV+jtlTv1/ZF8mcwtpRa2dGb+ERhsMj9DY2sNHbUXaBc5pj+pxnPyDJg+biKoCr1xPvyxp+4b4kK1XgkM5Tjg8BJsfKa5/vD5lJyBk43rl8iL8nSSFpT3Ki8nuC/aVXPztsUooedmshIwowHgFkZLCMoyxx8P7I11hqEXMp9kr+3fdnLOR9UfOEmmVapRLw5iDQ4MF6SW9qbr1oEGdw6MP9ZBSu7TPt5gYs+QUEMItDID9Y0ixLkdWdjg/+zBzc+XpM1/u68nTFelGmB+R79OdZD+hJ7MlrsOMgQACzHHoephbUKlhRb/j3+aH4oWliZvpZLx5LEOL1kboo2GEXXxXyhHz8eM3rQ41pYJ6zEvaHa4UPugLA5npTLeE72FmCUE8aj4ufuQBj9noB9dSi0GkIznx5eKbrcppmPRE5D1IBZHrUd0hj3GqVKUSK0d0RhiAogHluw2Yhe+7LGmCBC2H97LNmE1GsFkBx/e+Ze4XnXv5vstBK9mQOTsSBpc3GgYYXXL4W8oM5/4z1lze6eO13/zKur7YTo0ZZQAXVcglnT3Wx3eijNqvg4/tD3Fx08UmNAT7jni5e+ddfpAIv+rl63rL5B/EameHxdIwb/RLe+zQPm0N8/P1/jPJoLkaHRYMcIxa7vPKVL8Gv/9pv4UO//zA+45PP4NHJDH9yaxPTSgvL0QKbDYileeD+Z+LBhx7FhEbpBNlMp7EbEAsv+MzrNazonTkJGxoVgTXqaM0m+I5XPwdbi1todrfV3UqB7Qqyt+t0Wnj48afwohc8h2YdsdzJ8CbA6/0k9o4yKmyukiQNeWbHzKj0v55YGQNsSYOenwPLLED0c4q1XeiB82dbgEE7xIR8V881IsM7Nlum87yOfRC7jXjIAAKg+/md3B+L+RKgK4KpsDAzu5Xvt3kApnmc0nDr5iPWcQjUx/9zAOL9SdaG0vCGBjoH33yrwa1AdupyZFDrg4nXakLEf+efrKD22eC9mp/D/0sYxOcue8P43vz/fL0P/VwyEYFsGZsbLbRb1Mf28M/+xXvwB7/5LqxKBAHDIHDoKavuXOwSWBPIZdHReEDQOJGefO/MOR2g/N4IBOI9AiAtMrTUlpIVHWL3zBk06y3sH9zCbDoKEFGmRrarGhI2cjg6uCWwupoMdX+9ndNizajPJYDg94wGQzHE3Y1d/bdBPr9XDO9iKtBHcKuKfnZAq9Vw6txF9I/I6s0FeKkJpqb+9PnLqLc2cXx4A4vFWC47Y4GPcBS4dOESbt26iQYbBk3HYi59phHsEoFYOsI5TDnOYl5Cpd4RW0dnF9X08JxTjQSB2ij0wvRFbbLAa4azly6gf3BMbj+kDSnY8XnKDFBI8OoKQGJNpPnN9Px8oqBUwRkK6yqdaYvAAnyGbKxQb7eCfRQ5EW3v49xl+ruOMYsKZS+3mci8pbTcQ3oFJ6DMgeL+EXrbJRpyy4lWyBH0alWtJYter3T+YF2DnhUHm1r0pbPhZHobqj9wlibO4gCs/DvPNAJzgjw+fwVOyeuW3+gOgT4z2IWQWR4xtCxwVcdMdqIb6DmEh34z2mPPGdAMcNelC8p2CFxn0i5eEyUADPAsVeD5zB9hKBWHci3HunV9koNkXj8/Qw0lKD1NfrjOBJHlZkdK7V2Zk9I6YOZnLyIL5L2GAPmkIkD7QyLsvD5y9wXjRt6Dm8tYAnISJwrcL+fy7pakgRfnKjzfZCZNTBFQaOxOShMK0FikdX1Q5Ju/L97MhMHTSZCVA2B+NtnKAkAWZuZxGBSV2QaBa9Sf9XD3RPXrfbD4Wux/l09QbsRME6/Br50synmFM4W64QYgWYG6k4XlCUEBf7yR8k9HVb5nH+A+ZA3cDDg94R2d+RDUJr6uwDYAjnSNx8WLzMA0JmwwPL4mj+sajGWWXYyIuDFx0vo9uk76xWYFdX5ePiSV4rAFHYsRpM2Mxc5NiRW3BpGKytLm403I2IVjSJY4qtfztqd33qPvNw9inGaJz4zOTjIVT9INj11sPgXrtx6/JBfJ57bmgVo7F9/vuaH3McWdCur8Po+rX6fx7u7iK773V3Bj2sGIBR4l+l22scAUf/uzPxkv++QlFqUq/vnP/SH+4KkqnrdbwytedB6f+un3oVYmJ1YBPaajbTAj7JiDk8kAT1wZ490fn+Hw+CYOHnsEi0H4xl46d1pM2Ecefgr/y5e8BL/2y7+Jj/7Jk3j+MzfxwYMDPDy6hNGqgvK8jJ0GcPPWbTzrgWfiww89jtGKB38vMgE8TFpNNSPhWNB7kx6eNeokqbetht/ufTsr3NUla7tCs1XBrhiIJmploFlroX9wCy9/6fNlQSfwIq1kjG08g2BWwior2qBSAuB/9/zhv+WtgnOwqjXvSvJ17UEB+LyGYj+7MxOUH9SeE14r9jqWT3Xm6sLPy4HiyX3R81R7WuYwk9/LOrhKxVz674wB9h4nxj2lO/292sNdQZ51jNT3yhdbQ5gYsUID7L1aY5XAbv6ZagGcrll/kpVN2n4DZo+DwamBah6g8HsIfv1a7o7SrQu0xPibFfI4GniaiDDjZwao066g1WTx2iZ++71DvP57XofB5Mb6nKLEh3OSqere1racGQhyWOyl1O+wj7PnLwoAUpfIQqjDw2MBAq5Nvp+pYq4vFrl1eltqa7t/cFOeswQFZB53907p/Vvbe+gfH6oegTZhlErsnrmA8WQq4CXbrWoVg+O+yJ7N7VOhL2Xr3mTOz1R6//gIM2ZsJmzgwOCKvrgrnLl0Efs3bmus2PWN7B6B0umz92BWrmM2OsJ8NpR7jucpAU+0SR6gXa9iKheJkCGI+axW0Op01+CMk4ROE2xxPVus0NvawWLOtTeTlCGaDvCcm6tLWpyZEbjsnDmD/iGbT9DxgdKScBiwxRi7rXFu0IaRex6fL8eN4K1SDk3wdBIevwTdtJSk5EHZwRnnSsrUVChlCSDb7XTUWIXsOV8XTCLBWswvrzV+VzDpLGaM9VNeef+Ps1rOA4n99dlN+YU1tnGWctwauPL0DbQ6lIMwSAyXGH4XHR4EhJMUx4A29rEopIz1E0E054hlGA72+EyjGI7yhAnqzdqahVU9SCpOZ9aBz5X3tL29K9BN2zrO7ct3XZB9Xq1WxnHqeJavVweqYnAT4NX6TjIw7y92UsjPbF2nQDp1tbGmc1xBEsRYx7/n+3nv/D2BeuwxqXNqNcbYTLz3H45nWPXFvxkE8zp5/Tkr7H3aRXfGeGtsw4wEsQsZXk+GkwBgvQHLNzFjFjNGxRPDX+hDZ/1FJ3S2fqi6gWWIzs0GFgxHou8VQeWsRKSq/RNRQ0Sc8XtxOToxrVuzO4IfsCeeWdXYXAv5Af9bh0RiFj0GAsfcfKruYOaUY7j85w88IrCioMmRNllMty+O66Gmz2mO+FxGzLbSUSSfyU0Mzvj59rMzW2LWw8/BY7nWsKTr9/3rszj2yVOTw8Y0DKNEv0YHfwK4Bp3+XD83MmmezDobJfWIlIQ+J53YRYASAEbgO3pkZrKOaEks3poLhEAnFdD5YHZU6jmQB0gGlmILkx7Wr3OE6vEpQG94Sfq+9BmZ9ZeKK/ws120M07NK1y4AwtS8/HrD1icfQ/7dn//k4RR/9yf/GDcmrACPBR8uDXP8nZc/Ay++PMVsXsJ3vfVP8Uc3NvHCzSX+yTd/LirtmVqIyvpI1lNltX9mVTnnLy10PvDhp/GeR+iM8DSGt29gOaMyLtoFN+o1bG/u4cUvvozffPvv4oPv/Rhe8sJLeN/NW/jo8QWMCIoWFZxuArf2B7j37nN48JErWNV4N3wOZawqJbTabXWAIvClN6kLy7juxqNJpOPmK7QaFbHAtDOqyT+XRWQrtEpVPP/sNr79y+5FqR4dw7yBea352cSYRdpfRZfJZ1evl/Y8HBNibhXrbQ0u6WiRRDc5sMyBsZkuHYw8WG0xmHTpOZDVXufOgclRwnPO+1IeBMX+VBRxGMh5PuR7ZQ4ydfBYM5h1CiwC9CLQd3ZF64MMEudiVtih6+KzjaazsU+m/UqANGu0QilDfijqsF6ldrvW+zIjNUuShayIWdKaxNwGML9Tv7u+p7Q6qANWEZybXEhKEO+xnIH/ne/TOUHAObLRa6DTpjXZBh5+vINv/bpvR6kxEjiS3k9te9vay72vEfCRlGMDCToK9Ha3NX/GozE67Sgs8zNkilkM36qE/RvX0dvYRqvT04FNhldgL0kC2EZ1e2dPTDAB43h4hNl0ii3qfmcLpatjL69hNBjg9v5NXLx0dzBtqWsl712eqATS9NulR63cB2bSx+9dPIfh0RCT6UgNaAbDsPvb3ruIcqOH6eBQBW2UcMRWFM+EYJvkDRZT6ZdZ7Obggozc5qltFaJFmjkADCV5lHV0d/awmHM/ZdfSYDsJ0jodeqJSjjEPBrpaRWd7B7MxOwtOBbwJePn9PIOVumeNQIWFhA3UGtG8aEn3An52jWzhOM4bhlXLhZ4rXRZ6va5AKvd0fvfhEYv6wjtaKfUS0+jVyJ6oWSDlFis5/vC6GGj8f3S9B7jmZ1Utvr7eTj9zzvSSycykTCqkEwjNUARBEQRpKnLFwl9FlOu98VoAEUVFo4AiVwUpIgTphAQIxARSIT2Z3idz2pz69XKftfe7vt97jvzP8+SZzJnv+5W37bX3XnttP1NC++Cgras96wVRzo2nig2fUTQTA6fWfdHPEg9c5TE1zQJAz7axmJjry9e9F8UNj43as+reiuLaGWKYwyPASaDH34XrwwIHITBl+9q0id1ZIFDOC/x1mlhYWDAqDuX5LMqc6pgt2HXuOahWKZlISkNCj+I6FL+5D1QDHczun0+cadpRFd+JJ61MujsujOa6VjHHuX+uRfKSvIdAvbrlEfO4cpLTDV2FI5HulMOse3LsdD4K5/DvawOG8buJKtJX0rC26z2kPvn5j5h97nt8IeIlYLoqgmCVj0E8PFI1iNG/Dvl4AAw4RZ8X6FDVsiIXa42SHXZhIP2lg9KApRTJyWEHMtIBVgMQWyRBQkgLJwZsMf3BjapH/3S42nMEYWU9u80OU+NroyfW1YjALTJC1p87WcyKdHOMfcN4lFO/11gTANIoGWAO5HTdX8DOKsg74qcm2sY/zlmJAYQMb2yg+e9yCJL+1OTZBPEn2kp2OusXiK2WpvMFnkRg7Z1CR73+80fvItAZP5dHYJOGC0xvCxhYNyovv+97kTGQ7IPq8H1FvsjhVSp5FZANwFVjIK9R0kxaI+IU23dTXqFq0x/mXt+Xl94HtIy8O3rzCm/ropfwUvleDx6cwvs+dxCLmTxSJgNh8BqpdB5//MpduGjdvBUWvPMf78PhlSHcuG0Y7/jl67HcXUYpW0K1vuJdgPhIfB7KdTFdhg5u/95DeOxAA436vMmBNS3LQUUMN1apbgo/9YrLcftX7sbUwUVcc/l63Hn4FB6vbrRqbMqe7RwdwsGjJ/D86y7H9+55AukyeVsFNKikUMhZFMWq0s35Y/SLTUK8MIRNSLgRrDXr4AB6Jk/EamiXFbI12gGu2zaK33/DHrR7LWRDClnr2+Fv8iNn1NeI/15zqj/7n46kE0m9sXmLuoSJuhBHHew9pGQQ8V6tMGtNEajdO0RufpxMo5yyGLDrrEscvtVti7Xm4qivtQaWUkJwHA3shvoKPa/tBWsP7vxG7WVGzB3IR6o6UZSWsn/mFFqr3wCurXJWfOeExmBnU5+r7FEzAQU1ChGw0jwIuAqg6+8C+HY9ahp32v3GNipg09kQg3sZvDiyzL3OrAEbb4yPj6KVOhcvf9EvA+3jFAZHdYW0hpwVEnFX1tHFyMAYlhfmrdsYx4hR3IHhQbcjdk6Rz0muZWg7m86iyBRtB9a4gan9ytCYcRgJ6qh5SkpDZdBTxIz+NuoNi26yFS/vM8qmANVqv3CItTCkoFFJYGxszGwHKRMmg5bj85Jf2jE+Jpu1UL2AAbhUL43JLZvse6Ql8JfkyXL+B0cmkR8YR7dBsE+aQdtAjtsObx+LjNcmMOO2sDAbAJ0Dq+FhSnw5KKQ6EjNrBL78/uDIuPEu3eGk9m4XgwOD9hyNDltGB0WMVBbFoWGTEGTBHRUDOKai4iRnJAsJs8Ybtt+1CG4bKORSKJfYDIOds5ZsTOiwuB0ByhVPe68sM+rNgkLnPxtFj+ctD8Ged3Ik8C2VS1bURXoDn8MpG16PoAhwkkFKOogR3wh88f3jDCm7ITKqubJMaboaGk2qYRTMsTflHjvLHDB7fYOn5d0kkP5FWoiyLOF8irqKCX8wShzjDt8LvsdpL1nQZwA91QMdLdohZieseQqVL9oN7N69C0uLc96IJABe2Ttex/EAAk86UQiikxbbadnYmHIQBwxEN1AgygrPst4gR2BeQQW9E/MPPJss28HnTzs3WO/P/+d88U/hUp05+h2fSzQcAWN+nw4SATafkb+PVV6KhSxSn7rlH0yHlz/8girm1h5SOpi5IARI+gcYPRZmHRUJs2gwQ9BJty/dIzFldszYX+MBXAXSIh6lQKGsvAl5AAAgAElEQVSAYv96Ucth/c6eLwAVGRoBWg2OnsPvnfDqtED7hi1KYQtExd8V/5epP7uXcVd4MIRwfYaT5hzdtQBUQN8MV0jb8095YCJx2/swiu3N7f8bJcHeIXSp6gNpHiYqeCMQY+o4Q4kVpgcoC+Pv3OfxBNkhaQRq3BxIC2RwT4eWj9aKl95gUhlrm13i/YpsBTK51gw3rkf03djKSGvuBJgFGmJnRmPoEYjVVftJRNkjfTwEBKK0vvT9eC58/blDZgdTiKjFIKoftQsAIoniJeubaIyHLQEWC7wS0OPj7GC8g289cAx/d9tpVHn4GqDvWaqXm3Fr6yRGU3OodTM43duCRraIC7GE3/yFazGwbgCtBgXEy1huLCGbz5r0VDO0Qm32UvjCl+7EE/sW0SQXDi3Um94diV2pmGbln8+6fjtuu+U+VGeauOKSUXzv2Dz21SaRyxRQb3Zw8dYNeHTfYVy1dyvufeQEWml3NAtMe1r3N0/bsUCN4IepSYNdkfY0K+IZZSsUC33jkeVn6Ig0O7jh3DG842d3WCU5f78WFK7e44lc2dqOhWaQIqciSCL0AbGByABafU0kjWW4Hvk7l3pLovhaMwJZSvdp7yrC2wfovdUZH+2bvoEXXzCcI2ujuv3rhkyXRX1YGNZyDp19PvB5NS56NpMU5NpiyjvQDGxtU/kkgGY9h6OLoKYS9r7+rU8ViZr9iN5lhjaSE6MzI6F+b0ectFnXGW3XZXo1AHGNtd7VnSDYuuexFUdqeF+P2gUt5khJgmNB0ME/eW4MlAq2b8bGR3HnXcfw4Q99Ft36tK1jd4Y8e8PnNONLTm8vjdnZaUuXE5AWTWKPhrFuDSD6RtnE9pnBoDqFF0TxzMpli3aWLrHzVJugvWMFaTOzsxgb9ahevbZoGQ1Gk4dHx+37phZgGS839GfOnMHk5KQ948pKFZ2eG2hGwRTZbjfrVuDWbLFldB6VUcqEdSzIQ3nLWn3ZovelgREMjk5axJWgr1kliGAAp4VWu2aAd6A8YK3e2WKVPFUPYvhZOT9/1vYAnQR2+/N8ACll1MRtm/KDy3vxPGHQh01dOijnS5g9u4hOl2oqpEZU6C24jFuLmSrvSCjH1FQL6i2LYptmuMl0Ul5tAYOVgrdUz3iXzVq91i/ysiBR1lP8bq9IIWBAyYMRspn0YmJMoiLPOJgl0MdM1Nmz88br5Y+AG6kJel4XWElqAJLPAfVGDzPTi9ZZ1B240N646U0aWJRHDKEglzmp1sHUxzaf971De2zrOqx7/o4awIpkJs0iXMaMtrhMznSdXO02qkaLY7S1bM5Zvbpic3/FFZfj4IF9th6ITTjmcaTUAplIglWKxLO4ls/CtajouMZMNAXZbAHZfqRYezVw5/k50zLu9VZRZmkHGZF3jEkFEneolCHSuZTYWccposd4ExkPxDlodlqIniN+Lr2XfTefc0pD/+CL0ss2IFGlsC0CAzsqGEr+3b4fBk8HRgw0ddDFgNgFyP2oFaVB31HBHFe2Jik2JHGU1PTjonB6bED6BiMYO25wRm5iA+uL27t+xdGefrFJn5og2oIvEgEkS8uESm9d1/u+J/QLLWiBWhkARb3oTQuwKUopL1PvrY2tSJDG2V5GPwE0+z5N+pHz726g3XtVBNmeI1S6c1Pw33RfPSu/y4ODP67ZmXRAiSNjGodsWAd2T4LsUCymMet03IN00OpjJE+Q7yjA63Pnh4g/gzsMfaARAYg+uAxajrq+xkqARlFuDZfWhwC9baJIt9auG7iaNqaRYsNax8BpFKHiP9wgHksHaz186tZH8PmH2qgGY2xcXEvttpHhgYgOLIaaG0C6W8UlmSr+/k/fhOXmkoGz+x78EQ4cPm5eO6MxLRZ95MrYf+A4XvySV2DruTussOijH/03pHpZVJdXKEFozTxueM4zUasexZ23PozaTBNXX7UBX3ti2sA1IySNTgoXb57Ao/uO4FmX78D9j55Cy6gubStQI/86W/BmC7lcEazYd61iNgPww4djQCCs6l4dVGT3IpdBKZvH83ZN4Ld+aosFSXlYGw0mFK1pfSZ7N9Hydn3mhNLkzqUPtp0toYOR75WwXlYVsq3mfxt4CBQF7adkb3vULxvoTjKq0pbVOaNMks42reVkzyXbc+365d/jzIveg6obkiQ06V61VVfbZJ3NAfAaZSEG9mzuEgCvQLKnZlVIrAIt1/ZOzkyP3sZnLiNK6uZmgDbQyJx65Qno/veZ3hbnN0wMeZ9emJpCy7o7+fUZb+QP/5+/l0PMv5vBzbmMkcZT1yUA0f5mXmOgnEchuxlv/ZV3WrMPRtEIJvoAxhr9hAZK7R5anYyl9Ql2G/UVjIwMYmDAO51RItAoIf3W0vwts2BePc6uY9bpL53DSp28X6bgYXxSNjoo5gvWOphR1vN3n4OBUgnLtZq1N3abRkk3V9Bh8RXb9xqlw8bQx9GjWzV0Gx7kqFXraLLoqMvu38PI5qj1ywYErMavGtc3l69gbP1mdDu8ZhOVElu+pw0Mcf7sulaY2EExn++PKyOeat7Az7SCY0X6gGgIslVK+1ukkoEspK2T4MJC1cAfO5SxgG5scr2l8VsrLOxytYwk2OHNZXgvKmB4sS6pKTk06suB4+ya7OTlGmUj6MQqEGdrLVDQFKH1gq+G/VVYgkCbBbJKbfMZyAcm+Oc1VLjV6yX2zKg0gc8v0ORp/kAxCNiBUehctoIDh096FJptvFtcF27X+I75YsEakwibWLSxzgivVIUSbjz3hp7T9zG7vSU0C1+FVA7hYcAzybnArJGYnjpjtn58fLzPBWeE94Lzd2N6+rR1ZbW9r+ZQ4V4EwCu15UTDPwTa+HntOY5rrIiwVhhA9l8Aue90pz2DrbXD51eHSa0Hd1yDnjGLygIdSnaDn1Mhn6K/OlN5X93Tzo+g88z/X8vr1VnB5ymXiqt1eG1gZbRXcSvdqvQPnXCG90GoUemSEH0CBhPZrLUgQ4ekQEkcBRDIEX/XgFiWlbMM43s3Lx648ppjYC5gmIBnL7KIAVNsaPwACxzeJAPYt1ICh/wFNRNl1LUoXDfVvToWlfkhngDeGKDqmTRZWjBWpRwKRiTDwc9aZ7LATY6BvECfni0Gnn3jH6gGmrcYzBqpPhLs1rzHEVCbDy9v70dL3YgmkVV7n6DAYBQQ/p285KgtYPx5Hzs3egK0KhiS4VeE2IFHIncmQGGgOIBfbU5zjKwgJomsCgDEfyb3VUTfnReL3khRJCqGjAGvA6oEMPHgkUdpcxQ2uD1btD9WO37AP3zuLnzzxCga7SYaXDcsArNWkjwAPIpvzUXQwWAmhQvbc3j5jVuAUhpjw0PIl8rIFcr2LE9PzVgjiU1bNlnUlQZvfm4a7W4WP3jwMSwvN9CsNXF2bgEbJ9bj5S9/IW79xi24744n0F0BrnjmBD59zwnMZ7d5Si5VxM6JMp46cho/ceX5+M49DyM9QDUJAoW2SUF1rbW0644ykmutf9lmOlTz58lHDpFE0pH6njn704cixp+5Yife9By24fUIHLvuJevWnZpk3BwUWWSnz9ddLV+mzdoHoVFWRmeRA2mlrn0NE2qoclqAV+vMwKlqAoLCArMNAn/8nAx535EKxjz+/VpHLTkP3KGLaRoytiwIonNJMoHTuCJQGXWE7Dt6nYR2pGiwf8eLL3T+WWvSvuxkIoWmCGv/TKaDIxoDJ9YqvbsmH8UhsbbzISoloCZgzbUscCdH31OyztfVecTR1ZlPACXnkL/zKGbisCfg1XL77iRQmqqUQ6U8jF9+y3swMpjH3Py88cUJOBQNYhSc4Ixn99m5RYxPbMbC/Jx1L6tVF7F588Z+FIpG17qGhe5ZOuv9LM4aQOVaZ6R4aanqEbxOG5MTG7DMyJqtuw7WrRtAl0VbpDxY5MlBB9PhrRDRs2hWKHIlqOWY5Qs8lz3jMDwwjAP7j/r+YcaU7XvzBW90YcC+btxXdl4rFAYwtG4Dmyaj16mjUmKmqWV0A+4xrhNmfUyqMtgovRufi1tfNle2xDNriV3X/mDGg3OXzhEYZfD0SUbUWcw6gFyhgOHxdV44VqUmsvOc5cT6PHobb8qvsXiN19u6dQgz01PWaINjrfVCm6/7ykbZPITWyLRjsmW2H0OGQvvFwHmIMBtANHUJrzNQdz067hx73tNT4FInSBzrfreywDGnrZ+c2IK777kfhULFuP/eypuA1+L41miEGa0kQpvyXgbBSWUBt1Q7+lSkAEqHh13RQ7Jgxie27K4K3/0Z0W5aG2f+P5/d+N9BOnXnOduMukLniOewHAcVdRlmChFx/ZucUdpVc/ZDIFF8ZtuXUf1Q32arfW/I6HC/2RkRzvG+E9xha3WXLDPFiQKpIK7ys7i0tIq2KLut80prQvNt53PgGCtrr+8IGMd41ekOA87hjQ/5+EYxSJU3LkOk72gh6pDX92Pjo0WbRE+Sln5K3yskrUGPIx/xNd3b8eiCAaLAmdFB6s/xYwqRIpJzDBgJNuUpBmZD38DEkUe9r/FsuekDaJNB1SBrPATMxGFS+sUPtCQaqDRBbLTja2ox8np6njhi6YsqIpr3W+wlRYZ6No1jEsFw8Jg4OlzkXkxg4xtaKHvHYKPum/xU/Kymmxistr1zSE34AZNEk31+rPapn4YyQyL1iyhyJ5CwFrQKFAloWn/3oJeormea2/hd10aFdR11QHNDlcifxXMZr/f+WAfKhECPvXe8uaO5iq/Lcbrp5v/Eo+09qFFPM6gtuEH1QgmJhJMiMJhtY0/jDH759Vdgtjlnxp2anoyktFmYkk8Zn6zZZXWz74mBcgHbtm2xg53tSFkQUyoW7f3YBvQT//wveOC/9iHXzuH6a7fjX+46iuX8NqMgpNIFXL5nK370+AE87/LduP0HP0Iz7bQEUhcowM9uSrSEthbJpSsWvHiB0SG2AA4/dohbipJRnIxTB1JpDJTLePkzt+IN11XAbAC/Iydn7XnjezkphlAjmfjs0Rpb+12t6Xiv6/zpA8WQTtfffT4982TzZjZvTUfJsCcE8LSXYudIh7H2xVpnNQad8XMqEuq/6wTd6qQCWmec3r9/LgbjYg7wKkpRKOMN4FRtjo02EWUk+n8Pxtiiy2FPODBzh9wloELBmrJa4U9ej/JJivIQyGh/qGmOFB78DPdGFvbM6ZxFeQkeJYPYMjqOA9c+yA0a47wun2touIyHDrTwz3/193jRiy7FV796F4qZghWVEUwZKO+2nQa0VMfc7JJ1HVuuLlpzhcEBptadf+nAhBFWj/gJjPP/fU+2MDI0in0HDmNyYhva5AAvL1mWgk0QWLREgFfMAaTMch1xLEiXcH6prymmYylJxQiXFZ/a9b1hQS6TRNeLhQEcOvC0Kw9YDJi0tByG1q0zWTVGgbOpnslvFUolDA1vQD6fxvAAO07UsVxbMTBJyoAFWArufNJpUaBEkXxT3F9Fw0p0mDmvHBP/ce41i9GK1AtutXFg/xFkc0OWZcoWC5hcv8HW1go5vtaExCXoWGRHzV/ya3k2McJKWhSzT1s2VzA9PYtex1Vb+HySu4rngvNoEenA3xWYFxiiYyZApDPctGuDesNaB0b38P3p5+/aDKYXULrDQzk5PjelHjdt3I77HngISLGuIWdUmaTtPUzijGtE9sPOMgP7rlrBaLPHi9x5NEc4UEnSQYoxdtbZGZCOMH/H9zGHLpPC4uKCjQkLEwl4PZrbw+5d52B+fsYoKRxTat3Kse0HvEI2VkCW82aBuwBITQ8+OKuKsHM8dA45HuH1A7XEgmFuR1UEqACezjl1pvUgRsb2gTkmLae68EcNKXTGmlNmChgFW1v8u1NbkuCXKFg614SbZBf4PMMjQw545dUJCGgjmFce+BwxyNFhkACHhPfSt3jRgRmDBh2u8UGvAYpfIAZ3+uxao6aDT88fexTSj/MIbFL4xHfiYSTViRiM2+ILChRWHBnROnhvauHJmBlnN3A6+x5p1M+5Hy0JFYY+0UmBTPwuuqbGld5f/H2ll2IguBqMe0GP0jk+6Wog4pEceWuxY6Jx0SHj8l2J/ByfMRaeZtTRos5m5KR/GsrsA+1Aa0LvpLnhWFoxWeBO+n08iqAfOTmaAz2LDi9tAFWWx4BYqgzx7/Q9/i5edwlgCBSJiCqxFkzEz6Dr6R3jOVi7Nu29I0fAPW/gDz9yG364sgXNds0ORLUvFjlfBwFpAcPpNq7Ir+C1P7sXx2ZP4uxZlxkjgGjUmth76flYXq6BymSMYJEXx+8TBFM4nhxJ/vB39WrTGj0c2XcQ+x6awlC+gmuu2oZ/u+8MznbXWeaEgvUXbF+Pg8fP4LoLt+M79z2CXsH7wrMwh5ECHsacNOMZ9mjsS7Zm2JCCaU3yqXhQ2oFDukWIzDItaI0fOh38/HPOw89fO4AM2haNWzvG0tWNnb14fFPwfehzldQU+B7TekwyTvH60r3MsQ4Rx9hhW3V+WdTaIz06SEWB0JkWf148+ngN6XxZ7VjSEiaFvHoXbxDhcoDWRcqyIYnRjJ9Te8GuH2SFbO2k0gbQPLIV5HXCQzL6qfER6Imd35ZFlhOqGd+1lW6i16ShqVuklECr3U2jw7a2hTLaqbYpbTgfz5/VgEPQK7f7hWJCRXj5nJIos/VJGS2jzrAwz0Ggn6m+znQu2LWilqu5/ADe9ivvxXhxBVc96xL84AeH0WHk0yKnfg2qAZCfS4ewUe+ZhFmThbKdFoaGK+FsdL1a/nCtK6DAtct5N0c0m0apWMGxUzMoF4fQY6EzeapMv5croORWuZzFxPggus26VcrLQBuwCkoitBl8Ll7TAHG5kHQx9YSa3f/ggePIZcueUTTqTQrZQgmj6yaN39prN6wwmnQJOqMT67dgaWUBm9ePol5dQKPTsiYFbHThqeiG2/KsdzBjHYfejRFKOWFuK5xPGe85Ur1cL7mHfMGbLYyOTuC+Bx8xqgdpFWy3vW5y0tYsWyD7fLkzUcrn0GDb49BBkOCVHP9Wo4bRESI/NinxBgRqzMBouta8AcKoy1iswsP3M8m3fKHfZtY/K21pPwsk/8ZrSgpMwEz6y+6oeOAhoUM4aMyHzCjf4bw9F+Jb3/4vK9zNUaqNrYPNtoU2umxEMjLajzDbmm6TEpTYZY4zAxjqdNZuuC5vsTLgIDU0IVpaWkLROpC1zUmUrFoWPdNCViSY683OzG4LjPCS8iLFFgYrhAH0zozwalw9M+OOGUG9ObqK2EZ64zqruHb8P3firAlXi86F26B4PQnXKYDBbGY/etx2jq+dOoHSo4iybDnvo2i9KAtcm8IyOh+E12LQq884lsklKg1aWDrchaTj6AS5UfIG/CBPUiEKYcdATcBFDyfAxr/HA+dkbI8c6iBea6Til9KzxuBNqRMBrDhMLyOnydX9NSm6XpLECGJGIerXH7SQjhdAtHewruqrqSD8uxn6EHInx8eBth/m8jT1PA4O3TsSMEvGwaPJWmB9bzYqdOtHqMOC8fsEPmn0uxgA+vUTtKnFJnAoJQl5Vh5p8YhdPFdxSsmes1+g5UUjvE9flcIGymeW9yFfrj/2gaeov2seJb8mEGG/XyPV5s+TOCsCAzHwkKGPN5+pLETpc605cYY05jG40btrM8ZzqPdaBUyi9DpVEH7/b76KJzs70WhVURxwMEnjz/dktIbjy3QrAUCptYIri1W85mcuxP6Th9Ek0GBzDko3tTo478JdaLBVqBXpcF3lzZM/O7eMkyemTWrJ5KF4rWIRz7xqL77xn1/HiYMrmBwewpWXb8Un73sac9hoDhKrwndMjGLfsTO48ZqL8Z37H0anlzXqAgvWGM0lEKdWJZ0VNr4gJcMjSA54jWYU9s1KzTmY5WLJpNeYiiT/7Gev2o433TCGtOnwhs+HfWRrdI2kn+ZR+4DAsv//kVOh+8q58LX2Y3hKEUplVFH7UfNnhmtNSk7Ugj6gjgoYVwHmQGvQWectQZNz09aSHS9uhNkxSYc/JY20R3Ve0Cj5WZs4y1rfdi5FHFo7j8yZD1KP5mwn54DphK8pAuOxo6isvXc4y+z+/FsnixUsYmhoJ173qp9HFg2L0g8ND+GqKy7Di37i2WhaL2PPfPWjRdF1ZQDb3YhGERwVmytjrnsUmUZTe1/X8qiRA0+mrS2aRmPdXYc/+r334opLN6I8PIi773kKnXrNxlBnjs7+UydnkU7lTR2g2W1juFxAOtOzxilk1CiKxOybop28X19OjLz1TBHHT83Z81WGx7CyuGBFXmyOwhbE3e4yysUcCvTrg7NpAYOQSfDomBtvAWzTJqedCECGNU2Tk5tx3z0P22edSkFnOYNMvoANm7eFjm01ky2jAkuuWMb45CRyhTSatSXk0l3T6KY2NykuSnUbqOnLRnojA9NSDfrI2hai+HH88znrUdxfw1bDk6GTCQwPjeOhR58iiw3F0qCp0wwNj3rRG+e3w25gdedi1qr9c0FZz6HREVPZaDanbE69QVBSQM41KHvogQDP9nAdK9ggYMp/o1POcdV6djzhhfjaT0lwx1UxhD2s4UYoTFRLXQEn7SHjXpuWbwbn7NyFO793r60p04cO6eF0mC8CPwYH+HlFRxXUkK3ls3HnUBmhv5dpl/OFfvMJjoc5YaYmY/qOgTLkUo8sUlOkmtQAG6NU13R4T58+butXUpkCuqL70CnVXtH48lrCRbGdjzueCVt5gE0Fogl/WeOmgjwF4nzde+GdrsHMA9+R2QCdcwoO8DmER/geHCNTgchRus2VHMwRyRdMZUTZXjYHM4qh0VQKgZrmEmhWtKbFYyAkAgD99FSs1RgOXx3AfkATqK0u5hKg1Z8xKIyBp4xUvEhjgBEDIoEVLSINiHulSepTUYs4haHnFTDW4lM0QYdsQGN9UKbqQYsaRMbDgZdXfsc/sZch4OSgj54XJ8Gf1SIiIY206gJRkY0MsG9cj2RJfF3j5mAgAQDa0CYOHgA2313AdLUT4sYlvpaAtt5DlAsz4EGTV0ZZz635YkV8/G+6BlM1cYRLG4Cf1e/1Wa3B2DNjVIQRSLtPBP41Lj7Pvjn0n+Zz9TglxT0C/Hr2tbQGgYr/v3eNx1EbPHZq9DtGeQV4eBj++vu+gCOZc03XkmoOinbZ/QxYdpBPZ9BJdzDYauLi9Cxe+6qLcezsKdQaPqcWHWo0cdkVF2NhaQlNK4ShccyjOFDA9Jkl7N93FN1WZ5Usy7XPvhRf+LcvYvZMF4VOCzfcsBcf/fZhLBe2opDLYnFpARuHB3FyehHPfcYefO/+xwBKjZn0WN4Ab4N6hjlqCAPZUsGqp8k1ZUU7VSEIgPvGJUgt9Z00AuRcHm9+3sV41TVpeN26VFq4HUJaMA77R87xKkCrdtRBjcVBrlKx0VoIWpnxOaKziL/TOaD1khi5+Nk8o6Hv6TP8U4C5f74F1QbdT+vV/+57+MetKZ1/cWFIDHTjcyWOvol+0T9DQrTX9pFFSj3Kb+McAhR8Bl3DimH6cmceZbVzlfF3FpOxFW12BG96zf/Gtgl2DhtClQVb1RYGS3m0Fw7jjz/wHrSYzmSklwoMoeqda5zWjcEQ53i7VJq/VxS9TVNmyTuD8dlkmBnh5g+dOAYEDDinOug0THoBt3z2Hjz+o4fxrKu3oZNO447vPY5iqIIXpYrXolTRieNTSHXTtsdYQV8qMDVKCS4WmjkVw/d8FAQIKV8LXnRTOHNqFqlM2agFpcEBVJeWkSYPscXCtTJKRdc177RqgZ/ugELROr6bZ0ydt+/nYKCXmEwTKWEp9Dp5HDl8MqmXIEimfUtnsG7DZqMWUfarVa9ZcwpSkcYmxjEyPohGbdHAJu+Ty/j5ovuaDWh7pJRjrag8HY2BQTaR8Si38XT7rdnd0ZADx0xSqeyAo5AfxCOPH7JUPceEAYxiZcj4qywKdJ1eD2YxQsm5kB3j9QYHyrhw7y4cO7ovFNK5nRPQ1T7p7yVFAUNBqmiQeg9GqtUtMFYI4HUEepPzJrGPxicNtBJvLd20KCfHg/egfJ3bvyR4s23rdvzXnfcjnXIJrlzBC+Ro42mv2LDEdcqTKGrfGQzBPWs7zo6VAcA3COYo35jLrwLJtoasKQf5uL5/SIkolwog1YEScXQqlFGgo7F9x0YLqpjMGCitV+9H9G0+rDteLdQR+LkpWywbI2zQt2Vh/ao1s5/zUnoInVFTiZSYcF68/px+mWRtCM4Nk0WyZMJkfB7fO+pH4A6KgmBaFwLP2mskYdGe+TmSscyiq05kEpWGGLwI9MhwybgLvOqAjB9sbQhbYKtvCKIuXvydPDc+rBZsnHYXmNGg6/DXRtShLc+Dn4uBh4yj7i9PQQRn3VfXXTXha9oE69r0GNaORQLUWF2ahOW1uAXuaIwFzHWAWPFdpE/sYFWpWun1Jf2iNR9rpdW0ieWleRrUZzSJRvuzC3wZJywAbh54TEnoR8ZQz645YMpJh6UMd+wkMfW22vsLHM7ACdacyuONDX/sQDmIT7z9eG6YWpOjw3sln139eV5bfNh4HDRWfQU5FWdG99Q60vfitaj51335b3JgBJ71LrYhY/CWzuCt7/0Cjme2e8mU2koH3U+CSW78Egtjsl0M1uvY1TqO17z6UsxUF1AnWTfsHVaanHv+diwsu+YgeXWM5FSGRk1m6JEfHjQReBaI0AgwKnvVtefj3//1i3j6SA1bxodx7XV78HdfexL1yjnW2pgtKUuZNJbqXbzwygvw3R88hk7eC0MY4TW9Ses5z4gJzNiTF2xpOq4f9lEvkO8Y2lWHzkycJ44RC2wYkfyNn7wCL760TWnQviGNx5VgS1Fe7eP47FF3NZsXNoixWpCedYIz9QCqkaRIoaDsVXIA60yyTKsAlLqeqV1wlCrTHDsQW81r7BvOUMiYANxIrSNcs+9UsdvPmi5r8TlpdShRF0DMWAIAACAASURBVDN/50S2Tc56DH69QMx/7BlCBM+iGf5blyCU7B7P21Ah7eDDqQh9h0C6vGqpihw+/sUHccfnv47LLptEnVG3Vg8zC3NIraTwv97xM+iODgDpLfjNt/wWSsMEVT2Mj7IwaAkXXHIJXvj8qzFQKZpcErMCBBVygvgutXrV0sX8XbWWKNa4Hco6F7fVRrXVBFVeLP2cKeMjH7wFZ6dPY+eOCsYmR3H/D08C7QRkaU2RZkNKAxk0nVQP69aPI5/PoF4lMKX9UatTKh+wuCxvzj3HRECplC/i0MFTyOaLyOUqyBaoDpFDtVG19ymV8xgZoooDK/2TZjwC0jpT+b4EjTpbCLCNAkLFgix54z0cOfQ0FXMD7cAzfzwvGq0ONm0+B8vVGlK9FnrtGpbYqSydw+jYMAYGmE6u99PxjP7yxzutVT1LAE9B60y1M5TnUJBOM8AZ2sp6ITYzRH7menEV2xw7MK1XgdNn5r2hTHnAaR4pYGRozLVu0Ua16l2yUkGJQ5iBzzU6MohnXnERHn7o/sCf7fX1V2Wv4+CI1mjc7j4ZRwLSHlaqy0FCLdF39yg5zyhmzzzYZDmJPvB09SH+nvMvybA+VSLrzkGxRE6rR4wvvugSfO5zX0YhN2B8cdYiOI7h2vQmOSwwtqxERJWkFGUrZPSkrasxMYeuyYBCDoUgl8ZntEgmaQXWWEba23wHNptpYW5uzgq/OM+8FouAR8YrKJQz1lCkttJEOhQvCj/5/vMi0Hj/836ifsRZ8zjzzHvxxyOs7hDxeLGAXK7Yd+pjICpHnuPcbPoatbPQxAgSZ1cYUPNv7SGDw+J7Jykq1BoWFhS2ibO9XkxOAEy97rGE0qBDNIkQunfIARDA0CGvP9dyS+PPyauND2OBI/5OPA4Bpxhc+yG/WscxBje6pkBr7JmsAhthUeuwiaOM/QP+xxSfcQPLo9UCsc/HRiMYJm242HONjbMmXZOjdAI5wALbAkyKcEiSxA1uErXsG9lIEUDzpmi2H0zu6RogCHJjAsP9zRcij9psZpSjVDK/a5urL8rPhZdESGXEtVls3URkct6nn1aMaAzxeMRRNc1pDLL1vga49YE1Ffh+CPOdVwNhXdveIxToxEBaRW59MBJdX2st+lU/Eh5HG+L9oHWn+dAakByMa8Sm8et//mUc6W5hT1wr8rHn9DJMj4axNz3lgtp1rOu1MHn2Cbzpzdfh9MIsSKnSuDJqvmPPFixVl9DtcI96mm9y/XpMzc7h0UdOoLGwjK5F+HpI5Qq4+ro9+Py/fR1njtUwOZjHNdech0/cdQZT3VHkWbW+tIByIYPlWgovfdbluPX796DZcyWGYqFsnFcaZpNuouJCoehi61bUwT7slCdyA2tzEji1fC7be6EH/O/9zDV41u4l5NZoZfcdDfJ6o2j92jFXcYetb9JsmNZnFDHlhXEEA0eOncXTpxdx9bUX9M+xxLn1Jhs6c7Q3dR+dgZp/gW6eSdo/a88ZW0eBwmNzH7rC0UETiFXWxc4WZmDaTXTqDdz2jfux2EzjRS+5GsOVHHoZUirY5tMpC4kjlQBTRUpjY8VNQtqi23GXbzInm05ilIGz7pQ5Lw4i2NP7meHgHFs1f8sk79oD6/DGV/wpLtixiEJ5CN10DvWlJtLZCo4/8X383T/9AVbyE/jlt/4FxnNtZJgQ6LJYjIThFgqDwyimsxgfyuGlL78e6zZPGI2AVA8ZVz+nAnWjr5yRw4kDp3DbbbfjwMF9WL9lEs970Y3Ys/tcq+geHNyAv/6z/4vp0ydRyLew9/Lzse+JY6iRv87ir7a/3+BgBSePnw4tOnLoZto4d89OzM/PmyPACBjnhevVjTqLu9KmAStDyvVcypcMiHZ6aWTzeVQGB00j1yv8uxgbHzQQ3WysGK2BGc8Y5MaAge+tIA/Hmk1aWMTKuSYH+PFHT6HZcNvL1Lgbf9I5Uhhft9Ecy0ZtyYq8lquL9sw7dmwjoxOtRsOidwQRAhbKiBqY7XBMBq1RBq+r4EM/sm9ZtI4pxVihYsTfdJDEaCnBeQ6HD55Gu0N6SdayPuQYc9pHh73VMgGvKPUdyrAREBWcZ09QxbbQF128ByePHzInwN/TU9vCBbLZOsctMi75L2tA4VE/BmPsfA9BHo4v543niCLLCtyYSkOddC+nSXjU0CW4nB7omRjVr3B9yHEhNOGYXXD+hfjyl29FPku1mRzyxbLdxzLBPCNTWZNyVGa1H9DpkasspSLvVqbUv9agRc8LXsDVB34Gmrz4kMVzlFcznn+rjrNnz7r2b56a0h71ndgwhvUbx3H61CkrqBQVQBjN7RP9Y89sKBim8yQGlxp7ZV40N6KvMdos7jLvpQLXeB51DVdt8vG1wF/WQaxpNAfgy8+akxSKiNt9J96dewWy9C6y9cJsdOL5b1Rbkd3htc6/YE9StCZwpMOVHxRpW0BBRjwxHKu5dH0PLOp85eDWPVoZC6W2YuOxFjzoZfx5KEPmKe1VHp+JVColmnDddF0ZUDv013QLs82/hp6hiU8MVNLyTsYvdgCSiKrfW+BL19FEJAYrkdohELJJCXp7ax2O5B0SySY9g55bQIKeYuxFxotWcxKndMyzDZJfWqjyevldHTJqT6l5jx0GXkMwlMbX1ogFknoWrbEDPkSnBFDi9aMxEVCP5z92uvqRv1WcZb9PTNOIKQ1rgbSu4ePnclB9reQgcbQ2oqgNqmeO/65n1TtofWmstdF1wFrxGiuI8yX80rs/jxO9zWh0mn2AFHdw8xaaAPUOCp0q1s88gte/5Tk4dOoUelbEUAB6GftzfmkOYxOjKJYq1uWM7zU6PoKlahOf/dztSLd4lZ7xfMeGhnHjS56Bf/nwf2B5FtgyVsazb7gUH779GBbS4yb63q1XUankMTVVxQuvvRj3PPQEGmzbaY0rUhbhZRTaOgtmskZxoEpKLxRZ0thYUxMzXFzb1Kt08XpG/3WIvfMV1+IF580jnS9b9bbGU/s1HfF5zQkjdShyWuL1pFbUPKtq1SZmpqbw6IOP4K5HTuD3fv8mjJZm7Pq+b8P+s852QQEgzjzFihDR/bSfNJ/+d19Nq86wAHj7WR179tXNdWxt8jzM9JBptfDNW76NL92+HzUM4lU/fyVuuGYXcqatRcNI0OqZK7tX6Aim89jHzR/Ezg9SEUJU2Yp6guyVFAJix0EOukB4H4SRckBD2G6g2S3hXX/yOZx59F5cfd0OLCzX0O5kUV9oY3F6AX/yntcjPTyAb373JG79ym1YP57F8PiIj02a/Ngu6rW2SfAVOy28612vxCe/+EOcPnEcJXYc6zat+QqL9KyYlQ5Tt40WOjj4+FFc+5wrcOWzr8LKwrztlRpTzDkBrDKO7VvErV//Go4ePYh8IY3ByhCWF6uorixjaGgU6TQBWwbzZ+tothquMpHp4dzd27G8XLWYAAEvAVwCirIol4tWia9MHMe2tlRHdYVFcCVzHkbGx63TWrvbMOfk4ot2Y2b6RL+7nafCa/0UrBVVBXBlZ2eYUwdpdBQ9yDI6PIBHfnS8/+/qAkrwRq5tuTJqAJO0iQZ1VAP/ePuOLWi1l4xeofVOKTLZmBjA9Gkz3dDt077goE5nqsCD1j7fJ6YSUlbswfufQKk8bNx90rXS2QIofzFUYbEWm2AQTHmr6Lw6lMIL9hygpbFhwwimz5xCJpP3mIC47aHwie/d55WSIhW0vuUwaN2ygYjOY53/XO9q3iSnTnbWVEKCgsFaSgPXA/+N3/XWwMx+1bzQLdSK7Nq1C7d98w5k0w54S+WK0xmoUhTUaQp5L4qkE8BnYRQ9m84Z9cqpLas7vApUu6127MHn1Vqh00CbTN4/F68F/JpVc174GVEaCtkMxiaGcekzLsQjDz1scq4sDCXQ5z1cKSR0awsNw+L51pgK9AuIag30z5uoO61AsPADgS+fndkV3kvOrSK8nFeL1qbdjvPHItzBTvicMFvIKLBzsA0TWs0CG3sl3xNY72O60ECKxXt8hlKhgNHRYezavcs7rfmi5sGc8NR0aOtFdFhq4awFi4okxi8eAz0NhANZ3W81WOV3YxDRBwwWtUiEyvWZ+E/dP/5+DDz9GFhdXKb7xUBFYEubRpO79rsCQjENIwb8Moa6rxZuPwoeODPxxl3rMGjh8R59gxTRFHhNPa/e1TY0D5qw+XzTrNbyNOAaOK8JUPbCEI2fvW/KozBrx0djIgFwRZv6gMUKPzJIRXJJMVhI5jXR6uM91kZW47Umjq2MhcZDYyBVCl1H46E/la1IDr7Ar4vaysbgNl5bAhiKTusZtNbjg/a/OVFadymgMjiK1930aZzubbI27OR/qgWo9hsjOYyeFNMZlLtV7GgcxqtedyVOTk8jb9X7bWtrSdmbw8eOY2qavEJGgvJIZ1m128DY0HqcnF5Aq5XC9i2bkEUbhXQOV1x/Lj729/+Oldketo5XcNkzd+FDtx1He3iLccRStRq6PaYCh3DNJTtwN1UaShXXq233HPiSa0iHxkA8I7EZ4/LaOBvnShqOfsiZMoMBN+cy83e/duMlePFFNCQFg3HJHAbwFtQRfJ24sgMPPRYYEjzbuHNtpgiou3jih4/gpv/9YTSbKQwPDaNay+PDn/oLDFQWjTahvZw43HwWzwxYWm2VbrSDTaNqMOIZNT2JHZsYPGru5PBpHfHzjHIrDWcWnXw9ZtdTK3jq/oP43H88gG/f+yRe/NMvxDt/+6VotWoodFumWWyvyfh1XzJPAQbf4z4O3nnKnSxvC25A2b26wGAORaIuNmaZAuPOtch7TvrU2x6hw8VmK90OVgqTeOMbbsKOgSWMbx5Gs5XC/FwNnXYW0489hH/83E2oF87Db/3Gn6FdPYVnXnWpNyVIsfrclUIWF6rItsuYGD2Gn3v9mzDfKuETn/gEUi1KWI2YQTy7UMUTjz+BuekZFIo5lDPr8bZfvBGjOyewsNzBkQMHLG3PvbF+fBDloRFMTE7i7u/9ENdefyXmF2v4mz+/GaMjFetGyGgx90G9vow3v+21+OLn/wunT55Gt9lCrpzFth2bUMyXcObkafSMIuUV6hxPAR3tYxrksbERPPXYYXuvbL6MfDqPwbHR0BKY3MoqLrn0fJw+eaSf3eD2YGMKrg0Hul5gI/DG61tBEdcD9WFbDdO2bdRqmDnTQpZRfjCSSr58EPFPA5XKmHWEI+Btt+pGE2p1zuLcnXv82l1vySp7FQd25HASTNj6peJCPu9azQEc8PdKN8fndJyFJLAaGRnGHd+5B0UqVqQyyFOZhdHoXAbFXMU1besrobYnBYI1RpxJC2CjJbbHLZfJrSSNJMky9Mc9ZBuNCkVubKfjbWPJmw4ZI84znWpbt6FIMs72crmrTTTBnvjEtq+t+UnyQyDmwI5nVMIl1lhY06W0V/qT1rDjnG24/db7LPPFrVYoDhh5yOySAmws+CUoVZtn4+KS7+zgTp3guOZkn/iu/E65PNCP7mr/W3Ag1TUeNveCAeNOwyK8HCe+o53D6GJi/Sgu2Lsbjz/+qDe86KVNTULBPN7P5ojyduR2WxTVo6psGCJcofWjtcu519qKsZYcC2EAtWhWsJPPx/Hle3EdiMPOe/G7PAcU5RVHuI+VgtOvqL1TT5IOr/GadaeMqjLB0cplUK0u4/JnXIYKG098+paPShSi7xl66iLpIx2DiPhl40NfXqVeUKAovpaAQ8xd0e/4ORVIxSDF753oe8b3SQzB6tT9WiAcg049lwNolwqJgTkPHx6A2lTajNYCL+r0pGdMjGgSyUlC637tmHsXb+j+Qg6gK5ZF03sKlOs+GiNdV1p5+jyvr0XdpxR4WzA3nMFxiAvwfHw87az72IYoOiiIAV8MyhXhlQScnkFjTK5lvHZiQCkHZu3vYsDN66iDWQyYV8+hHBkHLvadVdze1VX6yZrxuXG5oCCrF8CDUx6THujxOo8jM/FeiNeQxov/HkuTrd92Dn76nZ/AydYo6uw1zzVFLcKoMYrLEmWRarUwnmnjkvI8nvfi3Xh6ZgaVAT8Ejx09ZYB3Zm4Rc2cXke3RaPcwOjbE5vR2kHcIrnqUUiqhtrxsRUY3vuJK3Pz+f0FrpYiNw3k8/wVX4D2ffRS94U22xyYqWZyZWbR2qdecfy4eeHwfqozeIIXyQMU6UfHQ5MhkCH6ZxWcBTEi72lwHA+9g0jmDnA9y0Hw9Am978cV42cXMANAw+zyooCpebxw/M9I8oUIEk+n5bquLf/jYLXjrL70Cc6eO4Jde827kJzcim2Lb2yx+5nW/iJe/ejMqKKJHxBsioATtMV2B+5ncUHU8VAo3liSKVVj6wNY6jEXFiGFP8Rm1VrSuxWuXQ06OLaN59ROn8D9/+6N4upFDeXICxWHgF37hZbjogjHkunV0UwQ6yfXcSfU0O3lzTEX6tmXkw5srmGygdY3089vqr4IkmK11azzhYQ0DOATTobbAIk6pnFFEGPWtd7r4q4/chQe+901cfdEmLHebaDXI727izKGn8e7f/Wnkd23Au9/zZazMnMLuHdvRy7eQK1QMGLLLVHWlZbJ5i1Nn8JG/+m1Mo4Z2o4Bas4UH7jmMJ554yNd+IW+peK6VTieFodIQ8tkVjE+ux/xiGyuL8wbwmD0fKpfRtLXF5+wYaGexz0q9hV6tiZnpeZPgI3hcWprGP33mr/HLr38Peu2qRWIroxnc9If/Czf/9T9gqDyIk2emgG6okg/zyHlmCnh0fNwKgkZHx3H88DEvOkYWg8UBDIyNmgoKI8TFMrBj23qcOTOVcBMzWQO8Or9jEOVnFAttneLPtDwBVblSwoH9x9Bp+TlmLbz7ig5pWPU5ChgYGjXaTqtZM1pMqdLBwMCQOQXNlkeS43Na2VqdjQQFluImPzo03klnPXuqqHZ8JhFIKe3umcAu9u7di699jRFOpzFQoo7At1RixNOL4ngtAipySpm6Jmea9CdG7VLoYMeOTei0q6Dslp5REWY+a1wsJ2eZ54Qc2NiW8vr8vUc/3cGz8yZw0tdmXw0Y5fPmdLAjHTv00Qa6nWHWIRMip55Ct/EMCgnkWu+96AJ8/rO3I0/94Vwa2UzJotzmhHqoGsVCxcA91yJxhGn4miqIdJ49Qy0sIUfEsVDBns2c5hCNpQwe72Wd9oJ0HykNpI9wXkZHR+0e1Iee3DCKq6+5DAcPHsDszCJXnHH3zSYFnokwhGwXsQT/rdFkgdtqtQwFJRQg0LoWkNWc8x2MCmKKLImyjCK3dua22WjJzygCeJ2VWrdaO32723NsItsg5yAOQGnOfSxFv7Q8mdFAnnfDDVhk3YFHeL1FZzKpnqLnYSkQYSI1gdMTRxvlTWqDCPBygJLooUCJCrKSblsyBPHijSO9MajV4tDgmRROpOsafy+OAMrrEBCxwz/wqPj/fAdFe9YCLm0u20wB/MXXEaDj7/TuySHnEVMtMF1L76SJi59P76jrCmDpnQmKY6CliTbbF4CzNpCMuz1v8DoTYOYcMT2r3knPsirqZV13kvfov3PfRfZ5VTHRfwOtUXMLPZPAQzyu8T21CeLILq+rdFg8136QJ/Qa3T9eO/3r9VuwhsheOHDsuTpJJsHGNUhCaWz1rGvnK56DVYBnVQvqFHKDo/j5P/wCprujaJOGQogS9lR//A1EZtFrNzHZbeDSgTpueNlWHDk+hRwjmqU8pmankM8WMTXNQjbvtkQ9zp07t6OQZaonj14uEwTvczh9agojg0O49gXn4w/e8ZcopiaxaTSNF730Wvz1V46ilhtFqwlsnxzA/sMnkckXcfk5m/HEoaNYbHl0lcCcBQSlctkiyjR71iWOsmdpL2zjO5AbZ6LygbvKFJ4Z75CypDP5tpdejhftrSJj7FtycBlSYdTS1SY4577XMminvYqdveeqSzWcOHYGt3z+Tlx148vwvCvKePmL3gpkNmJ0JI9uq4cnT9bww4e/AnQOoN1idNQdNttrqfwqA2P7klQNyR0F1QzSSqTjSnrF2rUGAs7oLNR+5HkZnxHxGrIzh0cqKQ6dLv78//wr7n90FmW2tl1XQjE/gKHN2/CmV+7Bxk0D6PVcBF+1Dr6nQ0fIwLnjmcvojDEk0gXkCylrLFApVyxSSKO4vDhn4Iq8/gZT3G1XSCgUy6assf/RJ/DAffdhYWEB7U4Dr3vDa5Ar5tDLl/HWt/8TGjOPY9f29ah2gdpSFZniMI7/6AF84Ob/gVruYrzrXe/BcL6DnedtRzfI0jEUVm+0sLSwjF46j/kTj+LP/vL3UetlUF1pYGa6gS998VasrCz307AsqrI11POzWBX4jIyyiGxy/TrMLi2gPreAkXUjaNXbpn07fXoaU6dOYaW5ZBmNXG4QnQbfvYTzLx7B+Pg5+K87H0CKsn2ZLj78z+/HzX/7MRw7chrtWguDYyNYOjtjShBMlzPVqqjizPxZUK5qZHgcA8UiZs+eRafH8BxMY5WKFHQON01UMDZWwYmTT5uRjwHnWhvI97RGLaHa3PjU1nSmgW3btuHee37Ur/xXEwQPYDBS2EY2U8bw2AR6nRbqtUXjcF5/w8U4efKU6QwzmBQXSnHdKPAhWys7xZ1mEW1G/rpeLLiK7xsrzAR7acCx18FFey/GV758G1m0lgUZGV2Hat3VDvgZgjVG9CwySpDVaVlkkhjCsEKqg4svuQBzs09bdE/jJIlG2WPuIY5n31FljUPgKPPftE7o7CnqJzDFd0+wgnNvlW2R7TPntt00wMt9wv+8ANgL9jieOsvIm6UGMilHF1+yF1/6wh02V8yKleixBntqnde6bGXLaGbb6h6Ej2hjCHjdRgUebcg0cQwErrnuOIb+DN6cgjJkBliNCum83G6bmQzvaMfPWwvfXhfrJgZx3vnnGB+dij2ke5E+y88JM3mE15U5hIP8LOsaONa/69njrL9sID+v9SX7zD9JsavSweH/Fygb5tkOOjs8izg3vDepKPEz6azmv6sdMc8s3c804UO0XjhOOEp2mvPFDE+PVardLi69eC82bJhEq1l3wOvepiNt59cGfdSgKemTE0pr1vZztxFanfaWN6AWmepAkigQJIDXoj8RX3jtw2vR8oVjgOaeSgJQBPI4eBqc+E9Nahxt7ac2onT6WrAd/30taBJIEaCNveoY+JgXHXkoAoz8ng4hgTQ+n7xRATZtdvOu1sh3xJ5NDPQ0Vrw+o2KKOmtMRAEQkF07Vlo8axfV6jFwRyYeh1y/oMD/TYeMHKf4GQUUNHcJGPe0mnm3AYxoXawFsz7O/l88XjFAj4F/XMFp3nxUBKd3UcERr02Pug9oIm/cf+ksoPiZtF7MgfMhsB8DbUPjeN0f/SdmO4NGCeDBSOFx/Ts/QzkfFoCg08SmXgvP2V7CJdcN4d4Hn0Kj2sHIyCB6uTZGBkdwcP9hVOuUqGljcIiRFXZacl3Itj02dV6B6kobA4UKnnH9TnzoTz+OXquMieEMnnPDXnzgS0fQKo0DvTz2bB3Hk4dOoNHuYkslh1OzCwCLJ1jdzChcm7q7JTSaDdMQtmpkgnpLAzrY02EmJ9LSprmCGYAiW4Euz+LyoRbOW79i4CyNPNI5pumow0rZnS7ajQYGKmO4754HMDc1YxGK5TrHq4JyaRgve80b8MY3bcXbf+3Xsf/RIiY3bEWrOQc0C/jpX/g1vPq1uz262Ze/CbSAUAeg9cYREq/XNaNVXRlKPk30wB19m2ilKgPvkuce+epsPpAmDy0IJvDc449xjRmRZWckKlIQXGfa+NZ/3ooP3HwvKutHMD5Wxo6t21BvZLBucwWv/9lLUCw6VcQivOmkjsCizUxpBikr3qPebeA/vngverNzyBYB7j9y9hhBcw5czygtKwun8MY3vxazrVH8+fs/gNlDT+GnbnwJBouJCsTExhFs27MNueFJnJju4ab/82H0qicxNJBBsTRg87+02MTFW8q48dXPw9997LsGareuH8LQOio1sMlD0yTI6r0uais9TB07g5v/9K1oFnpY6qSR6RbxwQ/8k2cCrPiJADepqGeHMZ6BMpC5PMeBoCOLTi6NEz98HGPjOVz/whtRGhjD+9/3Nxgpkms5h1/59d/FX/3Vh8yJyvVa+LfP/i3e8fYPYm7+aZuNZmsaN73793HzB/8V9WVKNlHIv4WB4TIGKwStYzh96gxm589apLJSKSOfbWGBUbl6GotLK9ZcgZq7g4PDqNar9vxbNg5jYryCg4ePgp17FUyJgzGKhMVOuM5Wvh/5nJXKEPbvO2IcfTuYgsSdg8GsrTM6NsNj6w38dNi8plnFy195Pe67/0dG54idcjlfZgNC9JZrnxXr8b/ZOmFNQciOScVBdkvX7J/BuQwK2RKeevIQemy3nC9YfQIdZWkHE5QQ3BPIW9CGGYku6QsNs0flUhbXXvsM7N//lEXR+Rnrolb2glfrpGuBGh9P/buaMgmE6hm5+SjxFdMW+F68ZnI2ORdUDonjnS4y2bStBbMZHVgDC+t0GHi2rkIQCtnpoGd6uOTSi/Cl//wO0iiannM6VaTXiSyzc4HSZxHOVM4ivHLi5Iy4U82AkyszCAsIVHL8zP4FkG52xYKOjtH8c22L8LMAk+NBYEmQmMumMTpawd6LdtlnKHG3ML/SbyXsIDop2o3Hw8CrdbJNMJrAcAyOY3zBZ6WzIezl659zmFAulXVWxkLSYpxoZda8bpuqFE5xkQ1xAFs3QK/5lIOkeYnxla+Njq3pDZMT2L51s/HyqXKR+vQX/tFO+STa6CHvvndJnpdV8PufWiSx5FMMCOLolzQgtbH10gJNa0EhD3j1ElfTAi0ELXp91++5uh2snsM2WPjRxGpABH78OokkhzaF/7unxePnjQFhDHA18QJ0OuRi0Bp7mXoePevaAzAGw1qI8sjt2aJGEjLccZSW19Vi0Dgouuv39DQa311jBTizCwAAIABJREFUqc9rfuMobJza0gbUAerdbpKGIfx/RXmNihABPr0XAaQfSswqaNOHtHbURUlrhue+wLqAobxAfYaHnTkDAdgL7MYgP3nOkAoOIPTHFqut0XaNXqMPqteuYYFeg5lKbUdSZ2ZoRifwyv/5H1hODaNJI5bNmFJD4tUz8sGiIXIoW1jXruGFuwdxyTUjuOvep3B0/ykMjRSw7ZwNGBqoYN+TR1FvMODUw8LCkoHNndsnMTQ8iHaKnNuCFedY+8d6Ade8cA/+9W8+h8WZLjatH8RFe8fx99+eR3ZwvaXQL79gOx587ABWVuood8k5TKGRLbqB4HuxcjvlvDhSJjIp0hs6KJdId2giVymhTS1ecnzZGpZ0Au6ldBb5Qh4ZRj06LbzheRdh75Y5PHXvPhw6fAYr9QUsLsygVq1idnYWJ45OW2SN32MUudvNoMiCuWYHzW4Pl126A632Gex7pIFiJY8sI5LtJmqLA/jGvZ9Ft3XQBPfrVe+aZUI+lOvJFfvrVWtJ60ZrxuYOGWvf+q077kZ1sW7cPUu9sbqYhsKk3lKot9rYdd55uPKqC5DpcIycJrC8xDFPYXGFRUVF+/2mDZPI5JpYOb2M33n73yAzuhko1XD64AmcWZrDq179arzxF38C4xVGo1lw5pFY6sbKMfd9yfXr0l78qbWbuOl//ytOHnsEZYvoriDPaGB13g785WoDz3nWFXjz216Jzrpd+J03vAd/8NsvwP6nDpFEjmzenZWhIabE29hx8W4UJjZhYaGI9/3xR3Bm+oCN/eDQELqZAqaPPo333fRzWCiO473v/TiKqTYuuGQ70gUqQbiBW16potpsYaAygf33340PfegdWEYJ3U4O//CPn6d4A1aqZ1EeGAwAxAMm9XoThSIpEYHKwdSktV51CsCO7dtw66c+gz0XbMPjx06iuljFOKO9tRQ2Tg5hYbmFE0/PolNroDKexRXXXYbvfuMhlArsKpbC8154Fe667wFkuiV0mlRzYMS/i2anbrQZyjtNTEygMjiC2bl5LFfbaLdO471/+dd4z+++G3UC3xxBHTAyMmb60wSq6zYOYKCUR2O5betXEUaOv853gQGdXTo/uLeYPl+3bgxTUzN4+tSc7TUDHuRSh4ZELP5kIR0pFevXbzN5t3r1LNr1BfzkK6/Ho48dRJ3yU9a6t9kHC7KxAhpOEUokL2VDmPbl/wsMERRr3RHA8Ydgiv8+OD6C/U8eQ3VhxZ3cfNnAbppt6dO5PviyQFajZtSPQj5rWUbrjEgaIRp45StfiLvuvheNBsGmy50R5LvaQZC5Isc44BNFxRWJVsSQlBCmySm9pe/J3mj8tc9l6+IgkiIXFpTIFtAw3VcHoe6MuO44P0cHaWxsCDvP3YGvfOkO9DpehJZJl1Ao52wN8wxglo3fs7VMv5cKO4Fdp+Ivf/62AV7hC9lyzj/HW0VfBnwZoQwBFhZk8bOmxRxaARMQOlBuoZjP4MqrL7b3yOcqeOhHj6FY9kgrn4nOiByceIwsYm7z7SoKa7PQAqExZoiL2ljkJ2oExyGOugsTCT/FlBUF/oSfVMwvvKR1yj/1TMRpKniT/RVWsqZSBP7Dw9iyaSOGhwdt/aU+/YWP9NYCiAT9Bx4GT3wuyBBt0+a1dEjQ6pPHqM/4g4V2dQEExKAgBsk64FSRqvsn4Pm/dxuKwYwv8kS/di3oiwFhnNIQ4NXnE08nAfb9SFWI7mkj6Ttx9DAG4zHwESjW71YZ15Ce1Bwoshl7MDHg0jXWUkn0Gb+Xg1r16fbK/0RHVN6hxl3zwu/q//We8fcE6nWIavPF32Pals9uuppBEk2fN6fF6GmuDdqLMghWnBRlD4ynGECsLfbAtU0chMDBZXFc0C/VXMk5EshdDUYTTqdt+DVFa3zHOMLL9JPWttas5lwHhgxc38FQo5aY08k5KVXw+j/+Gqa77ErkORM5WtrQtuYJVns9DDXm8XNXbcW2yyr4xtfuxtjwOLrNFYxvGEar3sChA6dRbboU2OlTM8Y1nDszZR7ztl3brLq908mjQo3Q0ghe9NrL8fG/+w9MHa9h47oBPO8Fl+Cvv3QMzfwQcqUhXLBtAo8eOGLAcjDVNljVzpUt3cuIHM2UFeDnsmboGx12n0ojV0ojz3ax1PdMw6TNWs0eKuyu1kuj7WRflPJ5DKebeMaONPaMLeC733gEr/n5X0JpYh7HjhzFwpkF/N9/+CKmTy9jaLiEgcEis/9eWVwHmp0qXvLKl2C8vIivfvUxLK7UMbZuGKluF8sLNRRGzsOnP/MOFHLkNzawuECOIyM4OSuWYdFfLp81IK25M0MZshKcA67dNqV6Gh28/68+jkKGqc0qGs0amnxfGgR2P2o1sHXnTlx75fnYuX0IU0em8NXbfoCxsQls334OcpUyaq0G1q3fiM2bRlHIdTDUa+Ld77oZB0+X0c33cHbxJNZv24Q3/sovYPe2EQwPdZAjx5cA3fZCxiK8Wr/upDrYdiAE1KvLmDtbw6EDZ7A4M4Wp0zOoVxsYnjmFB++7C+Vzd+PcnefgOT/5bKA4hH/96O04f0ceWZBSQq3iDnJFckXTKJbL2Lx7G0Y2b8W/f/529OopHDl+BsszZ/D01AKGRis4/tQM/viml+Eb9x/D/ien0axOY/fencgyTd/ugcoAjQajQy2cObiCn3r+Tlz90ivRTBVx/GAVX/nyraY2Qs3kfKmwKsVMTjeja5xvUmNI12BnPu6vkaEh3PntB3Dp85+Lyy7Yi4nhElJDWZx56ikceHAfcpUGHn7gEbQ6GZxdXsArX/cizE7XkGFUemkJ09NTBmg7lHzKFjDM+SGgJZ+Q0XBq6q6s2PnUaPVMXYLZi4999M/wq7/1LrTmST9iCMoLe6z9aq+LhaUp/PCRH+ADf/4BfOVz38LERhazraBRZeqbZ6DbQIE4AU6d9wSoVDwYHh3Bk0/uR7flTV48je+RMmYhyLft9FjkmsHExBZkWeizNGuA97k/cZl1+jr41EmzuYrEKdopDqjOzliLVwVCkmGj/SHIKmW9+QEBDIFayuoiTFAKO/fsxHdvu9uim5IB8zVUMB4rD4F+AClI+ZHSYBQcdpFkgVSqide85qX47p13oValakAejSaVM1J9yoKuEZ+rie1x54o8aUbi+cO5k3SWwLtJkAWFDEVPZR+UTV1eXkLZ2kOzixfXn2uXCzeYrSc/vlA0+sIeUgXSaXz3W/ej1WBdDO1TAdkCM6lsp+NKOzbXDOIQ7TJa34/qJsXgZvNYxBpaTWuuSmU2knCwr3dim2i3nszycI91zA5wvnkdrkm+L89gtm1/xhUXepFdO21ZshOnjvW53QokCjeIvmCBAdI8Wt7RTOs0jjbHwUPP6uUMQCtq28dbgQ6meYxxTwyy4/mQc2N2OBTlcx3HmXtlK+x8DJQdOQ8C0948hJ3nMjhn21Zz6En1SH3qlg/35DG50XXCNX+cQJ50+RLIFFDS4lPhiT9sMpmq3o8jjhwgDYiHvkP6z17Q+XICkwJ38fXjQYsjnwmoSnhuMhTuPfg7Jff0xgv6XvInP5MUbymauRb06Dli8BMDSI0pfxdv2DhaGYPUHweg9e9rgWl87xiYxuMa37NfGBTxquNrCMhpfJxn5ZJpa8G65kSV4TFAtg0eiOqqwhRI7htt64ZFVbRknSndpwitnkfvYM8VAK82ggTz9RmB7ngMtEkFpP1Pd540bwS8+m5/bUWV8QYwgmeujZ4AkIS3rWske4LnvnOk9T7dwgDe8O6vYzk3iibTSpbx9n/XJuaYt9hrvNvFhnQVP/fMTRjfU8DhfU9jYXEZvU4du8/bhnu//0MsLDSxXG9ahKReowQR+XoFkG77O+/8dbzvvR8EuiwmqWG4OIxfeMeN+NgHP4XlmTbWDQ3iquvPxUe+OYVuaQSdVBGDqQaW2z20Ol1sGipjZm4O7VzFQS6j5zmPWBAAcxLLpTxyy2eR6TRQYlo61QSaVQwUYTJEmVIauRTDNmkUs0U8ffI0pqaOo11fMeh89TUvxm/+zk9gZu44Thw9gb/9y89j9nQXAwNMzzG15g0seJgySt3FCF735hvww7t+gOMnO+ik2xgdK6Pb6GDq9BJe/vpfwtvfdpVJaq2sLGFpvu6csVCcYq03rcAkRF4IcIN+p80f2cSmctAxusXScg0L1RWcOHoMDz18FNVGD4ePzWOoUkCju4JNmydx/bPOw/LRo/jcVw/hDb/6Ahw9cBBz01XkCmVkKUqLHHadtwE7txXx0B2P4Eu3/Ai50UlTJDgxdQrbd52LzFAZufwExjdtw6++5bmYyLlGLH9aXTconmp0vWkZIa41GrwzZ2s4/NRhNGpVzM0uYWWxigy5LO068uksRjdtwonT00hl02g0exjIA+VsCqPFJjKlPNbvuBCP7TuE++9/FN1UDuMjI6jWl23+ayvz5thMHZ3C7/zR2/DYPftx6aWb8JVb92NmZgq1pWnsunAHutaNjxGkKpotRsIzOPj9+/HP//JOTHdLSOeHcPNffBJpRsq7bQxNjPWBoO1h299pa67A9xoeHrZU99DAgM3/1KkqFkd2oT2y1aKG7HOSajSRzffQOXEcm7vHsHf3Onzrjrtw2VXPQROz6DZKyGWbVkxFZ4xIgGoCjFhPjK3HyNgYBkeGjAt86623Y/++Q/3qd2vTXVvC1777BbzqZf8fluZPWTGeaa6aPFUOpUoBL33pVbj/wSexML+MxsoK2lY4mMa68VGcOnXK+Joy+IqYsrBQEaxKpWQFiMVSGbOzZ7F4lmsnb6BPEUJLs6dzqFL1oJvGpo07sFitot1axvqxQey6YBylgRJu+/r3MTY60u+uSJslaoEpGgS5SDnX4k4SDDTYRSL6kSyWgVSm6anOks9gdHwUxcES7vjGnSiXRtEMIKxQrlj6PpPjfx4dtuIlUxSgapDS6E4PyqCOl7z0Ohw/eRqnT02jUU/4sjEGIJiU7bXIaNMzeXJO+Zx0vmlvyAdVkMza8YYibBXCCWTxmRWo88hpiIjTYbPqfzpiHmUWXqBiEe8xum4Ml1x6ganFfOmWb1n0lPJ6KRQso2WyjKxOCIoHfE5r2NMmp0lFp/78shXM6lHqLgZ7zCjpPfu2KlCpaMNIDeGZSMe4FriyfD8qWfD8KmbTuOZZl6Pd5jjkjHJx6MghLC0ueJSX2Mc66vk5YxgjBPW49+oN0lGSrmaKvAqLWLvoKBIvnCMgbTYy1IApyCj7qvmUzYypEIr6CjMaz5e85JD9TQCtd190ZSkv1JXKlNPq2ECGeyiHLRs2YHzdmL1v6t+/6JQGBwqJbJfrlTqvTQAwBiKxYbdYlYQpw6aJD+UYIMQvzYkUoPIwtafXtBiS7yURXk2+PhODIv/86la/+pyUIZROWAs8NZCxN5IAUkr1OA/XN1rHFoxTNrwaVKkgeSXuzTp3RxtNYXtdV/fUOCTzsJqqsfZdlRoQVULXFQVDC4nX9efwjRaDQoHAmL+jDR6D2OR9PO0SA0wDjsEw27zR9+z4QSfHRgBV13Rt345x0WQA3ID4htcBY+0qQ8TZ1mYYNPcieQiubovc37RRU474WfXvnDOBcP7O5jTI4WnTamy03uPx0HVWG4eEPxzvA6MBKDKNLqZW2vjND9+HxRSF5llEkKhYCKhbZKLbRiWbxURnDucXZlFc30O6S+DXNEM/uXEdjh16Go0mAQINBXUivYc8C94y6S4u3LsHD9z3FNDNA6k2KrkC3vp7P4V//MuPY2mmhvWj47j0mVvwsdtn0MiW0csUMVBKY+um9dY16cknH8fZhWXk8gNmwNi+mEUPvBd71nP8hwZKOPnQwyANtNJpYXysC6xMGyA89NQBK5xy9TK2qWWSKOXUhhRwtprCrXf9MxYXHsPSmSXc/MHP4Kknlw3oDVR8nxEc8T5cS6XiAH7y516G4VINt3z6TizVMuhmmtizaz3mpuZxdqaDf/7CJzFW2Y/6cg/LK0tYmCVvjZJJBYt+ECyWK15UIyMoh9vmuutRU96boGp2fg61+jJOnjmDo/tmcHa5gfmlLjqNLpZqS1bAsm3TBgxmO7ju+c/G4aOPYXHRMyv0CQYHR9DspbD73A2YGGjgg3/+GaRSG7DSWMbTp6YwuXkTisM5ZAeHUchuQmZiJ87fswE/c+UgsvlacIZ8bTFd6Y1g3DmSwV9ZqOHo6VmszC9a4eLTc4tA0x1KShNSdaFFqgAleXI9ZIPaxXCugOc/eztu+caj+M5d38f2Hetx6Mkn8cpXvBbd+Tnc+NPPwtHZBUyfnMHC3BxWWKwzMITDjzyOc87bjdu++Tjm5k+gnC2hNJTC0Ngo0hYNb2BxqYpuK4uzTz6C9//T27GCEXzx8w9h5vRJa9YwMFhCl4U94WysrtTMKSEthtJWLByrkyJD5yMFrB/dhK/ddQD5Pc9Gr5RFxpwy8m95pqVQaC1iaPEkNmb24Zwtm3Hg5CzyBDshI6G9Sj4pASBVA7gWuf9agQ/tqdEMRoZHsX79Zhw/egZT04/j9FwNh56aRSXfsa5hpO9YC+t0GZlME48/fjtuePYbsbCy5EoQ7IjGdAT5l/mMRZkYQZRkHZ+lUqKUlRfgEnxQR/Ut/+PNZle+953vW8Gf0xLyWFxctsgjyD9nvVwvg/GxTa7/28hhx7lljE0UrU3v7HQVx0+eQCN8n+dfHzRb0xdXPlCkUyCGa8va1kZAUtFhOfmMwA4MlbFx80Y0Om1895t3oVQYsIIvPie7inU7KdtrnMM+VYhZomarD3jdZmWQ6tbw0p+8zor+fvD9B5BJe/GSbEASRSQFzvm1/B2dH9kXP79zoNPA35NCwneOz3fhCY6nigVju6nIoACa22DWkLhNV8DLWvqmeti9+1xTy2Bdwre/cZepZrC7Xa+XMYcyy3qFjoUI7IyxQAYpZSzeDec9I84ElQrIMLMg+ULZD64d/nD+ZEvpSDHCTODWbBC0Oi7i9fisfD+L8PIMzeVx8RXno9VzRybbK3IJ4cC+/ZidnQvFbU4vlBwYAaBsJp0HRVYFcoU7hNlirGPA3ug55PF7Jz8Cfz17TCnRmtRa5PNxH+j3srFSrRC+EujVfb0NdEK11XMNDZEq5ewDtvrmuJWKRXNSUv9+y0d6TIHSMGWYbpBmXCT/odCxLqhF5Macg+4cSi0qGe/YiK8FpjqwV4OrYOgC0EmAnnQmV4u467sClfFCF7COQVwcbdN3Y/Cp97MFEsCqbzzXltT3nUjuXXYSCoJL5cTRQo2TJpvRJjUW8Psn0h9xCF8bXwtNIFzvp00Yg3M5Ag7aEh6vv5936pGhFABXOiKOgOr5NS5aZGpDrHfRoowBrwCjeL/x3PK6Mbg2oxFJgul+Ggcz2IEaYMA6EmqP+ccao3jzxSBb46L3UoOK+H7q+qRrxWA23txr14zGQOsiHk8dXHbNUPK50iniLX95K5Z6VGnwiIetT+674JCQWG8HXSaDTd15XLOpg/GtBXSoRZlKW8q43qoh0y1gem4RqUweiwsrdsDy/qQA3PgTz8Wdd94J9MpYWa6hUilivDKIl7z2Cnz4Lz6JHp2gThp7LtmCf//BEnKDjOj1TOWAx2yj2zBgksmV0TUaU6jmLrA9LGkpzi9rp7oo07jxPZamkT3yBGaOPGS8MioAFCwa6euP80DDlWXkttnB23/7N3HFNUX8/Qc/hcMHzmJ2bhHNRgZj4wTYDtZIS+D3eIAy1f0Hf/IbmJ7aj898/PuYX+phdn4W1119Ic6cPIYNG6/D+z74ZvRa01iYX7KqZBbrWaSpVDRZNRYu0HAx2oy0n1dHj57AscMzmJo+g2y+ZOCcVc/FIhtuFH2O8i3UFztYWm5geaVpGspDQyVMjI/j+PETmD2zaC1nU9bWNmP86Ua9g10XnofdF5yDzevb+OYn78aBkzUsrCxi+uQpDI1OYGB4HfIs0hnZhLF152P3nr0YL03j+kuzaDQ9ymtmI5NBvsDIomsbW9SDgLEHnF1cMSmus2cXGNDFwWPHrSnCytKSyys1W6i3udfyyBUZ4W1Yam+8BJy/awLvu/kLGCzmcdM73oChTaN44I7jmByrobJ5AnOLHZw6edq4ms990VV4/wc+gWdctAWViXV49JEFPHzf9zE7O40inbMNExhYN4r5s+SgZnD82CxecOEmvOItz8ZSexs++qEvINWqIpVuY3LLBJqs4gvi/8xOGCeaBU2hyp+HWDFfwNLKMn7wgyex7bmvxWJhHdLcH4x6t+torSxgYW4aKfKBOyu4+sIBLM9MWwqZUVRqLTO9a2l0owYwM0EQwS5W3lmSQJ6G0XSsQ6t1Zkl4/vCMP+f8S/Dggw/gobsfNi4xo39pNg/IAuftWYfrrroUn/nsnWh2a+hYEJnRTGYxO9YAw4FIAcOjg+Z0cf6oJTszMxMc1DSe9exrcPToEQNvjIzPn6WGNq/h+td2RjBNTgewl8b6DdtBYa9mtY5X/9xzMTyYxZHDh3DwyZPIFgs4efp04BG7gyQ7KsDLPcH9S6DE88mcvyATxeejykez1XQVgKCCxKr7nbt3IF/Mo91L4+47vo9Uj7JfjLiy8DRvoNUGiRrWpuvKbArHnrQOD4oxHEVafamYwrXXX2LqEFOn53D40AnTis3kkoBXHFWMs7myM9y/LC5kEMN+5xjR3l1cUik60E57E4n/LpXZt3WQSgUjvI1+ip5zSI7z+vXrMLlhIlwjg29+/Q60mxl0ulSmGTROP9VPzM5nXMrM+KzESOw+GBpS9IUySXsIxezm4IT6FpOmJM2Kus+GQzy4Y0VqTMtbNBOm3cx1TWULgkfrCBi6XA4WC7j8qovQ6rmEGYsLGYleWa7i2NGTFlHnmnLutHOJTV89FP1LrlDOEdeIn+GBVhHoh3IeND+K8BpWCUWX+l6fsxwcXTk1/4+uNwGz46quRlfdee55ltSSrFmWLNnGlmywjacAxsZhNgESQvISSAKB8JI/40/+kLyE8PInIYEfQ4BgMIPBNjYmYGxsy3i2ZEmWrLE1dKvn4c7zUO9b+9Tue9ThNehrd/e9datOnTpn7bXXXpvrGc+bX7qX6j0xRGjb/YbnoYVrxuLMyAL1NVrs1xIfIQflQhFvf8cd2LP3SgwPDcH5zg++uFxbxI1Xba90YqxkbnVjViCwvFF7G7aCJx0A+2R5ERcBAW/DbwOJ9mRXgGxef3FDCgVCOij2zyvZOfv8FQjpoCrAsdlP7UKiwM68n5tOm60118Sosw2NVo6TAm0FQTbTq+BMb6YGBgpE2+fnPcHex9gg3i4a1PFrAzaTDlFAZoPXleBWx27lMeygxtwLo2myAxd5r6dVssddr0MXJo3+lIHWxUnP1z4He37YwFPbSerfbTCsY23fT9U42wGIziV9iJdB74quWnr+Ol9X/myf18rr1qj9oqCFi3CrjqVKGB/7wtPIuklJRPC9IvgPtMX9Bh5LQS0GG4u4bVcCPUMuGnXq6OiIYBoH0BOXoMrMHQaqhu1g0MVo9sKFabEp4qbpD8WQDNdw8y1X40tf+p64BdRLFVyyaRWeeHkebisgG3YoFEOtQtPxOkKBkHRsc5JdKDV9aPiiaApjRKYw5Mk16LfaQioZQmjyJIrHXkG1koXjb5lWxC0a6NPrlnIH8wyVCiUEQl145NHP4a53/A7e977fxL33fhtL81mMrlsNx8cLNf69XFzzeVpMBbFuaC0Gh6K49I27kV9yccONV+BTf/RnqOS7EE1F8L8+/ccYWV1GrVxFMU9vzzLqNVPlzBQxAS9Tn9wUS4UiDrz8GjIZepaaIiTjy8guRDTHj6LeMH+rVPIo5xycGx/DmdMXEIhFsXfvXrz84gGkMzkMrroEsVgIff2dKGTZzjKIWMJBsqMLDTSwbcd67LmiGyeeH8f3H3wer7KBQRPoHhxCKxjG8MZLsWrDFnQme/Cdr38df/KJt2LTetqeGf0fCzsJ2LgZyrPH4sdIREAVO31lCiVks0Xkc0UsppdYWoR/+fwX0BFNolqqoFmj7VsDUScAfzKMZIcf/cPD6AumEE8AD+97Hp21ML5z3//A+KIf++97FNe+72Zkqg4WlyqYmZhGtZnF3GIRvmYRwYiDkXU7cf93H8Mtb7oa99z7FFrlNCIBB72DPQIS/cEEzhydwN/8329FZN0wfvjIOYyfOIGI30UoGkA4SW23ye6ZDdYvkhyRegcM00fJD50TCqUSzlxwkbj6Tai4PmRPnEAoMwW3Og+nnkG9soRAqSB2fTsu34l6hTYJLfiadawfpn1X1XS4EpcCFumFUCpVxVnABJAN0Y1ShlFrmvS9zxcS9xQBoE0g0ZFCd88ADr5yBCeOnkKczSBQx3MvPYRff/8ncOrUWXGcADdZCc4hrC2lRSSRIpGoZLAIeKmPpV6YX1Kx77bQ1ZOSLFOhUMXCYlYAkxaIkRkUwMB2zHTogB/xeBeC4Q40G1mcHXsBd//z/0a1VcO/fP4ehGOGITethWvCAuqXODV7wFb3Qt2XeHyT9fDGqtFO6QsLGI1g4+b1CIWjKGZLojemBzLHkgEwPYOp35WMDlPono+raE1F3sBxL0lRLstsBwe6sGnrCJpuHSF/DEdePYFqmd0n24GQAiUF5ZruVqBk1mXTqlbYaaqxra6uWtCk80wJl3rVFAorg6jsu2luYtpLSxMXS0dKwHvFFbtQqVLnHRBf88cffRoBP8GxaUoRT6TknrKlsPhfe0BM5l7NjKvuyUpaaTCioFo7uxHssuZAgjQKo0LGv5ZBBIkA/uNXKBCQZ0RJps7OTjlvn6+JS3dsleAiQplcvYFqvSjzcpEB8lIOQb/JsmqjCWZZdD/TRh46hopV9HxtcsvGOppBF/xAkG+5ZilYtTNUbSLKEGB2ZlivyS58s3XYqj4gy8vnhT7EZNep685VcshlC5JCrL8DAAAgAElEQVTVuO+7/4mbbroG9XIRzn0PGkmDgBGPadKLVhCkF2sDVvs1+tDw75peVxCnD5sN6vg7vkdBm76H6VIFyG3AbdJWNmhbGQXooJnftwdOb4rNpNpgRc9XB9FmCxXc6Q3Wa1fAp+epN9uORhWYakGAVs3q7/XadBxEn+dpehSoysLJBddKt9vgyj7GMnDzokX1R9JjKejWa1CwqOzn/x9Y1XE2qS6zqNjXIA+t1Z1t5TmZazAbmz1fZF45noeTFwTpYvDLxsRw4UbmsfIz7PuxEpDr/dTXmPeb0dJF0474yXLYD+B/G2OvCE31xDqedrCgC5o+E3Jf5YUNTCy18CdfexE5h7ZkJniQiNkr2JPz8oqUqIXubyzirTvj6OpjyURTAC8vgOcuDBk7HImpeR110VxHvQIH4wPpgIU4ppp3cTKDxfkZFMtFNCpsNVmXwgSALR6pTzNm4wTMnHfskMZq356uOGJ9w5hdKmPTpq1Yu36tdFP62cuHcXYhgGKthTiWUHzhKaCSkypmbm7c6MhKykIujWNaKFI71nBxw+3vxuVXplCrNfG9//g2chmIHduGDetQr5QElPKe871zc2mMjKzG23/zViQqPhw4PoEPfOSD6AhNYWYsg8efPIf3fvht8Pnow5pDpdiUIhh6QPL99MIk4OXYMfVJhnd+NouHHtiHpUwRtXoJPp+LZKJbbKFoi8b7UiqzWYeLUqOFa3avRaFKyUhFpB33f/MRrBrZBkR9GFrdh42bV2F4VRce+PkpbNlyGd77lk2IR+qIhgmYKxg7fhBP/dchPL3vOEoVHzp6O+H4A8LEjvT58ezTB9GIrMJ7P3ArXn/VoABzDfJNpT41rsZaSp8Tgh8ChIV0DvW6i6XFDEqlojG69/lRzBWl8HFh/jwSTg2vvXIcW9f2oKu3Bz976TQC1FV3xNAI9EqV+Du3BHHr1j6EowHMD45iPBvDTNbF9Ewa8a4kfvzgY7hidz+uvfkWfPlrP8Wl63sQ64qjEUni4e8+iWYpj47uBDLpRbQQQ3Ymg3/527ej0r0V//KFB+Ar5tBiM5WBDiBkGkw0GzVUa6bxBxsAGTBGGjUgUinOn0MvvIreTVdgKZBC+sIp1KamkWgsAEEHW9cnccu1G1DPVbHopnD41AwS0YSwi6m4i1SAzzNZtpgBIPL8UibBLIUJEjnZSjVq4Vso04XBcaRo0zSE8epRHOrXqWP1IxqO4+jLx5GMV/Fnf/FJ/MNnvoHx6bMCdqMxznuIRlgIIdd0NOP6oBI3AWmeS4KACVHhNQUQtej0Qd9px4BzAl8xBJH1gx7XfDZCSKZ6EA51YsMlXfj2vV/AnTfdiarPxVKxJgEHAR3Xy8HBAaQzdDwxzyQLebgW1BvGKkxBGAuM9ctOcbf3D5r3x7B6zSCmZ+bQqLU89s6H+fl5Y0UWDAuzS+DBYRVJhJcVFYlKxbCrXHfYAWRkuBfrNw7AoaWXGxLrrPRiRgrzdE+192rdBxWwKxDjPUom44Y48NrkKjDWvcrsX4awkT3N89629aLSIZKtrb3XmUI0E3w1mhWMjq7GmtEReS7prMPLePKJ54Q5lXoUyhwiYQQD9CU29QDMfOneYzo3GjBvZyD5s5IjKusz1m0BacvONVmZX66p/BcJG90x92S6aWRyOVlniDfIcPIrRJeGy3dLYCwML9sjN4rC8OYyOWQyeSE3uBXT3UKApteKmWsM9wYFq3bnMx1LLWjU/U4ZYC0QNDJBstTc68001/thcIXKZQ02YCZDLOdWFAvq/mmTfUoqmeCA2UbDbEvDm3JVmPwSGfpAEJV8Dn/0sQ/jzTftQatahPPt73/B1ZuizfZWMlorWTe9aEXjehMVQK4Ei/b7jcevMZ/WSasDwBO2QRnPg8yesTPh5GmnZ1QArg+HHXno5zEaMhP44g5L+h6bhbaZQ36ugkG9JhskKZDTh0/O09PV6QKnx9OH1gaXOt4KPPU1/FnBrwky2i0iV7KS+h4bpJvJJyNoVXarFtvIL+yUBM/jl52LOde29lhe57kv6Ofq+2ydsk5+GyjaYFfHUBYvS9Jgz7eV12NAIBeQi3XN+gAsA4AVGnI9v5WLJ1M4Nsi175d2ddPzseetCvq5H9vdflTuo5/DDnZ2QCbHEFlDExcWGvjzbx5AuhGTtCv1a9JswWPjDTsblsU7HAgilZ/DNauq6B/2oaObIIkiTrJG7LTFDZDdqUwQ4nqBB1lNbgK1KlP2tFUyz87MZBb7n38FtXIaA73dsrh0JmmMTtBREcsokQ/US0hEw7hkdFQKKV547hn4yAZG2QyhhVotiN/43Tfh+PwCfniyE72hFiZffhz18WOIBENg8YqkGAWbe97ZNa4sLdQaTZRqCXzo4x9HT+dpVNN1PHDPTzEztyhaq4G+XkR9NPOnvyTbhTooFBu4ev0orn3DFkw4eRROZPC7v/d+1BtT+PEDJ3Hjr70T4a4SUGuh3GyiWCqhkOXGb7TanB9Mk3JBZNtawxb5paCM/6oCBky7zEqZIKOFuYV5lEs5PPTQi+hd1Y/Na0OyybOIbTGTwc8feQGNei927N2F3oE4Ur1dGB6khZAfZ8/mceedV2GgmwUlDZQWlnDwqcN49vljeHH/GGIdScTicSS6E5ibmMPUfAZXXb8Xd7x3L/oSDiLRAAIs/hG3EMPo6gapFfGy/tKWqlpHOl/0mPA8MktZs3kwZdj0wVdawKa5M1jrP4NUOIhUTwT+WCfSvm6cninj5FIZ53NNRBOrMHH8ID7/zlHE3WlU3RhqiRH8/HQLZ32r8LPnjmLX7k3wBZvIVipIz3ODKiCTy+PE6TGAMVuDkI8yiV6MzeaRdGP4X396E37wYhpnT8yink+LpnvVmn60Qg5CgSjyhZx4ThfoChA2JvsM2kqUXbRcLC1ksDg9i3A8jmojh00b1qFcqOP86dN4y69ehZ7qOLav82FioR8PPz+NUCyBRs1FfzKC7kQDvZ0JGSOCVT4H8Ri187SvMp2vGHRSe1qs1HBhLgN/MIp4JIpsvigODJQ2sFOY1BuxINfXwvWvfyO+/u/fwj3f/Rw++bFPY2ZmUTogdnYlkMmkPRlCTZo5kBUsCdBzRMYjGlzxmNV9zttnvPoF+hzTa1VrWUznTWPWXypWxPJKNKvJDkTiPfj8P/0Jjrz0Cr721Xsxm0uL8wUL0FjIyGePNn/BoA99fb2oVMteapyfybWjKGl3zn2+zjDg5lkgC8jnRdvcUp5EcMznh04c4VAMMzMzci0ma+eXMSCzKcVgLFrU9r2i7RS/MZPdpbEuXWRWD2JwOAEn0EI80oHx89OYnJiU+gV775W12sssUuMtWkwvJW6AXds+TfYf+mm77b1L9yfdJ+R8vWIqfg6BolnnucMY2SLxAgufVB/KxifDI31igSf4zcdOfHXse+pF6d7XqLMrqfHfpTSGshwGKgxqiWlE0yqdTNvae2V4dZxE+uI1YVBruZjnnlIXtp3rgOkCK/tUyxSVUx+dKxSWtc2iUZcxaWL7xs2Ih6OCKfKlAnLVnLxnYX5RdOXSeETkIB7oluK5htENy/znnDBsOL/LWuq1jldiiNdG+YVk8jzNs7o18H4QfPJnjrUC+zZ2oQWdkVpynPjZlFfIWlypyBzk+DCbaQpGjfSP918KIl1X/LD5ewJ5HotZBNnT6TBSLMGpVfBrb78Vm0d7RQYlDK9GPowCbKCg4EM3folaPcZRASa/S0RQM4JxjWYVFNvATG+yzX4pwDWvu7iIx0O/cmMMoDQpXDkfr/uXTYHroGoEwPcrLa4ssl6rgh4bqK4E23r9+nul5Pk5y5uQB7RsyYINlOzIRIGyjp2Ol46RPVbm+Eb0bf/elkjYYK4N+NVn19xL+xoUyOk9tI9r33cDTNvNRPg31eoqqOV3vZ/6O56bzdRefHwT6Mj5MAZewfrqGNtjoueugNcOIvRabHbVZp/tYGL5ODKm7ajbHnd5vSXav3heeq0t+BpavFEou6JhxfK98BZbey5pyuzMdAV/9a1XkEdSsimlquk+IxpVbSgS9MlmT5Zmtb+KHV05RBJ1+L1KZBaYkAEMhqPSl7xSrUh6jfZfTP1XyxVjtcakK9O1fKYbptqJ2+n48dM4fewI+rqSqFWLmFmYwdDQIG6+7joBmOMT53DkwGEUsnU0WBjm8+F9H/ptrF7fi2RHEIVSGclOBy8cOYkf76/DnZ/B4on98DWK7DeMeCwsEYFmNTgOQam+Z7V8GO7ATrzj3W/HnXsq+MgH/wKNegK5QlEcGTqSMcQD7MrmE/DM+xF0G7hz8wbk10YxdWIM12XLUplfd4uYLa/Gbf/0R1hIVqVQi96vhQK7zhmbHv7johmimwR9LUOGISXYJ5iRzmgtFlgYA3jZnCrUwzWkg9XZ8UWcODWJ9EwGxUoRfteH1SN9aDpNdCTWYWyxjJfKUYR7BtGdDGPtYByFbAGBQBw3Xb0Ka9wZjB06gvHjZ/DY0wdRLLaQ7OoUcM9g5dzEIt734Xfj9deQOTLSrUjUj5i05+XaZdr8LleZs9hHde/0Ga43UCrXZJFnqpyAVwtleOtHynO4vauEsD+DWjOIJpsA0Bc4lETVF0OoYw3miz58/9WTWKhEsaaZxfVr0tgeW4RTKaLWsx2/c98Cgv1DaDkNadvsA1khv0g+JibHMX5hAqlwCJesvQT9A4OolGcwun0vXnz4Ibztt2/DAw8eR25hAZV8WjxsV4/0ouRW0ai0pL8CMxO82HDQABmSYAwEnXoTZ0+cwNrNmzF+5jVcee1V8LlNdA4M44Hv/QTbRpIYGHKxbSSM/SdbWCrTr5lYqoI9l44iCnaVY9bSNEwx95hSEQokQ+IqkS0UxFWA3QqLNTZwMSlx+jUXy+yIZkA4nyPenWjSh2eeehl9iR7c/c1/xZ99/DNYTGekLXIiGhBtN32TmUIeXTOKeDSKTCGNhdlpZHMlNHiCzQaCYizMFrE1KWZi57LWcrU8vXBNloXrAjX4BJwsROOyw3NiESkLIg/ufxy3Xn8bzk6MowampptIRGOmla3XqpkWaaYAyhUNO9lBPhd00+D6Leyd55ykay/nkxRJevuHCb6kHQFK5YZo43t7ezE9PSn7YCweE5cJ3ks+O5Q0EIDwi9pWBeAG8BAxNjC6rh+rR4ekXXPAB8xMZZDNLInumU0g1D3FgLy2RE+CchICXvcuw+y13XJkv/fkPwrgdd8QdpuBsGOAp4Jhsy8HhEU358jMGzW8Zk51daVEssTW7ZxHtTpZ0yCeeuo51AnGJBJ1EU8kjRZVpBFmLlPfLNZuvE6RehifYXv/UuLMFHSbgmzJjDqGuDJ7sxoDeFkH7zVsXV4sV2QN4PWQ1efxe/tT+PSffhqdSbqhAIVqHqnuGE6fOoM/+Ogn0NPVBSfA9TEsr1eSRjJyYktWN7ZkPj4XWv9jniPFMTw3+Zt0KW3LTiWzxkLIWm3Zh5ev5TgQkBMHSD2Ht+cxqNP7ameE9XM4R0iU6rhRGqQuESR1uI6zU6QhWumBzGe6imgoikaxgBv27kJP3EW9mDNFa8pyKYhUlkAnvA6Gggh9/UpAqBPLBnSq21SAYL9H08oGgBGcmchXwZBcAGMjb5G3rahUAG4Db75XAZcCXI0qlHVWkKOfrSBJWVo9X71WTkYF73rdy+PlHcyO1uyHSyss7Qmir7XHxQZPGlSYz/d0fBYys0GrPaZtcClQ6yIJgZ6Tjo0CUx0TBcD2sbWAQ9/LDk56HTZgXgk4Fejx95oSWwaPou+ib2H7guwxVXZbr0tSMZ6/sv05NtjWQMNmwPU67LnUvu+GKdbj8fd6j1U4Y/9N39cWupuU5PKX1wt8+bOsB38Z9Aor4OLEuQL+n+8fQxYxqXQW3tML4HRM2dNespwu0F3JYFdfCalun9noPHmIeUgMAyGm7aK9dxAkIKLLAxcTnykwEIKZ1k1kTOGimk4jFQti0/o1SM/M4YWXX8FrR04iPZ8RECi+G7y+QBStah39vb3wjQyj7kawZcsQjh47hp4oNxU/ZqaDSM+Po5bLypxjp6pSlRt0VFJuvBB5drjJuH5U3DDiV74Fb71pG7ZlTmL/q2N45NkDcAs11GjZ0wDWjsThq3IR9UmByxW9ndiyaRiHShlcV86jc2FOyhEijh9lt4lcM4nNv/MR5NcHpUNcscSWq6aqm+cUCkcQDAfEBSASNIshnzG192KHN51vJvNE5rQhXXlqUhrkR7FYxuJSEk+cyWApu4jO3Ayyk5MIdXQDO25FaWCtuGVw0/fTSD4cQag0h+GZIwhkzyFer+Cxn+1HV2cnKpR8RMKYnV1EZKgPn/rjuxCt1+Ajy+xn6tiPSJCFUUy/s9mHWQ8vXisd2fQJ5NgkhBsBWblaxfhVCh9Ar+BGBOHSIHIOnT+CYuzPYjY2SSjVueG7KFdLotlmS99osAZ/tYTfGsihsvQKfjIewYHwWumQl8tmsO+JfbhktA/XX/96dPUauzpmGwJhB/6GD76Ai8uuuAGf+cw/4vYbN2Ki2oenHzuESnEe2Zl5AW5sf9zZH0OLVePeBkUwZ9amFpotdpOMYmLsLJq04fIBb37zdSiVS8gX6LpB+YMfz/z8GVz3hu2Sni5XXRTKDQG4EX8NV25MSfEQwaS08o0ncWEuB9cfFs0py3Wo2eUcEYaTLXBZNEcGVZ6rhpEPCSvnR6FUFHeRndu34cHv/Rf+7u//EF/88jcwO5GR41TqTQRdn3ReSyYMmyX7EshE+RBo1hClVrWjF+F4CquHh7Bm/SjoTsHGMNlsGgvpjMg75udnkU6njUzAxyp/FoMFUCpXhDmk9SAB7+uuvAzfuufzuOn178DZyfOoe4CItlRkhglCiJAJ3GR+M6MmjFtBsi2cg5KRYZc0anelbTGdYCiBqksb6oHBAdmTBbw1IK29/+6zf4WhgVF85CO/L62hkx10bDFewdLdqt5CoVwx0gZPOkD/WN3The1zXPz9Zz+NTZvWYWJqAlOTE7jnaz/AhXPT8IdNaptrF72vxabRer9iEyWdlPXjXJKmCaILN4DSxil8RjQY5H3WZ15xgtwvr1BatN5SLOYiEU9KJ7WOjoTsWwRtlQo11nEhG2am5+A2G9Ktj9p6rh/haExAOtdSSmj4bAo28QrZdN+191P6FBvyw9ipqWaf4NcwrRUJOLSTqQJEXqeCPQnqIxHRind1RaXOgIR6q1JGObcIv1PH6fELuOaGW+ALRuFzXZBFpkadXwTrso5QLuHZorF+wLDAZjxVisr1R10VWKPBxUABrA14FV8pkNaCf7PvtmWN2jadv+drtXub2WcdBNnYxOeTNYRgmt3lyAKzdsEwxATfZt2XAIid4qjtDQQRaNUQALNGLTg/eOgrywyvSFE85s0GNcusqgco7b/Z6Wsb8C6DHEu7Yf/OggzeYDLQv7jZAF/D2LINStv2TwS8ejwd6JVgV8/7lwFVnvdKpllBiz5EfJ+CfQVvKxniZcbF8nZVEL6S5bZZYZO+M/YtGm3qQ6nj2AZphukVs3nX0PoKKFk8IeMkdL8C3Yvb3fLveh3tiNEcXYG9HqMtNTERsOp4VNKgwHJlJkAXED2OOd92IwsTGRrrOylK8sS0eq3680UAetmN9OLrscdc76MNrvXhtOdmm3luR6L23+XzPVZQf6/BhyxQnuxA74meAzcK+zgrwbJp1U39IHDsXBZ/992jyCGKYrUCH7WKXiEDVwxJ79AuyWv/GSvN4/oNQYTjJhpuf7ZfXAuoNWSn+la5JoxYLMKq6KCARRaMMWAopDOYnJjFzNQMpienMDu/IGCOFfANFokE2MbYVIBzcYtH4wiGfMjkCihUm/i93/gQQvE6JstN5EtNXL3ncmQXJ/D1L3xLGqnVyw1UGrQfa0m/ch8ZaocRd94AL0kb1hBwgVj/GoQvvQlXbu2E78VHsWF0CGeXWqh1D2H/kz/C9NkFVBoldMcSCCaj6HebeO/eHZgoL2Kk5mJTbgq+agEtaoLFexFoBYNYxFps/Ku7MFmYR65YFzaboD0o3sFGvzkzPSPFaqKlDBtbMprNJ6MJuW4u9tTfkfFr+ZrEnmgFWqD7bboIPLHYi8lgF/zVCoaKS6ifOYji7AKiLD7r7Ua5FETDbSLQdDDtJrG6H/BNHsFQRxBPfvfHqDajiCaMtyo3eMpTtlyxE4muDrztzrej2SwgEm0g7KvCCbGLXZvZ4bnamR7OR4JybjrlSg0V2hLV6sL080tatEYjSBe64EttQ6XZ8FKvlMDIaiBMKBpFNOsNhIKkkyuIuU2U4SBeSePkz55C95VrkWs42PfIw/jzz/0FHv/hkxgYiqGzPynZBcpuON+jNHgn4EgEcexwEedPvIK33rkXwZ5LMD7t4IGv/wdmL0wKW53qTMj7aa9lJDJMo5vUpaRoaUEXj+PIywfQqJQR7YzidVfukm5pC+k0KtUaSgUX6YUi5qYnsG3ndpSpzRM2zI/RgQ70xLSYyifADv4gzs2kgWBUnEioVeTYERjwu66nRi/L/UbIPmF8DctFfY6Do/ufx3C8C5/61Ifx2GOPo7ujG/NLWZw+N4XJiRk4km7ns8TmFWyx7GL1qn6EG1XcuWMU9z3xHLKBhAfqWTBEUtgnemRKeNZt2YidO7bJekGbQTbwIMjn/azWq6g3XbFGSy9l8Acf/QDGJ87jh/c/jgmCLiE5yKgaJwjKCMRJiPKmWg1hdlLzOlLy99IUyvN+5fWb7lgm+B8c6kZnd0qOwWNOT81gab6AzkQSkwuncftb34Gz5yYMuxdihz3TFTCXy7ddJdhdUSwkyWia9ukK9Gih9tBD30EyHsGBV55BZ2cEf/Y//gEnTk6AAX80EkdnZwfKZTZ84TiwK54nT/KcAnRPV0mDaljNGum5JXmFr6oflQwemXVPm22TYHI8z0aL+yzX5VRHFxbmF8Sj+CeP/giDQ/1i6zU4sAqhaBKvvHQAH/no76LerKG7u9MEI9KVklQGQVgA9Qa7mrEJSQhV0cyabLWylYo5GsuuEGYP5/ptADw755WFRacOWjuZ2thgaWFxeWx5/7mWDQ324JnnnpWx+IuP/z76Qw4SIR+q4Sj+5O//N5qBmBQvO80WWtQfh0JCWGggoayvFq/xHvLYLOZcaTvK86WtmtqR2fhJ/ua5P7Sxh5FpGexj9N5mrnhBvmO6BSqA597rOMadgb/n+9hMRvZ8ZjaXcYYB5aY2rGKKUSuUsLQQDvllfRdJg0Yay4uqGOLTa7Btm8WHV0GT+KaquFsRtQfcFPgoSLVBlQJBvVk2s2ikjqZqVzd3AS60+vIaJmh6TyaEx2IqYLOPvZJ11L8J8rda0CpVr2yrHRUuowur7bINZmwAqe+zQaNGGnqTVVqhINsGjMq42iDcXiDa19N2bWifq9cP3Cso0/O2Qb5+1kpm1gaG6sFsA0cFcvr5LGTiDFWw/cvGQEH+LxtLc2zOKwO0beBqj5c9zmT4NQq3weYvA7V6DPvYK4G07F2WNOcisOplF8w4tY3BtSOaDc6NBV27cYkuXHYAofNOWIdmAxMLdfzlV59Dzs+I2vW0s3V0hQMI1PJSsRwJ+BHytxANBcgDoyNQhy/sIhLSYNB4D2bm0gjGougfHsDzjz6PqdMXUKnmBUAYBoedpNjSk+yN13mPaTyH7TONm0MLNWFokom4pPQohyCDwE11LlPC0PY96BvoRi6fx95LR9HfTf9So48rOj5878s/RqmSNe1ffcbeKBA2zIgUb3jPWjGbw/DgCGbDw/Bf9nrsHQ3gisokZi9kcL5aQTXUgQ++/2343fd8CJuv3IN161ZjevoCsq+9hit2D2B8bByX1UK4PF5EqFmES9rTMRtgqQHk/Jsx8snbkPOVUOV1MZOAMMbPXEC51kS9alLEPEdZl2QiGWN0/iPzwmJoWhwxLVsoVZBfaOHa2zahr6eB+79/EJORdXDzBdQuTGNs7Dg2re1FVyqG7q4uKTrytUKoh5sIt5LIszgv4CCRola1hOceeQ6heBca1aYwEywa2rh5nee6EUaqewShgbW48ca9SIUmESfjShAqIMGsh7qe8rs04miRkaxIKrxYKAhgKlcay96ZvJ+nz6TRN7IXiA2gIRXTNfhEQ8liqAJYXkPphuPQqqwMP9sDVx2EWk08+cyPEXYczJ44hz//21vx01enMfbicbzh9VfLhsJ/MTK2YucFKYratvMKfPmfv43b33QZcrUshvo34IEfPY0TJ04hX21hYSqNSMhBLJWQ60skqBM1PtKypvhCYgV35vw4yvNziIUD2HblVmEhWWjJxiumyM2ArFwuje7OHgFGzGgEYybrIZrtQFCAMN8r3KbIw8xGyzWM1lvFImULZOWaYsnETfTaa6/Fvn2/kDGXdSDoSBX8zi3b8dgPv4c3XbULybhfaAa2n5a9yrNfklkVScl5zi9kcOrsOMjtRRs1fOJXrsLRIyewUKhIMNmIdCEtgUsBm9esxqVvvBkvHjwo49iWOJnWz3xWqW2lvpHAiedFOVI0FkbAF5eiHQlW43H09/ejXGbwU8L09JQUM/K6pqanRGtJjMt5IPuRVzSr6yFT+GvWDKCjMyU+r8QAZ06PS1FrIp7C8FAfXtq/D5u37JJgkQysw4KnhoN83mgoKQdh4S1BIwsRRfHnrQ08b35uNBLCkUPP4+UXn8HX7/4/CPhbePXEBUzMZFBhEalLhrcmEoxVq1Yhn8+hVDZMnmT91CtbgDw/j/pqV66T1n1kajWLSPmXtO4Vxt4rzvLsQHk+PKbWtTAjwLFg22gyuTLfGGyU83jxmceRiPlw9OgxXLJ1F9Zv3oHnfvES3v2edyEcZWc8Q+6IQ4WQ6/wsH5bShWUwp0Vxiom0GIw/E/Dy/SxYkwIw+v4KeDNSTmZGmZXinON5E3xK/QVlL/S99r+ZW5MAACAASURBVHTO1HBzHgwMdOLnTz0hHrSf+sj/BV92CQlaykVi+OevfUuCPy6UrVodLQJ8v8l+aWBBqYMwuKwZkY5/DekgqPI8zTpRSpVMJCW7onufknkqa1NST63TCNx57SbgbLuBiB6YBdO0YRQdsmmwwX2MQQrfL8eSTrJefYjXzZU/6zNrghezxKttGd/EZ8f5/g+/LAyvIm4bMCl4ZcgrneQ9ZlF/bwNWBWjL6eFlINxuaGEDT36endYnpW0oabUuYyTkXy5a48VSPK5Am3pjBSA2iFRQq+DHPlcboC1fm8VALwM7L4q0GVkbRCmo0wBhJVupk0/1wXqdCq5Uh2ufq76Wr+G1qm5PHw5+JseHk89uCsICBDtgUcCqDKsdgNgATO9zG3i3U7t6jJWgVFgnrzjKBnYrgagAPK8ocTkQkfdyYzNaMI0CbXCrwYGeu2qD7POxr0dBpjL5GunZAYgGIQYweKbnXtX0f2OVrShHFhltguJpHWy2X6/ffibsMbXnujwbzSZeO7+If/3uQbgsZmiVpE0w9WTsOpQkBUoTfD+L1P0snxBLy2gkIDpaf8AECHwmaJbLhH/AF8b+Fw/j0HOHEPOHhB0zYIBdySxPaL8B79pekePPTmZkIzSKZuFaIVdAZ6oLs5NTmC8H0bNrr3Tu4WLTEQvDX5zHdTsG0d0Zwv0P/gQXzpdQrVLvR/9ayi4ixmqJGYcwlbssigmKxmxk4BIEbngX8t1d2OM/j8Yrp1HduRf960eQzyzi7JFp3HTlKjzy6FMY7k5i9sx5DESLKMydw8EDr6HP34HX9TvYFXXha5QRoeSAmlv04KC7Crf/7Xvg+osoVIATx8+iXCa7RYcQ4wXMDYOMFbVpDJbZeIBAJcgsCzWerRBqVRcvvHQI67dswq03XofO/ircubP4q0/dA7d3BFt3rEOrnkc9X8H09IykllM91FT70aj6cWrORTDWiV2b2fo5jx27B+Fv1NHITOK/fjaGejWEbDaHwZEhJLqi7OuGWsNBMhRF3RdD18bLcN2eHRjsXkQwZDYQAl6OrZ1t4EZAOQPTj/xOvSY13wT33KgpX2Fxj+OL4LnnjiKcWIXdV10jYF6Yf7eF4sI0luYmMXbyHMYvjKNUmkXMCSEU86Piz+LaN96CJ/7rCLpiBdxx1yWIbUyhke+CU2rAqYYQapiCp0iUXZxCWL1mAD/56RkEChO4/JpLMDK6FU8++DQmZ8ZxzZuvQTOUwFe+/gvMj51CyFdDqq9HtNr6zNbY3a7lYGTtJjz76ONw6kX0DHegb6APdW78jmlzS62vFJw1m+jo7BBPW02zKhvFtTQSM6lw3ds4lgIwyEZKl8d24MsAgpuvps41vSr6XRr9t1wsTs2gO9TCttX9IBnVYpbKpSMDm20YfSXTz3x2mWVhOpsttX/+4kHky2zVXcGwPyDzds36tegaGUS0YzVizRqyrQwePzsFx41I9oHnwfORY7pkq0ugLRi/CKyov2VVBceOz28mk5PAw3YDkutjm9gIC46YImbb2YRYZ42MDAvzx8B23759OHPmjJz7rt07ZH2m1rmUK0gHNHLQo2suwVx6Cm6jhlK1gGSiF2ixMJXuDLTooo68Ysq+xNaNAZrX+poNBcRtwGg/+b1Wy+LYa8/jK1+8B3d/6V74wwbELqXTAkxZyCtrrVcfwyC9ozOJcNgvjK+U9jETEIvJvSHQlhbh8oxrPRHBDjFDRIJ59W41KXWTVdW9hOdEoM6Al/d8amoGtXJJPM5lLysX8M9//5eo5ybw6vEx3HTHu3D7uz+AH3zvYWF4+wZ6lmUYPiETqN9lgOVHseQ1YWDK3bMms/cnngfPqVjICTMrra6pYRfWlQFcHckUnRdMwyvOOd2XNfilI4sW6fb09Mg6H4q7eOmFF+Fr+XHNbmblZqQYuFxtgkkw7kGUrtAVg4WePJYCXoMVzf7BoIgYg/uAYBK/ea3uhSb4YqebNoHF9yuJp6SiyTKYzq3K6Op1qFyPum/eds5XXivtxcR1hBI9r5mJZFw8HbHusSY7YeaMrpPagMzGIbLWEPAq+6gXoZNTD8CJzapyBSe6iOh3oxVs09Q2M6gTSyeXfpYCOY2y1ALGvNdzY2AE5rGBukDp8WzAvHxefFC0e9aK9LQNgH+ZlEEfRv5N2z4q4FUwvwyAvJtrT7xlYGd317Ja+er163vs9ypQshdnm9W0z80GaTY7qcDOBuE2K/TLAKpupEa20N4EbPbUZk21cI3HsuUjClT18+wAwAahZoWR+Py/SRpWAnO5NtGiGXZLx0vnpM43ezxXHsO+f+ZvnFcmuDPz0KRkpQjNR+eItk80N5RlLbR0kfP0RmLT0LbKs1sz6jwx42CqavWZ4op+di6Hz37pCSSbZJ2WBOhKCsxPZq6GYIC96IUQEd0WgZRxLmIXH9PqW2xq/AEEwj5MnJzB4z95Cm6ZhQU1BEOmSIRfnd0dwgxJROwzhY8yBzwdNTdOekiqZEW69dSaCPpDmJ+fRsfQLjhr18tGWqmzoA9oVUvYOVBF3Knh6ScOSo/2lluW6uxkIiWFKtyYE6mUtKhVq6kQmaW1NyJ+w/UYDixg1YnDONoaxfyWa9Dg9YqrSAAd4RLKuQaStAlbOIq1jeN44cGXUPdTW1lBq94BpziGpBtAnDcrFEE96OB9n/wfGNqYxc8eegah6GrU6+zcFRAdo1+KLjjOQRlYSfMyaJPOb9TVBXDk0Az8qRTefNsNWL0mimad1+Qi6QcOP3kAj/zkNURWpVBtuLjm8o2yMZ+7MC9NQMaOn8fr37oH11+1Df/0P7+Gjo2XY7jDj7Ub44gFy2hkypg6PY2Xj+dQLFYxtGoIoSgBETEHA8AQoqI3jaES6MUdd92Fvvg8ErF5A8qpv13uQMWNhHpsA3YJuFnUxPXXaAtrMpdlkw+YCux4qhOZdB0vvfwSzh4/h0arhpHBFOqtHK7bvRPnTp5Etuqg1iIrajqbReMhDK9Zj8OHZxHwFzAzdxq/9ofXo+wvCmvld2NALQiUAugI9MPHNqyBNfj5A4/gtjteh7JTR7UcwakDh3DtDVehQnkA9S++bmlAUUjPiZwi0dEpay2fl7rbQv/Qapwbn8H02EmEQ3Vs3b1N9KhSGNQ0m6x5Lo1Uhhs4gb7uIUyvc44TLFLXaACExwh7EitTAOvZK1pdIikJUe9bo0n1Al4HWD00gkd/+DCuf90GdAQcBOj2AVqYMVsSMEBa7SPJlnG/ZJGZr4FAJIlv3Pdj7Nz1OvgDDawfGoFTAlKjHaijD/t+dD827NqMhVxF2C4fWTyvLS4ZKWoRheAQSy8ypKaRgPgxM1gj4CAZFI6IhEJkIhVPt0uSwbMa1T1SfeY5TtS3c+7Ekqayf/vWzejs6cbU+QkcPnwEE+NTXqtcNjkxBeNG2mXcFrj2kW3jPDMT2gQw1K3a+4293/K/hwa78NhjD+L9d/0mjhweM80sWi3RaYvLghame5pRc79NhoL3nfeVnco4PqZ5hnEv4LXTD1kkPTym1/SD0i/dQ+RZ4v7lDyEaNRZqdFBYWkoLwKpV2cAhJs1N6Coj+1zLeDoPJkNI5wv4wEc+gg9/9GP4zN/8I/7zP7+GWIJNE0z3VToKEMCxhGF+wbiQ6B7IAFufZRO8GG9/YZlrFflvrvvyXeYyrVspe+O4wjT28gpvtWkIGdZaqeEFOz4kEikkkwnUnTyOHTkKt+LgqiuuQraQEy06Hc75P14buzBy3Jgl4jxWOQOZXxlrriGej67iinA0KkEJgxjZjzzplY0TyDAL6LeCdQW+BtcYeYI8Z1KHYjIO5rOMNEJlEMtY08sCmf3eY9PVY5SF0QKE28WLhhT0BFzefBI8QEmDLgoKHpSh0xsl3T08kNBmBD1NjhbweAyeNK7g87ii+ExBnX1SulAZsGj1dLY8aWknzRutWh1lVxX42MyHTF6rX7V+pl6Xbvo2MNLXcAz0M2zgb4PRdvTQZgfU6ssG4Pqw6zjqAm1/vg1Wle3UYyig5FjZcouLwKenKbXPVeUg+vk2o70SxOoYmOu7uDXu8n232hHLNegGwYll/W0l+LQBqs6XNoCXvjMXBU/2w69srqQnPI2Zpp0UZNtB1C8DyjpOK+eIAfXtgj4Brp5kgqkfrir2sZcjRu987Xl08fiZUdTX65yRzxKiglXoPjz2whHc8/AZvHZ8HE45i8GUD13JEJLdcUTjQSrIZNGUwjWyNyFqdYOIixeOi47OTonG2ed8aj6Nwy8eQnoqIxXckUgQyb6IpHCFhac0MMD0EIt8TGceicYrpqsNN6nlAh16j3KzhQ9zM/OSNr7htl/B2SxTtEnR7oo9lq+Frb1lzJw5g6WpLCpk+3xsglHF0Oha1Fs+hPxNkUmUq0ExNGd0HuzcAv/1b0JvIoi1CydxemwepWvvxKLjSDq2VKnC8dE1gecURijYkrT6pcE80k/8GB/9rd344r9+BW9553uwYUMcmVwZ6QX2hPdh4twpLM66uOuu63DgxUN47sVTmJ6dFNYrEAijyUYIgZb0vO/ooCk7gxDOZRfppUV0J5MY7R3Am3/nbQgEa3DrrnSIE4t/rnvVLP76j7+Hc9kmPvkPdyEWm0AkwADA+GyOHZnB2Pkihld3Yevqfuw/OYFyqYFN6/qBfBMLZydw5NAUForsUFXD8OoR6YzkD0QQkoKRTjjSqtiHSmQYr7vxZox2VnDJqiwC0k2JdlJmw5b7J1XJpmiN48YiIU0Z5vNFAbyyloV9CEfDon310cbOaaIZjOOZ556B35lDPB5DXzKIbr9pO7x6ZCO6E4M49toJHD90Fk4kjiplGmUHswuLOD2+Dx//63dhicVdtLrjhlJtIO72YveGN+JbX3xIGO1kEti182rc+/UfoavTwZrNl6BOr1I6swTC8Ae6cPdX7kMxXUStkvNSyJ1wAz50967CL555ESl/HX3DcfSs6kepUBZb8QY7QxH0eTZ7ff19yGSzxnNW/bnZmKHV8gpezOt1b9OUrcvqK5dWUTWEI3GRQ3ANN2sMLZYMq8b0caFQFA/nVrmF2bOv4dpda5CKRgVMsUBpmRBiEyJPk8gOheysRmbWZYFdpYT5oovxRQLaKlb39SHk+PBv3/g/eMP178G6Df1ig8e1hYCbz7aej3TU8zqiydonmVZ28YpIhzJqQsP+kDzbKoPQucDr5fVTS6zsH9clAgNdq7g2kCk3sWNEXDyY/WD3RM4lgsrNm7dgaHAEF85N4NCrr2J21jCFoTCr+1noRq94r1BS3BxM9yt779J9U9f2cMSHfG4BPoeMX8hUajD97DW9YBEUz5mFr3amkmNkEx78DK5lXLrFjSVkyBFKM9hallkrMpO0plNmUWRQBTKHBiSSPV/e7zzJi7gjuRStmEZcoYAPYa6pdRfxeBi/98k/wMc+9Ud473vuwpEjRygRN/I2isSkQx7AvhDZXEUySBoMyVixbXmFeMbcB+mYVqOrDMG6aXhhfu9KC2y5ZyEzjwlO5Rnw1oNlEF83TUZ4bXp/WbS2b99TiMc6cPnlr0OlbNpV83ol+PEZbMFz4zUySOOxRTbCLn61imQblchTjEKYJjZzLI6m/JSe8J7Lg34+j6+v5/H1nvHcJDvDPvMeqSldPJuG2BJMJC3eub54RnHiZ801zrC3DPJk3nokgD43/Fnnh8FyHHcDThVryX2mS4M9IW02cXnjZgQuncXaVlcahSnFbgM4WZw9aYLeFH3IFPzpTdPIIeDwZumFmAVdKj0lwm0XLekFLEeBFn3Oy+NCY7O5K8GuffH62ZoSsxcLlXjYLGl7oWhraXW8dGLYYE+jar5PH1wdQz0PmXBWgZfeC/u9CgjtwEQBpA1k20CrPVEVLNrXrdpTe5wE9nrplZXAbfmcLXcC+zp1jPWc9btei362vIegzpO76MOrQYyOpR5bNMPel80Y2MDfHiczJm022BzX9lQ27PIygPYztqd20PNf1LSMdZ66WGkkLvPWW4jkofZAucxrqaal/6sBJ8FQEGfGzuPJJ/dhdiaPyfM5THduRynRgyBtaup1zJ0bg1svwi1n0RXzIxUDBoc6sXp4AL66i2OvHcHk1AwK1QoGh/uwfdt2jIyM4JGHn8D81CxalYrYJvUNdqFvpEtsteTB9gpUpDLYK1yR8/WYGkn9sZiMG4C3CDI9LMb5/ggiyQhyiCHYux5OLI58qYJUNISdw3688viznrVMXdqG8pnr7B1AtLMbtWoJwwPdyKQLaAaDCEe7kR14Awb3bsWm4lnM7T+Dxp634hQLKOqOaDbJDIlJudyHJgKOH+EAkGzkcHPrOMpnX8HREzO45Z1XIspWmGHjJ801JhIL4oF7HsVtd9yGjVv60WpUxV+V1e9ui8CmKdpFx2cYCW44tPshA8yfv/z5f0NXuAe1hh+VZgkDq/pw2batGF67CtOz53D62Gm8uG8cm3bsRGxDN6KrziIa8cEJesCmabrScYPyewWHfn8EzfNFHH85i0QkhgMvncLkYgtDg4NSeBSJ06WA6eaoaJ791SCcWD9m0Inr3vIrWBWZwdruPAK+urAyrEomo+OX1qcNVGj302DltF+abHCt5Dwnq6mbNxkYegwz9SvrGhrIFCuo19KIdMyje00fkimyy9y8uKnQacBkAGrlBnzsrlfzY72/F088cQgXCk309rrY+MZ1yDZL0izF7wQRRSdOv1DA2METeNf794oGdfJ0DefOvIY9b7hG3Eho4cRNjinjpcUsphYLODc2Db9r2qLGwjGMT8/CcQZx6vgBtGqL2HPdblRa9Id2US5WUStSy2c0fpzdQ2tHMDt5QZwYdKNjAWlfX9+y5EG1mbpGmNSn6cQUjyeXC4f4/nKtKh68NPI3WkJjuZTsSOHAs/tx54270Bc3nuCmQY0pHjZrsyfP8xhWv2NYxibNiR0WzBUxNrWAVFenpP9Hh4bxsT/9GD76+59BLF4Vdpb3TQB607BdZMl43nw+eT68hxxDZnG2b78UBw+9KkAxFDAMuRYM6b4qlfZWmpnPPucQWVHdT2UdpXds2KThZT/k2tEg+DK2aHwNQQb1/exkxY6FPb29QlocPfIaxsZOIxIyzQ6kiJQA0W+CASWRCLpVsqf7JMdMQI3n8S7Wb8QMwugbbSpBlRBKHjAz+wJfY86Vx+Q/fk4sHhUtu2iHvb+Z/dzodHnfzf4ZQChorLgUgLMbXtWz19I1XUkc3QsFzCGAUMDB5/7ps7jz3W/DrbfejmIxh3KF66axxCJrWq34kMuVBfyys5+AVivQIKTRPahdK8JCCyONMRnzJqKhsJFKNDh+PuzevRtHjx5dvi98rVi0eWuZmbemtoGFdvxM8bONxD3GtN2Jjvfd2L2x3XjNaKMFxHrrGRcCT8qnz5d8p/MNbcs8r2f6TdvgU7GKsSsz9mzK1irAFhKE7ihc0xgUCpg12Rlpq+y5nCjeUpyga5vqd/U+6zy3MYIWwCkG0fNy7r3v311T1WZSP/r9IkDDlJRHbdvsn3wAM1WqdfR0MTJwrIzzLEXaoMV02LBBHT9HHjTLa08/W9k2BTi6wPD3KlC2B4XpFm6+CjBtYPXLfqcP30pQpSBXwbUOqIJMGwTpQC5H+97E0XNfCdb1Z5t9VBZXx1YXH31IbFCnN18XkJXgXoG6nruyvnqN5ljtgiwFs/aY6/20tbPyOV4DDx6BwEH/rmCZr9Hfyad4mi0DdNs/y++9rjh2tLp8jlL04MBtuKJx1YYoer/4XklPSFUnuSbTd17kDz5qt9QPmK1wuWiYBZ2LX7GYF9ufXC4nKfxELIbB/n7RSXHT1xQOFy794ianQYnMQc9AXK6bNmSiXfOhIx4T/dfLLx2S1puZTBET49OYmVkwnZKcTiSuvg21YBRU2dYYLdNtgAs0o/xSGZX0EurVEiJ+B6OdwLvf8jqEO7g5sJMQ75sPr+w/ip8+8AwKmawR8PshbYIjceoWPR1nrYlavSYAmOfPZ9xUwRv5kaSAXPPsSeVr3RQPlQtlrNu0GbuuuBzHTkwh1woiX6siFk9JWmzjqhByZ06Jvo/NGOoVU41On+DOri6MrlmFkI+MZR6lbAuT9U7s/K1PIuXMo3XwJUwntmF2y3YEI3EZf04EYcBpZVavywJNWUXQrWFtqIlV557G8Wcexs2334xSKwdQdhFlUYPXVcitYfO6Dbj7Cw/j1z98i3gFkzGRDa5u2mYaTZgrmj/zXBgfTmEcKmU4raD4wh4+dBhlNh1getrfwuLMFKrlAorFOMI9nTh0/Cw+9Jd3IJC4IPZahnVrSaGfFNeK00cDbt7BmV/Mo1YPYONgH+7/wbNoOv0IxUKoN4FgJIpINI5SqYaurj4EIgHUQwPo23gVVo8ksb5rDt3xMvyOaXermyDlDOJRSjN2dntid7KGKx68bDOsa6FsTCzyoPWdR1QUaUfla6JUnsQ1twwhEA+JFpLBhungxK2MRYmUTDTgB7WZTfimi7iyvws/fW4cZ877se7aGOLrogj5ogg3fRjo3I17/v1RrN7Qgj+cx/ve8kH84NvPYmhNAtFUAgtLRYyPTyOXKSEV7xAZyUI+h2PHT2Bu5oI0oAjUWvjuD+/Ghstuxt/8+Z/j4GsvY9XIgPj0kqmvFGuospvaYlos4laNjCDV24nc4uIysyXPrR/CSor5vARRZn0gWPD0TPJ8EDRTPsSiK34Ji1orIejQp9bMR9LKZA1dx8Grv3gBf/jrb0StmJfjkhVlswGVTFGOweuKBmlJ5qDacnH42Alki3XMzueRrbKzW0Cax1QadawdXY2ldAbrNq/D5Dkzx/hsCgiqliXA0b1G2vF6hvtkMPs6E5ifnkEsmUKZqWDHlRbjGjCKo4e3Dwug8MZAU75kZbne6B5tQK+RPsje5NmZMZhpW2SZxhFmjhjAKUCpWsWa0TXYsnkrzp07h2OvHcfs7LzorCVNTmApllWmeE1ceigdQ7tjoOINM3cNKOU187NYiGiCNUMK6d7G7Ircb9Y6EDCLuwxdDCrC+IcjJmhRbMHXKMstr3cuttiUx4C+82opyb3EY0tVB87zC/to4+bHV//zbtz05puxd881xkqvaRxTJIXuD2JxIY9atSWez4J4PFtV3bO5vik5Y1L5hqTQFr9mD4KsK9TcU3pBiQGLFHk+ukctE2VeUyiVSMg1smw3zHnE9cI0+SJry3ki2QCPYZa1hS21vcI1wQvyudQhm3VBz1vmoSdHlKYVXuEj/65jrdl4U6toOnfy5hu8YBoAFQpl5PIFI2WS+WEyqxpkGODtNcDw2Gxekz4HCnhtfCHjZxXOGbzXbjK1vOd95wdfXO60pidtF0zJpu4BXhsALTO6NGG2GhwoWGRRGQdnJaBZCd4U7HEnkA3Dak8s5+MJ2PVvywCSQMfScMh5eudqA1YFfgowVTCtn7sSMNpsJM99ZfHYRWylB+iW2W6PKVw5HgoI7XPR61CvXh0nGzzqWNmTTicGJxnvh9ErkQk3Y62Lgh1R85jtyWKKt5aBqfcw6mfZY6dgePkzvW4nsiFaNlnLc8FDiAaMtlsJmpW03dREAa+OgQYyy5EdAa8cwWwk9rkJwCUjRQbVqyo1mmDDfs0vzmF8/AIWFzKYmZkTcMsUFzcolUQszyEYZoSfS9PzjZtGceev3i4pS6PJIkvBldqkUvhapoIlTe4Piu7r2LExHDp4RMAVtU8XJqYwNbkgvcqZNuLiIcC85WLNlVfjXPQS1MjKyKIiy4end2LqLCi6UCkOhIvV7hLetmcInf3amYleujF8/p++iflzi2hKAUcLnd1xdPcmBfByg3GbfkxNTAsI5+YdCpnzl3H0LOGkMNJvCmT4LFRLVaFoIqEYLtt9CbqSTexavwWvv2IHAgnOmSrmSzU88vhBJEM9mJqeQHoxj2gohqOvHkG2ago1xFjfaSHWasJlur5vM+ZSKVy3Poqzp3Poe9NvYLGjHxlprtESlpMLE8+TczlE5qGcR1clh/zRZ7GxtYDbbr8cC7OsFq+hztajLVPFSwY92UGnAB/OjE2iVvTjDTdsQzDIRTpoAG/DeBG3n2XOA1MJLIuitGCmmJe6Xv5XDVO5MdTKiwgVgbHXJjB3oYWFdB2tcByX3nQV1u0pwOc3dlb0y2SwTqaf1m7JZhLnnknj1FgRr7tqPcZfOYznD+YQ7+g2NlcRY0wfi3dKu1am6GvB7RjZfhku296BwvSruHSrHwGnLmCLM4TjwntHxogFOvwSh4YWWzKbIhfKWngvtXLb4b1wIC2SeZ7SnLoJLC3Nw0llcOnOIQyOdqHeMs0PaNdKfWCj6kMxW0er5iJdamD2wgIua4zjlmt24KuPzGA6B8xX83BbZdxx2w04fKyOkwdOodycxqc+8W5MTUDaxDYcgh4WtNTx6vETOHvyFBxurIEW7njXHbj8ih1yHXOLWVQLNYScAvJFH+ZyGcxOT2PmwrRokulu4ndCYmwvae56E9u3boMTDqKUyyKfz3pV8IxDzQYqayBl+R5rWmsahlGYJJf2RKZLE8EEv9asWY2Z+SnUStR0m+5m2qCGTGoPgL/55DuRSWdELmSYMbPJ8/omM2mcn5pHJVfG4kIJJRfIMQVNB41iVb43ahVEwyn0DHYIyx+IAKlETGzJyExLK1bZwMyzGqSeulaWLAabF7DYLtQo4B23Xof81AUJcpYadUylc2hUWIzooOoGsJQtwhePyLwOx9jRkWl2U1QUpr8zx4aFm3U6gQQRjcekJTUZxRot6qQRhWft5M0njhGfJY6naRxAAGM0l4Zh5RxsYWhoCIMDwwj4Xex/5RBmphfFFYIgsUVZiwBeY//VZseNG4bZQxjgZJZxANdTAUUNI23QPY2ARPYktVFlpkdS2OY51FoMvkf3CZMFMQCIDjI2eUaGVwGv2GPRvcBLxet+KHuaXwCoJQAAIABJREFU7D0uHn3sEQRiAXz4Qx82RX7iesJ9yo9Gy48LF2YAV3QOpl1vxBRaatBBMGoKqBl4GzDP86MzQl3WK163K1IK45DAOQ2xJiNRo2SfZjAkS+mxojrnhYQR5wITHNhgktdWb1K2Y0wA6ARSLpL9N/phZsRIOAkzHzRSAz5/JkOojS8MIUTtrwJXflcwrqCV0iC7SE0ahlRr0uxF1jBxDTHaXbPPt80IdOwF+3nA29xTo19XPKWvU5xkcJAxQbBxkNzDb993tyugT8TipiWhMmKq7XDlprb1EJzcy0BR0niG5eL/qekgIJIo09PTKkO6zNCt8GCVY4n9mNn89ULkfUK9//fOXPybbFjegyAX7VHuNuBUNlajfV60Cqj1fGzgZbPVNpCzwbgCMB5rZWQhk8MTSesY6Tno3/TzdJLaUS7fo+kODz9eJCVZOYZ2VGe/Xl+nY8/jKhgW3KMdm1akvfRc7WMtP/Ta3lcY2naUrJ+h7xGA7QVBylTwbi3/t8fwKri37zf/mwsuhfpyn8JBBFxqmdr3Oz2XkcriqalJTE5OGdbMayjAh5S6UBa6mDRJu1CNS23dsqKx46VEPI58LotCIYvBoUH89offJxXo7JleKZQlfXf+3AVMTEzJ4k6gkc/lMbOQFdaJbAiaupB5velp3u1wg6VurITPfuPL+Kt7f4EKYkbzJ0HKxQWAksKiqbffj97qLN557TC6B4z5N/u2/+xHv8BLz59BKZuFw2r8RAxDw90olFjExKK1OKanFuA2TXceggC7qIYLrN4vmTtcDFkZW2uh1SyhuxnD9z/3AYQLh5GoTSPlJ7NMnYMPzurr8NcPXYCT92E0kkUxu4iZsotmMYIPfuJj+OPPfhFLMw386jUjWB90Ed17Ez7wR5/Dre98M6anXsaxQyVUIoNwt1yB7TffjiUCGgYjtYZIIRKhIErpPDB3Dq3z4xhJpNHhlBFGCddctxP5UhEtNwC3ZUANAz1KEzo64gLcnnjoF7hm7x6Mbu4WPR/tkghqtCrfsH22n7GRailTx0eiHFxCOTSHukuLoxBQd9E4MoPxQ5N4dTyAZscw3v57l6ERygANAhKve58fCNR8yB3O4/BzaazftRZJN4uHvvcC6rFhKbpi169gKIZAOAYWNseTQwhE+jG0ZS+2bYvg8Qcewoc+cDnCgTIc7rtiv8NCGJPuJXvF7IVs3mC1fk2YXZ4/f1cpUJ9nfk8AIx6zDvE4AYOLSq2JI/uPoms97YbyiKR8CEXDcMs+jF9YQDlfRagcR6VCnXhd2GWylh9/+0Z01YpYu2s3vvL9s1gou0jnpnDb7bfhiX1H8MrLRzEQ9+Pmt12LSjGKYn4RTz39Mlo0y2/V8YEPvhcbLt0En9PCyaOvSSAq+s9wCKg6aISBQp69iYso5xtYXJqV6+roTpmMHYOhUlV+R+Dwuqv2yH2dmZoWyQe/2N2MFnwKAmR/8Jk1j7/jhqoaQi1Kpt1WMBpCd0cUS4t5U8AVi5kNOuDHunXr8PADj+D6yy7BqpTRXQ4PDoJrBc9rMV3BywdPYK5cxXyWbUyBMkE5O0kRxAjI4cbsQyREP98Atu5cj+npLNauH0IuveQVTpqiIbXglIp3FtcKywd0xcPoS8RQm51EKuZD1A/paBiJs+NUEum5eTSaDiZm08gUa+js74ef9zUUwlK+gOn5RTTcEALRhIDfJvdlx48Yz8nvk65UYtTvZfA4x5Sp4/4qUhAPmCiokFDMKxCk9pZfYpdH94RIAMlUB9aObkShWMVTTz4u/RaJEXjfCHj1WZSgwZNfcF0lK71MKmnxOokPq3DZ2J2Z9Lo8zz4HCdqkkWWlr6tnu2bvvzwvbUcrWWa7+5FIMNnxzetk2GoTdbpncx6Zlr4NPPPsk3jX+96FqFf0J0VlTgCtpg/nJqbkO4twGWxEmCXw9j6OnRRGekErQaVhzU27aX7X/VcK1hj0CDBmhsLID0z2ypA9CiojdHmxHEnMfk3bOZPB4eso49AsiDwPXrdYfU4Img3pZqxHBdhS6uF1AVXCbBnDSPtl7o/tphQ2GWgIBVNMzfNRWYPYz/I62M1SCtb4TPN+0hucRI/Xyc1rMSwek1JDY0gzg2EM6Obazb8RuDNoZ7Eg907ef4N3tIjNuJlI5o5FazooFHq3gdDFAEUBJhcOjY4EuFFZJsCW0ZNhkCQ68lLCNvupDKTeVF2MZDKzE5QnjdDXKTDUiSuTXKthLemAAkc7itGNTeQBHg1vAzO9Hvt4+vkrP8N+2OzPWAk+uaDJJPQmlNxoT5dEtoYPlDBOnMCefokFRRw/rTzUNIEN5o1HsUnz65cCfTuqUfBrRz72Oer163Ha99RyE/DYYDu60tcxxSJjY27MsjRlmZn1BOLy+RZzbJgwFjdYMgGrAlSvyQ4wmKoNxxJ48aVXcOjAYWE0lJUnK2Kuy+urbT381ISaB7e9aHGyE5Aa/ZoJzPjQ0DKLBu+8J7zeCh8WbzFiAYd8RsuPWrmCuflFY2TNv7OStMJI3JHUkC4KhvEwNlgck1QyjoXZOSmc2LP3Crzzox/En3xpH2rBblkMdTR430yQZvwnubuITrGVxS07ohgYCsANunCqYXzhH7+N2em0dPfhfejsiollWTyZMJF6OS+FIFwoxGu3ZVKzypyIds5LH9EsnGNVLpSkp1hHOICRpTwe+Mx2xBvjQLyIGmiV5KDudOLERAoPjg+gp7CI331LGL7WHFxfAr5oP8ZOTsC/bgf2/fgENqVcTGVy+MH8KAZ29CJfKOPw/pM4eWoOTT/lJVGUg1H0bLwMzXi3NKuIooXC0hKq+SrivjyGu1P4/Y/dgROHnsP0+BQGhwaQTMVQFyDf9gSPxiJIpaKS7WFX42d/fhg3vula+INsdc5KXbJLRk6jgaWd7eDiqz/nqxnUUzMIJMsiq+AczheLCDXq6DlTRG5sHvc/n0f3Vddhz219KLsXECcrQztF+BHPhrD/h5Nodvbh6p39mDl+EA8/ehaBRJ8ALn+QDA6DQT988X64qRHsuPJqrO918ODd38OuG3fgjTd0IeAGyceac2+1pLkE9eHUUXItIECgHRmBLe2geG1kS3jPOT9rVbbDNbpPySiigWAggpeeOYw9e7fiyKnzGDt9HqvYhrTewszkIrLpAsLidxdGqV5CMh7DJZs3Ycv6DRjpDaCcSaPqVrFUisr3gcFRFIppCTZFAuA28PxzryI3dQaxkIv3vP+d0pL1zNlzcJhJoPdtmE1AzL4yMzOD48dOoVEqYcee7ega2obFyVNYmFpEZze7WrXEf9V04zUApyxNKpIS0JIpXJibv4i84PMsmzv9Q7n2ho1Uz5ASbXcWZf5IkPQO9iK/lBHmWPWgXI8CPrKzRSzNLGGwM4yhnii6uzrQ1ZGS4jb60L786mmcOjeHUoPPGe+VYZSY4qY9VCGfQSrVYVqAV8qotyq4594v4ROf+BsE/XUJajmbpSKebBzJJsk6UNcckf8OooGBjjA6/D50JuNotQpYmpuTFnyFpZxkhbq6OhAJh9Dd0ytd46pLi5hdXECLjFYgit6BEbi+MPzBKMbm5zCTzaPQIFik00UTTekmV0HLMdInKUoieSUWXnUjMWga6YeSRfSn1X2ZrxMAGzQArVJioShlWC2RQr7+2mvxnW//AN1dfcuAV8kPBWo8FrXV/C7zliSXR7BIMZhXuG5S4J6UTTJY7DwXEO213GvJ1xj9sL2P6z3ns85iXnWC4s8E7MwWeZyKPEdCvFj7lWZ6W40a/uOrX8Df/+M/yLoqAWmVJEsMJ46PIVegtzP110Gx+eZA0qnBFEKa2gN+uMgVjSDZYAJvazeZKCPliEWMnRvnlYx9w+j1DeNKVtkEAjpv1Z6Lv+M+xuJJCTI8UpDBhF2Y3963jRxA/ybzP0iSxZABSpTxOCEytp51mk028vQ5HrbDAs9B6ic8+0HOBUPmMeNi9k3T2dILsAIhsOhTAhmyzcQaLfM8a5G8wUWt5cCUZCzZXNZrcB3m88C1gfNQ8QHXUb02574HvyJ310wwY/mgG4qCKXFl8yYBB1NTGeZmeMCYQNibJAIQ/Yz6uBAYdK5AWieh/V0YQU/bq8e3wScntbK2Nvi1GUVB/1YFo/03kVd4rKsytfyuzLFej36OvleBga0XtkGiDYQvOhcrnW+DbBvQKXBWUG+/fyXAlvGxvIH5M2+gAi0bMFJTzQhd/UflXkoauw10uNDpw2zOzwDw9gPw35tZ8P7oe3Re6HjpWOo91nskUZblvyivY0ra+7Jfbwc5TaZwwmE89YsDOHxkGqVinkkwRII+LMzNSPMDe3OiewDPSbMDel914dTxNMVRJkrkA5rJEByaRZo2T0wLm4XSdD4SLbBXgEHwZBYjah/NWmW0jyp7aaCjk12OyDZH5PgEH9OTs1g9Moi7/+P/RTbcxKf+7Vk0I72oNRqosTOepHm1Sw3TmUxfmv7sQ24e737DAFatjiJTWMI3v/xDzJ6pY2F+RhYkgvrOrgTgMJ9murklkqZjUjQSxsYNG7F//yFPwmICVd57XrPq3fjiSqmCrmSHdM66KQJ89g/8aARzCAhz44frd1Go9OPbh7swc76Bv/y1friVl00xkltCwIkBvgbcRkg6ASKWwCvHyvjmfh92v+P9ePjx+3HsQB2hRBhdPd0oOlX82p1vxje+dR9Onc1hZKQbmaUMNmzfijWjIxjq9eOZfS9IcczeqzYhnS5gaT6PVaODUj3O3UH0lV6WJxYPo7M7glrdga9SwdHjM3jDDZehhaLMexbuiU7Zyh7pM60bLMfzwMH9mF2awXxuEmjFZcOnTKTUqKOrEMZv3LBdCqXufS6PK66/CvGuMprhJmIxtu11cebFc5iecHDN69dguD6H+x96CYuNtVLPQPqd6xDnBlPUHX19uPWG3Tj16iHcd+/L2HbDHrznA1egI+7A55YEeHLHJDNLPSQ3ZePA0BQgRoaXYyG6XrZh9VK2bFdL9pR6PbN+GbZn/PysyCT6hoakRW2r6ODMyUWs23ktNmy5FBNjZxCJ1LGUL8tGm4qHUGLWQqqhqRPNw3Fr8CMC+CilodbPVF3Xm1UEAp149P6v4n/+4XXY91IWiHcilehC3XWQjHYhk8/i1QMvYXJ6CgMDfbj00m1ShNeopPHpz/4p/vTPvoJc7jxC/qC0V65JsaGxjNJuTCwAK7CJiONHrV5BLpNFg+4inh8treQIJHhvBSBFDKsl8h22zfbmi6aX+bx09XViaYZuEQZEKeOWiEVx6NAhsJiaMhsygubvXgvjYBTlek2eYZ8EFGTZqjQakc5VDFhEP9ui/3UnopEoUt1+9A93o1HvQHZpSsBulF7GEjRX4KdTA7v+RcJwCZC49ddr6IzRKaKIermM/u6E2MdJgwGvGOn8xDjqlYpYeBKok5UfXrMa58+PS5r6/MSUuIJ0xOOIdcXQDEQR7+rG2NwCAr4AlopVXFjKo85mCdEEmtT+0g/Yq+vh3BLAQOkRAUgwIt3FGBCKz3aRne4cKUCk5OH/4+o7wOQ6y6vPnTtz506vu6tt6rJkWe6I4oJtOnbANtiEGjCY0E0ggZgOaSThJyQkVAOGJGAwEDsY22CDHYObbGRJVi8rabV9Znd6nzt3/ue83/12F+/z6JG0Ozvlq+c973nPuzqtzT13zo5tuOeu+5BIZAVU84xkJpgEEIFzkwGaxxSKJMVQBIwgEWpM2ezG+zeBD7NS+v1IltWvmibo5+A+kbnqrxS3iYsB6xaek2mUphVeEbV2itIYQa8j/XNVENfARReeI3aHzS614qoL2OnT0ygsVSQQUWNAERFllzxvVXZB30PLAJLEGLXBwQDadHegtMWTMwg+8IrYlEWlqkORNr+8WyQLwffOM2KFqNR3MYvJ+H2NGwiQGSgSXOsufGSfxd5sld6d4yq2eJR5CAjn+eKI17oishSRpPeSgGOvSYsOhvRdzu/zuTShw3mSeRBfZLKwCpN0HdWWmoGVSCB4J1qq4I2tgUkgck3ZDJihOrMR5MpeD/ilxbOBgDQhkcCmr8aIf/SZr9uEGz+/907V9ZuRB9OmnELvcietLYJkiZpWIiYiZ21lxQNXAxfNLHLh0IJnNfOqF80KZa9ArAYnhCCrB1IzjKsHVINDDbz0c+pIQ9Pt+hJbfg5hUBXQ0RHSasAp0/ocb1n9GpopXv2azwVsGtTqphlaNyJMt9fUQ7+eLAav5aoG2rK5vcIEvk/ZvLxoVgF4eU6PBdfvRT6vCL+8Ii6RhqgCDR5MqqsZS7q8DeHpb7zYZVnTtDqIkLn0Agy1qL1Wm7oo5zk2H6uDAz3/q4Gs9ulbjpaJyL2AYDWw178jYylFj33cc98jeODBPRgfXyvpndMnjqFWXpJUhT6MRL8rm1Dp6siWqHWkNoY6BFVQxo2uuysJGCB7K8wBJQiq2xMPKv7Nw1gFSapZhn7PEnh5BXe8mBPx5HJmgmknHQzwICmVauh1XMSjFv73/u/gTLONv/zaLrTckIpeKU3qU6PGam7FFhPsc57JWAz3isj2jiEWbKPX9WHv7kk5VNk5iJdPJGojnlCbnEC23VWHCyvVWdz2mutegTt//D+wyBNRJmL54OvUESeI6HUx2epLf3Ha3/D3gs0e7v/MK5Aw7odh8CAk2+TQqAg/fiKBY6Uo3vvSTRjx74LrJ7XXk7HnYCtQEeBCFClTz+yi7V+P9399Gue/5gbcd98epNJxUJ1CiUQo4sfMxAJgxTCyIYyJw5PYcf65MPxkLvrY9ehebNh4FkZH4zBczzd12QpP6W/VvlMpa1u6UPHQC6JW7SKdiSKWIGPll972YqXkFRWJjMHvnTdi9aM0m8cOTuGuux+HEQgilUhiIJ1GLG0iHk1KajCKFixfA/V+VAq8pDFOyEZhsYD5hRmRVI0NjuAlF3ZRnZ7CfbuKqPYHVaesrgu/bSuP3EAQoVgP+YmTmJt0sOl5O/G6N1yM7AD3LosvWbXP90fgpAIV/iGTpHS6ZHDZ+aitKrp7ENDBAIvm9pIabjMjwkIyPyqlJiZPnMHmLeOyL8hecxGff/5LMd3KIOCz4BB4dJuw/bRUqsHH/LzIXcg+Uk7RENs8Mat3O16VNi2TaK7fFLYp0jqNL3/mIhyc2oAf3v8sHLePxYUCnnr6CaxfO46xwYxqVsALkrFUz8Gbb7oO3//P36Bdr8Dn91h5XXMgXZVUMUtQdJZxvOsvbsFHPvovsIwm+u0l5BcWZEzVuanWiSVNGthxTQWSnDsNhvjZNZERS0dFEyn5BSJVr8CGZE02ncKB3fvl/bKDl04hJ5NJCY41gULg2ahTT63mSOutdUDO90Ogwbl809tejt8+sBuxOAtGPYKBqXbJPHUxSP9qgmZXpbPZcIEgmA06+u0momELkYCBRrWCTr213PFufGxExtL2+5Gbn5f3J44MQQtnnbUZzQ6zBG206zVpHNHhued0MTgyhrgdlpimH4zgof2H0Iqm0Op00XY6YuPHzBA/i0pRy4El2YwWC/68TmBCVnn6z3qzsXxWcmx4vr7kpVfim/9+G675k2vR9QokF/N5cRWZm5kX79plBtWzTpQUtNdytinFVmq/agmhIi0UUUMgRaDGn0ngx3mUA3tFBvfc+1ydH8q6cYUJVsGVxi36LNe4hM9v+nrYsmWtAuxBv8iNZudyyOcLImsg4FXg1pQAl9IG0WB7mWkFxB2xjxS3DwGUqmhN+9bqTIEuYmPdyMjICI4ePQyL9jUKhy5nURlocY406Jcfcw0JaFQZDl3Ep+96fX5q/SzflzYvUI8hWFTklAbNqt5oxddag17Zcx4Bt/r5NcEnQWePoDmsiiOZpWp52RDxcaakzUG1VgHBkRS6edlsBsUiXeP6k+51nh80iQyfX1mnCbBl8EWyhw1slC80cayw4KILpmTWhPGhT3+2T6TPJ7QDKu1DNC90uE9po/ik1JEQ9fNJOvTr86qHyRApFs8VoT0ZK24K3QltNSOqgaGefL2QZPF6AnUOsADA5zg/aMD6XFDM7/OxGjyvBiYcaFkEUqn4x3ZlGiTz7z8GXt4mWqXF1eyy3nAaxOrX0geoWB7xvYjAXbVUFHcPpUlQm1NAKosAWFWsmivolKrIBOR7DDu4kf3odVWUGmAvdNE5qx707CqjVPsee64PBNVIU60C7/m69LnjeBIYUaLjdcFZ/f511Cnj3qNvqUpTrQCLlY5u+nurGWu90J+74HmCrA4uyPDqxyx/bm/OtSSDEb5skGgW+56dxO3f/zkmT55Ep15Gp0WfSpWKX3lvqsJXz8PqgEO8K0UHqDau/swy72wr67FBZPh0ZmP1etAMMPdDKp1APB4VwT9lKNwDBEtcZ/p81QJ9fu/0qTOIhKK4+uor8cEPX4fpVgAf/9ZuFFtkobzUi6SdleyGrKVEr5xB18WIUcNgZwIhXxNnTuUxN1NFqVSE21PRcSaTgOFTBxqBBwtONOvuDxBc+ZBOJjC/sIi0YWBDmB3eOgg1mnBiPjxypiFdd/iZwkETLx9O45Ov68Hfn0Kv11xmtR46EsUjc5uw0d/B2y+pwgjSdUJOGVXVTe9IqXLuweAZwPDYCiHgK2HfqVHc17kCc5UFNMo8sFQ70MV8VaqZt5+7GROnjiKbGYbTa6PjOkjE41KZbPRMOGQSJehW6VbN1nH+VPqMvowm4KiARQe9flYFoafkBj7ao1E2YmDz1kE4vaY37y2WDAr4dR0fDh+YQLnIls8Q0DA3M4tOi4WhHUkR+q0wytUG4lEToSBtntroul1cdtmFMF0LxUoFN147imT5BB5+ehZ7Z8NwDLKMPQStEOxYRMDTwtw8GtUW2j0DV1/7Slz4wiyGs0kVdDAt71L+wDaqFprUunkXveo81BPpDVljYbu5aul72jdQLFXk56KN69CCrId6q4mZM7NIJ+IiYwhSWoE+6v0mhjIbcfUbPoS5kpSpw3CbcKS1awvNVhUBBoDdpuhJuT36klJtiFuIpI77PUmzBtgcg+q7Tg0BowKnHxGdevn0GYSN3+Njn/gYfvzT3Wh0E6i3qvCbBFltVKt53HDTO/Gf37gHgWAVdkjJevSeJPum6zo6HRbxtPGKt74La8fOwTv/9P1IReqy7wn2uQZ4LshesFVHJx6PGpjqv+n6wp8RiEVTUdRrKkUs6V7TL+yi4XcxPzsLt0Ueu7P8/ATpfCwbW3B/8zl4GbMZBueIa1NfyIqFUswjGxnw/ty+YyOCVgRz89OIRSJKuyqANwi/00KcDS2o3ZS5VwFdp1ZDzLbgN/qIBAKIR1mf0ELIa91NgF0uFhELhaU97fAQZQMuUuk0pmam0WiwubFfZFX0kB1Mp1As1+WxhUoJjWoZ6WgC4VAM/uG1+OmuvejZCZhhW2yxGBDwNRhE0/eXAILBG9PGqtDOFfkGi4MJZmWvellg6pzrjQY++KH344uf/zIG16zB/OIMYqGkCvI1W+fdRxxTPa787Dbtr2gfZq1YJwpW0HJGD9dyTmQevHnUZ6BmeP8IJHu/K/e0wVQ+gaGSQ/BMVSl31fFVAniPJVR3YR/pVByJBPGSX+7xYrksYJdZQcUPKYDm5/wIGcOAfKWwn69LzXRAOvKxLbVyzVCyUJ5FJGFU4wWugUa9Lq2ek8kEzpyZgt9a9goTsC6BsVd8KYGh5/ZBQM07nCCTzYgYnGtLOp6tDNx4B8l+kc+5QkDKecrnkiBCNXAg5pCMp+WXom5KATk3bHIhJJL4IavH0tuaa0a5AintNO9g/lvGkVknT2bG55CmKh6QZYBucA56DhxmUFodtOpNWWvs6EZXIAJkOvywwyRBMgkAYmSSR/SEb3Wbsod67Y6QAAxOVOE4YLzv8/8k8m8ZdM+HTQbARy1qW7QtGuAp7afqZkJQzIvScGntFEIqFoXbIQtAtrgpmc3VaUMNTlaDXg0+1KpSgPSPAImXapBvitZJXe4aQPF96e44qyMoTakvv9Yqhk6zvjoa0iBrBeSseL9qgMrnUelslVbglwaIelNIypSXiVe9q/WmprTK8sAR0y9cPIxC6E9H1laeyydVtQS7nBxtq0V2lK8ji0IcK5S2hRefisgCipXwDKy5gcT+w+tEwslnlM9UjNNuQYIrgjVPwqA2N03wV7xr5bDgdeZVOesxYApFsxycg+d+rQa6eg6FNfcOKP14VrLr59RzqYOO5edwOV7siGUgFh/CP/7Tf+H/HnoITqsOH9NbTBmuSqusZof1a2tGgOOxWpKi34ccgl5krYMpMseslB1fO4r8YgHhiLKD4eFFfbtilnkhh1HzWkFys3ENikm9FAwplpWgZHpmDmvHxvCGG6/Bxc9bhyps/POdz6KLMNpkWehBSI2Xtw7EucGz+qOkYqBXxXj/NGxUseeZE2jU+qg3KhJM8aLPZOPScMIOkSFSjg+anWi1ySIEcOWlO/HE7n3wVarIoCMX6lg6jojbxTEniPm6chq4ausI3n9pFsPh3wNoy8Hd77ZQt9biaw8E0Sk08cm3bYfZeFQZg3MeyfB6AJeIiO9fCsSoY3b6aIEpcRM3/WcWb/6rj+BXD/yGVBJa7Qr27z2Js3dsRamWQ6dlwW9Tg+vH+OiQpHd9ktLnXNPbUhUy8vBWRvGK9VR7Vo2fpMfl0uLRRhaEQbBi6PlZGs02Hv3dbrz4qgsAFGWceInEolHsf/YwnnpyArFUFmMjwxgdG4btAWmegTzMmKbsdGsy1zSVt8OkxZgxaGFowMW+J4/jFS99PkbNJ3HyUA7/u6eDeiAr0gJeLHQGCIRtnDhxAouLi7AMC+G0jbe87RXIZkIwTVbmq2C27wZQKpaxlC/BCJDBd1AsliRHV6vWpc0mxyQciijLNWrrfBaqjYoUb3AlVOXSUVZllWITSwtF+P09ZBjc+AO46KoX4KlHd8PbFdj0AAAgAElEQVQ2M3jVn30E04Ue0KrCdZsI0CGCDiW8tCwfWqzi71Fbzm6ALDhpKv9qk+RHS9kqUVbjqEsFfqapgVP/dwd+/8urgV4SdSOJPRNx/PB/9qHnBBGwXLzjphvxua/cDad4CmNrh5TtHuVEXpW8tm/i+ecLhPDZT/w5vvRfDwClImam5jE7PSmWXBro8P3w36FoRHmiLnfEXDmvued5LtFRoFQpoV7tImiTu2a2oy9AZmR0GI899ghs2OgaSjcp+0pAjQIGXIt8X8IC+lS6WroVrjLA13uRgHfLlg3ILy4iOxCTDoetZk3pfZmdMA1kAiYC/TaCtkrbMrMS9BtIhG2kImEBvvVSSV6fwUw8lRaQQbCfzWTQqFQlO9RtqkYKzBYNDg0JG0w7Lf6s1q5gZuoMtm7aKk0mtm7ZisLiAiqlJbEjLJgWctEhnMrX0WLGyTu7NdOpgIoqLiJLKRyr0RcwTdcermsGvvw+5TBsaDKbW8AVl12G3Y8fxIUXX4Qf/OhbuObK1+DgoUMwPHmV1Ld4xIMOGuR+ExcD5Q2r8QPfi8wViQzPdor/5nxo0KTvaxJzkk4Xmd9Kxb5m39XfnmORJ8/U5JbGPKsDJu7DbDYJm6CMZ7DhQy7P9su0FFNnDYMNBkQi//UyyxpjLBN8Ej0ycOgI0UgA2mrWEY3EwJoE4gECVN7vtNkjw0uQSSxmBgwBsAKIPUeDrqMDeOXhTJzG84YuOFwfuoZDr1m+HzL3wjYzK9FuLK9lfT9SjhP0+iKszqCTVFkq5OV9cay4N8bHxzG3sLDcPU1n2phVCEe8YkIP1GpXqkQsiXqjJnhGyRMUccRMATELC1oFjBuU+NgIh8JSLEonHWa6GIxJxs6iMwvBOK0aHdgRpasm2dGsqr0gBXnc9yRVb/rsP7LTptJF0VpIZqqnun70WCRANE/WiYyU2oi8IEVc3KfOiikXE5GgH7GgieGBBFLxKIJhn1jirGbxNNjUFPkfAadVgFeDFj5OR33yxr3Kf32x8b3qAdRgSYNh/VoCbPg+PTmDbje5GnhrMKteV0UzpNUVUFLp8T9iQD0PWjkI+B4ZnfgtNBxIOqjWrLPuUqKUzrI/nNKTyCJj4ZN0plNMgwBomkQzNSiAk8yKEp0zihHmkgwmzfkNGvYzrUgLKUsmkocNFzlBlxKrkylk1NNDLBqRoquBVBIDyQi2bl4nc2Y4Ldg0hubFxWIDaoPEcUMxnbqIVeZPDhaVStHjtpq11WOjgawOHvT8qgXoSV88wKsBqWZjV4NWphdNI4Jur4JWLYRbPvglFAszcHt1uNQAWSGlWxW/Xm46VdmrqkbVeyRi56FBoE6wIgcpXGQSScRjUYRjUdgRSy6GIwePIeALCquXiIeRSIWk7aYW+RP0ykXHmh4ejF2lY+cXx5pfjCSJrerVOnK5nKSZOS7pdBJj4wNIJqJoETibSenAxMOw0OnBMUNwrDgWOyYCwZjMG9cGK7wzvSrWO1NYzE0hP11GvVpdbijBNbp+/TqYwVVVsp5riMhIDFNAEi2CxsaHMXl8XgooWUEeoKcjbW+iQbhWCuduGYaVO4q/u24jwsHj6Jtd+Ppt9IwovvFQHScXt+JTV6eQ8u+FEagBDkV4hhRl0MNT5o6RG/XH1KEx7UU7N7eNxUICf797BJXgFgyNh0WLe/TIKdixONasSWF2eg5G0EYmk5LqbttS+mpeHiuXD7MdSi8qF5isxRVrOr4RyaJQSsUCJykAApyOITZ1+/6wF9mhYYyMDSAS4eXKbIByEum1Hbi0ggqHVQOQrgGz76BVq8Dt1uE06+K7bEdj8KEC0zXkUK1W2bwihGY7hPe993I0SotIRXPIHX0Kt/14GsXwTjTbZfisiKQ6eZ4UFpeECSNDQR/haDqCzeeMSGerAJnDWMRre+qXz8vf4cUlTAnZr76qauYX3UiEZKf1l+jiFBu2wmZR00jZQwvtehs+BNCoFRHy+xGO+uGLRDE/WUA4YKLZDeJdt3waJ+fKUvTkB5nHjiowoo6w20CAEhDKhRxaXDGwIJNTE+BGf9Bl2Y9k/lzYdFdpl7AhshsfuOkiKdR1fOwqlsW9D03i4Kk8Mluej4d+/SiGMiyUUqlSbf+nglDeM+Iph3Ub0rjitTfg9tvuxekjTwtDJQxopy1etPmZorBsPAcJfDlnmmmU2m8vSBcZkesim01LMaUubqKt1TKo6vUwM3lK2kvzHuTraMZWAyF2H8vl58EaUwIyvh+CCBrya5CkzjQT0aiNjZvGhQktFBdVNtRrXkOGN+S0cPFICq5hod1lASnDtz7cVlUyEKQX6DPLoj9+PrKuLDZzfQaalRrCoZDStHtFPsyS8H5mkA7HxWiG8pwEELbRqTUwtzCPcqGIbDSGftCPoWQK/kQE0/kyjlRNTLcNNFnl7zexefNm6SZGFxe9DuUO064HHkPKCp5kLIr5/BJ6DDzMAOqtOtYMZzB5Ko94L4FP/+PHcO21r8YVO1+FU7OzcNy2rPs+6yLk3FDFZip7LJVDkrZ3DXXfyZ0mbXdZjMV7SrkQMBPBTFM0FhOGjziGJB7ZZ8k6obfcrlnd6ZRVrbT1FWLG06Hqe43Eg5apaGKGWVIymqrlbxD5pZJkWKUsVDrWqQ6NCqzaQmgRtIbpqBG0kU6nxaKM+Im4isE2gRxdBVxhNHkWqVqUZqMppAIJlFq1qooIGRRQu14pK8JLJFrMfCnvca4B3j0E3Il4Cs1GS4Aps0o8H5g9IkYIshOgOHG0MTS0BnPzs3JHUoKytLSkzpdWC4OZtJw3/MOghs991tazkF/Myd3I18vn81izZg0qNfrqMkNDKaEjn5V6ff4tWU+bQV4LAdtCPpfD+MgoZmdnMTY+Jq9J6SU/UywWR41yHNsSLNNptkValivkJZAiTuXrhAK2jN/kmVPIDA4q0CtmCXS/CaPZaIiWndp5yhMDvoA4eRhv/8w/qry1p6vUqF9vflV1rnzYOPEEUR5+kY1L4EEtRcgMoNOswbYMJJM2No9nVb9xPzUUnuWEj9S50v8qVweVwhKbM8/aRC8u/fpaM6IjawF/Xqr9ueysfoz+LDrFKcv/OTKJ1a+j2aLVgG211EHrO1fGxNs0vHcdF/VWD4fnFpBvNNGl9oUHrvjXka1QjDSfT1cPEwxxPHloKEbKa8rg6Zg1aytA0mMMhF32Ko35XPoPJ1SAtHxoToeqvpUiQzLyUlRhiFl5o1zAhnWjSKeiuPL55yNodCUyVQUbqrGEupwpt/CAjBalK2JbvmQdrOoOt8KOrzD0GsDy8TqiFp3WKieQ5dSUN6crv8P3odJJd/74Qfz0Jw+h2SjCx85FPMwFoJjSwlbaqXZUIKHnm2tsaGgI2YG0tOklY8h0CKPHVq0ml42ftj1SaNHBUq6IbksFRdu3bUW7UxONm9Z90U6JlxqbI9RrLISyRH8mQnoJLpSongcuo9BjR08sdwlKpaMYX5vF4aOTKJZdZIcHMZAeQiIVRp+BY4/AKYOJVhiNeEoKx8Qw2/Aj0y9jmz+HQ/v3olrsiOVKs1HzPqvSXK3ftEYuJilcYJUPl6TXRYjgnwzMO971Jnz1X78Dp019fk+aEkTDMUTiUbi1HK655sV47auuxtF/+Tgy7RmMjgax7qIhPJUL4ed7bIz1HXzoujoss8V6aRgBggmlqOFFI3uSXLXon/vo8+A2+zBLXfzosQAODLwY+0+08e4PvBF3/+wenD45j8G1A1hcKEmqfWAkKd2elPZOFVrJhbecSVDnhN73sv4cFYQJ4+O1BKW/ptQU+E0UF+p45PFdOOvstdg8vkbS1JQycIXyb/HC7Chz8iMH96BaaGL71otx7ZUxPH/bMIaH4wiGWejCyIUNs/xwTa4hW9hPw2SxIMfbZpNi9PusLp6Dv3gQX/y7Cfz6xEa0Okyv23LZVMpV5OeVqwAvlwuedw5q9QosFrz5fYjRk5Vdrzw9NceWlyplCct7yPM+VYE+28uq6mYV7CtygPtSGik02rJGxaGkyb71HbiOAb/Rw9k7zsZvf7sLQwNxxBMGrrv8hfi3b9yPl934HrTMAPwM4hy2rm3A6bYQDNBvtrGs2eZ+EHBtUs6mWr9zqgSM8B9GTy4rviZZ4+vX78bVf3Y24IxLoLSUH0c5djk++pnb0a5MYXBYtXzWGTyyZ/qzSMtvtHDr33wK//bVe1Fdmka9StCoQMqTTz6F7NA4KktVWLZyZ5Bz2qd0hXLOu6rIl++T+zo7kEClrDxul1O6XqHT2NgYnvnDbjQrJYRiqjByNYDV9whfY2RkDU6dnFpOWQv77wHe5Wp618XO51+IyclT0iGR558UIEkzFBeRUAjrQkDKYZcwNiapI5XMCPiJxyLSTrZVb0jnQLK3LNwR33WfT2QLVfqymn5Mz0xLowL+jBmWVCyGoUwStWIe+bkZ0TWG0gNIhUIYHR0WD+/F/BLmSlXUax0gnUTB8WOh7cNSqytnCfefJjNq1cayTpSfnd3Q5P5lJT79sNnGOuBHo9lBy2vgQ6uzG95wPf71n7+FqC+Jx/c/gl6zjjdd+xacWZgVZo9ZTYJZDS5lvL320eq+9QqEhYZjzYDXja7NVDn95120+m05d4XwcBwEAwGxjJQ11WXbct14aAVz8Lllvrz9sxo7cE2wm6Em5jTQZ0GglrNwrdcaTXGYabXqOP/8C3D2jh2IJaNy54qW22uKtLS0KGQKX4NAkS4FfA1+j1/6fXM8tac+xyMcVWQK1y6DHH7J95ldaDP4VJJNAk8yueIA4T2ecivRvkrDCVXLojO0qxluYcU9jKG9bSXzS/uzni74VL7lfN16S7HBevxkvIOWrM9sNisBPS8HvlaTzjEGiSgv2yKyDRWED2WzKCzlJZDjZ6LsksWQXKd8fmlaxpolzzmErC4xjWowQs/4vnT+YzMkufO8mqcICT6ePV2ywIok4Vjz/VcJyt/5+S8JVpLiBw806EODD9SVdzqyVQtDsS8yiJYPk6fO4Mjho9i+dSs2bRyD02kgbrZwwXnbYPjI1i1DJa8YQ1lG8EtLAEQP6LGrywUGXuWlnmg9YfpgFLbNA7Jqc6juX6vBrXqRlYYW/K8GWvrfqxlK/T0NghW4U+lT/Xr8GQ+XVq+DbGYIP737fgTXjGGB1cqssKWJvVRKKdZJ23iJvz395Xg5keVlqCmRLNM2Kj0mTWG97/NEltfvclEplkd/Pg3I2QBhNRAg2ykHvac9kt/pm3KIlApFREIWBgdS2DAUwXlb18LotqRFqALefCcrRYir14P2TlzNyq8OQjTb/tzgQc88/5YAxyta4+9qiYheYzqY4WvxMrWtNG75wOdw7Ogp1QmMAZRJn0UXqYEINm/ZKNFlMhzHqcnTqFSrUsVKDVEkEpKolBIFfTm2u22pZiao6PR7CEdiqDWqwjoWckVhDuh1ms6o3yMwkYp4r3htZpoei2z2pVJlasyUfk/WDdsa9ziXrnqeZBxr1w3i0hefi9nZORRqAcy2BjC5WEetkBMQnc5mYMfTQHIAbVZYS8cjcjzAiL+KsyMNPPDgY4DrR5Xeu7T6kcNLBSYbt6yF4ePe4QHJAKDqWfTQnqqPeCyGZr2MaCSOSq0ljAffG4ti2u0SPvqO6/HAY08gPboNFw7aWHh4H7KBIhLrBrCr6UO74scXXj2MdPIQzIQP/W4N6DdEX8uFLXY6Mg4uerW6sCk0V3IrFo5PWPjqoTSq6Y1oOk2pxn3jG6/HXT97AN1ADdNn5hFwbTzvhecikojJ+yIzw+el7o0XrlpP1AnrYpLlpllKf8eKcXpjsckHNZhmEL/73VMIB2LYeN4W2IG6ADDuYVbb833S0L9WrOPk4dMoVQuIhhxMzrXg6w9g74O3wO48CzuiqsldesUKoeyxhAE6jTCID8AXkJJ8KaagSwV6DUwf3Itb/3kWS+55olFlNoJlDbOzC8K4EEhc+LwdgNFUOj6L+mLabAHRYEg+r1Sge81UyPByD6vLpi57hnOcjCXFl3hlP6ozjk0EdHtVuUz9qoWn02lKwEYHgBOn5hGkzMmtYP2aETw/exJXvPRV+PhXHkINA3jZNW9CrsLLuEdkg26vJVIGCfzEW5cyArJaiu0VwEJWXwgRB1NTCzh29CTa83MwQ3787HNhXPSyrXAdkiAZTNcH8c3/zKFUnkXYqiPXoD5PScbkbJb6BhalBCSrcvb2EcQym7HryePI5Y4gzPoSTye6+6lnkR4Ygh0wUGuo9rtkscKxiIwjP3vQop5b2blxvLduW48Tx6eltoPnKcdQZQ6UVGHvU3+AxaynZQobpu8+nW3kcwWpeX/Fy/DgA/+HocFRzMzMrPjAegEwfy8UNnHpZS8SH2Fhsgxq9VWjICFCul2cO5LEMNvDUiLgMqtQQblUgh2LSmCTiDKtHcP0mVNIJjPI5wrCJrM4j+nfdDIlbKKwcc2WFFCmwiFsGB1CNhGHz/KjUKvhxNQ8Oq26tHyNpzMYHF8L8vl79h7DScpW7AQMdqAj0PFS/QLGhH1U0hF9N1PfKVcrDMmWURoxNJBFnX7JLKp1u8KAv/Od78R3//2/YQcTOHT6D/jRN7+D27/8DVRqc2p/9/1ogQXazMYxKO1Km+Aqs53C4CiZWaPbllbZ0hvAY++bLS+b2VGuLTzX+R7ZVZDjoUkhEkg6O6SxDTOzWvKykklS7g661kNLIzU2UsXN6hwSgGUy09LEe957MyYmJrD/wEGpYRAs4vSEXSUMGBzILEsI+PoSrHruIbyj+Dq6o95qHMPM67JMS7x1FQNO0E0GWLPsDGwHBweXrTsp15mensHAwCAWFhYQiURlv2hdrf5bgGa3K04h/NwcI+4ZuddJXHjOVmR+KVchibSwmF+++6RtsWdFxudfv3495ubUvCoSSDlD8LzkvNKhh6wu33/Q70etWkEoyCDVh0arjZAdlqySIgepw/ejWqtK8STnnGN0/rnn4ckndwlO4v9T2Yz8zc9P2k8H+U6nzdhaAW96O3uttY2bPvfP0nhCp9s5+Zr91AwXf64tSgS4rCBYKWCbn12QivTNmzYhlYhI4UPu2LO4+aY3oVhaYKZTaW48Vlcxnp4Fh08tMIIyPkZHDzyA9ORrgKsXoD6A1HOq6FDhWtUJRANj/TiK6fWXgNVVnrDPXeCrAd0K46jYTv06AtZY+NDvIRpJ4Ns/+BmyW7ejafvQM/rSJ5qLpd1ows9/rwLZAmDZdtED5gRysuFooSIRjZI6tFsUrisxPat1ZdyXAekKgGfqXVcGK0E/ra5cuGLvwuOI7Z/5fi2Ul5bgtJsYzGTgtArIRgMYTqZx8cUXotlqSLMHCp7UOCsgvZoJfy6Tuzo40IfGH4HkVd3VBMQK+7PS+ECPqQ4kdOQp7K6viYPPzuEf/ubbaNSZZvFLJacZ6IlV0Mte8WJMnD4qB0rEsjEwPCQaSV/fh8XFnFyUBAZkyLQGj5edOF3wfbGCu9uWqtEemwtQ79RoImxFMDt7BqGwJTo/HkhHDh2X4hbpw85qVKeKLZs3odlqYnGxJLITH7tV0fCakE8iZkg6hwVOmzYPS6varmnjjLsONTMtFkAc747XnYwHAKVdtlNDKtBBLBxAzGjAdJp45IHH0GkH0GnX0Tfot0oWh+DVD5/rYONZ66RVsc/oegUYXsc9dn8jWxz0IWpFpJ0pbRKWyvOw3C5ueferMHv6ONrxbTg9k8M//e3f47qrXoN2rYub33c9nj52GLOHT+PaVADnjizg6levRz9ZUwWZ0sO5gz4/q49RQBc+Ft+VWmiUbew67MPXnuzimk98Hg/9/klp4VsptnDVqy/D/j1/QL0NrBsfwwP3/g5Gr4t6uyuNMxKptHjuUl87MJiSA1V5Njbl4uXe0B2C9P5WjRYCEtQ9/vgzuPzlr0A2FUGlPMdRkX3LlrHUzJGJpRb8wV8+hn47gksv3YJ/+9R6XH7l15ELpnHz62/EJ24OIxCqwhcIAxYlEl5hKP0diW2lwJFj4GWrJLPSQS9/Bp/8zCPYt7QNhUpLigip/56byaHVYDYFGN88gsuuPA/ztIqi5RULkrzgSdxRuIelANCrmhZwyVRqTKUmqWv0WEyCO1nTkiFTLLvWQoowzQvEeKaKY4NU13ex/8BJrBmM4dznXYBHHnwU12zt4BU7DYxt24hnZ9bi61/fj82bdmB85w4U6iUYBPU0Iuv1UW9WELQc9DoqO9WsV3HyyDGcOTmDttOHa4XQ7vWRSaSxeeMg7HoZf/22Cs49NwvXSaLpG8B0/zLcdtsDCCw+jFvefzl++kgJh09SN8yCPZ4RXWGdegaQsIP44F9/AF+/7X7kpyZgBXhJcx4ZGCjrIh0wM/Dp9y0cOzEl68UORgSAE0gJ8wkgFg0taw17XkEri3+4r7OZQeRyi5g6cYicETLpYdSaJU+7z3NCZdJSyZSkcqnfp5WhZQeElS0WKxJs8v3xguf5ct31r8auXbuwbnSdpKI1o6ykgkrv729UkbZ9GI1HEXJqGB8fFEkOteh0oSguLklgF4ozTR6WdszRIEFsAwv5nLBZ9AVuNdviyjCyJo25kxOoLy6gsFRALJvF0IZNSGZHkVuaxcx8ERMLBRiRKBptzmMIS0FTCimlYRDPsj6ZxNDyfcz3SqAifs8ew8v7JkptZSKO17/+Ovzg9u+i3XXRc3lTdVEtLyGTGUD+TAubNq/HvQ/fiS/c9G4kpp/GK16yA06zisXFKgqVCiqNDir1JqqNNip1oNbooEqf6XYXzZ6BZtdAnRkZKqVYKGwEpbNcx6WWndcDXRMojeij5fA46qlaAphoN1ncqO4dwRUGO/Ep3KHljJQf6ntI33P6fOHnVXe/KizWAJVuHu+8+e146qknVabJBeIJBQ45VmR4uTaHhgZVsfEyOae8bUmmcF2q+0mRZCS2yOYKaUXE5gFs/i3BW1AFsJRCaLsuPlZ/Fv05GeBTO67IsBVvY4JXkcR0u3KmEF8k43HZR1yfBJqqjkC1BNZkmg4wA7ZywiGTSxylMAeZD6+5AyU61Jx3Op7PriNjxsyKNFWSwsaAuANRRsm1m05nURM7RWbUfF779L4QTpTlcW3zfbAA8k+uuQa/+MU9IlWgTzc1wvwaGOTezcEOhyTTWsjlpcPfWWdtxYED+xGwLLmPjbd+8u+ltbAGdyo9tgIkJdph1L3qAGWvaqmeNE3MzEwhGkui3e0LkGLKrFEt4dSex/CpW/8C5UoeftPr1f4cyw8NqKR1nufDy+9pXZWWAOjB1hIGDcKE5eTveYvlueyinnypo/EKtDRTuzqS4vNpT1sdefPnGoDp3s36d+Q5aHsFFp7ZeHTXPuyZnMHoOVvlQuwrA0lheKlFod5OfQayGFQ7KWG/gEOvTahtqnScbByvJR7HgZXDcjBS32by8leFZnqjuoYCdLwouUAZixA8kUFmbTt/r1DIoVtrYf7MaZjsuuT4YPld+Og523Ck6vSvbv0wWiw6pOE0qzG9Ck4JdryK49UAWI+jHq/nBgosutJstAQ0nkMCP5/Mo25R6KUMV2ukqRmOxUP4zK3fwN5njqLdVukg4mW+l3AogNe95dWStirl65jPnxGGyHENDA0MIJmMqupxFveILYn6YpqVrFSj1UQsHhPdENNx1E5Tg8WuQLOn5xALRVGplkUbzbTJwuyi6JLUBvdh5/PPh9NTqZ3Fpapsykq5JnMiqRivcxCLENKpCNaty8COmGh0/ZgLrkeuOyCPZaOEYL+KtGUg4qc0qAfb10WUsR7twPpVtEo1nDhRxvRcDt0u51fy8NIiVXRvAQLsHiJRC8Njo8qOiAUNTC6w3S1tz+CgVeVF0hHd34ZsCm++/iy4zgJOzYcQX7cNRw+fkjaob/zT6/F/j+9HNFjDrscO4eThkwj1gVHTwXnZFj547Trs2EQNb0nSon1qOhs+dBoGSqUujs+ZuPtAF3t7SQTXbMILX34FDh85gMmTU3A7FoZGR3HLX74Jt3/nJ3IosRsaWWjDZItLpuZ6cnC1Wg1UynQh8KFRY+rQRa/jIGxbSGTj4uRABmUgk8Hk5BRyuSr8loXRkUEJ2ti4gKAnnkzgqqteJgck05vVRh6VxVnc+4u96BsWzlu/BV/5ZAe/+/Wj+Mw3uyg14jj0hy/D8v1OirwIPnXqW/W5Fuin2H3JVrBQq4V+vYE7f/g07nzAQr4dQt9gRqKP+Wk6WhigP256eADDI0ls2DiKrtOA38fqZcVCSC2C05VCJIJY6un5xbNDXyzCXtXrElDzohQvSxa4+EyRwtQbyleaaysUiaBQKKgLXs4YBifUQ7qoVJpYWJyHzwohPzWHsWAJ77smiosvrmPNeS+EP/NWfPYzd+NXv3oGo2ObsO2CjVLIRXuoZ3YfxvFjE2jXS+jUl5AK09mgiezQGLLj29GKrUGZfszhKGJOADPHJ7HZfBSvuoitdF1svvwmfOXuPPpzp/DmnS1sP7uFom8M3793GqeXLBigPtMrYgZw9euuxFMHFnDmxAwCLjvtcTxUS1bdIl0De85Pm3ZHZhB79x6FC0sV5Hq2ZBwLaurJjkq62nMV4FhSg0tCe/cf9iCArvgqj68dQ6PVEKeDwcEBMd0n08l5JUtLOzLp8hSwpJPV4cPHUSkVxXGkWq0hkQBuvvld+MX/3ifNQ/g7PNNFZkLfXe9cDLPost9FMuBHrFdHONBHt1bB8NAwwraJZJzApI+56Unxml6am8foyADimSGxDxsfHkJuPodyuSLnHoHWaDaL8bE1qFSKmJpewny5hXbQgiSjI2ksNlwEYglMz81KYNZhYGVQUsEaAgZ1ATmjlw37DQMNZnAIypiB6PeFWaOLU5Rd4LzWuRzbQNBEpB/B9udtwj0//Q0Ggxnc/Jdvxvvf9wYc/o9bsbF9FP1OCfVSGb6eiWanATscQeOa+ScAACAASURBVIcdLNldM2TDb1uwIzFYoSjAwNO0xcKw2zMlWJ7N13Ho9AKOTs5jeq6MhVILPc6130S5TW/eIFpkjPtA1WGbXEf0s6J9luyMZ0+nXaEks6YCWyHYPJtKnUmVn5lKJqPvXysUwJ+++fX41a/uEzaVLXN17QHvcD6WAE7rXUVq1GwuA18+DwEoxyydTgkQ1ayrFOF5nvW6MJ7Pp4vNyGDTiYHvj8/D59X3rapZYTDGQIiFvs1l6z7uAenA6N3Dcq96WWU+D4G6ZApaLYRDSvJBYEwMIgVw0TBi0Rjy+Zwwufx93nmsGdGML6VWfF98LcoXCHhJRJYrZSQSMblrGVhxP1XLFRVItZU9JJ1WNLG40hBNBf/8jJQckb1elq8Eg/J+ZV68TBizpnTYIem3c+dO7N3Ls54txNfC+LNPf1G1FvYcAXTaYnU7UrGT8ECDAGNpZKA0KLncPCKxBOxQWPxlE2ELR/fvw3jawuuuezVq9YLovJQehkyrGiBGxwQkAVP1j7b8BJgEZ0WJ3DVToZpXKOsuDQg18NIHnQbsWleqAbEGY9Rz8fdXs486ctEgdnU0p3+2AuJWqnM1qBZza9WjA75AFH/7H9/Epp0XIZxOoMkCMDGcBkKB0HK6QjHpqhBCDSjthCiN64sFGRcMn5JMNcNF0TcR3Hj2KTzIqGmzmfpz+pISdcy+NEkoLxXQrNXRKC2hXq0J6yiMObU8oldU/q48tLiI+Vr8vyyUVhN3/PTbaLXL8AciwlytZl31AtSbX68VjpMeDw1YNbBV9qxq3vW4rw5YtM+et6yW/9JzG7SiuOltH5N+7IwEuQ7UZe5g8+YxBKIGUukkQmYU4agtm5qWUexZX62Wxa+QIJhFe9wQ1P7wixohObAoaQiF0HJp/s1AA0ixkKVYQzFflWYMCihQ/6giXf4edUpuj7ow1V6YcT9ZZH5OzSRz7HUXHtoIjQynkUnbqHYdlAJZ+BObhdEP+RwEzQ4CbhtRP1PuxGpd+N0axgciOGfrsKylQ7MubvvavfCZNgYjPrz3z1+OH3z/WzjDlu09uiPE0fb09LJmyV6wSIhsNpTBu8hikmGcd9FWXL59PaLGJHYfOIXolhfJpd3quDh6ZAG3fPCdqFSm8ZM7HsbhA6ckDd5oVGH6aBcWQmN6AZHiIrYMiC8CbL8PlVoPTZ8f5aaBJt1bNpwlBvYMLkgEf/YLH8P3b78DDz3wNNaMDGHD2WPYuDaBo4cnwUruUCiCiB1SgSEFEQEepASbZAGYQgxK8WHAZ+PQvsMyDpVyRVJ6BDgEviNrRzA4ugbo1TE7MyVBDYM2FmoE7RAWc0ty6F76kp1oFvPY9/QSEDKQ8odxx3feDXTuxPWvuR0nCmthG+N46ulPod9+VLrYKZmFOIWzuhfsLsDmAnIWsueHM4v/+9UUnpnO4v4HT6DZiKHdrYr0ZiFfhUFJQCCEHZecJe1ca3UXY2MZAakqKLal0C7oSaF0Iae4DnrBuGYGdUaLYRwvNNXWlFp/XjKKyeXnZK962nrxMdSDEqixkjK/mJezmjZpx0+cwtjgILJJG1tj07hqews7trpIn7sVRuQF6NsvwPtv+X84uPcMCkuLkp7vthp44QvW41N//V6MjYTRKU+imlvA/EIVC0UDpaIP0800fvj4QWTOfQmqrQiMM/vwgtACXvuqJJYGnocf/+wZ+OZOYlN4FpsGA/DFeijY2/HkiZ5oVPlZOdr1RgHv+diH8aMfP4Gl6aOwDGqo6YWqfDWlIUZHBXhSdMS5oP7b6cOOxvHoE3vQdDoIW7EV/3XPlor7lbIeziGD2mA4hHqphmOHjqpMSbCP8y88iyVIoC6wVFqS55YCHDJqXjEbGUQ2HqjXGpiamsO2bZvwxOP75P29++Yb8atfPYj16zahUFhSRYiiqaRXuHJ3EQ0lPcTF2aSLuGlgfCCNkNumPgXtSgGW4WLNyKhYDDIYr5eWUKyXkFtiHUEba9cMIBKKydnE5jdnjh4Tu6amA9ixBBx/BDMNB/OVKnIdB9VGB0E7JmeXaKWlMYpv2Y+bxZEsAIrGogIyNMOpGzoIGPKYNe5BfhYlR1FMKG0bjU4f1//pa/G9L38L47aDb9/6WpiFg1jbnUS3URcvZ8aLbo+OBwabV4pGN2CS5TRgMiND6ZDYcFJ3D1hsyS1glOe4Hx3Dgi8URciKwzVt9ANhBCNJNMSVxZV9Vm04ePipY9h3+ATyVQe5ah8t10AwwlazJrpmCPUuu3oGZc+woJj+0VL9zzbe4vFtSrbB8QcQ9wdQrvIuKOK1170cRycmkB1YIwBRucuo+07hHUe+T6DNL6kjEQtJXXvQk0JG3jH8XW2PpiUUoYgtIHNZQ+wV1on0IBBAo07pXkTWPlllXZxNrThrW4jPVDtldb1qnKexm34851Uzzvwe7zGSNvFobFkKwt8nq5seyMhn4L95x/G9E1STFOTr8fcpxxI5j22jWCgKuWQFLRw8fAg7duxAo9mUQjyuZ97tvKdImjKDRbcKBgG0vtMZfXFlCNkyjrl8TiQOfH4+TzqZlPONDDKBsyZmZYxMU6QO4kvdbon80XjHZ/+prwHJ6kHRVYsqBU+HADVo6uLnGwjhyJEjiMfYZcmHZCINkzZF7TqO7nsG737nGxAgQ+KjDwDTrYzKlaExB57ppoMHjuL48ZOoVupoNUsYHh4Sy40NG9arisagDXpya4DFD6kWB9k7Pp/2VmXVKFNuypJDXxgCFk16uq7IHFT7Y9UlS5SHnpZYgII8n9ImrUQZ/MwKdGtWU4Cr4YffJdPjwmdH8eCjT+GJg0fwwpe9FMVWXYAKNYNq8avWlmpMqV0lA8tUJasO6RlO+y6fdA0SHZJLo3UCNmrnVFU6KxzLxQJajQbqlar0T5fCBwIBRnv8PR4cLKKrVGWh8tIn+KKEgukPXrBcyNQMcgzp8sDP0m7U8f3/+iqCIS8dRQLPr8yyV7PpGrzqdcCfaWDMA0+L5iUAWVVEpqLJlU4zklry7O40wNVsvF6Le3ZP4Ftf+wkKhUVh5tRrEni4eP3rX42J6RNSCNRruYgl6NsaEk1bLBwSmxXFmJmoVgoCaBlA0P+QAIwVo/F4TCpeWYzEohAGFVwTLPah92qpXFwW+jOVS3nD8ePH1SUlGjXVXYmbm4cSI1OtF6KkQfdt59hu3boOa8ezSKTjcIIRmH01VgGTrC5P8w7CAReJiB8vumg9hlIuwr6iFHz+9z3HcGwpCbPnRzgQhlufwFe/8EqY/hLc0Dr8948fwX/f+QhOTrEzUwCOa8K0GFC2QNOzeMiP885dh53nb8G2Cy7GgVNHUZ0rwWnkUQsMwQkT/ETgtFxMzM+hU+jjL//qzbj1E/8Bww0haPfxoksuRqNZFGaZmv2lfBPPPLEHa9eOwQ4R+Powt1CAP2giFOba6sAXVBE/9+Dw4AjO27kZd/3kd/L/kfEs3vq2a/GD794Onz+p/FcJdHXQx4KjwEo7SJ49tMkp5IsCbHOLBTncVLEGC9EMWEGlr2NrSWq4ORdkoHR2RVgIs4/RtSOYn5vAqUPzsM0RvO3PbsDO7etx1uZdCJqHcPFF/4vgmhfjve+/AW/8ExOWOQn0eQg1xFRebmnOOkkCBnxOBYUzc/jm/5Thj2/AY4/ux9ykssCZW2DrZT/63T5uuGErIkEfFhphZAeTKFRCiCXWoFWoSkrWcVQldiDgQ5uZFmpYLd1aVOu21WcU3V0kJp9Pd0Li2UqfVBZ0iBev6P147ikLInXjrZxjPH9oikgrPTJ2EWcJ118awqbBJsJhH4Y3mkiObUe1FkG56kPciqJbp0tKG4sLkyguNsQij1KNStmHuaUeinUTpUYZdmIIvfA4niz5MbjpMtjUWU8ewraBJSzBQK3iw+O/+iWCdFqRqnYf4uk0RrdulQIXdgVjJup1b3o5Hv5DBYu5ORi1Be8eMMSvWd0jSrahrSmlCMrzYmWQR7Z4cbGAU7N5OB1lpxYI0rJMtfPlazGYSacHEKTONVfC4pkzUmkfS/aw85KdaDVVEY2w5iG2sU5gbm5B3nezQb7Uh0q1IQCjXK6KM0IwkIQZaOFDH/oQvvvd23HWlo0oLhUEAHFeuS9U9yzFWtFyyqRQnBIJtBE2Q7D6XaRSIcR8LgaDQeSmZ8SlhXrdbMRCJB5DIBhCu1lDu1nByYnTcrknU3GMppMIhCM4PlfBxEIV5Z6BKl0J2ESj2ZL7mpI1SVh4ckaR+RkKZLAjGTMjet1oQonEigT1LOoiiRChA4nSUi5rP6XIUEkMzzn7HDx518/w7++4GDu6h+A3qBhugbXHRK3SX0A8+LlOWUQmXdthWHQGoo5bFaxJnQuf1m/JGUQNufKpp9cy7xpFGrHJg6TvO7xzVUdM3v0dv4VgNAv4szCDWdTNgMgeFooNPHtsDs8emcL8YhczpSoKrh9Nin/Ymc8XQNsIwPXx8Q58/h7Ou+A8PPrYHhhuG5/67IfxxS99BWdv36G058JsKvDIMdOkIeeYa0jcDCoV+T7HmeNLxpJttlXxV1B8bvkzXWzF5+HYcs3weTlP/HckHJagX+SbtIkVxhooN+oIUZLS66DSqCIZTQno5npjNlPkfFwPjZqcod16W5rTWKxJoqQgaImcwQ+fBDWsCSBmoQSHoHr9xvVSK8M7j8B6ampK1l2lor6nPoMqHuS5TLcEEhIMqubmZgXwFsolFJaWJHPBIJxkVTozKJ9lfm5GgnF+SeDruWlQXsO1V2vUBSNy/fH1EnTP8XEPVpFIJmQtKsMgS8gEvmdmb5gJE8JOF62tZj/1i/F7cnASOLLphJeWJlCjOJh/TKOH7AC7CfURZhvDw/uQCZl485++BvVmWQAlwRsXAgeuZzA6iWJuqow7f3Q3FpcWEYuFEQzR9Fml9JXfr7IO0sb6/D4ZvWw2g0x6AOlUUjRG1KkwpaIik6YXefM5uPiZdmmKRRitapSpufrgWnyvBnU1e+w5JnjCa/2ZZSw8ZwIptnKBgDR9cOELhuCPJPGP//o1bDhnG0LphAj/2QVNgF2f1cym0tZ6KXbqa/kxCUSFda03USuX0ShVBVA1yhUpaNBVigqQKW9CRtXdRksWMieYzgGiIxVgJ7O3nLLQ9lkEAnpemb6SA84rgmtW6/jvH38d/mBbujyJJrOvirKWWfJVBY3PlSdo1kk/XgHeFb9ddduuWAMJePUCH52C1cBZUmbBIL7x1Z/hwQeeEO9TUjcScPggc37JJTsQy6SURqjVxezcgvybDAE1ZUz1S1rfsBENqUrtTDIl3rnUukqmgA1U2jUUCiXUak0p9tCWdfVaVzoT8aDh93jA0yKuVq+jVVdduvRn1syvTv2IbZQXUosvr9NCMh7Fi150PgYylnxuHiyRgA9Gt4F1Yymce9YajCR5AxSkvWvIYrOELk7nurj9vjJmcz6MJwy85+1X4qy1FvqdEzDcIhxEhb2FEUbfTMDpBSXlJ53EjD7sIP2U2/A1FtDr1NExfCg3ffj3236JM8UYxs69Ao2eCYvqT2odXRMnDy/hsksuRr50AkY/i3anLvtSubHQRq+LA/uPw7LD2Hb2uFTyk4XPLZRw3o5zUFxaRKfnoCJtbz1tPQJ4+dVX4cEH7ke7ye5cYZGlvOvPb8APvvtzxOL0uF1psCAsiBiw0+PVETeCVr2DiWMncMkVl4gFDlkFyRT1VKEFYbdo3LxUJedYsX6qixHX4+UXj2Ni4mnMV204fhvzc2WYbR/83RTu/Ol74W/+Er/7/UF878427KGdeN/bX46t4xOwfQW4PmWRxAiV3cf6bGDABHG9hS9+7QlERi7HoePHUVhqYHGqjtMTC+hQUgIfBjM+3PFvV+DhBx/CXXtYpDiGqYUqxna8Ei+9/DJMHt2NdnkGEYuPd2AF1f4lohNZ06oLT1d7s4BHMkKefyizDGTlmHWgrlTJJJj5qC0XlpAd5eOFlbFCKC3mEAsn0HEaYP2ZWV/AKy8J4uINBqxIGJV6DSEzhkbVQaWk/Go73T66vaC0/m50uijWe5ivmHhm/wRKdReNjk8yLRErCl8sgU0XXQnf2Ba0fQnU9j6EdQMmDh8+iEqphG3bzpJ6EDqPMBhhEMp5YpEZO+Wd+6IXYfezBVSXJmA5bC6hagB4+XIqaKvEs0jqHCRYUv/nF1lgbjZmEuuNFo6dmBfgQlcWap05PtkkmzGE0e0o16CTJ07B5YXZ72Pz1iySgxn4fSrw52u0mpSmsfMa25DT/orNJ3g3qgwRf841T2D7oQ+/Ez/80d3YsnFMWgdTdqOBo65s104U4WBIWChhqCgt6AMD2UEsLuWl8UecQXarhXQkhgitvNpVAXqWZSCTTmJ0aEgKgJr1Jhq1KsrVAqzkCNrhDGZqPcwtLqLDYrloRO4fjhuJIApiZZ+YfsmyMhPKPZRIJhGJqQJYvkfNWBLw8vFkF2mbyMBeNMgm3VG0bFHJiTIDacyeysOeO4bbXr8GscYZsR+0aQ5JmyIJdNjRkppoFmt2ELBU0bQr0YwqWhVCxGSQo7TsQroQ1ErnLMHuUiRHdBuK2ujTvcCrPZGAVFyKlKzHpQzMpwJ0WhG2O6Y0SIEVRc8Kw45kYYYz6JsRzBTrOHF6Bk/sm8Azx2ZRbPvQS6fxN9/+Lt7xZ+9Gu1zHxz71AXzjtu9hw8YtKsPXYsG4KjLlePC9F0slJBMJmV8ylxw/5dPrelKG9DIo4+erN0merLiNsNBRitSaTZEWaHkhMQDZU/4sFgvB1+1Jm+vFahmJSFxlIOkiFAirIIW4hwWxfksK7nk+C/BmsVgsCrPros0izlAQLhnTBmsQlHSV4JpnBpnYcMREW9r3KjxCC8oE6wtIGpGxJ06g20zQkiJkPhc13pIpkGYivKNcdFwSdYpk4veZKYmEI8gvzYl9WLlURSyekLkmzkwkqDNWBbLSKM2ypCAvnUrJ3FJTT2CriQ5pmmH4JJggWcXFIo4cN33uS3165lGfIu1Otaem1wLPy7xLeoxpRk4KBfmTZyYxMJBBr9NAJjMoxQb0rNz9+4fwsQ/eJPrEHts1eqywBltMKQeDUXznWz/G008c8CJtPlaxeBQoky0jwJALq88U0ootBiMVGXzpH08GlP2UFRiX9+4jS7LSPpLRQCxF+524p2dTBvas4ueEpVJJT6jteXP2XdCChQCZUTAPRG44piOkb7O082xLxAemxztd2XA8/I+fPIMa2cigH8VqhY3NVa93ptnE/oPFY6YcFgRRoaCt0s+MsoV27kulNv/frDfEP5epXGpVm3XVbELehzRNoFaNjpkrBXkixWAxlHfo6yCGhVz80ppkuYYZgYoFVk8Kir71nS8hlhQ7eSGyWIW+WpKgQKuKup4rB5EWjV6KTz9OPBBF1qACGI6lkkSoR/D/+ksBEzpSsKVwTxoAfPA9n8TJI7NyEPJwE8mJ0ccFF5yNYnkR0UxU1spAZkgYPVYyNzoEsAX0Ow6WlooyvpwrBgk8nBkUNYTlJdvTQ7NVk4CITC0ZOVqxsCUvL0oGKqIXDrM4oIdLL7kEjz32KOjIYvAw9pgRzf4sp6FZIOjprDPJEHymg9l8A+dv3YQXXLAGF+zIYGTAj4FUCGGTQQpdI+ijyl7hpmjgxeLJCOCL33scRxY3oLfUxHf+4Q2IBPbANMkqeen1nk9kNaqYqw9DginCV+WlrbIUBE4qyBPNoNtCte3Hrj0FPD0TQqGbQhchBP02Tp44g3yuhXg0gq985RP416/dJnINzjkZ/063ganJPHILBVx66QUoludFDz47U0AyEUeHXbR4wHbZnUqxlFwrrJhNZYfwoVvegn/+4nekIw4v9rN3rEc05uD0kTrarvJ11EwGm6PQqlQuUrbfpP6a9XqM3sN+0R1yzZGZUx6d6qyR9CgvNa8olBp2HoJj6SA+edM2+AJ5+KwkPva5b6JobUO11EMsNIz169fg4+8Iwejk8flP/RD7CufDZw/g5z/4OALVe+CYLvziUS0dWeCEXPjrRdz50wM43r4AtWYN9WIZc6emMDPZwFSuBod5UNfB3936Grxk23H85jcncc+xYeTKPem65iKNJsZw49vfjdzkYfSWjgFujjYk0oKZZyXZeu29y7EQ7Xc4LGwzzz+CEgJbsrtqfyuWjlOvmnSoSm/+m4VI+sKdODIhwVI8EmeyVTTT0agfptvEeKCE1199odiv5XJtnM63MHWqjNP5Eor1Ljo9ZqoMqUj3WzFUGnQP8WoIyMhIOpKBDXDBiy7HbHg9BtZuQajloDnxNNq1SYQsnwQyAmJ5RtBRwjIQ9EfhooILLr8Us4UgKoUWerUTCHP8pWpd2RMpadxK3YPMPYt9JfsXkAya2pPKU77d6ePZZ49heGwI8UQMrWZzWWfYbkGKUp99dj8itGfoAZe9+HwU6zV0WRvAWgcpeoJo9VXlvGJqeeHQOox/E/hxrcJo43Of/yT+5ctfx4b1o3JhUyLFedEaUH5uHeyvZCpJeDl4wc7n4+iRo6gUqzACKpNAMMrgzWJWjSCh20SUnRnFESmAqB2WQmpW0s8tFbFUb2Ox1UWL2UPaWjHwiSo/cm0/pbOYGmxTA6klHpwbspEcS51S1xlWyT7Q5cN7vCaPNNMejYSx8ZwN+J/v34lr1w/jXVuWkPJ1EPARfLqyLjhM6RTvacpYKMtRzjTUxbPwWq4wsT1UQaYQYQGeG7Q6UpyCl2yRsRH02yPAJUMsBtXqvpL4RzG/5GCEOKH7EZubiFTTRKfXR5Ad7Lhu5fyw0A/YMNmww4gjkForhcZ3HCjhbV/6T4wPr8e64TW48IU7sO/AEfhM+r1SfsCUfnR5XXGfzszNiGyhVqlK9km0zqzz8OZB63IJhrmXQ5HQcgDHuSDgVRIFVbCq7k5T6k60bM6ULn1sZuTgxMy0rIEbb3idNMV45HdPinyARW4BWo56Zyk3KIMf7g3bb8FptgVL9LgupWspCz3pTV9flkrwtTPJGJbKZfjFUUZl+xnQMUPHwndmB8i+RuNRKbwnEcdAPByNCKYh29tts5aG61DdsUqiYcveqNXLcq93mpTdhCTQ4WMInIOhoCosj4alQUuxXIVtK3lItVRCKpGQxh1a3sH9WFhcxNgoayYclCoVGDd//kt96kf5xFIl7Nn7EJkQlXPZBIK2GDpTq8NJnJ6ekk3AgWc1OWnnWDiGM8cPw2gV8edvuxHF4oLo81T6RoEbEYT3ebHH8dEPfwb1Mhc3I3V23FB+vyxg04BKSQhUEwSl/1Qt/xhFWdSvetohsn5MmfMystirXvzeFKtL71qHE9lXUT03mLo0QiiVKgIuqFMkMGKlPWUZ3Q5ZFYJtZdQlYIFV9B5A1BobHrgcHx4oUvVJ4Cb6IlXsUme6Kmh7bX2Zuu5L5NTstqWoTIqbhBHoChtEoEAgy88vhSpC8nAMvA5urDilQNvzG+TFLmlKr5pSCiLYgthjGHWBhDapYPpIQCy1a54qW4BB18F/fP0fEKPtFJRwXFVVerIG6qg8Da1mfNkFSYoN2VnH9KPN9obSrIMXGNNOyktVAQ+m8tTCXE6PeZ3cREoiQNoP+hzyUs4XGvj4R/4BtUJDAh5uDgIkmt+/8c3X4djEUZTqZWElmApkO81IKIJYKqFkID6/bJpysYxmqy6XPe1QOI/tDje6YvHJBDA4EtBPlwDPBksuL8trZOE4SNAXs9kSr9TJ+TlYTHN5n0VH8/wMTOXz+RjZcr2+aPsgbnzjDnzks3fgDde/A5//6HUIdp6G35iTAjWpRpd+5arLk2iJfQ76poUTp5bwtZ8XMVVM4YqNEbz3LWOwzRwb7cJnsIhPCch5+fHgoZ+yapGrbbsYhXvad+mKxcYxDFboS1rH/FQOtdYwfvJkA0u+dVLxujTbgGX7UWzWsS49hDXrUlhcKsl+sO2wMEgHD0xh01lrEE0GUS2UcHpiGobpRzwRQdAfQrlaUjpSb3xUVgQI2QmEIgbOO287Hn90n8iVuAdveOvLcdcdd6HnWjJ2Tdoj9VVQyr+1lIhriGl7FgI6rtdxUdqvqv3MxzHQYMDH/cAIX+oA2l3EbBObBv3YGjkBn8uaAoKFIdxxwEA1FEezApy79ULESvuwfayLbecM4tb/twt18wKcvXktPv3+9YhaZdZJA74e+vQhdls4uG8ad+3yw0itQXG2gFJ+Dkajhwcf2g/XH0Wra6DZCmLPr9+H4v4f4Xv3zmNfPoMu5SnxCEx/CPHQMGbqAbzl5o9iZuJZ9HPPouMrCRPTcVhoqHRxGkxoAoGd9HShLaMeKRYKKHCsMlgKqGmwLMwudfzSqauDmdPzUhwWDQeRiEUQClno9HyImz1c/sorcNddj6FRnkOj7qAfNL2mJQ6SsYQ6Rz0fU4Iipn8lIJX7QFVUZ5JpLJbzyG7YglxkFLW5Hs7dvgX0rKlMPo6+U0WTXcAsBZwIPHieouti63kb4cuM49RUE43cJOIBeqoyu8WCIUWMKP2rI/IGvdYkOPVAmJbk8TLlH3VmE2Sqc4nnE6UjzZofx49P4DNf+BQ2bdmAA3/Yjdtu+y4iCaZmg6qg1QO8fF3Vvc6QgkoB0+KwwWwSK/5pfN/Fhz78Ltz18/tFcpbJJiUrUi3TmF8VZKv0v8p+SLbQS4MTeNphG1ddcSV+fd+vZD1HolFZA0zbh2nxJB2lujAs5fTTqNVEoqWsK21pp8oOgLJ3rABsr4tmix0yPPKJ4yGWWV4RJO8Yjg/HlGNIwDQ9q2zW+Fid+dJOIVxLzIgJuytBlmoJrB9nR2xsO2cLHv7ZvXjr9kHs6B9HlBknsy9NSmyTcj9mhFXX0VBIdWyjhz+xCK2p2OWLV7pp8vO6CJqAGVQBPsdROT557AkzUB6bK3eOWFx4zXAIbFUYIsWFDGbcDm23VC0SC2FFj82GNb4+6j0XgZxFbwAAIABJREFUMXqkU4fMO8y10e4lUEcSvy5mcOOX78XY8HpcdcXFOHb6OKwQpXGuNEGQoNKzpBsZGVEBkZRU9KUzGD2ao5Qi1BvSz0CPF3+PY6v2kurqqORKan2ooJaNI4LLjkzSPUxkNiHYvh5CfROVRh2LrQaygwP4i1s+gMcffwJPPPY4urUmbM4VO+WJZ3sPvQoDcgfhVAJuqwsf64hYT5GIiRtJo1aRVtCnJ88gmUrKumemZCAZRb3Vob+qrEMCLXbapWS1XC8hFo9LFoVe8OF4TNoCkymmLLDDgI1tv5kl6rTEoYY/y+epP06Ip7uWcpDp51wpS7Q8oomkMMwktCh35fxTskkHDHpRK1lEWvDSwsI8ErGEnAuUK3KMROrEGpF3f/6LfV6G/PBiSeIxV9zsTAdxAQkj6Jnbc4HTc050EYaBTDwiRVSm28Njv70fb3r91di8dhDNdkNAn45otQ6XnXzCoRT+8iOfR72sImfHaXrp8xWvVg2sOKB8s4wkBKhJml0XVanKff6faSSCLXYoUl29VNcPAdEsgPG6ZRAES8rAq93noSkdS8Qyi3b0qqiOwFNSil5fbe0EwYUol6sc8ky3sPsJgarER2rCpIuTFwETPLKdL23XXBadsRuLErXzPZCplsYW4m6v3u9qGYEWsktk53kLclJ4wAiTu6rNrk756DSfZmR5SmjgwOdmK1p9iHND1Ws13HPPf6HZzgNGEH6p/FdjrCslOZeasVMghiBKWYUxKmexCavMOQc8xNgAUhUc8jBTwYhOxyjQu1IVq1+Hbh69fhA/vOOXuOfuR9Ct0z2BjDpbmppIpSK4/vpXosHCtHYd5WoFs2dmpSW2bYWRyKQFsNXLDdkYtFMql5YkolbSEsplGVEqtrfeVAeU1pwZ7NjlFQpRo8kxEvNuRrOtJi48/xyczs2jmKt6TRIUA8k/+oDi5cU5tcwAfvatW/HCC2dx86d/ilDsUnzkPa/BuH0clnkKBitwiU7Zk546B65RFRNJKuazX38ahycH4FS7+PnX3g5/bxdgdkRfRfCn96lkbld1BRK5hsfs8m+lXVVaUHXhcZm10a63MD1VQKM/gu8+YeLkgoNyrogd520RHd2ZQwXc/P434+GHH5F0HNf1of3HkMkOIBILiGyBTTxKSzUMDA2Ic0Gn0UWz2xRWmEEZx0VcK7ptsAgxGo3j1ddcjt/85rdwHXrPOuJb/SfXXIBf/u+jMI2QBFY6UOP71euWgIdAmuuGlzVNzbmPyPjpdS6dpjiHlKB4vtX0HDX6XQzHfbCrk6i1ywi4PYRdP8phC7OhLKx4BI1CG8/ffD4OPfowor0aQolB7Jlrw7UzeN0rz0Oi/CTsdglWv41ALAxjYBN+eygH/8AmdBwXjVwOA1YAv7j7cczWaB/lQ71tYOPmc/DZmy/Afb/4LxzIZ9A0LdHHkbmlXr/HrkF2FsGhC3DxJS/G7KE/IOzOot0uCqPRcpoqONOdrbx/99jxzbYllccATtiRmtJSKi9KZV/ELw1IOC+i2W+TlbGk2LXb/f9UvQd8led5Nn6dPXWO9kRCIASIDQKxh82wAdt4xk7sOKNtkn/SNmmTputLkzb5mi9N269JG6dfdtI4tR1jG2MbzDB7iL2RhADtfSSdvc/5/677eR+g+v38EwaNc973eZ/nvq/7GglxvOAEhNMUny8Dd9V8XDrZgcpiK0LhEazduhnnPrqCeDZ6b1yr15ma+NwX9XJqJMUP+aVIwVvoR+mcWbh9fhA+VxKVdQ3wOVMIMnEumhRNgttNpJZUIYdcm3lrVqNnIoNATwimdBdclhgs3MOEyMnf9UCID7JKKJO7H6PK961fH4voiYmACjkwW0U7cvduL4aHxjAWGILdUoZnnn0c//yvf4+vffWrCqUfGxXwQXEp07L+eU6Q5kTqnvIIVVM4RW1SQSj0HPUWOfCX3/oafvCPP4PTqdB4sdrM5u4p6Xk/EzL+tiutgSjaeZ5kUFjsE/9sFhz0WqVvMoEWAlIJNv4EN4gUizJe7aM6DcvJc4wFKJF8IpxEodNq/VCgq9FB4TkaFnj6rNGaAxYYfD3UO2hgRyPTvKZqAqwmLvps10i16BJIpXHb4bRZMXLlKr6yqha24U6Y6fhALTYdeJwUc5vgZkqrja4PnMJkBTxT3GquAvqwE6FVjbycyy7A6qA7ikJ65UiXMDv+v2og5PXpMaK21ZK4a5NKKpWccvlS9aFTTFkMEsVnLC8bEpni0QKQ53oZBiZ8uOhbhEf+7hdYt6QFa9dvwk9/8xNJotNIK5tO2ZsopipR3rviBKSnouTCslYyQlD02S5uF06nWrOM9jEcsB5E4nltpWiLx2VET6CMHFauQ/K4q7yFGJ2YgIVhJcjjC5//LI4dPozbN26iIJdHAYC62hq0D/bC7XSisagMfb09WLRmBa6cuyzPYdW0abgz2Isyf7HUUNxHpk2fgWvX2+T9iF9uPIxwNIHC4hL09nRjWn0tJgOTcm1zdjb4cXho/See7BaUl5YjQL0R0WAuHfLmjeAN8ow5gR8eDcDnZ/IhY9MViEhhXzbJxseOQGAcTn+BgC6RMJMFlUiOTkpej1fcPYgic4JBHj2bATaL0siJU4VLRKGkgZn+7Dvfz5Mzwy6EymM1WVeLhr+YykXh+cjJqsZkfFNELgV54LgTeQzcbUd0Ygh/9JmPI5ViAAARrPvj9XuID6PzMlZ877v/gZEBZeVkthBho5k/x6YKEeYGQ36HJCKRRM0LJV2xpl3ohCe1evmgqALwvncdL4oUh2mOevmgqBhIGaMZI369kPThyg2Ar4NFFq1mEhLkwI7ZKJ4N3pLMRwwkVVMHVDGu6AK6m35Q7Kf/TSOweqSkCsl76Rz3RiL66wnHP8j/UqivkaqVVbZFbET4APEhICogVmWSN66ea93BKx4MC1Ml8ODviETCOLB/J0KRfpgtLJAM0Z4UgCrFSf8+vamQt3bgwHGMBzjiS8nIQAzKEymUV5Thse2PgIwNqnHzOYWsq6ZDCwLVSE8hJOp3IJ+Ay1OGb/39D3DqxDUgTQJ6VjpO3o95c2agtNyN4vIKVE2tRiyRwN3OuwiPB5XXKdENdtRZ+q5yzJsU1MhiNEF6c+f15sahiwhNR2Cnr8dG7M55f5R/J9EIH55/6RHsO3QIw4NJWIgWJymgVJZzwuEyiPQclfGefGr7XDzaHMWRGzFc7i/FL1/5P3CFTsCWa4fZwgxkjkkJ4zPWmQuMXNosWi+N4p9+H4Q1VY6Pb5qFJzeRH0VlM4UAiiPH167vhf6zLozU+lDNo7wf4T4ahxUnKER78jnEYiHkM8X405+PoSvkQn11JRxO0j+yCIyEEAmm8PJnn8SVy+24duU2xkbHsGRpk6DmI2MhuO123GpjtKMfMOeQTpC3rlIVuclrBEgdVyqim+P3L3zxBfz2N+/IukhkkmheNANDg72Ih2m1lkSajaGMo5U7hqxtB8VVTDVTBZy4znKqYjwH5PvKJMQIK9CHdC6prlM0HMTRj1qRzLpgssRhydkJ1qJh+TxUN1lR5HNhsGsM9cUVOLpzL+zFNSirrMREMo4iXyW2rS5Bou0ybFY/iusduDZoQtHMJowFAkimwhjvH0GwdxQXr04inuV7p4eFHdOa5sCbn0AkxX1EORCIklgCJhyghog2TmYUYfm2F+F0F2CkrRVW0xDs9rxMrPjsct+12dWeRyTIW+BXCFJeITYy9jN4g4JqprOGStst6COLNp3oKHuxYcl1byQvgtcInn75Gbzyn3tQWmSGJ53B9s89iV/99D2kGYTgcopy3dARyWuRCZ5V8eU4sRJrRENoayuwY07TDPQOxBAcHYaTYS4up3wu9BchOB5APpdRVlh2+mlasXr9enSMp9DWF0M0PIFKlxlFrjCciMHGQteIFNf+pdw29Eidz6AqUlPKK/qe/7lJxpy3bnUiOKmQ2SlTatC8ZBFuXOvGb1/7T/R29+HN13+P4ZF+TIRCwr3kdaagjR/8mZwscC2LHRz3eiMKl3aBst/ngL/9xpfxy9++inAgjOop1fd0EJyisYDg9/G1q8h6reZnhDNTx/L44pe+iB+/QipRTPzG+X70M0AbNf5ZgR1qsqao3grE0YWSRpF5n/Xf6SmIujf3dSzadUKeVZsZZeWVCE5MYiIYlL1T7LGMhl4XxXzmWPDq80v0ILmcoHFU709pmIK281dQHAvi8/NtsMfYMKsodk4GOZljwSvui/SLtZtQ4HJKI+5yE7ywwGmlAJU2hPRszaDAYxJRtdVhWCMZha0I2Iyjk6CUSoQ16hfD9lPOHLFTorBbidPlwhmIN/c7rh1OWRk0Il9PhJdNg8WJoQk7OgJuJBfvwKav/yuef+o5zJg9B7/+7a+EbiAaAqLtsZhcAyKy9ILlmisrK5P9S9B7h4qv18isNELGGuX0VU8n7u1dxtSElEq1FouF4iAiMHJjdQBFKokCh1uK5TAn1RYrnn3mCZw6fgSZyQnMKSsFJsax6dHN+K/dbwnpbWFpDYKTE1iwdjnee3u3oLhTZkxHe9cdTJ1Sh4nhURGibd26He/u/kCKzZblK7D/+D40zZ2H7ru9yMTjWL1iOc62nkVBSRnsXhc67tzCyhXL0HGzDfF4ClvWP4yjHx0SQHLVxg1478hB2MwmLJg/H5cuXUBNTa1MSLgF3GzvwOwF89F5uxNFRX4qDpGM0IqQ+Z55pDKkTdDVgR7RTkwEJ+B1eZEnbY0uDh43xgMUm2fEU5vXmmJ/Xn+H24kEKZWf/uOv5dlxSCSbUAJoE0bkSTHClfOB4nXwM3mRinNhKA3HAhju68Jo3218+hNPo2ZKKZIZrapXB5YudGQh8f/NDvz7v/0Kbdfuyqg1kVQxgBqF5dexMOUDSKSUI1VVMKtiiYcJN3oeGKm0Gmmp71UuEHq8pvlcXOEsoHVxpRExvUHKGJoHhmFGrQvSB1+7Lj71ZiHtgIzsDfK2vM/7vCy13fL90l7M8Nx9ILziwaJYv179PnThLMCfNsvmNSHqTHK3x6PUir4CrGxZgjNnzshD0NTUhIOHD6G2rg6B0XEx4teuEHwYNUdShz8oKxmTWMu9v/t3gJVjN7t01YJ1ky5l0BqIFugNQjqnfAbXr3Vj355TcDo9yJmJfqgYaf7cyPgYnn5uK5qapkmyj0wQjPhQ+mSysFPXQN07dnR84KtqavD8x/4GfXd6JMBEc4DTmQQWLGxCYJyjWBr2O6R75rYVC6rYS0FbRGiZkVE2+ZsayZY4T4PHeq9QNGguen3ya/ia1NRBjWh5OPHvYhEGc+Tw8Refxus734ct6xCeKl+fTskRbnkui8YZ0zB3zhyYo32otPYgb3GiM1qGr/zZV1Gcb8N0fx/MFsbR8nor027ZkqnyNdvxlz9qRe9IPSyRMH757UdgMV0XTm4+z4InrQpj473oA1GvGb3uSEsRxJ8Fr4z4jEOZkZEcbVOwkk/hxOUh/NvbNsQcJZII5PN4YHGZJIa4q30IK5c3o2vgDlrPjGDx0gZYzCERWF6/fkdCV4aHx7BuXbPsCdyUI7GYKkjlWSIH3iOFmi7KUzGifm40cnNtuyvIGJPiHt60AudOX1cNUl41EOR4aW9HCVszYjXv2b9JBCXHVfq55+9UsccqCtop75NfL2uWPsY2p3hycpQZDceEojCRCaG2yQuPGRi4E0FJrhR7DxxHOJHDgsVz4fbZUFZYCHN8EmfO9+PJFzYjbhqDv8CFUHIcg30B3Dx9G8MDUUGyuSexMHQX+lFSWwEz3QFspISEDKqGSphkYyDUJbsdXm8Z0vDg6U99BRfOHIUt2QdLNiija21Qr59baX4tygaI3He+N2lkjURGhRSp982xBv9N1gKUcwU/iHzw70lzoGYgn4xh3bqFePdkO0yTVIFbUVyRwWC8BIGuLhRTaCM/VwlOyUlkMSTNI4cVNJpPUJGoxMduixU1Uypg9ZRidDyM6FgIVpsLeXMGbl8JUlYHiuvq0TuehMVTCmdpBYqramEvKsEo6UE2N0zknVpsSHZ3wDRxB3XmLOzhDjiyIeRtHI0mYLIr+pqM2dMJWt4olJMinngGN693CCWAQAp55lsffRSxOI33U5LydKujC2/ufhV/97++h+GBQQSjwzDnFRdXobe6MAImJsOy57PJJVLJaRH/nW4wFHcyEewfv/8dfP+7P4AJKTjdFFR75XoT5RIE8QFAhK9ZFa9KYM2mbnpDI27e6JB9VAcGPAikaAoVuZd8poiiKbqfauz487mmpOh/wG5UUw+4P8rzaRTb2l2H+xhF4bV19ejsuCVBAIKkGnukLqjlZ1pNsJCfTgpaPIZ1ixfg4IVL8LgLZJI2Y/ZU7PndLjQXpLCjJgeXhc+jcR2JExnhSuTMepy01MvJc2o15eF2cj3n4WUR7DHB4wQKHDmUFdtgc6Zhd3GCaJz3QvRVoIFweuX1qnpDBFVyPmsYWBAuta8b7hT3gCcjSVUoXxolZveSymI87EZ32IvzQ2ZUbXoB27769/jsp/8I0UQSgYmAFKDk6BJA4bPF3809jzxWXmfefwHwjGQ1PSXlvkZ3AxbFLGRZc/E512CWblp43Wkxx8+qLlKTXdZhtbW16Lp7F/NmzELH7U7lXBCLoqS0FH/w4ifw/vtvocKUQXEqjZ6Bbjz19FP44MhRWC15VDPAIhxFc8sqvLd3r0x5+H3dkwNontWErlt3xMP5mac/hp/85JeYUluPpcubceDsESxd2Iyzp1tR5HFjZfMSXLvWjkgyjcKqEvT090jBe/70acTTeTy2+VGcOHhYhNrrtz+Ct/fvgd2cx9pVK3H82HGUl5Sh0FeC4cERRGJJTG+aictXLqNmSiX8LjcC/f1YvHghbt6+jf7BcTy+42PYu++geMuvXbsGt9o6BNletWEt9h/YL/vSsuZlOH/5qkyE/P4imdJMhCLIE1ybv2RNnouDxs88dxkTyIfJU+CBh6M7K7tHmxCu+QCyi49GEwiMBzA4MIRYMAyXLY9p1cX4/B+8iFSO8ZkWxbV5wNlAF5lMuMqkTXj7rf04sPeE/NwcJcJMLTLG+eJkYGLhpDz4qODmWEMeauFh0buPYh3FmWRQgSqEFf9Hf+gHXqOLCqVVD4XqyO8LXLiQ5O8eEIHp79eLTH+vLpD0z5HC1tgY+We9qBVCxfeiRt+6yCU95EGKgf56vaD58/mgjI2PSyHLQpU/a/7ceWg9dRKPbH0U5y9fEl71xvXrse/DfeLBOHv2bBw6fhSFJYWIBuOIh1iQsXhQ4xq9aSlRk2pg+F8oNIk977+GZDYg/sHK9J6biOqUBSGVDeT+97C0LfCW4Zvf+hdEw1Y43Rwlc9NVClXu4clsDPNnT8dzOx4z1PQKlWZHJyN8iS9UNm0MHSA1Jp7K48VPfB3jY5PidyvXyQgXqa2rQiabkIOeG4Q0aeTYepV6lQcwqQxMwkobKIzwOCXBRQmZ5JAwGg+rXTVNRAvZmVMkqFFvojj8ev4/r1soMgmL2Y0/+9NP40c//zkQ57o1YTI4boyTI6Bv4rz5TUimIqKWHu0bw6xKN6qrvBiKAU5/Pb77jU+j6+RvsaCxGIWFIcCm7FsoHGLDf/BsP353KIfIWB5feG4N1i8MwJyfkFWpi3+lcr4/7tfFL6lsssaI/pBnKq4CJL8pmzgQ3SUXNplBJhVBIhLH1165jOuBuSivmSJTFo678vTC5HMaz9ExDX/9jS/jG9/6HurrptP3RGyEyOcSBxTyD4VXrxAm8qL1etYNFYsLfc1z6QSiMQu2bl+FU8eOIpUiFyyDispC4d/qZ02EMVY11RGk2vDm1kWInhjp+8WOn+4ED04i7h9+6rAVVT/dUgyfaU4EiE6Oh4K4M9yPh1Y3YZyWO/1JlBVWYP9HF2EyW1FeUShOMPV1UwQ5dRUBvlI3xoN3EIsP4erpAUzesSOZ44FEnjhpW264Cx3wFhfIlMUqTa+azIgFm8kmtAPuY0QtPD4/bM5iTFu8BWU1VYjcvoB8qhc5iwE4SGwvkUDlPqH5uzJ+NhK79KRHqDgOtyCKLOy5f7MZkRQzKYSVVkBcc8irszqQTozBVlSMjpvjKPMCTkcOy7Ztwhu//hBlPpUuRX4leXv0tFRCJnqLZsRxg9x4Br9kzFbkTMqIfs6CZegKpOAprULc5UHaU4iqqinI2VyI0xmAtC8WJWxGWbBmc3Bb7TBxHycX2WZCjB6pTjvSsRSc+RQKb19DycR5FGfvwu72IsVADQkCYVKlWbiYHbfuord3AIlYVIzu1z20VpxAIiEliOHaoRiHTXEwFBBLO55ZGnDhc8DtnM0u9xqCK5LiRmtDw4CflljUUBCMERFpNoMvfeVzePudvZgcn1RUBCOkgD+H+wTddGSyZjLJXiUaGTHuVxqSFz7+FF5/4x2kSRPj3siMCLdHXhd/r0ayZWojITyk46kwgweLXo5z9drXewPfM31M+YzqyYn2TeWaJGWMZz4DANg4sRFStmkqzpofukBnTWDLK5/cYocNM8orcPbuXUFQ06Y8GqZX4upHF/FIVQIrfSpmmI2t3c5rrDyj9XOaE82OQbWSgChxZ4PTbEKRK4+qEqC21IICZxZWlxlmF5MF2VBrCoOyLNNes3yg2Ayq890ojLN0h5KDWdUOeuxpfBObFzUdVpMwgjF87nOJHFqv59AWKcShO1F88bv/glXPfwrPPvsS2jtuSn3E66rjdTVYImls9Il9wK5NClgJHFGiSl578nb5wa+nA5DmVvNe8x5x3QgKbOQe8DUSPeZninpZG5BjPrOhAZ2dt1VIhE95Tv/xpz6JXW/+DjP8XvgzKdy+ewtPPf8s3jlwEH6vB54E3Z3iWLF6Aw6ePCZ0M1Idu4JDWDN7LtqudyAVD+OJbU9g74dHxQFi9vyZuHynHYvnNuHs0WMoKy3FmjVrcPzkOXgsDqDAiq6RPqyZtwhXbl6TpLwNq9bgwulz4rS0eO1yHDx5FC5rDiuWLMOJo0dR6C7AlKpaBMcjco+aFs3HydZTkthb6vWit/0WWpYvxrlLFxFOmLBqzRYcOXkKdMDfuGEDLl+6iPHQBB5+ZBMOHTqIWCiET3zsefzyjZ1weX2YMaMJI6MBDI8FUUE0uahwSp6pI3w4c/RtFPd7Fjo5UQwSWVIJI8z/Vl6mvLDcLPmQhQKTsJoz+NY3v46SUpogK3qEkMgNVbAUSizyRCjErtmCgx+exu53DqpEqFxaPBLJ3+CBoaa7XHQsRLyIJ2k9xJExVbEWUU9K4hBHfCJOU/626uP+Z8VLJhqs/kV3T1wwsnmILlR1xbrjzdK4yhAUyPcokqRsUrrgk049qwRPYqshmwELclXc6sJVj5Q1bUL/DvEGzmSks2OBxg6RGx5f38yZMyUZZPv27dj9wftobm7G3bt35Xcvb2nBoQP7sHR5i2Ra879l85vl6/m9jzyyGTvf2gmz3YbpddNx88YNQSLE185QBdM1QjwOBbElAkjrthDe/P3PAVtcEEob3MiZFe1B3rMgSPeLXbkueXKjTfD6q/C/v/vv6O8bQFExieJ8QFVYhogFsglMq6nBH3/hZSlW6TPKg4IEfl5HJrEwbOR2Zw/6+3twp2sCN9v6MR6gSIiG+SyouCaBqfVTJASBtmNcS8IZo2DD4DfyGnDzoFqUMFRaBCaK+E/hG7+O3bfevJlSx8WhR3IUFnBjYqHg8ShXD90okPZRVFiK8vISNMysxXvvHhQnC2TpQxqFp9iNktpiWHNAMhRHQ8M0dLR3Y3RgRAzly6qL0TBrPr7/T3+O91/7KVI93Shx3MK6DXOk2DPbUjDZCvEX/7IPfaEZyE0O49ffew756Fl5/ijeJEJO9Fo3cLr40evKxAKR689AACWiVpw7+F9G0C9R5yZTSCSzeP9gNyKVz+HXu1vht3skCpU/n88bQeGJkRDqptTDX+zExi1rsPeDj5QAgAiDiy4q9LyNSrgFn0fhBgpHNCkHtNfrkU2dvG4+c8L5S8QRjMQQnIjg5Rcfwa53jyCZZlpiDkV+eired1zhoc/3KHx3/Xwpw0J5Df8DLXPQ9i8rARZ0KXI61JiVjY+M4AVdywl3NkaesZEeyIKFnPVUIo+x0SCqppaiosqPUO8obl4bRlV9HXr7mEZlg89biLpplfCXZhFKhcQXO9Dbh84bEQx0TxjiUsaW5lBQ7ENBuU/Govo9yH2AWbxcKQLhIcOwGP47kWGr3Ql38XTMWbUZocEbMMe7heLBPUY5FKgplW4o1CRCNepSSBt7shTBRkIbfaUlppejfuoc+CxQWJNMSbFK1xm7OYdZi2ah9eRdTAYGUOi1YfWGZnxwrAOx4R4RlNC7mzGgtHUSERjvTd6FcNqJtN2PvNOH0roZ8Dc0Au4yaZwLisoR5FSOqY0OO5xmK1LmNDIxpXfgDsGgG+IYFBazFcgQHCBizyJLBLwUX+ZhyWdQkonBfvsSKkPXYEvRC5fIKsVWbty924U2IqO8HjYz5sxuxILFCyQRyu0xfExNZgmjEXqIFHEiSZafT/BECjryC0XHYsL4xASCk8q2kDqN0uISWXN07skzQt6mnISQI90mhT/4wh/in//pp5icmERFWTnYUOsxdcjw9daUKQ028LPoPqxmPP/CU/j9a7vkfrLY0RQI3me+Xv6nrejIR1RNoSqgSeUR66sCWkAppFEFPKlmk99H3q/4rwul4r6vPK9HWWmJiIjGJ4KC/tM6is+uXH/Zp5UtFt9/huE4WXp+p7FkahWGB0cxQoFkOoviynIM9d5F7PYw/nSZE5XpsKwzZW1oAE5iNqW4uLwDPLv1s07bOzZWTmseJa4s6iuBcr8FHmdW0HzWD2qqql+/4gWLUO2Bj//B6dX7oHaMonCNxTVrHgl2ygJmpoGx8GBoFBsgJ4Z6Izh0JYPblqmZHkhDAAAgAElEQVR480wXfvrOTizbsg1PPftJnDz6ERpmN9wDsrj/EaTSk1TuT7xm4nVreOXzfqqQBjWV0QIt/pn1gBSyBijD+6o50QQ4uE74vYODg6Kf4j3S91HEzpmMihwWByoPntm2Be/+9tdYNbcRw3duIRkNY8vWLTjUeg5VZWVIDvWL+9Pmrdux/+RxtW7SSYylQ9i+fBXOnLgAUy6NdWvW4+yZKxgPRzB1xlR09HVifuMMdFy7CrfdgTVr1+PIibOo9BdjPB3EaGwcyxpmov3OXURTWWxYux7nTrSKVmXR8iU4daFV7u3CeYvReuQ4/C475s2cjasX21BWXoj62TNwo7MLBS47HOYcbnfewbLlq9HT04/+gSGs3rgZB48cEfvRNctacP5cK+K5FDY/uhHHDh/ESP8Anv/Yc3hjzz7krXZUVdVKI9zTP4KKmnqY5i9blecDzY43GZqUUQ9HzharHW6OjRlfSp4MPQzTCVhJrrFQIRcVMcyshgY8s+MxNM6qQzqjyP3iHmAgUhoN5eFLyJ2FL20/Thy9hNdf3S2pOPS1ZJFEnbo6xGg8TQK8GY2NDWjraEdLSzOuXL2CWTNn4/r1dvn74eFRQeYG+gelYOcNLCsvubdR6AVHyx52w7oD44PGTYLdpuI4KTqFFDgmdv86ocTg4xpWUzq2lYcHPSOZPc0ui+R0mkpTQMLilWOO+vp6DAz0o6KiEsk4xSA++f3BUAhz5jTh8JHDeOKJHXj7nbex7qF16Gy7JUXztGnTcP78ebzwwsfw6quvo3nZMjF3pohi1YqVeP+dt7F63Vr0DPULh2Vty0qcPX9WuIwrW5bh8KFDyMGCDRsexkcffSRwvt3qlFxxQc/E8oyEcoWU0wWBcZ2/+MV/IJYeRzAShtvhR2VNOcTxkA8bC0zjnurDlebVHHHSUcDpKcbPfvFfOH3qnORim5CRRobXmWgDzeqLvE48/sQjuNvVLmMcdiosojnWEtpEnpSDMG61hdDZ06s8/AyRBu3cciCC60RVdYWsUXG0yDBhhZupomaQc8Z7w/+nJJCbDc3x9cai4pKJMtDrkXY9qnjg98jmkVHjPhbKej3oPTQWS9w7OL75rb/E97/373C7CzDYPyRq4sef24qOvlsITkZgjmWwcN4sWVcOux9jgQhOHj+JpnkL0bKsHk9uX4df//BVVJgGYUndgtudR11jFcZTPuw9n0As6cUfP9GElpkBCZggzYSpY7wKRD3vs73JuzcJmmtUPaqxI8LBRo2oPL0ziYGxwMsRfUwgGRtD68UI/vFnvfi33+zB91/5F4wOZOVa2lxm5RPscKL9Wge8riJMb6jFU89swlvv7kQ8ykCPPDx+GntnhZPJa0o7HruDaKUqwIT2ZCBcRCO4UfPvigq8cLi9cp3qp5ag604fFiydL0VpPMbpTEYQRx4O2ndSb/y6sOdnuogotbs6DPj8i4OLzY5kIippSWzqeB910aGQH2UjpcfLbNz0+ojHMoinTLAXmFFb4sdAby/GJxLo7Q2ivIqm/kXwVThQUplHLD6K4EAIXW0T6LwZUHQJYx+xuxworSpRqmQjb1651djFZYLPHSkPFDmxIOb78RWUCocwayvDog2PIT7eDXO0Q/yYWeKzIONaFQqEEV6gJ073xKAUGBuTpGjCEALTPozXi+h7UidimTARnFSFCOwoqaQ/swmdN7tR4vKhuDiOhK0MnbeGUGDNIU/PaAaVGyN4Ck1ynkr02ZeiL+pEgd8Kq8uBgqICuAucSJussFMoQus4sVCzIW1Wlow2p0oAFMcdIrcMBWJmXywJs9eNfDqHRF4BFTlS2uidGg+hfLwLvjsfwU/RYDYOuyUrUdnnLt7A+CjPHQcczgS2b10jzyNdVtR4346J8aC8f4q/mIjGdaPvP68l6S9s9Lj/d3f1YXSUqXxpVFaWyj7OyQDpSxrA4PfqQlKoDckMPv7yY9j5zj4MdQch6YF0DhKntrwUIvSr1mvxQfBFaSlMKK8qQ9fdbljN9wvbezQEA83UKK4EGiAvzwd/tgZv1ARUia4f1CnoSFstetaFMxPmZF3k0iKEoofzyEhA7Kg4yRVdTy4Dl+c+Gs33YHNwQkGBRhrrZ9fj8PnLMPmLhE/pLyrC8SMfoSicwt+utMDPQJSkQrZFuJTJSfNIfqeAHwKAKcBIJg7Ghuv3APVlVlQVZeEv4POtRKsWosSknRluHHqCquoNuvVxQmkgXAaQxb/jxz3KIJ0bHpiG0feeBS5tkagnQs6JSMyEyzejOD3kxvl4MS6PxLD78IcoKq/Gn3zuazh27iiqqsrlffF68uznc8H/JygwGQzKZyKy/HeJ540rxw9eQ01RYKEsU8h0Wr5GN7XCuTdqEk44eJ9ZyGpvZCaHagBPgiIsVoSNgpr3e2pNGQK3OrBm8RzcarsGey6HeU0zce12D+qqahDqui1rsmXFSlxpbxfdTyQWRn98HC9v2Y7XfvffKPF7sbplNTpv9yGZycFZ6ERbbw+a581F5/Xrck5u3fYY3t1zAGU+P9LOLAYC/Xhi9Xrs/eggbN4ibFq3EYf3H5Kp2rI1K9B6+RxcVhNmz5qLi2fPweOwYOHc+Th78qLY3FZNm4qrbe0oLHBJai8FpjMbG8U2ra9/EMvWrsGho8dkMvbklkdw6OB+pM0ZrFy1HG2XLqGnqxePPbUDB0+fQtQK+L2F8Fm9uNJxB9PqZ8C0a9+7+bh4y2YEnaL4Z//+j3Dy9FkU+gqRJeePc03hxtFaIoqGxnqsXL0Ss5pmoKayWuLg0pm4FE6CmHFEJorN+8ITFrq8qUSgHA4Pzp9pwys//BWc5HVJwUvUTtmjsBXk2eR2O1BTUyUXi12OWHPYnRgcHEFJaYn43tEGIzA+jvqp0wXp3LRpE44dO4aWlhYcOXJEIPfTp05iTlMTOjs7sXTpUpw6dRKzZs1CR0cHSkvLMDk5IagLF+2CRYtx8fIloQfcuHEDc+fORUdbG5oXL5FCdN26ddi/fz8e3foI9h34EBse2oAPPtiDbVu34tBHh/D4Y9vw/nsfYMP69di7Zx8efvhhXLpyVfg2RHOpJqypqcSFc2exZeuj+OjwITy0aSPar7RJ2lpjYyP27duLj33sY3jjjZ2SBR2YHJcifElzMz54512sXrsGA8NDGAoMY+2yFbh287p08BsfWo+zrWcQGA9KwUtur6RewYpIQmVtswhKGrnbIi4iQJFLY/3DKxHORCRphbaSiVQMNZUV+OwnnxdLIha+rEp4T5VSWnkmcsNhLCBsHnz1a9/E9au3UVVVKdwsFXBG66y8JLnwW6fUlokynMbUylqGCAULAIpCGG87IO4BqRQt8bSZObdBJtfY5KHg9IEPe9SwgeGGplAvRWsRkZOhfpbxrlNl2IuNHflnHI/TEsfY9PTXUtDAAp0Ijc2sOL8aWeFIU3N1xaPQUYC+3kEk0lF89g9fRN9oN4ZDAYz2BbCosQmlJQWGVZ3ikplhE7u1TCKJ//fD/40vfv6vkA1MYHED6SIjyJiTGE5VYTAIjA8O4rXv7IDf1wuzNWoUbiq8hFUd0XeiIPzBWfKSjBGejDuEWkclN+9Zhh55wjVUat4Y4rEAWs8N4ds/D8JcNk94lf/6w3/An3/9HxGPmhGNjonogTnt6VhSuOC1tVPgK3Tiq3/1Bfz8p6+piHArPU/j8LjZKKhpCR01JKhDkAoiOOrwpTOJHsfGgymxtRkbnYC/2C3P4Pr1K9A/0I/GxtlwuenJrKZHejSrCwyNWAnVhEVfkqM/g4rECQY54jxAyXfm4UUbI7Ftoyg2hVySrSALLoPnSI9mEUyQQw45hIdG4ogkMqisKETLktn4zU/eQFHZNEyZXo5YPIb6GcXImpj+1Y3BywGMDqYxSL6KRHyr0WjN1GokcgkpaHWDqJBZq2gf6Fxid1CVzVVhRZSpR+4iARXSlhLMWrkF2UwEjmgb7GaKQmnNpxAdTWXQh7duwmVq9cBEgy4awmtNKI6uvoZagEQqB/f9geERxFMJzJo+CwPdvfC7k2jZsB6/33kEfrcNtVOniCPH2OCoTGJYIJVOX4DJqZvQGy6BKTVJ1j48HgdKyrxI5CEpYOTL0aEhznPF7pDilYbyoXQCHocLGdoA0h9aHF1IjYhLbHAxrR+TEVA65GPTZolh8vJpFI63ocAUl+S67q5OXL1+V65V3FKCmg3b4a6oQ1XkLqock/Am7yIlvt6qmSGwwbXD1CdOnozqR84zNlaD/cPShLNMWtQ8D16fW/ZbPeFhkeF2ee55HOumgpQICmodThM+84cv4T9eeV30BEUlxeLoYDGr/YP3iCJBAiP3tAaGIJZ2ggV+D/xFBRgZDiKTiN8Ty3It3y+OTfKadMMjgU7kqBsBTaSw0IiffrC6mNKTTC1Yk73jgamAnl5RVc8UOVI3+vqGZKpK+gapK8rq03HvZ4pmgIi0iMnyKLK5MRoOibsBC9HaulqcPXkWNZFR/MPmIjgyQSQTTPBUZwbMpIIpbQk3K0k8lWLXSPUUoZYJlX4zphRnUeTlelIhh3TdkcLAcKVRtIgHLRcYtWhnt32PtsjXZKBv6vM9I3iDB8GpGYtQCi95CagXirvQ3hXD2QETTkwW4o65glEl2P3Re3h39378+N9/gaxVpXZyX+Oe19/fL7UEC9jyigopTAmCUcSndSTa9UKfUWyGNK2EzzVpiTzXuBZ1cyXrlsmRRpPG5osfpILqyZHeA7jP0/aMP9dlzaMwmULLwjm40XYV5ngCdbWV6B0Poa68GoHOdrhcNtTWT0NH1x1MqalFMBpGz+QgPrH5EXzw1tsoKfKged5inGm9jMraaoxHJ9EfS2BN8xJcPXce+XQWy1euxPEzF1Dm9SFpz6B7sBufemIH/uu1/0Zx9VSsX7EOJw4dFzBl8cpmtF5slRqkubkFFy9eQHGRF6taVuDAnkNw2syomz4DV9vaUFnqk7OayOzcxnrkI2Hcbb+D7U8/g//etUvu85Nbt2PfB+8j7wDWrVmFcydPIRlPYsWa1bjcdhOj6ShK/aVw5ewYnGTCnRem3731k7zuDMkrK/AWY3gkhFd+9DO4nB4M9vWJQwNvEkdDE6ERfP2v/wylpYVIZ5Jy6MkNJG9SPBK1CIcJLhS9Kc6kUAOo7hTvXBfarvfiu9/+AQrcPpVNn0/JQasT2Yju1dZWCxozY+YMnDt/VorW27fvora2HsFwED6/V5I0SkvLZYFxkRDu54JhZF9PTw/q6urQ19MjyWxcfFxU3BhYgA7KBuGSQsbt9hpWKzbEUjF4CwsRDE6isroCfV09mD51mhzOLS0rcOzoCWzdvg279+zCxoc3YPe77+LJHU9h7wd78dwzT+P1197Ac88+izdef1MK3rPnL2DOnDkYGRmRG08U+vr1q3juuefw+51vYvXq1dKZ8HUsWrQAe/fuxZYtW7B/734p2IdHR6So37x5M3a99TbmzpsnCFdXz11sWv8Qjh4/ikg8ho0bH8KVCxeRTGSwatUaaQD4Mz0uH4ZotcM4SJcbqURC8VotdsPoO4uFLQtgdtuRN0IZuLHkUnFYsgl886//AmVeFxxGHDCvdd/AEIZGhjHYP4CBgSFMhqMIR7O4dPmuHOQszojiODhqzuUQmgzJXrVu/XK4PSw4lZhAEFai/IY7xuXLtzE0QEQmgWRKoVSKg0x+lxkFBV5le0KBjD7IaS1neFvKRMGSF3RXC7r0SJwFL4szkk6puKZqVnGIdQgGEQclPswmlI+pto4hpYcbFq9hPmfB5ERUCr/nX9iBeHYMY6ExDIdCiA4EsXLJYnh9VCOrA0/s53JkHTkQ6A/j05/4BBxFKfzhp/4F2chtzKrzYs2Gxbg6EML4QBQVuRSeWp7HY4/MgL2AVAeiGgb2QbSCfHfjIydUFYOXzgqe40E5KMlpTNI8QdZ1OhnFYM8YLlwbww93xpCvbrln//WNv/s6fv7rn+DG1XEploXpqcxKhWtNu6tFi+egpq4YBQV+xavPJMR7gaEeHW13UVFeKw4P7JolAc8QafCZJM+M6ATvAwVzkRijNnO40zOAlpVLUWDPgqgo6S20KhNuK+kpUhSq98Z9RMaURImIDsr0QI14ac4/mQ4ja87C6eVr4Og9B1cBUUZ1oQThk/XCtCCP7DncUBnXTEcPuU8WK+JJelt6JaeeQR70c+zsHkLOmoPT7MZgz22MDQ8iFEgiejeK3q44ohEe6OSaA+VTy0RvwCJfJcEp1wqO3QUdI32M1C2JO3dI08XCj7xN2nI5vTWomrMKLqcNqeELcDsjSkGeVsEFunl7EK3i3ws3neiWMb5WiFcetKrSRTf/jVZawrfOGClltgKcPn4ebosJ6WAQW59fhT3vdyAbm0Dd9FIUlZSJqj6VoKuIEgz1mSow6F2OYMyNcDSKQp8LVocNWVNCgAOav1sYHERfXT5b1iyyVhNcdif8DhPyLIK5ylJBOKj5iI3LgRaNhpEPjMFjYSR6DD6nFaZEEjZzArVTqsX1gq4sqVQU6ZwT7rKZiMxbi3bzFPm3yc4OzDYHMD99Frn4qMETVetHNB6MTxUqVRajQ2PounNXnqXK2irMX9CEaDwkhQS54PxQwRIKNeeewOeI11AccOjdR5/2fB7PPr8Z7+8+jEBA7WM19XXoGZoAEkFkaSuHjIheSSPRRY9upEkhY2HLSaGIDEmxoaqflD2Hohoqatn9mHetF9Fj8dLycgwNjih6hSHa0oW1XgcaRdTCZRZJXAd8HSWlRfLzOXUJBrneTHDancKb5/lO+0Y+vxo84NSI4BXXu4dexSJItshzxfc33NWLrdVmfGGBCYgHhB7CZpI1borbGPdX9qmcsMbTMo3hnmy25ZDOmlBozaOuGKgqs8HpZcNESzrD/UWcGDjV0bnDDxS8StWuuLhaU2P8+X/49hrfKjUJ34QY/pLGkoAl78Nwbx6tbREcH3dhwNeIS/2TWLhoAf7r7d/ii5//Mj54bz/qZpBex/Q/9cypZ1C553ASxMKX9AKhVaXT99DZB9F13VTJmWKI0/V+p7UjQh9KG/RC0d3cF+ZpapNFLNXyQjd1UQDLUG0+b8k41qxYjEsXz8KayMBf6kd/IIRlC5bg7qULKPDRRs+HW/0KRR0ZG8VIchLblq7A+eNn4bJmMb9pHm5c6UBRWTEm4hMIpNJYuXgRrl+8JEBWc8tyXL50DT6bHWFbWuKMNy1bgXc+2AN/eTnWLV+Ds8dPI5HOYM6ieTh75bwky65d95AUvKVlfjQ1zsTp4+fgs5rR0DgDF65eQm11mUxs+4cm0DitEtZEHN3tnXhk+xP4/YcfImt1YP2adTh25DDMLguWL20WCzZSkJa2tKDj9i10TY5ibsNcxIMxXL97V0SVpjd3/SQvYgh5sLkWnaIY/sb/+q5k18cjESlUKNpwOM1IZSP49ne+wbwOZRvGNDHD1kMT5bnB665KDJ+JLBr2d8K/szrQ1zWOb/7t98Q/VfiF4FiBP0t1f+RSPfTQWpw7dwbrNmzA/v0f4sknd2D37g+wbu1DON16EouaFwiKSdT15IlTmNvUhO7uHkyfPg2jYyPqsDRZpMgbGRxGcXEJxiZHUV5RLp19UWkRenv6UF1Zhf6+QUyra8Dw2KDEIvYO9qOouFhSSop8foHQSVWYPn0G2tvbsX7DQ9iz/wNsfvhh7Nu/Fxs3bMLhw0fxyOaN2PPBXnz2M5/Bf/74J4LU7tm7D/Pmz5OCucDvR3V1JS5eOS9F7Xvv7sb69etx/foNEVRMm1aPs2fP4KGHHsK+D/Zi7dq1GBoelg5y0yNb8MHuDzBn7lzpvm/fvoVnn3oa+w8eQDQRw+o1K3HuzFnYzQ4sXLgIFy5clA2tvLQKbZ23VNY1kc+U8ktUVmgUYkSwdG0LrC7aRPFgU6LDdC4Np8MKSzyJRY31GBzoE39ZIiXi7MJBp1EsinLe7sGFS51iv5ROJjBlSgU8HnpN2u6J05imJN6KFm1JRs4jY2tpSZfDhfM3MDYWQ1qU9RyB8bWyeGZhqmgZNVOqpBFi9y5pUswJl3GvEmpZ3IovKuMlt0OaIW4cnAhIQSijZ8UVI0Ijm4vNLv9x7MrDjJ0+P2IRFRfJlDEKRGKxFEITSQQjIbz8qZdgtkYwFBhBNJ3ERCiIck8R6msqhIIgDiTkzgnanEPeYsVoXxB22PAP3/0y/vIb/xenWnvgtuWxeeMsdA10Y6wzgCkOO+ZVjGPhHCtWrqxFaaUNJodNXq8UoqJyvr/x6UNNkG8+xNzs8ypBLxmJYWQ0hK6uND5qjWLfpQTc0+YixgAO1o/WLNzWQrzys2/gDz79LWTjyq2EolGGxJSVFmJO00x4Chy0Or+HnEhUNKc1TmWGziaLIjZGQlIgFYtHhaPOBrSkpFCuKTn4LJjoB8vQl+7eAaxeu0gKRKaxCQJqWPywgebr4B5Dv1rxRU0zKtMuBYIe69OXM5wII2JNI+NhQWiVYlHGgXai50pvIJGlwhnNws/0REFJ2JiZUFDgUWvdVSB4kUXS28jt42SJa8MiJv/pbEyawGQsjOHb3bhxeABHP4wik2VaU0ZFn1cWCSLDhk/WIhP7UllUVFTdc4JhwcvmPhyOorC0RKya4pG4iEPttlJUNjbDVWBGMnATbgvXDy2rTIgmFN9XaNqCjqnroK2l2DTw73g/SDHhn2VCZ7hbyFo0EEfxoY5Gkc+aMDg0ilgqjqlTK3DpcjcCw2NYvHiGeJGmxTyTVCirPPd8lvtRgTueNZiM2ZGlL7lEepvhK7DCmo6husiFEieLxYxMbhzWHDIJCmgzKMwBDjNN+ANweBxIs8glTxQqEtkJxniriQzPJXEUMOy/uF4Zp06uMx+DZNqCUPUSDM3ZgJjVDV8yg8qRTswKHUImpSzA7hUFFgsCI0ER93DStnj+fBSX+DEyMgirIwePz3uPQ6lpCHx+Ja6aFAKNQIrLEEfqDLAhHS+LBYum4+rlfoSCjFaO4Ldvv45rV+/gVz/6Be7evQULNeWpoPyMmCEw0/dOj9Y1okcHgQd5vRqR9RQUyPvRKD+5rHweWGBp6hDXOa+hnLfGucvv0etDrEYN4bEumvlvU2qrxdyf+z6nD5zASWKnOEGk5TO/Xq8j4fgaRZimCdIRhxSJa5euwJUH/mpTA2aMn0VJAUW/NgEXZMKU4uSBBSI1PhSkK740936b3QxrPocSP1BdwfWUF660TLAEHRbPyf/hs/ug564AIOLNrQRy/JDG8J6+R0l82CBrzQ/1LsI9MUIU4xNOHGudxG2U4BgLXrMfOYsNq9atwbf/+Tt45qkXcPn8FUyZXqMAJDoyJNjo+TA5Sf9rm7w+AZoMCoL22BUwBhBUl+gvEX9lewk5o7hfkvrFz/x7XmM+o/p9cE/Uf3+PzkB/YytpZlkJuvI6HCix2eA055ELT2Le3Bno6b6DAk7dAQGmFs+dj2vnLoi43eZ3IDI5gdmzm3Dp+lV5Xlcuakb7+aso8NrRNGMWOju64C5wI2aKYWhiHCsWLsLlM2eklmheugytJ1sxo2YK+lkQR8JYNW8xPjh8SADJzRs24uq5KyAlcObCubh4/QoS0TBWrlqPsxfOoLjIjaaGRly/cBNeqxmNs2bhZvt1+XtSa/pGg6guKaSqCN3tHdiy/QnsP3kagXAMq1euxqnWU7C4LFiyYB4CA4MYHhjGvIULMDLaj7b+fiyatwQkHlzsuKHsaV9/88fUmaiClIvJYoXfX4tf/vx1HDl8TNDAAo8Tmzevh9NlxdVrF/C1v/gyQpEJFTKgVqKqb6XQ5UI2PFeN1CMttCDRXlTVFismR5NS8CLHXp/dEVNJlLE4b2YwOIHnnnsG+/fvwcMPbcT7ez7A40/uwP59+/DU4zvw2muv4ZkXnsXOnTux/dGt2Pfhh3j88cexf99BbHh4A44dPyKFIU2Tm5c048TRY1izdg2OHz+OpcuX4sKFC1i7fi2OHTmKxYuX4Mrla1iyaAkuXDyPJS1LcPbCeTQvbcGF1jNomN6AseEhuFxK8MSxQtPcOTh38YJYZpxpPYVVK9fgzKmzeHTrZry3+318/IUX8MqP/hMvvfQS3tm1GytXrcTp06cxraFBjJA7bt+UQvfDPXvx0Pr1QnvwFfpl07h1q0OK4T3vvo9FCxcKMsyYwI0bN2LPvgNYtmwpJibG0dvbg7Vr1uDEyeMS87lh3Trh7drsTqxcuUreIw/bGfVTceXKNVl0pA9I0WTE+3IvIcdq2uzpcBd5QYdT8vVoS5ZlAUV0n0heLgMHkVshyCu6iqAGTFRxu+UBJ+drYCSMyUnygN2YUl2CAh+FHWQDs+C436Hy/5mJzdeks9hJq+no6MbwUEgOFPGdNdK0hG9sJGyx8K2uqZRNgspOptO43G4UFvpU0WulKbeyx+K/sfiS+ybeysovUY8GU4wgtdgE/REbG1BB7UWO9BuOW2mbRTZzFhgYGEY6lRfh029f/RFOnNqHwRGOhXsxPjmBUDiM7Rs3IMWCRxxGFLKkkGYe/yr6d6hnAn/7N1/GlRunsPdwNzKREPzeDPr7h3Dt8h1kwhHMqrZj+bRCzJuexvZtjfCVmWEjgioRo+SakeeuiltlkccCNoNENAJzLoNgKIrR4TC6+jPouAvsOjqOSZShYcESBGJRKUql+SFKZTLhpRe3Y3hsCIf3ttNZCqlMHIuXNAnFQFM+KBKVyYBReAvySORUbHcU3500FMWLzolYkkg8LaLGRyblfoVjk3JdWAC6feQa2pT1m9imUViWlRE46Sva3UT7x/KEdDucwr/Th0AoNolQOgYzD0ufQwn8BMmnUI/R3gp5IUVDn5WsB1hkco3TkcbCJsxuhtdpEQ4qfXEtjHay5mAtyiCbj4ACR5dJ+XOzkbAlJvHjb+5F350SZHK0CQPq6qdI7DHfM1CskqoAACAASURBVBt5KQrYMJo5QVCiEx6SVOWruOc8nN4CRVkh15EuIa5ilM9YjFK/FQjehtOqotVZeFDMRa7l8NCQIPcifBInCyXgZNHOQ1YcGfLKCSCXUT6UOnGN65zrn1xRrksRvZlsiCcjiGTzaL80hJlTfXD5TcjmmaClXCUqyioRCYekARhIu9CG+RhMlsGUTaHYlkNDQRgFpjFUONIwx0OIRkIoLmPRzf2CiZLcOyzIOCSVRyLprVlFeRLRGhFsg+KkhXgyiheEXEdHK1cZzreFImO24/poHrWf/Bo6szYsmLyNsuEL8OUGEE+ziaYNFcSf+1LrZSTSaSxdPAv//Mq/4m++9FeYDE4ikQmjblq1FHXUV2ibLl5HjaCSm0mwQxUbGbGdY+PAexYORTA5OQaHvUpQ+k//0cfRMLsWBXYv5sxfhOBEBk9tfAqp7Ig0UtEkXUqUjaIuRsndJGLK0ToDIvga2ChGYpF7942BTfz9IprzehUNQATeao9RvuJ0DFBJd5rXrZFD/Xfi3RqPqwhv4zlmeAKTKFVan4oS1sginzNvgVdArXBExdu6HG4BBzgxEw/lfE5ed3lZGVqPnYY1lcL3nlmA0oFWeBwmOCwqUpiWY5wIcQKgEgFJ1VFaWj4f3M+8FqCkwoaCQgrRBAZW5Fw+tFwLQqPTaZIKoOUgivuhilc1rE/VFnHPqlRsGLX4gSiphHZw6mxT5Qvjp0NZXL2awOkRCy4mvLidrUDO6UciHsMnXn4WH3v5JXzqpT/EYF8/fCU+Q9yskG8VfqLsInkv+aGK4Ml7+ye/htNnjazrJkcXwUT5JV7YSAbTUxwNmtC6U9Mg+NoVOGDG2MgYCtxeiY8ucbsxtbgY9lwSpkQKdo8NYxPjqCuvwvjkuFCNqorKEBgchtNjg6PAhbHBQcyZ1YRL7deEyteyaBE6L15GWakPfo8fHbe6MGNWA4aCQwjFk1jT3IKD+z9ETU0Fyv0+3LnVhYWL5+NmVycmQnGsXrkSB44ckInwto2P4vzJVuFuN85vws3ODgFRm1eswqnTJ1DgtmDZ/CVou9QuiG7T3Lk4e/40inwOeAq86BkOocrvhdfCCPturNv4MC5cuYHhoXHMn7cAHV2diKaiaFmyCMHhMbEWrJs2FaHQOG6NDGHG1Nko8pXg7M3Lyjbu92//JK9dCYRPY2U3Vob/fnUXLpy/jLGRQWxYvwoVVSWC8lA1vHHjOvFo0x0LN1duTLqrZGkjKIRE0v5Pyy5+TZpdWNKBr37l7xR/jgsQXNwqSUmhFDGs37AGHR03sWDuAilA58yfh/a2Nmx5eBN2796NtQ+vE56uFH3HjmPHjh3Y9fa72P74Y3hz5xt48cVP4Fe/eRWPPvooDu7bjyeeeAK7du0SB4T397yPp556Cu++uwubHt6MgwcPYsOGDTh06BC27diO9/bswTNPP4u3f/82Vi9fgXPnz2DevHm4c+cOystLBdkMBCdRVkIKyCBmTG8UlfDyFUtx6KPDePqpp4TS8Pzzz+O119/AmrVrcfToUcxqom1VEsPjg1i1fAU+OnAQ27duxf79B6UYJlrS39+Hh9Y/hN1vv4OHN27C+fMX4fI6saxlCQ4eOoolCxfJodZ+qwOPbtuKkyeOySZFURsLej7169etlz9z7D69fio6b90WVI3QLTczJQCyCe0knY6hpLIEFXUVMDtoGUaDbotYTCWzSUHYiBx6LFZYSUnh+CefuSewECI+zyFLHsmMGdeudaLIX4KSQhf8hU6hTbA7tYp3MwtAdVhz5M/XQlRfEJtEBoMjEyIayacUT1fZzKl0IeVAoBwqiYTMmt2IUCIMb2GBSvTKGB13OqJiGsVMPHmvAZPNnHn3hsJXFaN5xKIJSXSRrl9iPum+QAN0xgQzznAC0UhCivapdbXwlxbhye3bsGBZGX7+y30YHgtIpCd/xqyGShkrESlnuosWmhANypjUzx4biiASjuJvv/YS3tp3HBOBMJKROG603UL/3SGhpbHAdiEKnyWFzSt8eHHHbNRPtyOXHoedJvVm+ldTsEJeow1RplYlUhgZpheuFcPjJpy9NoHTnRnEzcXwFpejsWkuxkNjCIyxIFIHJYWnfNtl/lL86Jd/js998rsoLixAbV017E4Kv6iIpvCNsZ8KNdHojuY4i72f0IuNLHtDKKZVx5pHSVSaha2gSExxFAN8OjyMIxaNoqKyFKkUYzctcLoUL5tokI8FAUU0mSx8ngJE4mEpVMcCEwjHorJzEB225hV9hEU8i0yxdkqZlbc434OAlTmxoHLRVitFzjNpJ4zVVcgR17E4mDB7nX6r5VlseaKMhoziEczVl0kmkR4YxDe/dAB5lMFqssNf7Edpmc9o0pRITA4lq0PoGL6iYsUBzSm6zWQwDI/Xp4pfFrvUPJhtsHsrUVI/Gy5TAs5MPyzm2D01PjdsrnN5DCwWoTFpgZJGMjWNx2VVEw6iSRRQ8XsiUVWw8HWR76fXAAXKRJsTmQyO7ruAeHoSNlMSm7a0IBQ3CQ+YB3EskUKB24/hGJCduRmjrlnwWZxY6s/AHTgNlzms7PMovKIQwBxH3uSAxZQTKgWRUYvdKVMH3p+8JSuTHPI7szygjXRMri/hH9NL26yeIVWwKU4/uwvlzQ6kLF54lm9Fn7UQNXePoBIBma6IpWHajM62XtzuDaOmfgoWz6vGJ198FLveO4zrZy/KmigqdqOoxK8KN0M9r6lLLFA02sr7yfsmNmWG8JHPMikxz39iC8603saJw1fxT6/8BQZuB3Hl8JvwV1SguKQGv/75OxgPjiEQDornshYva3cY3kNphIyplNxj3iMKxug6Q2Ga4bst2hjyVOkyYFaTLDVSV44dBBD4czXy+iAyrcfpGnHk+yXSSMRbh+ZoJxt53gyrT37Wr5W/Q3tja/GfuP3YzCj1l+DGxRuwZENoqbDj0ToPKizjcGZSKC50IpOIyFnvoPdulkWiE04nJ0UWse1LxsNw2/PwlJhgpR8v+3kzEVoDC2MPK2eHUblKsNIDQRN0YlHMSWV1JqEcBqqrLSkNRxN+UV7oYfxsQj4KDPXGcfZOHkcmHLga8+BWyC7JrdxbfvSf38PYOKfb30Oh1yXprfTBZyPEa6JirdW0kDWPEiOalRe8oQXRftraepGfuaZ4VunnkteWDRC/ltf3QYEl6yqhnxrOQ4K680whbS2pOPtu5FFNUWkyIsEQFo9LglQqS8oRCk/CbLWDe0OCQRYVpcjkkkiGo6iuqkbXQI/EV08pKcVYXw+m1VUiFopJWMvc+bNws/cWovEUVi1sFh1UTVUZKouL0HGjE2sfXo3Wi+cxGUli4+aHcejwPrFB3LRyDa6eOyd7ccPsRly+eR1WhxuVNdW4evWK3KdVy1bgfOsFVJRXwF9cjOs3bgjfmIDXzTv9WLtwPpLhcYyODaJl7Wqps8LDIdE0dfTcwWhwDDMb6mGKJTHQ149pMxqRzsbRMTQMp8WNWY1z0Np2WWh4ptd2/jgvtjcGCZpeCVZLEX79y9/j4sUrQjcgunvr1nUU+Jz45Esfg9VG5C8nfFTmqJOHJF2WyayQA3oWythRqcd5YwRTVPHVSHPR2/z4k//vL5FOUORGOxiONJVXpRqfZNAwox5OJ3PK1TiUPDn+GxcEBWY1dTXymajHtWvXsGzpUlw6fwkrVq7E/v178eRTT+KNN99WBe77u/HYtsfw4d4P8cwzz+Ctt97C008+jbfe2onnnqcjwqvYtm0b9uzbg8d3PIE3dr6JP/rs5/Gz//dzvPyJT2LXrp1Ys2YVWltPY+68Obh+/Rqm1E/H+Pgo/OxAmJA0PIYZjdNx/twF+Vlvvfk2nnzySUGhH3vicby16x3h63bfvoOcPYv5c+fjxJHjeObJp7Fz5zuYv3ABIskI+vt7saplJd579z089vjjaG09C4/PjbnzZuPgsaNYsXQZRoZHMBkKiovD+dZzMuKk4O3alSuwOZyS8NLd3SvIGzutQr/iNnPD5KYh1BIqAZhJHZ/EkpaFmIyF4Cn2w2pRSILYyBl2KbxvPDYLOVpHmsc/THlVAMlDTkUsrYXsbly8eAMeVzH8PidKKxRPLJdVY8AsuGE7ZHxM2x+b3YMcKRTIyqE70DuCYGAC2bQyaVdm+1xvRueu09r4HnJplJSXoriqRP6dPEeV60ybl6SMgskrl+LaEBdQmKYzzNXGY5PNguNBLlBJp8tQ2JdCKpZBJEQFeB5Wtw2z5k7HzJl1GBkZQ2Q8i7/7zmfwo/94C4NjASTCE1g8dy68Xiq0OZJNi80fVz5/N5N3lBm6SQrs0eEoXvm/38RbH76F4LgFe3YfkEIuGlGUAjEcj07KKD01OQJPJooFM51orHHA77FSi6YoE7EYIgkgGM1hcCSKfhmrmpG1FSFjd6Jx5nRUT6lCKBxBIhrFRDAEs80th5ZwY3NpWS9usxf1jRUor3DCkvGJhRyfNRXGYfAgJbJbIcL8Xn0Iys8RvrNKJOT11ps618c9DqXVes+2JxFXrgO6QCMyK2PsDFPFVNoavZ25JxB15xknvEeJsyYHGGIXxmkGkVqx8Ta4dDmJWyUX2AqnxYEI7XroL854SVoc0kPVQm9PNyxWF5LkG6fSIoDlHsZJwLmbPSia6cWOzyyEyz4MC9GbPJFK5QFqCiZw+UAeL3z84/jjz30ZpSWNCEXDsknzNbNgYOHi9fiURZjdCQcbPvEmVw4lRLIphmKTT8GmKW+FzVWCioY5MCcmYYp3weNVzgq8TrzfgjrSy5NcPb9PrhnvpTpwiciqiHgRhBkIrp7oKH1EVg7Z8bGAoFKkdnF6wvVBRXRTUy1GA0kcP9SK2Q01sBUQwVKuFpwiWeHEWNyCfOM6mOqXw59zYHbyFlzoBtJKVMVrwPRF7c3MlDE2rrSyYxHL1yO8WJ4F2ZQUdMKh5tpiUWMgulK8GL6t+j2Ig0+eEauGZ7bViWsjYSxdtRnuwBU4bEzBIGqYxvBAGP0TVlRufRkTY6NY5OrDn3x6C/7PN3+MyXC/cDDrG6oV99UQfmo+tBab6XhX/n79fiQRNEXKhhmXz1yBy2FCNJLHF77yOTzy+Gr8/gevIjd2G1T7BnNm3O6NCu3JXVgozkJCjYcVYxMB4TVroIjnoJ6YaToGnwtOO3ivWVyp50Xx9hmzqm0WFaWLEwiF2mthnbw3o0DS60GKeGM/pMaEImy6MvA933MHEMqb4U9r8Jn5O7QVFl+n8HZlapFCVXUlOm90Ih0KA+YkEuEYKpxmzCrMYd3UClR74/DnI7DnUnBYyHFXpnAWUszzgN9tRiFpk6Vp2DysK7LIJ01CZzCOAfXcieOpCn1SgNt9apeiVCr4lwCDFL6SmiY9kpwLMrETYNeurO/E6tGEbMCBE2dHcSbiwPGIF7ejDoTSNtjMeRQV+fBfv/0pvvOP38fBj46hYeoU4awTAGBhyvtCdyUCI7wetBjTlBGxjOM0zqAVCUXG8NfVyC2bDdY0/BpeV34oXZFb/qy5+3TY4T3SDaD4JIvOhomTNlRWlWO8uxdTiooRC46L77rJ48BIIIiK4lJJyIyl0vDR9zmZgL+sSPzi84mUTA1GguMoKSxCpb8IEyP9qCjxIZ/MYmx4FOs2rELrjUsIBiaxbtkKXL1+DaUlRfBYLRgdCGDJioW4cPkKwrEUljQvxuUr5+B1+DF3egPar10RMWXllEpcabuBqvrpEk4WCIzJ2lnevALXL19HaakfbrcPQ8PjcNJhKRrBxOQEVrYswnB3F6ITg1i6uAk9nT0Y7A1gy7bHcPTCKSRMWTTUTUV0bByTYxNobJqNrCmLm729SIRTWLVyHfafOyb2c6a3dv84r6J3lZdt3sxOtho//Ldf4vr1DkydNgVLmufjnbffwI7HH8W2rZsQiYwrGzGisYa3Ho8lKY505C3/bHcJB5OoCz12udmyeOAYwestxle+9HVEJhOy8HmICUXCyAnkoeFy27Fo0XzcunMXNdXV6Ghrx/Tp0zEaGBOXhkCAViBeFeVHZTDtd2IplBSXYHR0CA0zGnCq9SyWLl2Gi6QqLFmCC2cvCOf39MlWLG1eggsXzmPR4sU4duI4Nm7eiAMfHcCmzZuxZ9+HePaJ5/Dqb17FF7/wJbz6u99g+/ZteG/3LjzETeLgPileT5w4gcVLFOLKwozcucGBQSxb1oID+w6Ka8TBAwfw2I4n8PrON0V4durkSfFyLS8tk9fDQvytt97GQw9vxtWbV5HOJjFr+kxBrR95VKG/FVXl8BQ4cau7C3NnzRbBBRsNcoKDY2pMXGBwhqgE19eRGyAfJrFKmZyUYoSvVTlh0FqKG0QK0xunwlvkRpzITN6uctuZZ25ziLI9MBYQfl1lsU+sqOTAMisu7r1CwxA3trV1IZVwwFfgRH1DGTwejrxzcPjdSNOL1+GWMXc8lZail9xUhkUUeAsx1D2G9ovtgirxwebBKZwvcR7giNOgyzBGlklwRGGJIBT54C50I2fKSDGjYlhJ0OD79wuHWAo4imsM43l6kPJr+R6toG9iApFwDNFJrkXmumflwXEU2LHm4WWomFYEZOKIT8Rw7nQf5s6vR3/PCCLxlPgJNi+Ya6igU/J7KNbihi3CN/26De7lQH8MlYVufPzlrfj6X/0AmZgVTQumo739toh3qFhf0bIYmVxc1MltVzvR1zeMFCkLFmWz53J44GK+OovEbA52F2NkGRrjRPPqFknPSpuzSLGLD2URnpgAzD6xulLFt/LFJu2Fz8ysGTVwOLmhKpYo14oS7KgmVBdeusGRRvaBQ1EXuroo1sWuRh+lKTJENZrnr7mBLIg49ObzSyPzGXMXwOkOS1oVzzCHlSlhtNPL4G57P65f7ZXCh4eLjcI42ikaIjf+HZ1gOFlgpUwFOXneWbrN0GHD5kTUmkUunUQ+mYPXR89l2//P1XtA2XVdV4L75xwr54RCKORAgAgkCJIgCUbJIkWalrvttjweq9vT7bE9ktuWZyS3l9WjHrVlW6Mc3G6JUluiJJIiKGaQAEkEgogFVM7x188599rnvlvATK2FVQWg6tf779177jn77LM3yiR7lU3whUK476m7sf9YCPXaKiwWDgCqg5KJVLVUQ2WtiKm3UshkapidW0QirxzWGLf0cI8cTg47HE43cvmC8N9tDoe8FhNcDq2xG0M+L8EBrsVwUxdcDa0oRpfR7M3C5qoaJg9MYlRhwSE7OiqRH8x7rqklfFYsrhJxZbDA/aPROMUHVC5r8nxq9XWJI3YGaBqQTcbR1t6MWLqKiZtjsLNjUy2ImoOY37BN6wmh5g7B0roPDfuPI72SxSHvGuqlGVjqJUEKufaZEKoknUQGFjZl6QLw/2+nxbAFrdrbCrmyW5Tjor5OFr56yl3FA0XB0CgwDTRKNTNCoSCKxQTCIY+8fmI1g8XlCnKbHkNx61b0lAr4d/dY8MZPX8ACu12FFLp6w/C67dL1YgGRybK4ZYxQXSCdKPI96GtQZgBMaIhQ+vDayVOo521IpDP46St/j0qqhDO/PInZsatI51II9fRiJVFBlZx+qx0Om1OoUSurMTHbSURj8gz5ug67el66CKSONXnopHA5qf1rFApcP5rbq5855ww09YgdW74PGZCTYV8lnaULT94fJsp8Tg2NTVhcWJRhUkkUxRnUgjwpD8ZAlt6zurND/Wg+MzW8R1qNGUNbNuOtV94SvOGBx+7F3v134Qt/8XlQrMeXTWJjoxkHukLobSjBjzJc5RI8wi0qwylSizWQRdRIPrWPswFUELILMESzCViV9Tr5D+T1yqAbaZgy26GG9WQ+Q3HgVKbLWGN8rltJqjBoV+w0iSEPf45wbBNufhjDmZE8XlysYKweRM4WUpJ5tRIGhzbjxz/6Pn77X38aN26OoynkFyqddgtNp1MCutGKlzQ95iPNba2C7q6tRtZ51wpAUAY9GizgGuPa0hrHLDiY07AQvZ1ewsKLhaRel5p2QgoY90zAH1Ia+KkMPDTXIILudCBeyEhnprWhCfFkTLphLto70xwn7BWJUo/FLpTASDIuCG+tQBdCKyzVPPwOrwBQBw7swvnhj6QTeWDHHly+fg2tLU2w1eqILcfQv7kXEzMzwsnetXMrLl27jJAvLBr8s+Pj8LpdcPldGJ+aRlNHl7yX1ciKDCZv6N2AibEJtLeHUSnXkUpT6aQBEbFtL+Do4Ttx+fwFlHJRHNyzTXi6YzfmcezB4zh1/gzMXge2bRnC4vQ8YqsxbN2xSygrM2OjoEPr3oMH8Nb7p9RcxfMvfaPOVhvROhk+c9hQLFjw11/8ihDJd+3ZjnuOHUYuncLQxg3S2itVODwhvQVxyjHLkIzyq+aCo3A9B8QYiFYja6KOwISDhw83ts8XgsXsxN/+9ZcRW42rqk0CGYOMEpWWYapiDk8//STeJu92716hJZCn+/Y7p3DoyGG8/cZrMpF3+fJl7Ni1E8MjN7GxbwNmJmekKuOGiCfT8Pn8yBUyMnHNxRjwhYR75fO6hZoRCgSxsLSIjZs3yYPcsWsbrl4exv5dB3Dm9Bl84omP4ecvvYinP/kkvv/d7+HJT34Cz/34Rzjx8AmcPHlSEORz58+KlBlJ5ww+jQ2NGL05hgMHDuDUu+/gyD1H8cuXXhR0+e033sTmzX3yffScpoTaa6+9jr17DuDG2A34g16EfSGMjY6LEQX5t80tjbC7bFhbi6OlsQkrS8so1aqiOiG6wZzGZsLPSV9DhofPlUGK3CB+D4MTK0ydqJA7ywSSbfG9d2yD2WqS4auamUiUknDJxVMyXUz3oI6WJnS1hqU6Z4KQLSi9Yq1mULPUlcNTqoCxkUU1hDfQjoY2r0zOV5wVES1nMmd3UKeyJjqyFJ1noK3kzaglXHjjp6eFz8gNr5AUoE6WAbVLKVtE5KoGkXQSJEO8Is2omMj/tCPoV4cHlQo8bgd9mIz2OPm8nJpmC0jZ65Khm05mUC5QwJ5yeiVYhJ9WRd0J7Dm8DZ4mB4p1ShrRMtWMwb4eXHx/CrWCA6lEDNlsHgf27oTfaVNB2uhQKBjC4FqKbJpySxMKiMWFhfE1/OM//iX+4ot/BxR8cPorYgctiRrvDdvtdmUoQGTC7nDLM2TiVykxATIk16pUcqBm4QqWFlfR19cmupXKQZGoWh6jN6axc+sWnPvwBlpbm1TSY7Tve7paxTSEE+qag6v5hTqhkodgJEs6oeNnnfxqpF8PUWnu8u0o8PqAC0XVyZ02OOAqYatgZmwGH527jHBrJzYf2ACfq67MEqQtWJHAXjPl8MJPTqFSaJbBOliBTTs60bOhVdYGB5yIwAlv1+FSsYSKDmwPuphUVmB2W+Hw+uDyOxD0OeBwEa0B6t4KSrm0qE3UTUll4cwk1kqJK8O+tlBALVHC8KtRVKMVRGIFTEfyqFmYrJG+wANZ2Y0ToVGtSrZtOaRJAwSiOQFxtOJaZRZIqUUO/Pn8YdgcQbR39yGzNomAi2oEeYmZOqkV5I8yb0RdjbUlvEGDQsH9rgYKVcHCZEWbFUh3R9BTDoKptUPFDE1NiceTuH5tDD4vlTiUScvAYJdw7KPROHLZotAd0+x++HoR2Hs/6kUnHt5gx9rcRTGHkLUvdrQWiTnCO5ViQXU6uLb5HiRhIsro5kCoGk6TZ2XMF/C6xZTIECcRPq9RYJE9J++Nih0lyg0W5X56vJTAsyKdySI7l0N84A7UH/5dpCN5PN0Rxz3dVvzgK/9VDcTaKujobhCLYg723V448H4xrvL38ezifWD3iM9Aku6ySoZJV2HoiUQy2Hf4AA7ctRXv/OJ1sUOdWphBY1srqqRzOf1IZVLKqpd6zea6uGV+5SvfXLd7FrCmqJBu/dwIJnBYk/rjLG40FYEJL6/j1vMkBUShiBrRVYmwUu+QpNQojDTHm9rB2/f2Y3h4Gg6TQ4aUNWrLZyG0CWBdbUDvXeH+WmxSAOnChecGJeduXrkpZ/j3fvgtPPfc83jzV69J7HEysbSY4czl0eUuob/Bgjs2hNBkr6ABJTjKeXgYr0AOMuC1QRJl6VQIsk5DHSMW2hRPV0wr2KmxmQQI4dfSBiKiLUo9enC+KNrOIgQhMoGE/2uolyjVwLVTxvIc8NGECW9M13G+GkKkakemZoOZs0jVEo4/8jD+6vN/it/6V59GOp2D10klp4J07TQaK/JhhYIk0ulsRjqs7LqSqnVrqFABBPrM1PGU91HfT/6b7ipwn4gCltEZIy1wfZ+IAptdnDOpJS4OcZUimhwuOEpl5HOUbHWjSMvvchUNobBw1s12O5yUnCyXpAPBvWDlgKLDhmQ2IzGUJyvfe4PfCXvNhmImg+6eFizFF1DLldHT3ouxiXG0tTSjms8jny+jvasZswvLcDm9cr5MzE7A5nChu7UVizMzaGwIi7EROxwdHV0ygEs52KZwA4Ie1b3wuKwioRiNJrB561ZMz84ilU7inqN34epHl5FNruL4fYcxNjyBhdko7j9xP3711msiP0kPgqsXLklM6Onpgctmw8z1m3B7XBjYvgWnPjwLEztkz/3ia3WLmYMpFJcuSbL63pkPcWN4UpIKehq7vXaRJqsVywgFXDh69ICgZ0xSyMdj7cQEgRxNmhGQBzw7t4BLV4YRjSUMbpQOwIpb7mDr+/wlZGJpJTPCQ52InFjhMjmoSsL7W7/1m/inH/0QT3/yk3jhZ8/j0UcexcnXX8WDJ07g1ZdfxL1EUN94A4997HH8lANsJx7Bqdffxp2H7xQdXfpVryysonugQxQZurrYko7A66FhRAxN4aBIazU2N8nQkcPrht1jRTyakgc7emMEB+7Yj3PUzb3/OF584Rd48qmn8J3vfle8qX/+8+fxxBOP4513TmHvvn0YGbmJlpYWJBMpGWpgsj06PoaNWzbjyrVruPPAAZw9exatjQ0StHHfZwAAIABJREFUMNg+7e7uxI2bIxgc2ISF5QUZnHHZXIhGorJxIpE1ZX9pBTLpPML+sExM89AjsZsVJpMxvbH0pmHAUy0SatgqfSYeQnqyV4Tnpd1SQm9vG9o6W1CqVTA5tyiayLkMNwOlZ5xobWqEP+QGKkWEAl6pju1OzbNUigvkxPEjn6/h9DsfIRgMI9TagHufOIyyLYZMLYpKvQAOL3JYjKivoAqqj4l6wYTEaBVnTl4QdzXaglK2xGS3oHOoHa29DRi5MYqLp4ZRyFRht3pQLdJcgc5xdWmbSsIl4hPkANfFBldoCjJlrSgYzEKZsKu2vAoigmpQq9VUg7fJiV37d8IeAnKlNKp18hHNKOcpz1SE1+NE2BvAh6dvwm0NiY3onm3bZOiJknt0H2P7ViSzLGY5xETcXvjBano/mS1gZTGL9rADn/6Dp/Hf/ukt2F1Vaa2TZkBEJ5enaDmtMOvC1+MgHJNokUsif9FwPWSKk8uXsbicFBeroW09qFWKYh3JgpQfN4cprdeKuYWY7Gkm3pQZ3LihX9QXuL/JbWVCpqfS9QCPljgSlMGQwNLILg9CfmgUTKPCGtXVh7c+eFWXhzgDExYOqhDds+CdN95DKlXA5i0DCLQGhD9MndFqKS9uemL6zWdsT+PNF8/Cae7E4ECPIGB2NwdclESU0B+08U2NMmAOaksIt48FDpMVv5soIBPTmmj90sWOSLfJ7YLND2zf1wVLeE74zeQW6i4DeZSuuheTpxcRHa4iGY9jOpJEpkg6h5JkIjrIgonPWpIjY2BRDZiwwISAAclURqgkJhPRXWUmwZO8tWMQTg5N5mfgo9KBRRVIt/iS1PuvIBAKIpFOrduPsnsjXR6fT3icAb8yxNGIED8rJJWvR5RboYkcuOPrE1Hi76AEHRNztlRZHKvdouTU1DNUfNqcPQDP5iPo2bAPbflpmHLjYJ+EGbHsNWaCBnrFz1SGYQJD7r8g/bJfq0rmz0D91+kthrIAFVMYB2RQsKQSN+YylGTkB6etxViHA4iWOtZWV1CvWsXuvpi3Y//nvoSL9l50ZiL440N2fP+/fhXZ1VUka1Z0buiFoxxFpURqj+omKY5rbr1tr/msco1QVAE9oCnvoQr4vD5k82U8+OhxuG3A2y+eRHQ1ggwqcHk9knBQXozdLKfTh1K2gLWVeTz7u7+JF37+a8zOzMLnacLC/LLkaE4PE0mltcqYwSSOCS8TRm0xzwKE18Q4ohNkFkxS9BidG0EH3UpBQAqN2xQrJAGu1/HgY8fw8q/egrVuEg67RuSFsnSbyoOmk+jXYEdAd3H4WgRlhi9fl2FKj8+Fl177BZ765O8hHkmjlEmCw1YVlOExUf2kCCflKqtFNLrrGGryYsBvRkfADI+9gjaHCf56AR47rZAtyNJRzGqRwbdKifKFShpPyV1WZeaMBZDTySKQXWeF8JJmwphRrrO/wLjAr9lh4nsnPGso3VgsODtSxDtzbry6XMG4yYcSB7uNQosh97d/51l09bTg//2HH6gurtcpa5BDacqV06M42FRcsJhF9jQYDhnFt+LRc3/L3kxnFO3BeCZ6oJSvRTBOx152YTnAztfi/8mgm9EB0AixgAmiYkLEuwqX3YJGq13uM4eOeV4wR+A563F5kMtm4A74kMnlxIiI94nJL5+7gA9Cd6wqwKdcRBd1hJdX4LHb0Rj2YjG2BEu5gvbmDsxTDjboF4CGsbStqwXziysw161obg5jemFG3mdbczNmJsfR1dkJupVm03l0d/VgZW1FiqFwIChgTjqREKlbntsLc7O4++g9uD5yA5FYAocPH8HU2DjS6VXcd88RjFwfQSFXx747d+PcR+exFlvDPYcP4fz7HwjFtru9CWGLGVNXbqKzpxeNfT149cNzqJLG8vNXflDne3/3vQ9w7dp1MPG3Oz3G5CQhhJpCP8hBoUtavYzf+zefQqmoEEPWukRViGRxIMHi8ODNt9/FxcvXJIlm8OQiEN4SWw5sLzKAWqwYGR5FdCkiFRqDm2xww0dKUC5U8fDDD+C1N9/G4YOH8M6pU7j//ntlsIyyXa+8ppQZmPA+8fGP4Qc/+AGeeeYZvPjzF3Hi0RM4+cpJkfV6/8z7uPvoIbz11tu45+i98v3Hjt2Ls2fPYdf27Th/7pwYPJAHvHFoC6aWxhEONKNaZALC1pVLYPRNgxtlaG7/gTtx8uQr2H/nfpEQ2759O8bGRsRlbWl5UdobS4vLCPoDqg1ZLsPt9WA1HkN7WxuWl5YR8PklWLMF2tDcgPn5OQz2b8Tk3KQMwBC9XFpaQXtLiwwVaEtCVkJM4ok8cBNoFx0dnGUS0QhuPJwk6TIQX25OjZJIosLNL5zMGjo6m9Da1iBJQLFaRSZbRNATQEtjoxTO5GcS0XUKVaAOl8cLc61svL4qUthWZhsul6vh9ddO4wv/1xcQ7mjGpemrSNenULblUK7lYKrbYDUxATQjSxMKDmFVLUiu5BEfq2CodxuWVhZRrOSRrSURzcSwdW8PGjspZJ+D2+5HOWvD+I1ZXD47ikw8h2qOxgxs5ZCnVYSdVtYGr5zEBn2oEoEgAkUOlrT8mCTZ6oL47D+4B5t3bkTelECqFEMsmUE6kYXN4kaVw3s89EUzmBx0G6xlYGEygRNHH0YplRIkj7bNDIq8X5LcWojIcq+owRKNlMTTeSwvpIWP+81vfBFf/E9/B5stgBwHiziVT8F3B59fTvZGlVPcHBQ0DmatYSwHX92C4ZFJpFI1DA11oVbNIpcui7kGC5dkOodrV6bhslmQzhfR3d2GjZt7ZEjMfptNJ7Wv9UGmeWcKGVL8yts/bqc1aFRJt0wlwTHa2SrZV0kOPzTtgZQGJvfLSxGcO3cFHm8jtm7rg9tL5JlICE1C3OJ8RH3ZEtt1ZhYgGeRTZaBsl86QycrBMHp1qWSIcYW8OrbomFwyOaA+JWMQrYtptStFiFnZmPO9se7iD/NwszndqJjM2P1YA2r2BdhpYCFIaU32ceJmBSsfVlCIFzETWcJKsgC2S11Wt6BiRHhzIlMUVC3oGlErFxoaGjG3sKLQXVJpzFY4XUySawZdghrizWjuaJWiI+BIwWkvoVBSGsZ6Xwt9qFJBmh0bQ4aP16fRPsULpCKFut9Ec/UzVckPYxr5s4oewSEWxhR+sAhkQaKSKQ4MMkaovc3WoqBLhjMcbTs9Gw4iuOEA7DOXMdhpEzRMxxc+Q5WgKoqHhHMmygWlmMJnyXulrlHJJOr3wa9lQM9CKpTiTFfYQ17/qEmBwjXGpFwV22WREowvUxZPJdfYdRe6H/oEDjaYYZ39EO+/+roUW/XNd8IfaoVl5gLs5VXh/avil+9fdS2UM57aw0LnsSu+uRQFaaVlTISXSP6WnVvR3ODD2IdXkEulMbU4D1fQLwg+EyOuASq78CyYm5hREogeO9x2nxRqM9OLYnmcNbpwCkUlmqwQZY3e6wFFymhpricH3ZikcC6iQB1rg68rSbox8KfpD5oSItxytx2dfR24fnUK5UJG0C9BDG9TlpFBYCYHt0kg8ns03UknXgRlrnx4WcATahr/4b/7NP70T/5KBn9rZaVFrhFm7lEmU2ISREWXck4oDiFbHe0hM7oCdnR7LehssMJpKqDZ64KXoEQ+BQ8Hqon0kx9OuW1xlOTMkTKPsMo+JT/YJMgnQd8qqUr5sigAcGhYDdRzPQHFugORRB0fLFjwz8MFLDtCyFWJGtN+W103ZQ3//K/+VIbj33n9HPoHu1En1Yf60IbVM+8JX5/DsXx22TxNZ9i1yRlUh5TcR70P+P08i9l55bnO5JaqHNyHTIr57G/f73of8Xnw9fV6YFzheeO02BGJryHkc6PZYofdTD3xHJwuO9IZygGahN7A+05Aj9rZnA0hiMLX0o6Wmh5DxRICOwTlcokEHLUyOlubMb66iAaq2FjtyBaq0tEscc3CAk8ogIXFJbjcHgS8XixHVhH0+9AQCmFxZhotra1Ip5LIF6ro6etDNEYjmwi62jtl3ZPbz9kXh8mE1cVF3HFgP66PjSGRymLv/oOYnBhHtZLF4Tt3Y/jqMMxVK+656w68+8EZobbeawzp56tVbOxqRjNB1+ExMdZo6NuAd69fwxott3/8y+/Xf/XK61hYXpWFzAAsotqsMEXgXUUZEXlPx7B75xbcd/QQSiU60XCAQCWw5NR4gmG88eYZfHR1BFaHRwlLC/rB5EK1rMQ9iaL/NidmJ2ewODMPEyWNRFWEbSu2a9jC5KavY9euXSLLRcvaSGRFqsmJyXFs3rwRZ89/KNJer75KxPchvPTSS6KK8POfKbveU2fexgP3P4hfv/xrfPxjj+P73/8Bfv/3P43nnvsJjt1zTDR8tw5txeWLH2HPbkqSXRRTh2tj19DT1YfJiRn4vF5ZZOQQypCFDKO4kaf0EHkvkVUMDPSJyUVDQwipdAqBgB/xWAJeavTllYwTJ/Z5EAb8fqyuLgsnmeLiXMzUgKSBxo5tO3F95DqaWpsk2c4msyK1xfdPXg/vn9LYVGjS/3+ogBuIh71uK7OlqxFe/bM6EZEEkHUvEz5zHW3tjdi5c7NwbEk3YBvE4yBCxfa7QTORBNngTBHXNyZ5haNKzraVAwBM9pxYXIji61//O3ibmvBHn/scGnodMHuzyNcSMJvsXFxih1ioFUXjs5wrIzqZQWK6jmwiB6u7BpvPhNaBMLxNXjioq2hnBa+URCqlPHW+YDV54HQEUC7QGnUKC5PLUkQR3WS/O53KwmOl/FkWNrsNDpedtunwBd0iR9TS1YrmtiBKlRTK1awk/PrwW40mRP0gn6vCQuUKo8VEeJX7wWUGGgIN+J0nfwc//+GLyKaZXKghL5pjiLC46MmyglYDKfognZlbRTpbh9/twtBgG+5/6BBefOE9g1JglQOdyTlbvnTQYiJH68fbE0+i0zzwV5czSMSJguWwbUefBEH28LLFPOJxaiYro4xcljSIMvYf2I5gAx3RAJtZHaiCMBo8Z43oalRRcU1vqa3oFrjOP/QQm/67QtNVV0EnYrolLQm/sKEsOHv6AhYX42hsbcHgpnbARA6sXdYDqQdCTSAvlHKGTotIJznNXkmchCpQNSNfzKNaIvewhEqOyRHb3OQtl2Hxu8VdjVJmjDt057GZLLCZqjA7XFIgWe0mMduhY57T4hK0iDrhDdtD6N0Th4Nc3yITYxOSK2nMvr2CaiqEVDKP0fklmAxDElEQMKTHWGjZHQ4EZFA0Ikg196IeNOSACZEIJv3chUS67XYX4HBjYFMfkitzsFUT8HhuUWL0MxLKgCKPyaBKrpCXhFrUA4znJ7JIBLFYYEHRB3SWmU1lZd8REZLjn7JQBl2An3nQ3o7kEl2ljCIPZZ4LdKQiP/DgkX04PZyCpXUnzFNX8Hufug/TMzyUFI+YMx56XUiRRtk/osyGgQbHV3ULXqO8et3o6xH6Enn0THoNqhsTVnGeq6nkUw/+UGUhn0mjnCOnMCVJkq2hDceefRJH79iBr33pS8ilkoiULAgefUoKHV9iFO7oVRma1q1jxk+dnHGf873ozoacX0zexNyjKAN1pLHccddu2KsljJ6/hgiln1x2kX8SHVuxZzeJJBoHjY8duQsutxc/+snzyKdL6OpvkfOukCtjfmZe0K5cmvxs1crW3GZdLAqybbiaybUYvNXm5haJBbS0lbObTmxWNeAk0o/cw2LaQPMhl0iNJTMJ0L/HRp6/0E6UO50g8YacolBp2LkwKA5aVk+32wnyMF5evnBJVCY+8x8+g0tXP8Lbr58TTriSGFTxQ4be7NQ2JsJYEvoBFU9sphqcBMxAt9cyPOYKnLU6wg5IEtzis6Aj5ESL3wYnimjw2FDLp+H1OGQizcYchU6EDrsMG3Nv0ETG5XKjVkhJh4JnGCUC82UHPE4bMuU6qo5m/PS9CfzyWhGrTV2IktdaFbVxRcGkzrjNhL/668/iJz95HsuzEfjDHtV9M9YJ9x07ukQv+by5f+xOl5yHelBan8dy76iC5XTKs9ImIJqPznt/e5eWz/72e8ef10ULP4vCQyJJ02/phvucNmwINogCELuEVrt69uwkOSxmpNNJSXilk1KmwY5L6BfU/SWopocQCQTwd3kdTlgoR4oKOluaMDI/g6GBbiwsLCGbr2Dzhh6kVyLIZwto6+7E2OSY3AvSEibnF9DV3kbLVhSyeTS0NCJDOcx0Gf2D/eKTQA3sjf0DWF5agS+gAAKXxSTGPpu2bMXM0iJWoynsPXAEIzdvwG6vYtf2AUzeGEM2lsTHH7oLp947g1QyhYceeAhnzp1H0WJBb1MQ1mwWK9Pz6OzqRbCzA5cnp7EUS8D0qT94tr6wtMb5enC6mYGJD4MIK5NQBmlKILHdsjw3gj/5D/8WQR8tfhlKlQavHGBWO25OLeCFk2/CZHXAarLCqrSq5ObdTtKWCjqTx/z0HJKxJNzi6FKU5Eq0QUUihi0sSBI5tHULrly+ioEB3qiICMVzw5Fzxg0XjcfR0dGB4Rs3cMf+/fjwwwvYun0rLl7+EHt378P7p9/Hjm3bce7cWRw6dFj0cKlowCSV5Oh0LCE6gpTOIUUgmUnDHwgiEU/DJ+1P8mJV4KUKBRO6XL4Ir98rPBQlI5KWFhb/zgOCvtlNDY3i/EH3oWwuL8FEVXdxoSoQpWWSSgoON85A7wbcGL+B7t4uJOMp6rdJO4uVH9sa3ER8Nvxa6S6qDSGc1tvanvyalSMRBR4IPIB1e5oBXT8LKVUoy1KriEnE3t1bRF4mlaUNH4PULR6gQrnUIaYTHhLOdbtGAiUNBDgpXq4hmynh9z/9LI7cewx/8vm/xWohhtYBC6q2hNAh2HrmgcbEhJPrKAGR60kkZolIZtDe70Pv7kbULWUZHGOQZ4uKZgBiR1p1iEEOK1k6VAm5kHlehVPNThmUoZ8JlSYccIoWJyXK2Haq15l4ZmC2kkPMypttHCLDysmLG4/vg8NGwoHMUe4rDpczoIwQbGwFOWGjo5vTip72Lgz1HMarvzgnB1YdWoGAaJGyYFYDJap1uhqNIRrJIppIo6ujA9ViDl/72t/gS1/+G9hMXShV0sIfNVmVRmljY0iGNbhe9EEjaFu9KrzKkRvzUlju3rsZFqtqU1ERg+gSaUrJdBb5LGkkFQwNbYLFxutSclyagsDPXNv80ENq+pBiC1xTF/j5dtRWrweNPtzOIWQA1cmLKDETUZBBmgpef/U9pGI1HDq8BzYnQEMSTYugGQSTef4uDtwRgV+JxMQJqpLj8F0eUapn8NCidXIlD6vFC19rGC2bWhAOkDdpho1ohOiVclitjirRXiIkVFMwOWSNplYjsNbMqJbzyGTrcJt8aAp0YcuJPdh6uAy3mW3/MrwmN66cvIH8nBOJbBKLkRLWkjl5vgoZ46FKJJx6ux6hMjCp57plV4AFe5Foq2j/8vstMmC4rthgcaBn0xYZKMyszcKONIJBhyB3GnnhAaWQojJCoTDW1mLSYeP/axSXNAa2QmmDzH3PAl0jqGxFk6sua1ra9Lwtaj/Lvr3NHY/JneJxc2jUjEwmK+CGx+1CwGVGy+AGnL2wAkf7NtQKCXzijn5UrIxJih/M1+XrKa4pFRuI9JdQkWFUnjU0jlBgAGOZpsDopFfoA9IxUZQkJmD6GqX4knkRGi2ogTeREuRcSVVpL/f0dWDmxig2be+D2RXAteEJiTFFXxdywR7haXvqUTSlR2Gnzbh2YzP4kjxXVGdGFfuaisS/iwGHTZlf7Dt4AA57GavXrmNtKYGVfAauhoB0wPReEtDD7hSU6q4jB4WDurZWxEu/fA1H798jmqE8YkqFCq59dBUBT0gKb6rw8PdpIw6FwqtihXuQfwjCKB10dQ8lQTYSV0l8RSpLGfdQSovczLvuPoK5hQUBWZi463NEaBqKzLCOtstrVpjoswhl0U61DdWS1whlLBrD1NikFDQ//sVz+LPP/gUWp9dQysVhlvukhsX0cBZ13BkLWcRxeJNDy9TFZhHEVrBg+UzMqebDQaN8BjZ22OhS6rfAa6mi2e+RziM5+HZTEWHyTVGCkwoQjGvCnQeiiZJ0Mwj3ZvNZRGo25JMFLMermM/UsFqzIG/xo0A031ZHpaAGywjQ2W1WBAMePPOvfgP/8pNfws4hb7b1zKro0UUI3x9phU0tqvPqD3KArCYortY95nPj67LTwc880/ncNKeX90fTVPR64/3R64/fp00ndIyVAoX8W9TFnjzotGJrSztm5+Zhc1rELpqdIH+AFMisdGCZlJP2QhSYP58uKE1onUzzmbILJmc8O2b1msiweZxWzDER7e3EwvwCCqUa9u3YgoWxSaG1NjY3Ip5QnWgi7eNrEQz29mN5dg61cgltne1YXF5GrW6TWalrw1ckRxravBULM/NIFvNoa2uFrUq956Tcy+hqDNlcBXccuQcXLp1HuRTHI8fvxuVz52HKZvHE/Yfx1junEI8l8YlPPI3XTp9GxmrBUF8vkksriC8vo3dgAE6fD6Pj0wIwmI4/8WC9XLOiKPADDz1yA8n/oD4nRaWJ7tqxtDSHTf0N+OM/+gwqxTzcFEE2hJbplU2po//yje8hXeTiZkNeWZSSeKrbXGoDKqeVZCyOyMIqSmwxCoWzKlxOJsnCvTTXpRKk5NemTZvFjKG9vR0Li/OSLC4uziMUbEAymRLyOIX/dRDgQgmEAogmomKAkM/m4SGfqagHoUqyWbk42T5mK4xan6zaKM8RWVtDA6ca43FJqHmIaHMFLmDKWPE9KemojBIJz6Qk4WWlRFQ2nUqjs71dUKmAL4hkOiWJKj/I8eShRJkw4fumk5KYtTS2YmFpHr0berC6FJFWTFNzo7wGf5aLUiSuDD1ILlSt4cj7ygNRH178dyJzTHAVSqACjk7mJIGhYD7MKBQzaGttxJGDu+EmMlm89TN6wymaxK22Iu8xxfzFVIIauiXKgFGOS7U1qa/c09mKP//8n+OV1y/g7//5v8PXVkbXoBtlE73BLXAzyJmq4lJVK9axciGK1LIF2UIFm/Y1wdNFNzTVThaZOxlMUNO24nR0m04ko5/i2Km2Dzl9JPOLsD0o3UThdre02MjhEpkz0fSkxix/h8FFrRs2rXJoEP0mN1opNsTW8qhVebCWxfHL5/XA57XC7/fgrp2P4Z+//jKKBbakqKyQVQWfHEK8LsUfZmt+LZpBKkb0NYoTj9yD0Rvj2LJ5A+65dw9efOG0JE1skZHYz0NG9GRFQk0lm1wDCumqYmxkDsV8DU6nC4Ob2oRDR41VGfigbz0Vrmt0XSNK44TVarToDRMMIvo81IhYc+Jd9GyNNqouptSEN5FISrLc0tsWdReZeCYtxpAfNFQbNBqmW68a6S1VSnjz5QuoVB3YtqsfTrdF2pIcfOXvk4Qiz0Etm3qGjhyymQRGh9dQSBZF17VstaNhMIyQv45zv7qCfLYKh8mJYHcvnv4/TqDmGpFinG11JtJ8b2zhkQNH4MbjsKBozMiKDbDFIdbN1boFLhNluChxZ4XHSxe1EuwmG6ZPzSE1a0Imnkcin8fscgzFMu+VGTQmYByyOzlUSOkmImg+WXNrCcXxI589k2X7nbQHIBBsECWSTLEmtItQqBEbe3uRyawiuTaNrk7GCh54KiEU7qjwgYnK8vmy3W6TooZxQWgHhvW1HgrjdfHfte061RYKWdUhiieTcvgRndHT/XyddRTTrKx1GVMULzgnSYDbAfQPDuCVdy7CWrQg4/LDGexHQ2kJdx3ZLDJDLDoNarca0GQ8lwSB7mDKIOV2GTCdXOshKN0qL9Mox1AK0ZQYojA6xpH2IkZHokfKJIn30iJDtuw+ucxWNDb6MBfNyJ6I500YW2TMd0vr1VnNYmufXehm/D26qJNEUvjBBbkHemhQd9fE8IUOfHaHCO6H7WXceP9DLCczMPm8qDvIc1aFI+8pjWz4NdG4VCopblI/+N5zGBragVKdBbu6N0G3H02NrXjvzHn5GT63Gl1QCUSJ0Q+HeHkGKC6xAiHUveW+leSUA4miIKCSdO5bSTZFuorJlhUPn3gQb5w6Jag9O6o6UdaUCSbHXBNahUEQGU09cSguN89NIoPspkyOTqKYz8pg+D986x/x2T/7PKxwoVhICHIs6Lm4rZpELo+FOu2Jqb0vMmLGUDEHicXuFxY4XG5BLYXaWK+IjTmRNRYn1RI5vtSvtqGYK8DN+FQqw8pZi5ritNIZtpQviN04jw2LwyFyh1V2VkifpIU0aVV1Xg/dFK0oVanaowpMngmM/xsH+xFuDeDyxWEEfR7Y3WZUaixWlfQgz2LVFakIWEapOKdhoy6giTHUrRUuKNGnz1Qp6I2BNZ3w3lJfUJQkPl/dQeVrqAJEva7ww4XCQN5yDWG3DRubmjE9PS0FRXNzE9ZiMfh97GCWkSsW4Pa4UaYhBbs81QqKxvCq7mxwv7M7ynynxLiDKlobgigX80hkMtjc14mlpWVJivdu24SR68MynEbX2piRxDO5jlfq6O/tQ5zD9fk8evt6EE8lkEoV0dXTiZmFaeH1d3V0CV20UK+jMRREOZeRwoca5YVYCvF4HvvuOoILV8+hWs3gUx9/DC//5Cdo9jjx0LGDePnVt1GpuXHfQw/gpbdOIg8LDuzdh9nJKWRTSTQ1NaKrqwsfvX8BAUpA3n3ieJ2ILKV8iEZwcYgnllgM8gaTY5XD5OQYnn3qBHo622TgoVosCG+OCQW1LK+PTOPC8BgcvqC0UM1iu0gUSglFyzz8esvEgoWZaUSXoqTpCqrGtiUfJqsV4X1VlXQHNwRvvg42a2urkiTG4jGEQ2GsrqygqblZggOHW7jISJegzpuuyvk7GACYgUsQMEjagvqQZ2QkTnoBiwWvwZdhsNcEcmr+MlFO0UnMrSbmiVKoJKQonDpeJ78nFllPxW/8AAAgAElEQVRDZ2cnFpcWFYqc4ICJau3wexksWOUxeY/Fo7A7nWgKNmFydhKDmwYwMz0Hj4OB2SXfpw88PhMm4bwWLk4i03HDolDfJ25Yp4vyR4oCQWSPb14nH1JAExVhQkSdXqcVNqsJx+7eJy3/YqWEqkxaq82vk2pJvAxpKR6a+uDRAZOIIQsXHtBeTxCRpWV881tfQzRRwf/y2S+gakujdQMQ6rQJd9RkKsNkc8qzzkWqWP0og2SEzzGIbYdbYW9R7UvFhSSyQKoF5dJ46JOzS8RQVcFEQ3kQEDXj8+QgNWMpAwL1esXaV16HmtG3/NdZ7SonTiIhbH4pmge/5gFBmS6N4kWWU0gl67A5bHLwu9wW+ANUHXHBUQhgsOMIvvP1MygUU3A7q/C6qWuZkI6EzCCLHnUdq8tR5HM1dPe0IRhWA23RxQy+9vX/hG9/+9tIppQOo8fvEwSbg1M8IFhM3PrgNVrx65On0d7SJvypRx69D2abQuvIq+f/62DJQ5MfOvHWXQDNWdSJBQ8fPkd9kGoEVxBMzpTblZXt7f+vqTU6UbkdNebvkUStCsQjKbz3zjmUihbsumMfPA026WBUC5yW5vCQei7U96boiMdrh7thDS/87E3kou2imFCzOLH90X04+Hg/rNV5vPKNNzF6toZaOQ/6SHRu34dnPncEdvt12MxhmCzldRtmNTimkgtNW5E+lZGkay1SjUyKOkbdhLWbSSx+mEMykhN0JJkuYDoah83pEWoO4w4H3LjepKiiYxi5wZWa8Di5jyQmWtXgWtVkQ6FMMxYPUqS9OH3YvGEQHiRQzawKYu328TqppKBakIpmoGTi9H5T6KY6EPXhyPdC5QXd8SGVQhwJ+RqlqnLYc7qUUxfpHwbKKh0DQ/2A65SxhN0bDr84bG6ZACdys3nbAD64NCpIu6VaQ5RWv00bUF5awG8/ewxrkTicdq/IAd1qx6vCiH+En2p0gnRhpakJOoFbX1/aElZLS5HKYnQDVRwy1rpWdiBaSHodKQ+FIlYXlmTAtqXRj5VMFTcml5DiwFWVWrAutDRYsG17v3AQdcLLIoDXKO1V0Q1W54heL5qWxzhz/PgDKCejWLx5EbFoGnO0q+9oF8kqFqN67/CzJKjcQQQIarwPRGJV3s/YptB0cnB5LXaxup8YZ+KixlqUVTVVQ8oy1Mhnozm3vDYmw9KlMab6Ba03nqmK94xzJtFOZQyIJpMGT9QsHHiehXxvlNXi8BeNlXgf+Hq8Xl0ICdhQq6G5tUXuSblQw/XLV+Fy2eHwWnHi8UfwP/77zyWG2Fw2kSblEFSKaj9cE8USXDaHUIwKlZK4t1FnmAmxgCgOh0o+OZhbVTbvUl8QQGPnjbKWduVeSBqTmlNQMZ2Jq5pZU2YU5OHWSVsibUtcNvkM1B6qiUSNGHQb6L6osKtBfNJB6OhYLeHOg/ukezs3NyeFIkEXk9kiANTCwoKAXYoypFSoCBow4dUdA+lGGDx+ntnUudUFniCsaZVLqMJIOZZquoIebNN7R3N3aa/NNck5BTnLRMkGcNar2NrRidHJcXS2t8p7W1lZQ1NLi1BtTMUKwsEAItEYWtghSiVkwJvzBspQReVHwoir1dHUEEImvobOZjWbVDWbsW2gBwuUsStXsXtoEFcuX4bN5Za8gSoVoWBQOLkr6Tw29PVjaWZaAKaujjZEY3FkciW0dbRgJbqETDKFHdu3Y25qDtwO3R1tSEQjkn80tzQju5YSKt6uO+/A+SsXUalk8dSjD+Ldky8jaLPj6NF9eOedczCbm7H74E68cfrXgMWNHVs34vrojJz5A20hDLY14+zbH4hpjunIgw9QNUZVgeR92NQABIMAAwpdtZaXF0TiYqCrkY1iULzIaafFIG0Q7XC4/LhwbRxZTuzVzXC4PFJlswria6iDVg2v8PcQ/u9ua8Hy/BLGb0yqyV+jKpVi1zCi1Yiw308eraqmND2C7SaipKlkXFBZtug4MLW6FpEBET5APT2pf7eqhC3rk6wqIN0aaLo9udMBX5IswzObLQqxC4wlJWGVxepxS9vA6bQLb4r3zuNwCZrMzUBbP3L5OJ3p86lqkPdEo7RM3rmYguEwfC4fFpcW0L+xD9NTM4JO83o5qdnZ0SGJJG0pm5qbEI/R2tkqCS+5wHwvuppkwu4P+GQD8xqZ7BDd0Ug7NyPfE9ty5EuK7JKpiscfOaY4dkxsSeyXVpZSM1CVptLBlATzNm1WdR+VCoLmLbHFvrK8iqeefAofe/IRPP7MH6EKJ3L2CWzc2wCvjy056txaUa+UkZ6vIXq9gHyyiHwtj0OPbUPVk1FtUSFpGa1bwyeeiDg3u66SOYQm/M2yWm+UZWKVy1O8KqgCD10CADUh6+uDjACCtAmJ5HESQuSsqGNMTrKWhVFtzUqxjnSKCTcQ8NtEMiwQcMPttmPmagSf+e2/xOf/4geIp2qol7kmqvC51UHEpDlbyMsBF1tLihxf/0APgiGXWDwuzcXR39OCx3/jOJ7/2VtqsptSSLpItKrWFZ+nJOSUhyoUsTyTwMzEPBKpGJ565jFU6mqIRznHKY1ThZwqa2YedvoA1weMPux1ksTnrj80GsHEiWgOE95b/6cGjhRKpFpkOnm8hdoRjbRg6tokLp4bhb8hDG/IgUw2p2w0PX50dnRhcEOPuCplSzkxeSiaK9h0pwcfvfsqPngxjkrdjhqKqJT8+NPvfgamwGXYzTZ4LC78x9/9FmprYaBeRsnqw8CRHfiDP9uOWj0u913vf143kwZ51jYqJCijA5VsUC+c36vWOPcoaTfZpRyW369iLV5BMVMQpGR+MYZkPie6v7J+HHbpZ3GfUZZPcfNI43KIVrlw6ctKh5XJTM1ih81BOlQecDrQ3t6BDV0+5GPzWJgcRe9AJyplNSPB58brkQOOWrj1unSG+EwZSzgEp2kjmtpA6oRGRLkfuB4YD0lnkL1BZLisBk51Mcv3r6kPuh0rgIMFyCQLsFtNaG8PwhH0Y24iinRGuUOxgEzka+hsakV3px+9fYMy3Mf7dwudVcj0+sFdVgmlTgpuV//ge10vyKkfIsWSplfQJEW1X2+ncUnXimcWOfYWZVJEC9tMMi38w/5WH84Oz+HazIrS3Za2twXbNvciEPIgl8mvC/+zG6KBEg4r386dJtIrdDDuA68b2zZuRKCex9xHH2GS0oYuIoAOkYvkmtfPQ+45qUDsntisQgHk64bDQXG/VPeBPGVlPLB+zlndeOfU+7BZXQJwOGT9KNMJSUDtTPq4nplcK4Ran3GCVlM+ksY6NKOgwoHDjK6udkxPzwpQJTJpMAmnV+9ddV9VDOT6YreiZCTvTLDJGefZ53BRj7iEbKqA6fFJkQ7be3CXzEoMXx2XwqSls41yTDC7lYpBIZpAIZ2h24hcMyWxSP9jgqrUchRoodBQJviqu8czqcyuhpj4lIRqZqo7ZDBZ2W+qUXdyqvPSFaDxBJV3qMFNPI20GJrNmGWAVcAMngkmdgRU50RciZkcM9lm69/CRL+EY/cewc2bN9eLSh3X2IFj11YUF6qKQigd31RGnglfhwmgVl2QmFurKyMhQweZa533Rbi06bTkK9xTmurIf+Pf9b7nOlGdVbUO2FXlWUYlIoI6XrMJuwcGMTk/LRKi2XgciVQKGzdtweTUBFxUa3I5kYjH0ewPYDEdR6FWRXt7FxbnF+F3u+Fxu5HIZAVcCQZCyCXS2NBLfu6oDA/v37UVly5dg8fhwMaedkyPTMAbDKJcLyObz6GjoxMry0tIVavo7+7F4uwctVvQ2dqOublZFKtmdHV3YHFlFvFYDEfvugsfnHkf3mAj+nq7sTw/h3Ktgp6eXqwtrKCQq2Lzjq24cP2iSAM+evw+nH37bXhdbhw+vAfvvXMW9aofh47uxhunXwHqDtx9x3a8d/GarPsNnU3o9PsxcXVCZD1Ndz10XIks0O1MNE3ZtVSWomyLrq4sSPDq6W6D18FytCKDNk6b0pXkYWdzeXF5ZA5sPPDY4AAb0YDbNRW5oRThWrVjW0M+mGHD269TENghqI60b0XLUQVLXXGolghbnGqzU86CD18SPElkeGAptxK6d7S0tMqhIHwUuiwZaIVOCMlT1sGeN0W3iRWypwLH7W0HQY0Nojk/U7dVcbxyIkPEhJPJbCavBsbYAiXyK9dDWkRTI9JxhfRxEbPSpJzN6tqKWDuyemTyzuskfSLcHBLptJAvJH/nawptwtgAbsNgwulwSGAlX4/ZnFyb+J0rRxwxd6AtpbjvGAijwU+VCVQZOKQsE8NFCSceOCLcMTabFBqu7BGJFOjDS09v85pk84t2otqw/DeN0pC3KAeyx4e//9pX8J+/+k94/sX34AxnYQkksW1XJ6xOUmdckrjMXUkiPV1FMpZHsMOMTXd3oWYuiKmESrR5iHJtGZbDnPIVZQ8lKcY1pe2tVTLOP7cGW+RQlPaqQprWkzORc2OypjiBTGAYzEiE0B0GkcSqVmAFg5FCyBx2RXUgssEK9uqpFfztX/49rg5fxXP/cgH1YgmVcgoWK73Vi9JW5wCOTPonKCquJntpoUsUmVq+fJ3/8uXP48c/+SmSGU53c7vRBpomH3U4OPiYU1azmUQGM0tLiK1kkUsVRU3lwOFd8noyvWscUrp7odAfJqtKUUUPR6jWndprUvTKs77lzqT/XSVQ6p7yvmi+mU5wFYlaIQT6/vLgKuaLmJ2KYWR4Am6XHe6wXSx0RRZM+IdOcSOjiD+nnB0eKgxU4A6F4e+M47/93XdRjvfAYivBZGc7zoR9T96FQ4/XRasTjirsReBPnvk+rPmQHHyOQC/+/d98Cv6eGQrxrSfoPJiofEFqiOA5pMcQzTKsa/n1OpeUetEJM26cXEQmx9ZpHcnkGnIVcitLKFdph6q0oYUKZuNwDtuspKPQMtUpzoFM6IlGUWWAa5fUGbfXL+6C+WJV/p/6yC7TMqbHxlHK5dHSHUahyDXiXC8iea28Nr6uTqRUsXGLSqLXNHWAeTAqtEi1pvnBhFdoCxxzoV66xAaVBCs09pbyAWOlfA9pDU43kvEVHDqyD+eujqOWLMHuIWWKVs7US6+imM1KS/gPf//fYHE1LgemRqMFmTSMJSTRlbaeSvr0WtH/zyJDcXW5d0lPysNOeSUOOfGpGQoKsu4MGpNet5rvq56r2uvkx1fLOWzp68G1mSisLiYyCq1mG5hnisuhuJT8Q3qDRqKZhOkzgbGW1ytTKzYbjh69B/ZSFqlrVzG7vITFQgVOSlFZCBzdStL1feT709xNJrSK26zUKegmxfheoj250y40NH7QhS+bKWJueg4rK6tAzSoDSXT40utArwWCDdTq1fQXBWBxJoYcWjVY3j/QLZJ4Fy9+JEiuAl/U+1auqAoAkjhoqLPwswxYeTxyXTzLBBAwkZqXx9T4rAz6UNryj/74D/G9730f5SLg8NBkwwobYyXnT5jU03EvX0QpX0QylRaEj4k+QSTecw2mCMorGtXcowpMIRWKKHY6mZa1wXhKni9hAFJ7mPwX8ik1ZE3nQuGPG/QLbWaieCbC/TWcKVATeUplQ6wH5nVssJirOHR4Py5duiTXyGdE0ItJOpNNnjtSHBp0Rd5Hr0fRf3QhyT3LD00P0VxZ/tvtA2n6OWowStMTdTwVNN2gLLXKkFxGhtICHh+mJydl1slWLGD7hkHMLM6hp6UJkcUFuRetLc2IUWHBH0Qyk0EylcCOgU24PD8tlDvSaCIrq6jRfY2AXioNh8sCjyuITDyFHVsHMTk1glwmjrsO3okz710Qo4u+rhbMjE7LjAkL31gygf6BAYxPjqPqdKK9tRXzM7PiGbKxpw8jI2OomW04eGQ/rly5hKWVBTx0/AG8/urr8IYbsXlgAJNjYyiba9iyZQgjl67DbHaib+MGXBu9IUYujz74IN44eVJi6H33HcTFMxdRzJrwyWcexPMv/xSWmhX337kDpy9eRipbQE9rC1p9QQxfuomGtlaYDh0/xg6/GgqiJBXRTAo0E0lYXUEhn8GWzf2iPUp011StweWwCcLLBehmyz+dw825qAT0siE8zhvNJqgsLSPZYAIqQxXhEJwcSquZcerNd6WCZaUperxmA21hUsK5Z6ONR91J7UVNbtU6cVs4pKq9pQIf9fGUWoH2IdeJJBesDH15vJIQs1LlMAYPKJ0A87Mmk+tFqPm6OkDlc2zZ+2TRMVGl8xs/JzNJVX3VVCXm8qghE2XlqYKaTlhkWKOYk43Eik4LnXNDtXS0YHp6Cn53AC6nC0nhojRhzaBUcKOlkkk0NTbJUIpsOGri1Wryvvj7uJkoqaatQ1WCohBYSXZ5yInhCNlRPOiK+M2nHxOOGOklij5QkGpVP0NxIbKrg5D3XCXNt1p3GmniYJhClQuChnzjm1/Bu+c/wt9++YeIpaMIt1ph9WcwuN0PHiG2ugVLV3JIztdQLJkwsMsH3wY1KctziQkKf996Jc5Aw2EbpubG9VFGRU81qyCjkjddkQtfV+TJalJl63YRA6uNbbGaooFYmQAK3eyWjJaAJRzgzFPXuKAOHDu7Gw6YUUR8MYWLJxO4544j+Lef/TT+4xe/hfgarz8OM5EbsdlWSQifAxEDWlHydysh/jq8vpDw0YaG+vGJp47h29/+H6jDA5oIVWt0RnIIT04Ofd5/UgXMFqwtp5FJ5SXg+wJWkXbhzpHkmg504bBKNsiTJR/ZQfTXpVph0npVg0UiG2jwxYSDTTtlGfxQxYHeA/z9+p7qNrtC2dXr8N7rljSTv9ErExifiqC1twUbehtFBWSF/PQSUTk2+tUH+c7k0bf3dKCtqxuZwhrmltdw6exlJJM5uOwu9PZ34aGH9+KX70/iod9tgtkchcXERMKMy69fx0+/NoNantrhg7j/kfux9f4gqu4ZlGoZGVysmg2EkwmRwW00GzQKvZ6pKynGr+Uabr46hdRiAKkCB1BiCHfQGSuBufm8FIuC6HrcwsVlssskIBxqlAGislANqIRBTUcLXE4PCmXuFSYrbuSqZEOYsXGwD0FnGfn4CkZv3sDgxl5UyOvkgyfiTBpUlTqabqSkmLVKHCE1QQ21KAqPRqmZ4KRpTGJoxmbSam6Bf2ds42fydtlS5vPLFVUiqZ5ZVeIFX1/klUjtcpKnb8KuXZswOjmHbKKEirkKh1nRsziG5+NwTCqDciaL3UP96Nu6U0TsdSElnF2joJIkva50hXWyrRMd2a8Gx1G37NUaUwkDf0YjroLCG8CIRo81T7JsmNXwvsjzLZeQSiaER5g16DjkunIfi6KKxy3JpnSoDISZAIamoLFFe6vTVUPfho0IuFwIFJJITk1hLJlCyeFBUVRVSGmpyTlDwEN1v24BOPpZyblm3Bd+j34G6zQ849ws0vXK5UI0lsL1a6OoFmtCJdT0ND4rnh9CobBxckYlsKpLRS1omwy0UqLqyJGDuHTpigxjM+7ojp9FOPtqBoRhgUWoJPeGJJ0UAKUSGpsaJanWcZXfM3ZjVBLlYimDP//zz+E73/wOHHYPuDx4JjEfEGk8UiSJ6ubyIsk5v7QoigrKCIMAUli6apqew/tQqVeUGpLHCafLCZvLBX8gIMgvJ/NTyxFRlaoUaEpjF8UWHXtkEIvyZyQT6a4gKTuiOKQSfBlWZjZWV/Qevq4CBVSi7XSQ8rJZ9PxZYDB/Ib2QKkzs9Gg9XRY4+hkSZeY1iHOegZJrGTK+V+14qgfHNeXs9lyDxb9WgVQdD5Xsrhe7xtrgEDbt0dcia2hpbYKnXkdDMIilpQVs29CHievXEfIyUfcjvrKIoY2bsRhZkXxiz9bteG90RGIRTSmWOMAf8MFld2B+cR7tXe1IxjMo5yrYuWMjJqZGkIyt4fi9x3Dmg/NoDDbAZ7dhaXEF/X2diEcjSOfK2LilH9fGRlGsW7Gtrx+jozfl3tAQjD4IpHLt3LMdN29eRzwewfF778Mbr78Fuz+Iga4uxBNrSObTaG/rRGIpikLJjO6BHtwcN1zTdu3G8JXLohn/6ImjeP+N91HN1vCbn3oEP/7pD1HKlvEbjxzFqYsfIpLIYPPAJnisbowOj8Hb0gzT3Q/eXy+WlPQUHbCYMHKCj7B3ZGkJA/09aG4KSLuQVbEgRWY6atnl4XHhLK9GMbOqpFTqwvlVSZVMiMqBaZFklu0mUhHCDUH47BSAtuD82cvI5xR/TEjs6/Iz/FmVVPGhs7Jka5+IKA0juNhul/YgpYCLhs4aRFw5laQQZbWRmWgKxYDIL8XC2fb3++XgCARC6xQIcWJbX9gKIZbgzEEgqxoeIErHRDSRpEtbWIbcgk0NysXN60MiHpUEmIcGVy4XejQSE00+8n6YvEoCalHtdAYsEqv5/qjRGKYu78IsWpvakIylmI7K+56fm5MgqqvuxrAaqOPUcKi5QQKY5uKo3xkVTivvAQOaTlw0Csu/azSPCe8D9x9SG55IOwciDGqJRl+Y7MrAq4j1q6DLpEon0Pr1JYGxKh5odCWBL37xj2H12vGfv/IjXL86i0IlCW9TFZ7mIjr7wpzkwtJoAdmIavfsOtoKSzgv/Ct9WOgKV/OK2RasG0FbJ1k6aNzentPXpD8LKkWkj8mmYdZBVJvcLK43djVY+wkiY+EgA20WiTpyPaokmj9Hj3XKvZTyJXzw2jgWruTR09SL557/Jn7x2rt46eUrKGaTcFgqYiDhZquzRP9wZSXK6xBhcM2HZbJYhxD3v/DFf4+fPf8ixsYTqFZycHtsYhdcymfk0KAVLcXi+b4pjxWLKkvU9o4mVOtcc7xWB0ZHpkTZxOnikJ561oz9fMS3ZHUVcsi8QKOIXEfS4jPQWqJDGq3jv2l0X2x7jWJWD8dIIWUc8DeujWLkQgR7796KULsD5ippNNy3yq2JKilUj0DRBDeHUChLws4SV7ypLIerz9+IYi2H+EoCdurWmuMom7x44n8/BrttQfziq/Y6LOUU/vn/eRPW9CaWUPB5Ath+cAsGDjsAbxScDNfDMbxmKTiJXJGWYOjYOl1ulCo5IF/F8rUorp8mVciHTLQI94AT+w568cp33sJC3CMasS6XR4AC0ftlt4sqBtSn5n22OSSuMXH1uGl7bobJ5kCxUEUg6EU0oTQ6O5qtKGViGL9+A22dnYA5K217JirSFaN+aLEkLVgi4Ly3XDtKfUW5yvH7GE8EHSJHVTSoFTeRiYbQGZho0kDbYhGdUGpxCkAgurh64JPIuyp2tXKCDJLZaUHrxcpqBqZ6WVRY2CbW3ENeD+PN0vQCbKjgk88+i3g6ibqJ6BllypRJApFdnRjwfei1zz0lBTrR5qrifOuEmO/hdiqWpjxIbC8rFFmhsLeQbnLe9WtLYlksqUSekkx0wAv5xcWQw8pyj61Wxc80uLrCZaVzlhH7CTCwPU79ZJ59R+65D/V0BNXJSXHoXKrbULe7UBXlOyXRqGcctG4qr0MPLfN7RObNcisZ1l0yHVul61gi7aSoBmzZmzfbkYqmcOPqsBStLKx4bpPOR16rzUIdYUWroyY0TQfIxWXhWauXhUJB1RbFVVVDv/oPzwlV8Dqlg8rkTwbhbIpC0tjcvF6E6UIlshpBZHVN0X+sNWzbtgOTk1PSsZE1SfqBJN569qMq9BHSFju6OhEIhnD+/EVZw1yjfr/iq3NdKfSTg6QqNyHFix09fvD9slvD+VmXyysqOpzUZxGvu2h8fpzj0fFa9opwdtXzpkkS1wzlqvneVQKqQAHuAR50fX2dQgPRxRefoVI5ssrvpx6+KDH4fXLdXC9MeLln9LC7BgxkJsPjkbN/YmJCgAitIa3VV3TsFFMeI67qGMwiRHfV1PlKbrJJHEl5ZrFYaPcHZHi/KRxALwf7J8eVtBj9cfM5BCl/Go3IWbB9aCvOj4+JMZbP5UFseRGdra3IptJIZ1Po6uvB0kJEgLojB/fg2ghpDBb0dnXh5tg0wj4/PDarcPY3bujB9NS0dKx279+Oq+MTiMXSeOCuu/Haq6/AHwpJwjs9My9eBEcOH8blyxelQ7Nrxw6cPXeOwzLYNjiIGyPDqJhr6O/pQ2R+FfmSVbSdJ6bGheu+Z8c2XL10CY1hH544cQ/O/Pq0DDM//PhhvPzrX8FcseL4A3fjzQvvI54tYWjTbthMNty8OQprwAPTofvurrMFxgMrR5cZ6n7miohG1uBxKiemfI4ey7TsUyL05HN53U6pligBcnN0HEmJm1aY6e8uOroV4SuyJc1EV9rn0jpVTiU+lwP1Ug03hiewupIwEi+lw6sRRaKHuqUUaghLkFCDWVRvUGixDlKkCyiKAYM2g7QaYNOLgwtSS4Swbc0NIIlwNguvLyCvrRLjPIJBUgqW0drcsm4tye9zeZwyGckPcmf5+7xunwyNNXe0icxLc0Mj1iKr6OrqFN4VE0dWZvFoQg440hd6e3vl9+mEl0k4FSiot0s1CYfHiVh8DW3N7VhZXBVCODckpyD7+/ukoiMm0NfdjfnZGUEB+wb6ceXqVWSKJQQbW9VwTSKhROYNrrJu/emEUIT6OeDHwQxrFYcO7pPDWNAT0WEmZ/P/azqgEQt9UEiwM+Rw+Pr8d75fcq757HKpAg7fuQdPf+oT+L//4TuIrdVx5sx7cARqcIdr8ARK6OvoxNx4DNFVDm/UseNoO8z+PAqcvDUO/lstH5XoyfsyBOPXD0Uji9PtMf6MnjwWxIuJukwKK5RUIbkQGS9GT5FL4tACHbUcCoEiWi1mEuTJGfab0rqiNulaAdcvTGPkUgF7h3ZjZW4Nn/j4CXzydx7DH/xvX4ap7EQ+HUEw5JcDgULbJPwz6DFgUSZHUYdIAyAfDQj4fNg00Iln//Wj+D+/8B0aSMJkKch0st/jFFc3mBRqTEpEoVBGMk6XJWXUEm70o25iQebBq78+DYfND4/Xit6+FjIrHtsAACAASURBVHi9TsMmV+1Fqq9onW0Gav38BBkzHLUkwTWkj2QCn0mUMXEtFAAOsEqLqKImw81OOaSmRhcxfGEKG4f60drjhdOlEkx1ACpEiwcHD/RULI18uoB8LANrnXz+GkJtITmM+Ps8QTdWlheRz5phpuyaywtLVxEubx5OexHeZiccHgt6mrvwi+/dQK3ogblik7bXrqNb0bO3ipotYSiKKC6pHpDTrmzyrClSX6sgMZHG2LsJJJIO5JlUuZ04+ogfl956DWPniZjn4fI1ClWIyiyUnRLk1sVpfJoWFOHxhWA1e2C28/lyqMwCk8uPbJqInQnNDQE0+c2wlQuYmptCvlhDR1dYFEBEzkzMS+yS9JOCxcFeokq60LzVzVDdGkFuSVEoVUSxQBf57DbxQ2YfZAiLXYaSJETCuzf4y3yGRAL5+uRpKlnDqsQ/t8ePxeU5iUfx2BwKJRsawmGVTBgcaIWmAsV0CYGGAO4+dgRrseh6IisHv1khVRr5Xe/OCFKtWs3k1/G1+No6rugCSpBgoyuhknw1vKPueVZ4uZI4G6i1okZwANIpw9PZ5UUMdbVjZHkODe3t63xavgZjORNSjeRyhQonkzQyC8EdFmo5PPzYcVSyBVRnriE3vYyJZBpmOkel4vC5vco5khQBuSbeR3JUIRQCSYqMQkUSf4M6wK+p7sPzSRI6YyjJbgwNkxJldziRzuZF1o26zbRoJcpJdRsqX8iAmtGt0AUpB8w0Kmh3qTgvCa6h8sDrkYTYKNoUCq90w3XBSz3w5pYWY9+b5X1JvK3XMDpCdJcgQAk7dm7B+PiUrDsHk3/yYoUKps4fPgfO23C6f98de8QOmjxXnrWvnHxdKF5OhzL6YMwnhTFMSiJls6h6YcRsPdylwS7Kg7JE5iA5aXsa2FDrTJ3zqmNFAMMue0N3ooQDa+OQlqJwSLOQ+46FaamA7du3YDWyLENqpK+pwpj8cUq8QHVa0kolSheIpKFwzTDGEw0WpNqQ++O/MWfhx+1UM14b75vutjGu8Oe4lplgqxki9f+6wJP/Z8dD1Iec8nrsBNE5MOBxYmN3J2JTU2jxBZDNJFEvFNDV3Y3JhWl5XSbcIyvLArRlmSdkM9g5tAWTN8elc9rV04PZ2WV5X4cO7saFqxfR5HMLIy6eyMr3Ls3MIJPKYdeuIYyMjCNfKGFo+yA+HBmFBVbsGtqKD86dE1R++5ZtYkZGagt55ONjYwj4vOjp5pDdBNL5HA7ecQBn3juDxuYGDHZ2Y3Z0AvmKFT3k9kZXkEglsHPbVly/ehluaw3PPPEA3n7xTdhqFtx5eAhvnT4FU92H+x85jlfPvo14roq25kG4nV5MzU6gai7BdOCew3VBjGx2GbQiMZiooqleRWd7G3xMgMs5QblEVsRiht1Sh8duEekPi8OFqZkFvPPuRwiEwrB7vPJaDG4eF6cxFRrBDc8VRR6fw6lsQMm/mZlawsz0klhssvXFNo84ZhkakLptRd6qEP6N1jQPSy4ETgUyAWRSoRxLAkimUvAa/F29kLhY6Y7CQKbFtXQ1brEoKSt9SCgZnoy0WLMZJSFGxNsX8Ap6LEHEIJyT2pBKpdHYRhrCNPq6e4S0HQoFJYFlsOB1Men3uBWVor+/HzMzMyIBxoXLDUL/Z+HyBsOiOBCLrqGjvVOSXG/AhXKemqtR7No+JIgyN+bBAwfx7qm3EPQ6sW3LNoxNzmBhLYF0kbq+WVVZ1xRXj4WKBCEjAAiZ3pA3EmSolMPHPv4ISmXK5KgKVlenuvJcR0TldcnzNgn/VA+RqBb9rSEb/r50OoOA042vf+er+KfnfoYL5yYEKfno6gXYPdRfLWLPji24OTyOVKYGT8iGDQfosE7Uku5at1q2vA6tNkDUghWfbpUKD82Q7BIOn9Hm5fCKFFA0DWTawYTcwQREHfaUnqFTD79f3JSI/hlIgCgdUfrIGDZgs5vfR+Rjfm4BoxfSWBotIehrQWdfAzLRHEqpAv7lha/i+z9+De++MQVTNSnyWrV6UdYJbYp5sImNJJ3bOJRBjiURHGotOhxoCDThr7/0v+KV197D66/ckOE7l5Mi95Tl4XsporW9WSSLhHpgYQtSJTw0n+BggtvjxOzMIoaHl1Eu8l7lxGnN7iBaBTQ1NcDv86KxMQCf36N4uSWFXsihQZxUOJrKPU7LlWlbU5UwW6UAZNIrvEW6XdWAxcUEzr07hr27d6Cpk+3SnDrQnHSmUu+Xe0ioFFCJFtHS5EocczdnYC3W0NzfgjRF1avU02Ur04qlSBKr2SL8jQ1oaA3i4tkPUCK9xFOBzWsRTWWvyY9qzg27yQVL3QKnL4ADD3bDFojBGzLB6XXJPZb1UycaSmRLIZakp9RTNVx+eQ1rEQuyOaBC85vjmxDyjOG5r74G1LegVlSKLGoIzSoFPjV4mchzMIKDam6XD+UKp4YYK+pwuemqZZW2X1tzK9raLKjlokisRnH12gS27+yD1a5QJ/7RiitK9UENEerEgftMr2/Sj7Q+J5FXiWkGdUYlrWpd8Gt+cD9q9QFJLGvUM48L+iSor3AczYYpDg/rGsqVInoHu/Hh2ffw1JPH8fzzZ2GzKgk5om4adSaZZnB7P948NYoT9+2D08t2+i0N52JJaYdrzrROfhXqy8NaWZvqmQqdGKizgGudXUIWK6qLSNUBjf7y59Te5PWQ21yTblgiFofJbEc2k0JyfhK/teV/UvUeUHJd15XorpxDV+ecERo5Z0AECJEEg0gqy3KSRiN5/L8DxS9prPFYljWj8bK1PGONpLGybMpUpsRMkACJQGSgASJ2Ax3QOVbO8a997rsNTHNhAWwUqqvq3XfvOfvs0AhT9xqcvjMKd3VQaF0ssPRnulQgGV7mUnibSnA6/GLf+Ief/T3Ez19G9s4VzEWLGMyWUK6vE6ETqYBi78Q9hygxdRTGZIHvSaZvFiUulgbDsKTS9CpdrGkkT6flcecSNyBqVvJ03VHcbafdjbHhMSRiKQnAoHOR9uAVW1ED7dXTLCmIWbAa6LqeNHHd6CaEUyuL0ZDmKyWZXKqGnBsoPa0VCMXXePv2bWNqZMKhRx/E8eOnlsAIDSjJlNNouHifcZ9qbaN9orLw41l/48aApMSJJsWgH0hSJaducj8oXjQ/T5mucZ8vFiTYibQITpIXFyIkIsm5rNYGC3c1yeN6U+tE8Y7pQiEOF5x5WNXESiVoKoRXCf3y2LJ1PfovX0JDQ6O8B9LBdFHKwpUuTForxLpAo7G6gNV2pmykWAuQtshaQK9v/V4FqBMHGUXPJD1Ko8r6vtee0zoVTV6HUUzrCQVfi91kgtvpQCWTQsjuQJ3Xh1ImIWd9vVicjqOxsQ5T0Sh4Zbo7OhGeW0AhncL6lbQZozgNaGptx/jErOwFq1cvQ//1S6jzeaTRMluceGDXdvSfOS9ofW9vJ27fHhU9VXNbPe5MTos1XG8n+bzDEgLS170c1wYHEKqrEbEhp9kEmVYuX47LV67I/rtx7TqcvXAebpcN21avxs3+a3B7a1BbX407Q4NSa3R1dgiwx8TWz3zoo3jhuZ+isaEOO3ZtxpG3jyOdseGBRw/i6MUTyJQsqAt2iEh3PjIDG+Iwbdy+uZLhaMdsk+4jX8jAbbOjvq4aHq9Dxp8qWlYpA7loXVaTwNu0D7E63LC73HjhhdcRjREt9QvhkWiZsodjRKpbfDFZLLd3NCs+Yo60Axvm5+K4dXMIZUb6iSUaAx50x0V+jdoAySUT1FHGRarblpEdj2QpvOzyPRaYc/OzUjjqqD6NEuvFqkdOYtHDw4+JR2JDo5PJIHw5HgKpRBJtbW2SE15TW43Z+TnFdTLsgdgN8mZlRvXs3BzaWloxMzklnBouwBpyb6mqpmetxSadfDfJ2SSa19IgPoVigWRxn/y73mW9UpBNTE2ir281+i9exKata5BNFhCncGTnFpw4fgz19dXo7urGqeMnsLynG22NdXj5tXewfO12XLh+GykiOhabxGCq96/8cvV4SUY4JRW6QLeNttZGtHU0SmyitoDTHE7taMA1oP9MpILoBRF8TWlQm4y6RlqdysCHZCSJH/7gn3H77gj+7aevS542D9HTF98Vj7+Na1ZiaHgY07EE6lsDaFhtRr5E1XUOJUrFjKJVj3q4CWgag97MpJExKDeayycHoIGgEvXUCC/FFNy/1XifG7kRJyhcZlXcEWmS0bfhakCOaTSeFNR7YXYBwzeSmBmkgLMGvd1dyGYTwodm5Ox//OwnsGrnMvzVF36CuYkF1NS4kEpHFVrmU+IXvZHJNEIKP4We8B7jWqivrsIzf/UpfOHz35IENyKoTifRQhPcXrvYyLndZrhdtHWrSCAAvWD52cvmaTPLOmUheaX/DobujIvRtxKlEE02stTptCJFSw4NDYpjW1XlR0Njjbhj0GtYKmThrJpgES2JGg0uHUYsGGnqXSxh9PYk+i+Pobm7A8tWhuAUex+q1u9ZgWn+oFAMGLHLCYgRqhFg1vt8HOP9A7BmysKBtpsYa06POBtyNhdmGeFpKyO1MIcoPaNpJ+coS3SouWSCw2JHyF0r9oSUVXZ1L0NDF3D23LuoeMwomouosnsR8PDQy8MdcKNsKaPG60Y6XEB0hDzYIvKlChw1Lqx5oBrFuUEcfn4C2VwIlRKV4FY4GS5QNin0DiYRd7G4KpRp9UdnmRJ8wWrk8yzGTLC5XSgWTOhob0DIW0BsdgznTl9He2c7mlo9yIkJvKp4iSiqyYVaK5o2oARNCqGXsb4Rscv7gaJHPQrVBQwPeH6x4NVFMp+Dj+NnzkKch6s0YcmkXGOuSV1k830yoam6JoSBG3dEaEQxVHt7p+LT0nPdYQUKFdQGClh18DE8/y+/gc+SwUd//6OYDceQNxKmOEbWaK3iiCpqCX8XbryxP8kLNppLvXeLSIeccp4P9wVt6Cae4s4lZNNodknJyjCdirHnsRQSV87j27+/Bq/3T6Ju96M4MxURcZUJdCRgAp0qrvhzBF2LJ2Q0Pbc4C6fNJzxBSyGLzPGTSM9P4Eq0jIgvhDwLNZ5c5TLSySQCvgAqJqXj4JnE+1BTFbh/amW+FDiyb5EDqwR8/Lmc8s3MzBqTMuVooYsjOiYIh5agA8WAFH/mgNnJOcRi93QrXPecsvLfajqSnngp6zZDiGxMczSNJMeC1uDjB+uqYTWKUEFJjaRU7q+xSESKOOFVF3JYs3YVRkbHlBBRhGTKCYc/X9MSua+yWGcDTNSOa5xn9MTEhKwjnk98LL9PX2zuCyrsCFLs8/n4+fCz1Eg8zyo5f8pmLC5EpaAVaINTHMYLGzoEAUYsrEUcioppsyEaVo/nfqgoMoJJC0hEEIAUsbG74wiFqmQSxs9MQqWMWGHt4MRpiU5cI8VBJl4GtUt75uo1LRHmhuhXvwd9nikggDxqdQZrJFqGASZlVakDqKQJzFPQrQp6vi9+LxFNwGqqiG+ul7QtiuYDHnidDlT5vIjMz6Knqx03aBdmBZZ39Ui0tcdqQ29THe6MjMmZx7plZnZe6imb04zRyTH0tDRidnZRqFGbVq/A1bP9CPicYnU3MjwOt88jSXTDMzNwmO2oDtVg5O4IGuvr0VpdjxvDQxJAQYEbU3MddhsamxoxODgoZ8Sm9Ztw6uxpNNVXo6+tDWePvYvWti74An6MT0/IGujoasfla1flnnl8z/vwxu9+g4aWGmzduQdHj5zDYsKMA48ewItvvQCn24Xe1mXIprOYWZxCjacIU9fy3gptVHJ5JWAym4ro6ewQhNbrc6JSUmNm3iRq8bCztIJ7nMflFESPBe/Y+AzmZxaQyGTFaoUIFhEdFr2EurlJ19fXorWtSUzliSSSl5RM5HHt6m1S8dQIosLRs+qAZWOjDZohsiKXhzcQkdeYJJqRk6XsWTRKwA1qYXFexhK8+dgRcWPn77qQ44avebpEbyni0AWU5l6JGpdxfLG4dHJ3R0fR3tmBu2Ojin+TZsqSWQpZFgNpir0KedRUVyMyvygF7/jEhEQhj01OwCGpOBzVleB2uRGLRVFbV4VEIiLZ022E+QcH8MD79qO//5IUqCy0r117D9t3rsap4xfR1FSD5T2dOHL0HWzZvAW5TBoDN25hz+69mF8cx82bo2jt3YhL1+8I9y+yGFHIofGlRQiM0mTTQGUnKQxBnx9mOzlXFOMofqneZGk1ws9ZRoMGgsrf+UsJSHhAKBRf8/B4E/Lm5GdcKJUxdnscX/jCn6K1uxXf+u4vJF3P43Eilorh9o2b2LxuLQZuDyKSyaJ9RQiu2jgs5J3yRrcq6x1uOBzBaiEkYXpVdKk1IU4TUruq72nUiZMEorwc01CsRsIlNyqF8EqwqyBykhAl4bAm0OeQG48UHAavlAd/LBrH+HAc0ek0Rm6EYS15JA6aHSnXMnnkIwOjcNuc+Pa/fg3PPX8UZ9+dQilH/8F5ldxkUyNmfjFwQx9k3GTFcsZKbm8B1d5OPPulPxDU5n9+45ew2HKoFF1wurn5kWPIMZuiZfCLVAi93mU871LXgNZq5NRxPRHNlAaobMLYyCTGRieRiKVFMEbRDg9TIjwMlSE6UgZfH+D3+kR4woANb9AmxVGoqkpoSU6fG6lcGmNDExi4NopSzob67hasWdctHrhU2At6Lipwxe/VTYpG5HRxxr8jCkjvaRccOPK7I/A5XWgqmuEgb94KuKw2TITciLh8aG5uxG9f+R1KZbPoBywuuzQELPxCgSoEfQEVUWz3Y9W6DoxP3sDg6AhypQpsHp8I/5wWh7iE2K12bFrVg7mpMHJFizShqVwBiWwWOx/bgCZXAj/7wTkkEg7YxEPaJBGxLKY4MictjGuE36PZvt3hgdPlR15oA1YUpIm3orOrBdZKGEgu4OSpM3B6fOjuJQpRNISQZDCrdaFcZVSBwz/z+pIWxXtNN54UtanYXzMsZXXvcqPXEcFEQe8hXsr2inQjXSiaoCZlEqNKK7xMRpoEgh+8TtzDSfPi67g7NI3IYhzZfEwEYIKSlS1iTu+2VvDxz/0evvmjV4GFKFKxeaxetxorN66RQprXmggef5eiyHCXYIFPFFReo9F4yhSAvubG/0uTblAdKqai3J9CvzEkj7x3VernPUGlILOk4jicQocJj93F5nwY//VjTShWQnh1MIGRpnWIi/e2Xc4Rxq/yeTmm5h6tQAFSmcyoCtXgQx97ABPHTsEzegezsQwu52woBmqQM1UQ9HmFo0/qGx/PkbgCCNTZojnJfNX8s/iB33c/zC0uyIhc6UXuueJonqemknE/VaN15d2rEW6ZvpmsmJ+JYGZqTgAku5OuDdmlcbsWZN/fbHPywiJUgwoEv9x2B/wBP5x+71KSH9+DUGqMYnlmamqJesFmRc7RnBGMcB+KLwU3NSSCuio9DoVipUJZ6BS83xW6aeiDGIBjBCSx4FVmTwq554QkLaE0ziXBmC5oKULM5QriYkGal5qGqCaCX/JcFiK6rGHMyDCcyueXgA+eiyy8WSeQwsZ7o6enC6lUVO4N1g7qfimJ2HhoaHipUeP3WRROT08Lp5f3jS7KeQ+6BOU3hMH0yE4ml85JobAY0wtZdzKhDi1x8jVHXicV6jUgwAM3ZiMx0V8VRHVNDSKRMDJMf1T+mxLjTKEzqalm0s8qJVhLZTQ31CGWzyIVX8S6vlW4cuEK6oM+tIT8mJpdkIbL43YgEl6U2mc+EkYql8TqFb24cYs2snZsW78G/acvwuu0obu7HTdu3kZzewsiyUWE01k0VtXJfT45NYZVPV0oJdOYnp+TRNxipSAIb1NLk9Ruw+NjMFUs6O5ajuu3bqChrgptVUFcPn0BK1auQq5UxuT8LGrqauEPBTB0d0ySKreuWoUb712QInvdhm04+c55WFwB7Hr/Pvz4+e+LYG/3ph2YnRrH7Nwkgg4TTP6aYIW8iupQA8JzUXR1tGD5ii7MzE0J/YBm0YT9ObpSXapJDjG7lekkNI6XE1iKVBFQWGzweAOy4Wbo51bIicm18KlKamOThByiv3TWzFZw8cI12t0rwnghKweEvilZlOgOSP8uGdJxRvb6ZQHxg+BCI89FdXIUkqgOmwUs/46LVoQLVUHxAab/LTtU+X16Dl4PPX6zS4EQTE3J5gqy0fJmoVKXC3pucU6FT8Ri6kYlwmG1iUKUI3gK2ygcqQr4lUVaQy1G7w5j5Yrl8nlwI60J1WBichQ7d2zBm4dfxqrVq0Ez5PmFGWzfugUvvfgydmzfIzYfc/OT2Ll9Ld549Rg2bFwnhvyX+2/iwQcPYnDgOsLz83j/g+/H2X52NzlMTKZgcwXkvZbLRCqVcFB5A5pQX1uNuroaeCjgoB8w0bJcEeEERzRNiv8sVi2G7VuZgjflLiDuFQa3l3Zs+npwXegxHC8XDy5+T2yR7HbxatzUtwJ/+syf4h+/+R3cHVlEBfQptYoXI82wz507jxiT7mrs6N3gQcmeNmzozEoYRMUxR0+GdZzQDYqKo/t/US0MmzqeqPSGpPROc1OJ8PI5uHGxENYIkxa4aE4hl58SO/DdWmGnwIqE+6kIwne9mBiMIOgOYMXKZUJVYHNRSBdQJkRVAlKRNJ559nNo7G7B3371x4jNxhCOTKC6pkp8cvO5gtwLROe0KpnCJ42q8XV77D7UVnvx7Bc+g//x9z9EPFpGvpAU3jcbJ+HR+9SBQGoHx8Fcp/wldmkexevi/UPEgJxe7oNx+kF7fShCJWIFaVUTiSGTKcpBH4mmRXEfE/sfHiAZObBkrFigSblPuGJM7OL9L7xmEadYYbLZsG3XLnQtrxHVdqmcFeRPKCb0xTRspJTIS1EnpFAzvCkFiaL3MQuCfEkQb4nwNtsw//Z52ApFeJnG6HNjyOVAgnuO0y77Rz5HPjGFkuQO0kDfio62Vnj9QYkZJh1q/YZu/Pbln6KSDKDsVGNaKT4sdmzfshqJxTlU8hWUsmVkymmMjs6jbPHjwYNb4C3O4vDrZ5FFDfK5BEJ0SDHEVTzIzSabNAtEPxgHbDY5UTTZREBmNjGtzIuaWh+qvDkUU2FcOd2PqZk4+rb2wsEUPjpxGGIdovO6oayprpODkGuUa5IFr77X7rc/4nvRRQsfxz2KeyNH0GzcWSgoDiDXtHLh4HhZ/KolwUqJnPjcLKp4TRRFhoWnBQF/NU6dPi8NYMDtkbXF/VC4rijh4Q/swMvvjiI8OKSoIhUrEvEYHj60Hx5SxHI8R5TATkRVhmc3n5/gCg37xVfW4FtqZwc2uSquWPEzRXUvnFMlepOij3sCnzeXl/3VWqkgtrCA8Pi0eIPSdrDOWsITjSY8tN6JYHUQg/N2HC2HMFSgtaNCD0P+AOLiW24SjQanE5yKFHJpfPI/fBKx0UFYb12BNZnCUNqCGxUbyqQlFUtIZ5juqNYUJ2ecSIqlG5/HELIJhcNwMuEeydQ1Uv6keDEaQylmzErITGCFRSrvERFEGYWuFH8cZ5eZRqoQfEHOLSaJVfa5/Uinshi7exeVkkkiuElRE4eASNSw0+KPpF1eQfi/+qz0BoKo0KrTYYeNji/3+a2ncllZT9wPZqanlz5/2rcRaJqZW7gPlTQ8lO8TXy01WZy6WQ3hldUsdD+6MdTUVMt1UGJojQzzDFchT3ofF0Ala/iNG+mMRNa5Tlngk87HBk09j2oelYeysmxUPGGmyxbkjCIiTGcni0kh7vx3FNYz4jZLRyYvPbPp6W1GY2OTaHP4fPySpsjwmOb15b/VoVT8MymXLKY1kKYLcP3aODFcopyUyyKg10g2rz2fk1MvbSHHnycIsoHcLzIF1ueRcAmuVVO+JK/Zx6Q0Jnw6bChTsEpBqIAGNjnzqU2oCXpQHwxidHgEtW4Hqt1mzM1RhNaFxdk5ZBIxdHV2YiYRx9TiHPbu2I4j75xCbW09tq7tw41L1+A2l1BbW4fbd8ewefN6XL91FamKBSs6OzA3O4dUKo6Ny3swPjggaZ/dPV1S50RiEaxYsQypTBK3iQjbfQhWNeLW0B30drXBWcpj6u44enpXIp7O4u7kNJb1LcdidAHhpOHa00hP6Zuoqglg26btOPbmKcBqw6MfegTP//I5FNMFPPrgwxgeGsTo2BCqQgGYVm9aXdmwfhOW9a7Bd775XWzZtB42WxnR1KJ4gDqcKpnsnpUHURsWvqqw4aGkilkl3OBNWCjSCaYkymgPF5pbddA64IpIGLsWIrbcbE6eOI8S+W4yFspL8cyNT40ZVKevf+mbnRsiN3V2CnRwIGor9hvhMKprqpFOkTdok4KImwI3D3ZhtEphMUjXAxa84m/LMYARp8pNnFG+9Y0NCEdiQqSXRUrXB4sV8XRKFPfx6KIYM0cXI2hqbMb42BCamuulmOJ4qjZUjfDiHHbu2oF3jh3Bww89iFdffh0b1m6U2GEWAytWdOD0mXdxYP/7cf7cJYlCXb68FyeOncCjh57ChYuXYHNU0NfXgZPHz2P9uk0IR2YxNb2IA/v34fTpE8LXWb9+G371u9eQo2FNxYpkqiAoUxHsyNV/ROk+8fEP4dSpEzIKc9gtyKbjkkSWzPIYs0gQAg8//dnzprQ5VWGru0o9ktTFrh7D6fGV5jHx/+9dNysSsxE8/7Mf4+cv/RZH3jyv0vdMRSTjCbjsNty6MYDFcAwz4Rkc+uh6uOtKsLmI1CrvREF02bgaqC5fJ68vD2p17bKCPkhamhz+rAzVgShIkShw1VoVbup9vrx6FCpjYfo+gorbHCxMxEqlMTcZwfxUCvPjCcyOmGRUQ7K/ldG3VlZvNthLxLkYdAGkk1k4TU78/beexXPPn8Dbb16FqZAEbEReVZKTRGayEDEmBUsNnoFquWwu+L0efPqPP4aKKY/vfOd3ZABJAhEFdSgXREGsxpS2pSZDjRBZ4HHt26UA4HUUjiLDNIxDmRuNoOldLwAAIABJREFUjMJs6jFs9viLBwJRHx2XK0pternmGXgQw/xCGJlkBvPTCzKqb6gLIeh3or2nFb6AB9kSNyOnFNoUTXLUpmgWJB+r5D9Rjd9npaXH7VKgi0mmSuRSoz/yOsuwRlLIXLwFr82CAPUGNV4M2xwoutwINQRRypQQNkz85+ZmxY96ZmYaa1avF6s2Og24fXbsP7AR/+2L/wCYqoUKwjjzzbu3o62FpvFRmeiweRi+PY5k1omN2zZi02oXMgMLGLw1ieuMaGZRTTGlxSKhMix4vZ6ANMhef5Ug5dzXCsWymO67nT6EqpwIuXKoJGdw7ep1jEwksG7Teji8BWlgvG66BKimn4NVPQLnteDoUpAn4ZsqhxQ9Fk3E46gKKVSIn5k0DYZ4VHFeldWWCKlEnEVLMiLYypubBaF2CJBJCSkGhmc31ybpGVIAut2Ym5+X4kB80EtsYnIic9+4JgBL63ZcfOs0iskp1LU2wmSyIRpJIh+O49GnH0GmUJRf2imjXFC0iWyO+gI1BeB9p9eFCOBIRzDoTOw9ZaJE0iCpEQx3INe0ArF/TCxGMDM2iUQ0iWwmDS/PHdqZlcpwuyxorqlHUyWMJnsatfQQrq5CItSEsbIfkZxZNCkVqwm5VE7cg0wM41GQMTZsXIXdu9dj4o1XYZ64i4V4EoMVP8aLFqRLLHBoqZUTDYwurjRViS+QxZFMb4jSG8JDzUmWIt4Y+/O9cpJCCzDtbqA/A14jXt9kipNTVWzRAlqmJ+QHp5NyLrOAHhkaxmNPPYm3jhxBwF0NU9mCOwN3BBnnPcj1SZs7hvDQ/55KfQov1f5nRjFfga/aAYvNK+e0tk8jJYWfN+9rAj76WpETLq9dmikFFkhBbogGNcIpja8EUamYek4YtXZGgw3899o+T095ZVJsOBPw7yVhjOERxl6mpgPKRUNRNfizS0il0v9XwU5uNz8rvg7hwhr0NYZVKBCNnt0K4CKlgfRDhTLfn1JK/nJ+iTcv1mTF4lLEMF+LjuIWKocR6MLv6SKXaDjrFiLDbEp5bfn+FRdfuT3o9cLvs2HT11k+Q9JEDVoE7f/qG+vFRWNgcBDOihmZeFLue54BBcY92fm8BbgYRsQ9gfMQ9lgEHsmZt9hQ5TCh2mURKs22DRvF4aGQTKOnsx1jsTDGpidw8IH34XcvHUZTYxNWdLdj4vaQxBkzCGQmHMWmjWtw6twZlMwOrF3WiaE7w7KnbV3fhytnTwl3d/XKZZiemkQ0HMaWrZswNDqEyWQaTY2dSOXMuDMxgT07tmLu7jBimRQa6luEXjY2OYv1m9di5O4wZufn0d3eDZfNjIVFUk58WNXZh1OHT8LndWDvw3vw6huvIZtI4+knnsbpMycxFZlHqL4Zpme+9OeVTRs3w+etx5//ybPYt3c3FhcmkUNCBD0W8QlV6k1aYAhnhMpGSfdQ3TeTPmR0VuHYghePN7FJRslyuFsUb0UXH/pGoHFypWzFjet3EIuqPGoeykvpKYYXrzoIVdGrOStcvMLhNVAaLpCW1iax/GCGdCQSXeq0+O+0IM3pdkrHpV0RRH1LP91AFSLhBfhYEEfjaGltE5Sb3VU8GpHOK5vOSZFiNpcQi8xhw9p1mBwfx/59B/DKq7/D/gN7MTw8JN0ci0x66e4/sA+vvPoyHnnk/Xj9lddx6OEP4J23T6C1rR4OVxkDN2/iqac/jl//+mUsX9mLirmE8eERHDjwMA6/+RZ6ejpQG6qShbRjxy4MXR9EupDD9i07cezdo2hpbcHo6Cwi0QzMDicyWW6YPDLNkhTDg66xsR5rVvWiKujC5MSUdLYNIR+qvVYsLKRwY2wesPrQ3tEqghZdhEl3byob/CXlJUmxGq+/tlnhYzRHS/Pt9P9zcxJqhNWG+YlZ/Oj//C/cmriNb33rZ/B6qwQdZfPB0cvg9UGxMuEm3rgcWL27AUVzVkbhlOzI+mExa4gYZGc1vD01Ski0gqjx0s81FLlio2MUWHodiQmeYTEm78uwP5JRGO2AMhXMTEYRW0whMp3F7GgahawNNaFahOqCItjUlmxEljjGpGqW/HOqpmm19eW//ROYXF78h099HX6XF2ZLAlba8cnPo2+mspNS1BCFqBHNUJu/GQE3fRFt+Itn/gjf/8HPMTOfhU3U7OSIMvCCY1FyYw0+rsF54/NzI3a5nPKcOrmJ9xanIgpRUIp5fgZ8L5oXSaRSXWMWNqpp5AiQ0wBqXkr0rORYtUKucUjCBkwmRVOgT7QI0yRil/y7iqj4+Xfioe1Sdkzc/BV3jlGc6t7WDadGKhUaqZB4RrVaixXMXB5EcDKGCm1/vBUkQz7cdARR09kszQ1zccinZ3PEooyOETevj6CxuVEdYsEA6uursGZ5G/7q2a+jiBBC9dV45PHdiIVHZS3S6H9qcgHjE3H0LluBh9+3Atm5W8gtFhFZSODmZAxJmwtmO4sii6AdLES93iAIvxMdJZ2B9k7KvqmMzvZaeFxJIJvE5VPXMDIZgc1fg007V6JcSAiSKFaHBvrEu1c3mFpMxfWhqV666OXzkybAz1nz1oXfaYhyZHzqdApyz8aDE44UbaEsbJToRgJpBAQ9khjlsiRRaTqQpDRaVDw1xW4Up1M173BYhDvq97sQ8JvQt+sB/OxHh1FOL2Djum6kcnS6qUapZMaFs1dlvX7oI48jHI0ZgiuOs5VAJ1tgEabOFxa8PGNIsRHfak4DiWaRM27we+n8Q5ozEd/xO8OILIZRyqvCm6iXCI5KBdnfiyghUFcvbkH0Np0fHUadwwq/OY+GKhtsLPS8jRiLpVFVHUQ2VYLVWUEmnYDF5oTHEUAhl8Sn/uTjiF6+CPv18xi7M4T35qZR07dWwkdSFTPSJg8KFo9CSmkFJlMWZZNJ60G9vxDRZSooi1IpfsrqvuEvjeSKJ7zB8ee5p4tFPp5fmr/K5xbLM6aSUSQuBgMV5JnwGfCjs68HDqcH3/v2czjwwF4cfeuEoNYBn0NigWmTSVpBvsDPnPuPHelkSjkkUJdiojOET9xoGGdcKKbA7MFCJifCpWQuCxObDpNJ0FA2dxSWa+4p73e+Zi1MVHHbyt+cPFgiwtpfVvGM73lJi/DS8I3WqLb2RKbwi+tae+DyeTnRkfQso1HWiLhuJPRnq9FVPRWk2Jb0Lu6JqhlUNEUuNtIoiOQSEOP3NA9aCw5FnGg0nmIBZ1ixcn/j+b8ErNxn08g9TzeqggIbnuWKuqS0F2xCZdoQConrE50dCObc+3vVTHCiQXTYQfqX2ylNwMz0DMp0aTEaXU4eeB+ZKmwGlHBVAn+IPFLsa1VCfofLBXM+hSqXXWq52oAfhUQChWQcvW3tGI3MopSNYd/OnTh78QqcNgfqQwHMjk6is4lgYxrJXAEtrfUYvkvb0TK2bViLE6fOoq6+Ebs2rcOJY8eEGbBu9TLcuTkA+p1v2bIel6/3YyFfQU9XJ0Ym5hFNF7F7+xbcufYeMqYKmpq6pOCdnlvAqrWrMTR6B/lUBF1tnUin48jlwqj1edDkqcbIlQE4LGVs3LMJJ06dQj5TxhOPfwCvH3kDGXLNYYPpmWc/W3niiQ9iZjqJL3z+b/ChDz6Na1cvwOLiCEoGx8rSw0jmkguWZyCBQty4ibI3J9LLcQK9Woke3BuxmWC2qgWjx5j6MOP3GTpBv9Cxu7NyQ/NQ1olZcvBX1Nhak+/5GKXwVmidTjTh9xub6qVzIsmcF4FoLf+fSBeLEpeLY/Y4TGYP7B6zWKTUhVqQTkzD7wtgfn4GK5Yvx+07w9i4fjOuD17Gjq2bceb0KWzbuhX9/ZfRu3wFIuE55PNJLOvuweX+fuzevhevvPIyPvKxp3Dy+Al0dvfg1s3baGlpht1lw8jIbaxbvwYn3jmJT3z8j/CvP3ke23dsxPTcEIq5AvbufQQ/+8UvsWf3NkyMTQoXeOOGLXj9jRexb99eLMxGMDYxhG07duLcyTNoae+A21eN965fE6J/JEJkwSUZ1PEk+XgmOC0VVLJFdC/rRe+qXuSKhodmWWWyV3vMCJjSmFpIYWQug6ItIOpNIqM6vU6Khvt8V3n9hE8HNfLUDYf+syi9jcQ1XUBKMWNjnGEUv//UY1i/tQ///N2fYXGO3pEqKIMH9NTdafH9I+IQajFj1bYqNLYHGY2tUF4y7AXpVQWS5gvrTUcViUSQ1GsTBFrEWaoYUHw84sOG2r2sXCg0EsHRLtcM07HSi0nEF80Iz5cRX8ggvphBLltG3/JVsHuIeKsNUY/7fB6Vbc/3T2Q4GUvC7fTA77Pgy3/zLL7+jecwPpqCBUlYbTxk8kINIFeTAiBucLy/iKbo5C8e8NyguNYPHdqN5sZm/OBHL8rkQuJySdfga2ABYFX3oToclPBB0HAjJlXfPzxw+H5ls73PMkg8Lq1EPiwoF3Mqd97OwpeuA4qfzX9zPxqt72U+N685i2peAxmJG0ikJJpJI6HQeO0RzUaYym8+linGumnShZtuZmTCwEkE+eF2h1jwLJ68gmASCNjKQvkYKJVx1+ZC29peFDNJQV9k5EeIEEAmXZbxLpuuoLcK/mofGhq9cNtKeOnlC+jbvA4wZZBJxpCKRRGZS2BsOoO8xYsPf2AvPLEhxBfCyMVTiCwmkCpbMZkAyg4LgqFadmKyNlms0vO2RB2EMabm2LazuwErOjwox2Zw4dxVvHtqFBWzA0WLE2u2dKEmoJoNHrqaYqPCVoz7y+A2ch2EgtUyldJ0B40+CQpETj1t48R5QfHUhStrJKqRZiXFDPnshl0j92nSMkj5oh8xES9eo4amRvldxFUeRV/gpENFLys+ak4st0zYvn8Pvvdv7wDhWVitWXR3tgrvnrSdXKGEVL6CG1fvoqfFgwMP7sRsJIqyxSGoI29ZOiDImqELAwsLdrxie6Xis20MsmMxEk8gvLCI+ekpFIhSs0Bm2JDqqITN29hUCyfN88nx9LkRz+YxPjUPj90uHFuXy4eZkTvwoIwaR1kssUxMVquqQqloQqacR6XA/bEMSzqJJnp9Pr4WPksUmYHLaGnzwoowTCYHEC+iMHsbVkc9Fko1ODMaw/XpHCqBJsSyRRRNbpRdNrjsPqTFpYSRtdQGqCaUtBcWa5pfrc4xJQDmuaa/r5omhZryl5PopjHO1sUg703GlotDAxT9YePWDfK42GIBbxx+DQszMbGAqqmjTzSNvOgpb8PE5BzMJU5xzTKZoZUc3YNeOfo6XnrpOJ5//udYnJmCw1ZGlq8rnxdReDKbEmDAzShtv2vpfenGlWEsCqVUaazcM7mXkK6lx/L8XXFzqZtQ/F89GeTa0ICEEnMp6pq2y5PCVAJT7u3jOopXAyFc15qap5s4jZTqRkPbr6VT9H1XQjnei5x2cdJbXV2zBKBodJjrn3uSvl8J/mlaH3/XPPWlpp+parzuhhuDtp2j2FUX7xrpJe1HxwzzNSu0XOk7+Lr0WUYhqNwjNiuqa6tl/7196zZc5NUbYUzkNeuzUNdf/Du1r7Ihz8Pp9iCdLYjNV5GTETYt9BYmLc5qQcjrQTiXQp3XjiqXS2grHrcdQY8bM8NTWNXdhoV5BkTksWJZO64ODUsK3fZtm/HGWyfgD4awdf0anDl7EQG/B8u7WzEzMYNyoYLe5W0YHB7AQiKN9etW4/rgsEQPb1y9CoPXr6Li8qK9uQmRhRjC8QzWbtmEC/3nUc5EsWHdBszMTiIVm0Z3XR1CZSfm7ozAZC1i5ea1OHX+AsplB/YffBhvnXwb5UBIXHNMf/nnf1T5y2e+iNOnr+Ob//xD7Ni+E5cuMduY9IKcfNiKV2SRN6JGo+om1HwrXQgVcgpBosiBj+eXHD7GSFovUt1pkbPFv54Yn8XArVHp0FjIcoSyZMkihYU6AjUKJYcLQwKMEQxvCDEOtyqhE+sdqkhXrOjD7eHrWLtmLcaH72LDmmUCiTe19mE+NiE/z2n2A+WYoACkcHR2dKH/whVs3rgNx0+/hccefQivv/EKHjr4EN566yj27NmHd0+dwMoVvTCVixIBXF3VgNuDt/HkU4/hV7/5NR543wEcffsE9u57H86cOYVAyIf6hmrcHR7F44eexne/8wM89fTjOHHqiBTFfn8D3j1zGh/58JNSFDs9NrS0dOH06eN45NBDOHXiHEJBD2qbG3HmxHm8/+AjklwWi1OUxGbAhkSSCCQRaH7uRdgKCXz69x6SqNaLg5OwOIKwVOwosxA2V9DiM8NnymB8Now70wXATeJ7lfC9yItkscvNhddjKXzDCEkQhN+wD9Lj8vsFbfffXPI4KxPtK/Cjgv/xD3+Nb//w17gzPAVfwI6FmTDSsUWMDM1i7O6MHAxlaxZ1bXZs3dsGizcH2E1wuDxgQArRKSnKjY6Yz69tmXT3rbtxEvc1+svXqQUoRAO0oES63zQV6ymkYlnkkkWkI2VMjrAAgmTQE/Ve2dej6BIGcsONQ5J6LFZBpWTSQLuhQhlTExPwV/lR5fbgS1/+C9iDXnzu0/8dZpMdXo8SLlptRFGVIIOoDtetNBNakS2HmvLbDfqC+OznnsbhNy5iYHBMkFJ2/RS48V6x2Wilo/iDRJ0pSmJhwsNGXyexucop83NdrOr7lo9dGpUJf5uJd/eKXH046IOXm6uMuymOM4RIQj8yuL68HlLE3+fqoakw/J3NJ0M95GfCEOs5HEvIlj7wWbhQyZtKGfHAFiuCThOu/vwd1FasqLYXJZTj3XgB9hUrUNdSB4+Lz1kRegJtAKmoHhlmJnsZbr9XkBO/z46eZY2YmxpFOg/kKkUk4hkkw0mM3yWfrAYPPbIL+fgwKgsZaeTp80kkLFGoYCyWk1FhqLYBbr9fxDrC5zdZJHCCCF4mmZAgnapGK4KOIlKz87h46jZal61F2VrB5GwEq9f1IuBVvELhs+eVR62eYsnI1hBhiiuK07MkVtOokG5mWIhQfiVroKxAAj09kP3RzaZMqfj5WMUNpEenGp/qEBH+WbzYCwURIs3NzMrzeH3uJesuvpZSLorlm9fizJkJTA6NwJRdxLoNKwUhJrUtTb/ZCq2c3EikSxi5egdmcxady9qxadsGaT5JOyFHXu4lTveKtDlTI1s63izMzCI6My8OCFbaxjGciKNy6jxcJjR3LIPV7JTI9XI+jZauJhTLSoAlZ0yF2gIlkPH7q+ByW+F2uBCemIZLaCRWeKs88NTWwlQi/yEFfyWC1poK9q2rRWOtFaXELaCQQDkRhtlagilXErEjkc1SgYeGGYWyDcgUUHa3wVHXh/GMB0cvTmDR6kOSDg02ImsVxDJx2O3upfOURZCMzd0sPhi+pKgswrs2aCkimuIay2bgNYKSeB/yOt0fWGBx2hGeX5A1ws+PfEV6whZzZnz/+z+FzVRBz/JOePxuI2VMFdWkHpKznssURbhJS6xtW/vwd//wNZisVUilKzj44MPCuS0jh/DcIjp7mmC2mTB0ewTZVF58snn28zMXvQvR3RzFiVmx8uIXaVdMKMtkU6KXEWEeY5hFFE96zD2PZlWkKiqBiChlOmeEATFy2HDp4WcgkwHDtYP/r4s9PoaFpRbGqsmfIfaScCuFfvp8iutOAWS+pHzC+Tr5nFw3pHbpM0QXsiLWpBe71yvvleW8ACpG4avOBkWd003n/UFZvOYKbVXUCD6fpBrKXqpqHY1Oi97EpK43n0+/d2laOV112uEix9liwezEtIjj+Tr4/Jx+sB7TwkdNAeHe7fOrEC4i2LqxICWGITcVRrtzUkfAi3dooAqWdFToEkzzq6n2I52Mw1wEGihajqdFkL2qtx0DExPiid23cgUuXh1AxWzD9k3r8N7l9xAMeNBSX4fpiVmJnO9d3oGJyQkkaYm2YS3O9PcjlS1gz+aNuHzhnGg5VnR1YHxkClarG+3Lu3Br6BYymST2bdyCweFbSJcyWN7UAstMDLHpSdS318HfUI1rA0PIlZxYt207jp59FyWHH3UNTTD92X/6ROVLX/oKXnrlOPr7BwQav3btHBwuckqscqAuFRBG1G+hyANe8cgMppNB/la2LrwYHLPoDoj0Bl2g6kWp0TWOAWemFzE4OIJyiapTlkbKGkRdXJV5rheuPsC5CBTKx9dXkLFKLBbBmlXLkSbPyW6T4vX8+RM4dOgR/Prff4lPfuJpvPjKC9j/4FM4dvotrFjVi5Fbs1jR24yB2++ht7tbNp2Z8Tk0NbZhYvouurtbceXKZRx8/0G8/OKrOPjQIzj85mEcevggrly5IhY0FMyQZL9seRfeOfYODr7/Ibz15tv40Ac/gZ/89EdYt2Et0nF2QeTErMGRw+/g9z/5MfzmpV9g89ZNGLkzhXQ+jz27t+Ol376IjVvXIhHPY2xsBHv37cTLLx3Gvp07sJBMYXp8DuWKHZFsBpYyeYQcExONYcqLVQ6uxEIEX/viU9ixLoRkJoafHxlEytwEa56jDJMILWodBXiRxsRMDLcnMlixZQfiqThQNBN3lM+baKHqwu/ZIClF9z2nAd6w3Fh40+pREa8Rr7MeXVOEwTUzP7OIH3//f+Kl147h7MVr+OQffhg/+N73MH57CnOzixLFynVBS7hMPoOOXgeWr6+GPWSDxVGClaKgJX9L9Rp5E3Pj1sR/mY+KAoyosOLtkh4gaAhpMAWm8VRkg+f4KRHJIp+xI7FYRCaWRyqcRzySQqlEJNQrBz0V+H1rOqSgpQNJPEYeHZEWJcwg0kGxImkGPAAmRsexc+c2SWGqrwvhmS9+Bt//wcu4fnUBpSIFnHlJQyMyS29BFvBEVPOCzioqACcmfH8S1mB3oG9ZN/Y/uB3/9tM3DB9blcDFn5lMRqUzV2ge08EUis97R2+spCjojZuHqtjxGZQQBrlo03v53O7znNTFlzZW10Wy5ovSe1TuSacqknjdydvnayHyQTiaozdB+g3+tW5WNHrFv+P3eJ3UIabeOw8Bir2ENiXhKWWEI3NwRItYfG8U9ZUimn022P1enIym0bZ3n9BgHK6ioh8BuHjhOhJRBjF4UN9UJeKyQNAnHL3OngCKmThuDo5jejqD2CL5rH70dDajPWRGMTqLVLyAaDKHktmOhYV5pPI5TCZSsNp9cLr98IUYkKHEb0R26a2c4roKL4jlGcV8QBYzM1HYbT60dbegtT2IcDyBlqZmxA2eoFx3oxHjnqYRc908iOg2osNxSCu4F6yjgQT+LghiTinzddErPFg64hj2Y0RQ+Wc56Mj7N5vEvktzaTmx47oRpx0jSlw450ahJciQ0y6f+9mTQ0gsjqOvpwNOnxlZQZW0c4oKGqKuY3wsionxGXhdTvGzJT/d73OJZRHvHYqQZibmZR8TGzOTSvniGieNx+60wuf1wmJzweopo3fNckRjFcxNziMVj6C+1gtfMAiUVOSr0OCEK2HH3PyiIKBuu1c44FZrGZHheQRcWVT7zKgJJNHZ4MbD+zfCX5kGUhMopyYA6lJYJon9pVmExfI5sDimwImiOWXpTSkdTNxf0xVkig7A141isAs3F204M7yAhKMOOVJXyhaxwCMIRztIjUqqfUyJx+jrrPmx8rtMpZQXL4tkfY/o81U8W2nbKWJDrkFaZaZx8fwlTE7MobWzG9UBH3IlBgzxXqPgjyN0h4yWWTRyn6fndaqcxR/u3ybpVu0bNqHsqoU/UItMsYznfvJTXL5wEeu3LkeoyosLpy/j1q07iCVjMt3gPaCpSnSJIEpKXQrXssulvKNFTGxRtcES5UCcQ1SDrYtcvl/VwPNeUEW85gZrOod+jH4ufe5orqxGZIXzKsERCoTTqC5dH/h32vGEdQfvH3ro8/sEs3jf8Xt8LQKaGIFVLBbFntQQUWtkXqPumnOtC2Fd3PK1suDl88o+axTPusHk2hdwQCY8isdOqSb5uPyM+FnK2jaZRIgaCAVFtE9+9fjtEZn06EmbnjzyNek9Qjjhonuhg4dyyNBgVcDvBzUBdKFRtR2bDFqxuSUXgI4nSkRKpwy38N7t9PKn+DFfQF9XM4Ymp2G3AB3tHbh9dxq5Ugnr+1bg+qWLQqdpqq2TGobvrbO7Rfi8yUQMO/dsw/GzF1CslLB7ywacO3ZCBPbrVq3E+ZMXYbW40dzWiPGFKZkWH9y9F6+9cxgWvwvre1cgNzqPeDKChpYm+EIhnL3UD291HVasXYdT/ReQNdnQ1toO01/+Px+v/N3X/hnf/u7PMT6xIKKx24OX4ffZxDCffqm6a1I504TE1WGi0R3+WX94/LO6yGqDVBA/F5kqUDQiobsOojGRxZQYF2czRLRobM1fCq1Qv5QlFRekcDoNTi8vlioQWMQUpPI/9PCDuHr1IlYs60RiIYx8Pi5qwEtnL+LQQwfwyusv4tEPfATP/eKnePojh/DSr47hkYPvw9sn3sCB/fsxcOsWqnwhROZj8AQ8KJYZSxnBypUrceniFezZ+wCOvP0Wnn7yCbz48otYt2Y9ZifmEKoKYT66IKrDnp5eXL96EwcOPIbnf/mveOLJJ9F/4QxaWmoRDRclxW7Xju14+bUX8fgHHsXZM5fFr5McmONH38YTTz2Bt98+Ie973fo+nDh+Fju37sTJS5eQSRDB8CBPJKhCQ+WwEPhtIjYowpJP4B+/+sdY1gyUszOCdp26EcXtMFE5CmJMKFnM6Kh2wJpZxNRcAiOzBex56BAWE1FMTi6KfRc7b15r3ijZLGMfFfeTm6suzFjIsANmx6j52TIBEEW+GjmpQ5Uz2jKyiQI++sFDqGmsxfd++AvJSJ8an8D8OLPgC1i1eqVcz6vM2V5MIJ2aR9+6NjT0OhBssErcrM3hUQrVitr8aXBNAQvFN3SeIFJgM4RqRGcZ6UoFONdPIpZVrgO5CjLJAhKxHIo5C2ILOaSiRRFrEKHlGKa1rV0mBouRObF56uqqk1qa1AYeTnrkyxGULuCkQE1lMT0z5q++AAAgAElEQVQ2jU2b16qUrizw/33hU8ihjL/76k9ghQOpdFjuM7vB53W57VJYC9/dsFbjOtcbuaDAVic+9ccfxrnzF/He9QkRGljNpDQoP1x6TirrKtqJs2CkGIUIpyH+ymeWnFZ4f+pf0jRQ3WMUv6QNCE+Qu5Zx/bQ9jmzwRnCJjFd5EJTVwaWnPTKKNyKHhXdqI0JL1XQRXpd7KeRAc1O1IllTS/g8+iDXQki9vxB9SqUSmB2fFuTVPJNAXSmHjpAT5pAfpxOAb1kn7AETyoU4kokcBm7MI5PLY9WqPjQ0OnHr1ihC1U0IBX1weFxobXXgwul+zIfL8DiC6F7RjoALyE4Ow5IuiWo/WzYjY7bAFXDTkgCRxSTuTMThclfBQa9yu0ssx+gdSg7n4tgkkmm6XBRhNfYvNjbNHc2w2C3w+4PwB8zw0B6vrOhe/Dx4WCkDfLWHSpywMVHgY7StoC48eT1U1Kk6DInYyqhVplyKEqEPfxa8wu81BC+6gVkSKhmuNoJMGQb7/DOpDry3aR/Fx6pxLFAyWTFwZ0J8kieGprFjay/sHgqd7FJs8bEK4SePmNzOMjLpPK5fu418ViHMEmZUoeC5KAmCFMuJdSBKoAsM129VVUDWNcfTNLMoVVxYvrEeTncjbl25g3wyIchtV3stwvEUHCzeHHZpTsmpLYotkxMDI1NwlUuoNuVR4wFcuRlsXe/CgW3dMGdpp7cAEwtC3uR5FarOhplWnfIlY2IGL5TFDYH/L2cURYakWVG3IiIyEyxC+7IiXaBLRw0qvpWYLoZw5MpdRK01iNtcIpYkWEHOpliiyb2rJqe6cOP1FBoRw57I7zTCNcgt9QUCcr3JO9eItjhuFMiEVklpLFAoRmMTwmYznkkI04eFbjgcgYMxwvmcuLbQFYIiQK/DjC88sRfRxWmEHS786mg/Pv2ZP8XKzRtgdlpx+eYdzE5O4Vc//xkKOfqphkWkzWZAUxJ4bbkPuz30vHUaXuZqneviUk/mCDpUBZU7g64z7kdHlTOQAlBYoDIIigAK37ebqaRGGtn9xba+J/Q4X4kBFRrM986pDzdaLWjX1DTueZyAeXweOb9mpmelyeIX+c98Dam0sunUYjsWogocUnoIZXmp6GhsZnThy8ezyOVj7m/q+Z71z+fP0DWPvtfE8VxAA0VPuN8Rgl7C/oAPoZpqLIbDyCXSS/kAUnuJa4VCyHVdxtfkD1TJZy1Jscb7E0oeBXjUBeiAL3pJZ3OyzpTNrAoLEtBSKHMMi8mJTa2dThhWUsjyCHrsQr1JFU2IxGJYt3IZJkfuiu95lc8vCC/fS1trPabGx1AqZNG3ZiXeGxhEoZDBvm0bcOLtd1FXHcLG1X24dPoSXHY3OrvaMDAyJPHY+3bvxm+PvA6zz41tqzciPjaLqThdxjq4pWLo7jgqdjvqmpoxPDoG4vBt7W0w/Zcvfrbyla9+A//0zZ+gWHbivff6EQ5PwGGnZU1pSWjCxaFshSgWu8df5ELTlhmC4litcrFpgs8FSu4N0VqdFKJ2DwXZC5+sUkYqWcCN67dRyLN7UGiuQnQI56sbSQ5VevRa7iV56YJaRq7kulVKWL9+FUaGbmDz5jUYunYNzc3VyKWTyKcL2LV7Jw6/+RK27z6AI8fewb73b8ErvzuJj3/wo/j1b/8dH/nYh/Hqiy9hz669OH/mAtatX4cr199DF+OVMwnEogn0dKzCtRuXsWfvLrzwu9/gsUOP49iRE9i7ex+OnzqGrhU9cjNEF6Nob+3DxStn8NAjB3H49dfwwPu24eSx99DW3IzGhlqcv3QWDzy4H6++chjL+zYgm0tgamwMjz3+BF747YsSPFFCHosLcczOJJDOkwtpB5PxiOqmOX4gElgow20podqdxVf+8x/A51iANb8gm7/TbkGi5MUvjo8ga25GrkjlZgXtNTaY03OYDydxdSiBv/zSf8ZMbB4nTlwWAYgUqmZdyNzzaRTutCG24M2hR/C6++ZNTaG95jTRiYPcQqGblO0o59L4xj/9Lf77338P/f23xPzb6/CiYsqivb1RCuvR+XGEZ6NSOJIT29FVA389YPdWYHdZVUCGKS9iIRb0UmjmOWJXKnB+Huw4qXbiaA0lCzIpCtGIypiRSeSRimdkfCKIb4FCMIt0yp1d7fD6PIjGY4hFkwiHY2jrrIfHqxAKl9O7tInIeF7U7vdUyXS9mBidkA7aH3KjmDWjtbkKf/bsp/CLXx3BpYuTcDlYQFCkyU2eRWtFRktsLkmfYAHLYl1PM3hI8Vo31Abx9AcexkuvvY1kkgcrCY6kPjCkg+JBFgvKCYH3KykNMq5mE2pXqBFpEERxeZ0EQeE9ZlHoqSp+9B2q8ib02JSvRQtFNHIixapViZ5kpG8os/kMeoIjSmizElncP5bj2FYKasm0V6JSUhc0uqtRX4UYabSH/8aMqkAAN89fRno6AXM0iZUubqRlWGuacLVoQdhjQkt7DQJOF44eOYt4goVoDnsf2AoUs4hFmQ7nRLAqgFC1H04UMDU1A5vTi5qgC4XFOZgYjS1TgAxSNgesVR6YbBVUNdQgthjGpf4xWCw+eIJeEbJyMsbPI7qwiLt3hmVkys+YdZLZUhKlfzAQxEI0ismxEaxa0wd/NXm/aiomIEGR7ikueDxqjdkNFEbzPtlcaeqIRox0gaQ1E8KFrZTlgOJz8n5SdJ57Y1G2vSzQJZqWVAFyOum8YzQo8WhMrg1/Lt139LSHa4rXmu9tIVFCMZuS5MCRG3NY1RdEoLoGTkarxqOynmXcSx9hEaWxSDQjEk8JEkmLIu5hbGB4/1QFgnB7GIJCiyim1FHMxkmHSbiP/NlWpxfVzW70dPfh4sXrKIiFXhjLOupAATSbeSKYpSzbS4YTWOAuRuEvZuCxkFK1gA8/tB5e1zSsmXFUSjGU0lmxa5QzSjgTNrHdg1mtT8miNc4ridQ2GjJR0vJLZRygQgqCFMk0qregTHcfFjAZOwpJG5JRE5yeHlycNuNazI6JvBV2rx8xCsZIZxGfWkVnEE673YbsfcEN0iB4lB+6TEMMhE9P1RhwQe4+0Tbeh7zmik5mRTqZETccT9APu8kixa3NxuRUOj2ovV0oSijDns9iS00FmzpaUFvbin/+8at4+GN/gEpbLTbs2YZrN8bxsx8/h2w6JtSp2Zn5JRtLngUUWinea0UCpgz7bSnA+Xj64zOs6H5ARNuQamRScWi5F6oGm9MpXWzyMdm0crHQgjgNnumijJdFuMFGg6ZQVCVq4/RL7hGjcVfFcEHcI7hf0vuepwr3ULo3sAmVqbWAJiUwxVK/TgHvygy9orVnRl4vX7fWK2iKB4to9Zmra8Prx3/L16Vfq0y0kkwXJYjEqZYSJbqdLtkj9RrkPUoXFjZzkWQMHd1d8Pk8GLw5iKBbWa8KaitcfaWb0mI5/nzhSBtrRPOGdRMiNZdQMdhZlkWgqikXGrnXnzvpMgS+9HRX84wp1uUdQ44/vYFJbyWdxmayoFzIIOgNyLnMxozBHpMTY7CZy+I0MTozLWfaxpWduHxlAH6vE50tTRi6NYKQN4BgwIWpmQW5hitWrcDpK5eQtVrR2tCMyNQC4hUTqkJBuZ6kXWXFj94lZ08qm4LH64Ppq//1mcqff/7L+Nb/eR7VtW147Y1XkIjwUGahqbz9BNoyvjjmVhwbNVK7X0AhfBWD86sRXilK2ckWlGWI8BzFzFuht4wVZawwnRoi4Zh0zfrAVB2fKoD5waczSbGe0oiI5gJzQbrdTlEfsttAMY29e7fi8oUz2LZpNW5dvYzlvavEk252fgz+YC1mF6Jo6Q6g/8IgHj34JF57/Xc4+MiDIj578rEn8Oarb+GBfQ/greNvYv+B/bjYfwZVwSqYy17xJvYG3Bi4fQv733cAh19/Cx95+mN47uf/hoceexgXLlwQNX86UUEiE8buvTvx6iuvYO/uzTj65jns2bULI0O3YHc5sHHzRvzily9g/4FD6O+/ICjl1q3b8Oqrb6KhuQ23Bu4ID8ZhU0hLIs1xZU5sx7iZsICz5jLYtaUF/+mPD8KRnYDJtABTpQBTSVlR8VqMZ4N4+1oa2XIVMoUCGqoAfymGiZlFDI4X8b++/b9RcZrwnR/+EtG5JCpgMpnyzFQ3pTI5J78pnUnL9VOok1oLvAaixNf+hHblzcsbTm4srwsFJgLdHce//Ms/4NXX3sWRty9idnoO+UwWjU1+eH3KSou85GQyDbvNiampaVy9zghLHjY5eHzk0bL44givggp9TmXCqJotmIpCyyiR82S2I0l/XLEgpHk9VJoONU1Ugtv5b8xobW1BdW1IkCuGHvB9zswuqoMikUJPXw+KBZVY53RSjZ1fclYgQqNpFfQ9tNPloMjOmCZlWTHUZjDFX/zFZ0QB/o/feAk2frrFLIqltAg+1SFWEM9m0h0EmRA+H6kJKgqbSBN9Uv/wkx/B7PwM3jlxScaIemrCxjCfowr4HqeN/14KXY5i6exg8G01RUnzRTXaopoX3WiapADXxahGkXRxq1FtcVe7L+JS3AIsxJOM79Ng3+C08TAnH5FoRSGTllqC9ywbOG7g5MDqkSCRUqGiiBevQgz5GvTfm8sluJ1BjN4awMLAOFbZ/aj25ZGra0GiJoSUnalXcUxNzCKfAaKpIuxuG3ZsWYX52RmQ8cCDobo6hADjhs0FOLlWZ6Zgz+dE0JpLl5DlOVlXA1uVE+VcFnYfFdhJvHd5CmZTQFAvp8clB14ymsTk8KgaR5bUdISo8LIV7aiqYfNhxcOHHoEbszhx7BIsQotQCZaK48zGnYezAgRoHcXPW6NFXq/iFioRj+JK6nGrvhfFYiylJjI8pPS11j6u/FmMgCa1wyr8f8Xl1LxfPp6Hs6YoaTccPkYfbiabGaMTKQzdugGPw43FhTn4fFa0tTXDZrfC57uXWFkuK2SZfuUs6HgQcQKkVnVFIuHDEgykhELitGBSRS+LuBIdUKRZKiJQHUTXmnbcHYhhcX4GxRjTMC1w+ANwuSwoJCPwuoNw0mN6+iY6Gx344J4VaAmlkE7fgYuCswLffxHmCqeJKp1RVOtGASvnHacW4kRpgVTrSgFqFLi0OCyLDoLFblnpYiX4hFReM88fvjuZ0Kj3aKo4UMlzsftRyYQQLzXg9FAS16JWhK1BpPMmWD0sqipiT8d7WouZeP110ZE36IWarqKnalwH2hmATYUENGQVN5vhUOTL8vNmU8vn5ZmthVe8vhoJZWiG3xNCKj6G2lIRG3vX4M3XL+JvvvlP8KxvEcHh6y+exo3+i0hmVCgDXwOLPhZa/MUmjzZa4qct0cAKoFI8UU7bShJdy9fG4pfOEuQRa+qOpgzIeS/NFRFwRZViAyC1A8h3V/sk/5+P0cWc/kwUYq7sGPmzKXAkt57iOJkiGXQCCedhg1BQloxNzU3i2c21TvtQFXeskjcjsagET5DOoNFsFuuCehayCrQgvc6ojXSRqEV6CsBT9Y1QBnSAhEEVUsJlxePXIB+dM3i2ScNHhJthFnYHktk0ahvr4fZ5JdDryrlLMvXTiLGmP4hPs0TWq/1CTe9UuAY/Hz1x13sQf76EfYm3fhY+j7JTk4aLa0mag7KI3aiJYSMhezj92OX5FMVNekWD0yyNl0WJZSUTgI4epOZwPyXfvkI/FQ67rHDazQjaKpiP5eBwcgBEz24nHJxoW0oytSMgEE8znMqJEn2wC9TEOEWkyn5TMgc4hc2mBRRjTcj3JKL1r3zl2crnn/0v+Oa3/hUdPWvwq1/+AguzI/B5WJCSi6tSl+4VoUYHaozR9CGkNmyzFLxqjKo28qXN3KQ6DS4qLmD9YVBBTT7IyPAExu5OGeNYw2RcCl6VoqVGnWURseiRABeF3HAy4lZdk5MoCMpoa2H3MIQPfYB2YC/goQOP4NqN91DfUoXoXBw19TUYmxqF1xeC0+aVkUBLRxMGBgawd9dunD97Hgd2H8SvXvx3PP2hj+Cd429i3Zo1uHX1riSEzC5MIVegKrkH16/dxI4tu/D28aN46PGH8cabh7Fj606cPnEJ7Z1NKJnzmJuex+5dG/DSb4/iqQ88hTfeeAk7dm5HJpvA1WsjeN8D+/HWkaNoa+9CPJHG8Mi4Su/yBlAqU/2uTLJl7yqbUWHaFtX6xSz+8EN78ci+NqSTQ7DlqQBWi004QAzOMBWQszfgzSsJzKaCKFqdqPNVYEqMYGY6g9szJXzt63+LnjXd+Ma3foLp8RhK9D+2MH1Pmb1zDbBhUDepSRCkJX6oETzBtcANRtAlu1U6VTVGZVFHT1AbFqdn8fk/+3/h8jnx9//4AxGqcbU3NPngDzhlbagRFxEK9R6YhNZ/6TrikRiyOQ4nuAlVxE9UkqIKGXECkZAUekEzMUxM1Sly48GjM9PNohRm2EhTU+PSxkxBxWJkQX4mLXO4SS/Mx4RrxcKBa4VUATV+Z8etXB+45skNpRiIiC4PSj3yv9coKETBx6L3mT/GG0cuYuDajHTPtBPjGFwXvB4vCwU1+mKIiqAZTH0z4iPn5iMSOfz4o/tx+MgZZIt5FLJ0SOHhrA4ORY1QhyT3ViJ0VjPHbipmVL9uXjvN41WHkeJp638ro7icQm41ks/3pnl2upDigcWRKxEBjr914SWFldyX9IHkOJZcubQ8jhskExppqiaoMgUrItBTNYWsGTkElFWP3kBZFKs0PV7rnCSmOexWTNyeRDlVQbXLK2Owjo1dCGcXMTA0gXLWjHPnryJY34i61gY4TET3kyjmidY7xT7L7XGiocaH/Pw8rEwVS8eRTDEJ0gWEPLAEHNJYSSIYQxrsNlx57w7sDvJPpRtBKpnA9OjskgCEI11+Xr2rurBj51pMz4zBS7/K6TAeP7QeL/zqbbQvX436mirxUNWHGqsodQjRoEYW/1JD4TNCdFx+nyBOREPpEKEoI2raIo2hoI73vHr5+TGoh1ZQco3TLJjt4vig+a48rPXBphElPQrmNaJwTzdXFqcFtwbCOH+uH6ZCVkJGWhqaUFsXlBStULXiJ6q9vyJBPPQr5hhdN0eKl00La0V9YMEmXFQLo4wTckBm00nh4NbW16CQjmPlplWIx0uYGplFdG4OHjNQV++GuZBGjS2KZlcGfd2t2L6yGo7EKCqVKCq2RQOsTcskh42fSBBIJ+UaFTsvlbAo1llyYvLFkxfCQAyOhpVVFYNaTPRgtlM8B1hl3F6EycG1TrsUuxzesijYjMvZRNoqpyjkKtA3z45CygSLowWxcg/OXE/gRjyLhL0KOatLJjv8WdlCHlZJ8VTFuBQMFjbuCpGVCZbxGevoXaGvMMHMCLeQ4sXMfVI5QJAywT1MT2p04czn4fcVqkptAlCgk4TZhWLKjG889z04/Xlc6h/Aj771UyQWJ5A3JlO8V4n2qTS+ouxX3MfESUas50xi78WzQKgx4s9uXbqnZTxOGojhrKNABVVYLekFckogy/tfBUUoupVu4LkupfaQxkQ1mrL3GFQhNs+81uxZiHryLKW7B1+vumfMIqZjqIvbS1GfmihL8hoLKk636HxjONzwXNATFX3mSahHNILaunqpc7iW+btuPHWhq6lc99dGfE+8/+htrPdkDTDyPmd5zn1bPhvuy3QTyiTR3tUFs92Mhro6vHfhPRUEZHzGuqjW55FuKPheaDuXSqimWE0W1PRP3edp+H0M4SJ6S5tMRekQ4arXKwJRghC0M9SgB89XtZaIWKtJHl8L91c+Lx0c+PlkUqml5kTXbfLZZ2iVSEoY3UMggRe+UC1yuYTQ0fz+kDSZ6cQi/J4gnC6nOGrReziezKhzwGGH08V8hKi8D+WrHBf0nRNG1h5MjjP99Zefqfz1V76G//b1/w2rvQo3b13D3NQdeN0Q3hY3AK3K5xtn96YXl16UrPjpB6jHmmrUqz5IvaCkeCkr1EfFwKoFx4OBHoAz0/O4dWtYEA5VrCluC78kPcmgOdBUXzwjdcet3SIoGYQFPqcXfje5cRlkUnE0NQWRTSbxyMEHcPbcMWzevh6Xz1zB7t27cPT4EWzYvBEjQ2OoDlUjkVNJVvXVdbhzcwg7N+3AkeOH8f5HDuGV136LJ598HC/84lXsP/AQLl0+h5b2ZjmQKCYJekMYHh/Fw489hOf+/ac49NAhvPXGO9i9czeOnXkb7R3N6Giqw7vHzuLJpz+BV159Ebt27cT1Gzdgsjjh8Vfh8pXrsNk4KmAHxbFGBclUFol0Ssb19L/jkijmWWBl0dEYwN88+2l4zTMoxEZhK5eQN8dhNjlgNakwBqJoHAnZzQ5MJvx4/VIEJU8zQh4rbFmKdaK4OZ7Bf/zcZ/DhT34AP3r+tzhx4qZ0hWawiVHNhhI9GebvFqXG1UWv3ji1KlaPaJVHLHmE7J49QhtIRWPwOjz42te/iH/4xvdx8uQ1pJMJ9K3qkkK9UMqLNyT5ZwqBtKIslmEp6ZyHRuZkTYQXZtWo0+6Wbl/EMQw6EUoATbctIowRFK+mWv6ff0/KAMdX7Nr5dxyjc2NWa62MeDyNYqEiPpVcn/y3tOmhabtsmPR7tdqRJ5ePLgn02jQ2a74edtK6QNMUAZlUFEv43J98ElaHFT/43hvyWaobkkWBagqImpM6w5vV7/PI+xK6jlUJWsT3vVIRFXVddR0OHz2rEJS8YdBPz2QmkQnXnodtWQpen8cvaItWAmtkRBfAenPUlAM+h/ydwy6FgGw2Bk+bj/X4FcdN01nkcKHDAF1PDISfG6Rw2tweuddJOeJkgrwy8ulcBhJNwRIPaXblSqmu1gyLLu4XbF60yTy52jy0uYnxQC4bNmxcozPjCzAVnAh6PGiqr0X3mh5MRYZxa2geZ08Ooq13OaqqzUglYihmiBSVEXAzhrcW7d0t8JZTyE/OwFz6/7l6D3Dbz6rc9529rr52b0n2Tk8ghJAEkiCBUESFYyGoWFDBdo+93OvxWBAU9do9XrEe9SgieEWKBAgJhEgLSSAkpO9k97L6WnPN3s7zG+Mba+17Fw/Pzl57rTn/8///vvG94x3veMdIrfWGNvtjDaZnVJ4t2hACAKknbp6sP/v8WRWKeO9m1NxoauHcgunXbK8YQy/V5iZ02+3XmBk6ce3rj3xdx4+fVkYVbTYGes1r79BkfWyd1uioI55aSds0vD5IgIOeteC6a+/KpkRtjUZ5bwAKBp+Dlq5nngPXEuQA9zyADlp/S9asmuGMMVrE2NMec11yZkzNeGCMt8sphubS02xmdfz0gtaXl2xPw8ZQajQTfWwqczB8HMCwb94gybqL5lIOKNYpEoRIqPjcHOZWFuYAxKs6M9Jcrabq7gkdOHxYD3/xhIYrp1Vafl43HJ7XTVft10uu3qVc60mpd0rD1roy2bYxr5CtTBrDqkgj+4tLF/JjO3diDQdQMk9X+nrZPybBcPAJKh4X/cwy1hd9e7YglTmrhqZjN0IoscV25pXKGve7RgCZkTR7Kr0++t1Cv6B+b5eyuYvUGO/WBz79jBby02oU6uqOuXdeATXNJs2xnJWp+hL3MvpmrEJjPstouV3CFOcuxIjrwr1yE+AQYAVw4x4EG8o57glW3lx/CplJve4Nb9Adb3i5zi2d1Yfe/zF94bOfU7fVULlWNxbXyTB/hkFuOdvse8x8X8euUY/4w7VwHaHbhf3fSqawoGtvbsVUB+pdB0VbJfntpjfK+zFOnvcnptJIHnjBPm/emWD0zLaek00a1xwyHYgCQCfSmKgioRtnYJPdS2W0srZmsZl/v/A+kgDzuySQvHRIKfi9SNj5HfYPMwCwSyVxJj5aD+TQ5WvGvibrT85WXFJgeJn6aolFrebDQ5AbDLoq16qanp2yOHDsqee3ZBy8f1TitojI1A/F2dgH9Le9AY6vYMtNitFsGFDli/uO5jkAb2iXbRgRVbm+J09cG+co4Jj35r45oVI01p84g4TEzvNkjRj6Zny2eQ7xOo4XeqoCrjfdnccmv9qglb6qlbr9ubnZ0FStbvu4PYSRztqgM65jfm4unTew22S2eeos1luQ+dmf+KHxO3/n9/S//ulDWlrp6MSJEzr+/GOqlhFhJ+1I8uKlVBKaIcqd24A0uuG3p6zETYqSG4bwsGOB7AmiWwes8G0c6ktfetgYu8hK/MOSDW4PmbAM3bd0mqhCBkyALdn3R+OeiuWcZWQMls3n2hp0u9q3c16tzoZeccdt+ty99+lVt9+uT33m43rNa+7Q3Z+4W699zWt07+fv1+WXX2YjH0etvmoFyoNruuTIpXrwkQf1yttv1afv/pxuf8Vr9anPfFIvu/VmPfPsM8pniirlsH3q6sjVR/QfH/+YvvVbv0V3f+xuveH1b9L7PvgvuuW2G7V47rROnzija6+9UU89/YwOYoH28KNmtYP/LKOAq7VpE2XD6rI5ApQAHq20jV5z2NFbv+923X7LFRo3Tqg8XLdyP6amIfC3zZNKJAAGANcwO6XPH23r+NqMMPAerD+v5ZUNPX9+oBtuvlH/16/+pI6eWNQf/8kHrHyey43s3mERMxiSmTtzzJ8Eq9jMPFP+H0lOsJtsBLKuyCCtJJovaX1xWX/6J+/Q3Z++T//zr+5Rt9PSi266Rq32ugFSy8ATWCYoT83MGtAIPaLZ8lL+KGOxNNSg3zYQBVPrnq9lY6ithGRarqxNQfKmsIwFEmMiynRzO4gxEFZh7jlsWFPnzq4ZcHnBC6/S2vqyvvaVr+vyK69Qq01C4SxylTIsoDSV27k3oSfzsnNxm6EcjjVRK+p7v/9N+sx9j+v48XPWzZ/JMW6UgOzyoNbmmv1OperSH/aP24uNTEPOV71a1Z1veqU+94VHdfzEooOhfCnNivfDhMBmpuPZsd1zPqdb3PizCg0ZQYjAEkDVDx6vosTBGmOYowTHeOctpmjgHqrTE5OmP4xnzbp1z8yB8vxUU/EAACAASURBVGjfaI4BOA9IfsrqjHP2TKpTNa1ttjQs1IyxZIgA073G1gSGdq+rjoEsGM2cukyigokqlKxrHWBMibTVaGttuaOKqpqbntb0dE2XveCgjp87qc99/qjm9u3X5saChl0f1sDnPLR3hwrjsVk49RZOKbvZ0ag71nqnr0GppvyhOeXQ4eSZCoijhst0+GzPHj1pxvwbGx2dPn5O3RbNQZ70GzM1kl7xuls0GK1rNOio1xuZ9dVXHnpchcKUTTR72Uuv18xkyRKI3sABrZUzzf8cGOE6RGNaExtlFTUAhskC8LF1OUSw9PaMCt4sCEOFcX0M+wj2Ha0g319bX9fkxMTWAIMLtXyh++PzrG+sGmCPQxvg0mgga8ppeXnFgFMh45UAF7SSwKDTdNDL7wGEQw/u8cGtAX3y1raFFIe5AScSfMBHsaxqYaRbbr9Jjz7wuKaXTujNL9mhF15RVba5onHvlIRN2RCGkbH0VA9GyiDloeoIZrdJFSONmYw4htUd2ZwKJLshrbPBBWlvDBBWJ6JAeR9oAcgdZVhrRY1HgKzkk5xHvuKa9SBpiLe8Lm/CNZh3uDWSOnAyg2EY4WFJGk1r3MUUf07HVqf02WcaWi7uUr9EbOnas9xoNE0jjjVZNEvhxMHaYN9SEQJkBHtuDioDZ0q5JiMLiuUtEMnPsxYAaFvSGOzTGEJiFVe8gnvSsKw//fM/Va6W0S/84s/rqceOqhhDcxIZZaV9hm3YOe37nyoREkMIm2azbY2H4eHtmMLvlUkNEhEWEkniMFW4aLbyCuHILPv4WTSZrBuqaiQDrCkAUCR49gySdzO/B/imH4PvA3gDWHKPQg9v67qQNSDKFFKrIPWThjY1qAHMYrAGz5r3Bcxhd8ZecsmQdH5xySqIxM+QNMB+0xjI67LHuP+4hsCCQgCYbpamVfba+rqQlvCz05PYme7U+samDX6Zmp42FwVAY2fQ1cFLLjZSErZ/8QxTEP18jhgfOIpr5fVM41ypeeKTsJ3pmxN56Ky430vYXZ5J9FSZr3cfNp6kz/u0Fs6fs2qX4wD6WDxB5rM7UZM3dp+mOuKRX59bJhKT+Ow2tnl11c+fZMkJeWpMtk2OdLkKn8kIlJrLvIx1N7A9NB9hXLkYlMb9m5udtfhB9sF1FVnbDEZaWlLm//ypt41/4//+A/3Tez+oldWennn2WZ099YyGAwKaSwUs0zQg4SDKFlVqaAqNDC/IwzQdb9KmxIEdGREsgUkayLa6LbsIu1kDqV6b1mc+85/Gkph4PzE9nqluS6iwqOkbQzewLtFysW5+wRlzepVlTsSncqGscq6kchUP4ax6HZpfmAZTVLOxpttuuknHTh/THXe8Qp/42Mf05u/4Dv3Dv/yzbn35LTr69JO6+tLL9MiXvqwrr7xcS+uranZaOnLZRXrm8ed0y0tfqf/1vvfqzu96k+76xMd03bXXaXOV8m9FS40lrW6s6LoXXacvf+khvfobvlEf//TdeuWrX6G7P/5x2wwrK211unh/InD3yVQwkNlcSYuLy/aQTdNoPpzoWJADME12U9dfvUdv++47NJFbVW6IA37TNWcmOxiG376VQaxcB1PDqEUaxwolLQ2n9MAzZONTajUWtba+qTNrWfVGff3ZX/yOZnbs1m+++x+1ss6CRD9NaQ1LHveM5TAJpjcyZBYmX1EWJ6B5YPPNZyCIhVcuGZBfW1rRj7/1Tdp5aFq/+Y4PWOPDgUt2mf7WN4SX8y25sTHBHihYR3wVyi6+RwtkrgYAkmRzw59kfbVqTd1WW+2++1hGCYpSjq/nkbDU8g3qQJi1TTd9u9XXyRMLOvbcMU1N1W2KV7fd18WXHFF/1PFGlgwm6X3z0ET2E5kpmT6bnPIxI2NZjPZ+2aE6jYF+4K3fbsL6v//Hj2pjjTHd1DydETMtWa9tCRfXwWe01yFfGXBfyqZ7O3HilF5w5RFdf/Nhffyur1g5dX11XXPzXko2HVnRg4R9rmDqEpiNw4m9x3vYPU1gi9+F8eb+uGSj4hKEC8zvAWv8O7/TZh/D3NFMCmg3n1TWa1aVbEYT7aYKS2vKLSyqBuOBYYfFRdiMnAZ85mpNG2juZtH3ZtXMFtQbjc15g6lVZaoMSGsYbjNom5OGrS2ABe+HJhpXkXFex588pXK+qrnZGe3YPad9l8zr7Lnz1mzTbfatFA0A4F5fesk+XXNghzbOndKY0hgd7c2BGrmS6od2qoP4N5NTdaJsuthCGYYTkD3WwvlVtZsDnTm5rE6HAyQl4LAT1bKm985r/8FZzeHpOeprbWVV5xeWVavOpES0Z7KamekJAzUuH3DGyTRv5thAudgZFJIEAOTGRsOa3wxUwZo3nM0l7vKZrPQ78klNPCOAkJW4s34w2TplNLAB/Xl7r9D2hetDHFTOKDNoqG0AiteP6kAczk6AZG3KHgGHA+zsWYb9eMnTXR18Pfm6LFrlwA681PG9VRod4o1bNb/tUZ/S6qQmS1ldddm8amuLetO1Nc0OTqvbO6USpbgOgJEpiugK15Ud9lgCzuDSd4b7iCUrrJexMkz2NBkRpUp0mZ40AH7zMLEwqFgZmmcY4lzzG3MG1xj+vDKVgkYdLNz8OVm1M+v7wfabgaW+6KC3RFHuo2r9Bml0s1Vk0vNlAATxZNguKjPcq0HtBfqPr67r2Y2sNstzFr/YfRFbeR8Oelh8i4FUFBgSE2Ah6TIhAvhexIMco73TNDN+j2svlSvWUGzl9ULeKmhUYXC1YU3feMPNuuTwYf3Je/7INdhklskXNuK99fHQmJ6YOXstQHCvbVPaAGow/zbIZjz2109NWxaz+ewX+OiS7EWyFU4iJs0ITJGqxHHvg8kOeQPNfgz+4e8R27zK4bIcW7+pYS0Yfs4cQDZECIDXzl05EcBXxEn0p7wme4t/w/ar3W1r9+7dWltb8WapNHY4Ev44t7iecI+wP/NuB8Za4bMx4n16ZlpLy8u6+ZaX2dCLE889q9e99tW6+1P3Wvq70cBJgQE/Q1Una9q3b79ph+lz6TV9Ldi1J0AOMDQWOck9eF8mn5nTUifNVCCOp94IY1bNE9odmvz1fG2zxvi+JVwQGeY20bfJoNwfk9MQr3CnWN9I1ae8xZ/J6aktsB/VUJObJMwYCTH36OzZsxbP7N7Y63k1ESALEJ6YnLDrh/zi+7xvsMWROCOfIkHinjqZ425ejcaGMj/34z84/m/veqc++OG7bWLXE48/pqWFU+q0N81WBIuaYDWi9OulFmdog9Hg4oLd4r996pRnCXHTKV0GK0ggMDbDDkhYpZoe+NLDWllZUxmdZH9gQSJfwtuREbNllXJopOi+QxbRt3JtVnQKEFjwL0S9Sw6dsywPwMbfgu3k1Makf0wWU4LmRhPMFLaWbr3pJt37mXvNEuy++z6p197+Ct3/6fv0yjterbs+eZeuvPoyFfNZnTpxVhcdukxPPv20bnvly/XP73+f7vyO79Q9d9+r6666To8+9TXN7Z43zdqTX39a09M7dOrMGSuRWSNCpSpEYLAjNGchw2Ahom9hk7W6zLovmbWMNQByuHebOrC3rB976xu1d0dB/c0TKqqpQs4ZTHRJbk0Fi+e65wCAACUz5+b7aKBU12OnB1paJyMqmK3MwnrBZsL/1m+/QzfecLX+8r0f12c+iwg+o2J2qP4IBtEXTbO1blkg09jC4sXYDbr8U5k7NEkOhF0XB6uGntOCDfZDY+n3fv9n9Xt/8i9Wct63b1alirP5NIZRsoApsJnnfS+nxsHZM39gBwlOhflBT/YJKCR5oGQT0gLbsImBiADGgWs2MHYm+L+bDtcm/WX1xONHNTUxbR3caJkx6KcUNzEFK5y1hoZNMveJSTPIDhbW2KUEnhHchx6NJhfOZqqhb3v7d+rhR57WAw8+pVqxrtG4bUw4+wkfUnMmsXKhSwm4h2x8AADAc319TaNxQS+8Zp82Wx09/cySpusTGmW86sL/yWyjmdD9FJ0tBrBZsElMpIHWtgOg0I/xDAJ4BavXTw2IUXbfPiwGW0wJDCxByQInTMzZBRWOPacdna4Gqy3VylRCMsqXGROdVaYb0h2a+/Lq5oYa0gBZr2kRtolrnp7WCvpkqjVY/tBsxEGNZy8serWqDQI4YIekaySdfH5RuVxd09MTuuLKI5qZyOnez92vlQ0yfQYuzGptZVOvfeULtPn8ExqvdYzxaK23tDksq3j4gOYPzenM6RPqdRh3jnaOxpShBt2Ozi6vqVCa0JnjC1pbgnVP5WeaofIV7Zib1oteepXyhaEPB0mlZIJ/fWLK2BxrmkxNN1GJiQaS0PmFF3OsJ9Yoa4LhDlsHvJUWOQjqdrh4RQCHDm8kDdkRnp1xQLDiL9Rxhk4bsGpd3qU0LarrlbUdO3dobZWxwA6qrUeDhTza9iZF0hLXvdHctDURjLEBrzQ+mPdeXnUNpEt+YtT22HSFI1g/Yj+M+rir118zo2+/uqr59nkVck1l+usad0fGqFsTDM1IhbExu9hoDos5q3iU6k6iGugtuRsJiamKzrpa8oz9Wqp60BNAjMZ3HomdVdRSwurMFGHmQglTsjNBW2u+qJATjOAeIf11H3CyO2IxZX8IHF6DGKO+xSyIDICMNRGOKhp1ScBnNcxfrLPrM7r/8UWd1pQWMwX1hmOVlVcHFhvPb2umyhlrBaAIcMczsMN9Axa+kQiWFQOlNAfzLHjGsJmbbdfo8ywoBU9OTvkAo8FQO+b26thzx9WhwmEJvjOfyCY4d/mdILdIBoI55c9Wu6P19WVdecXl1hjJBEu+T8ytFCuWFOHmQE8IMZVr8v6IkgFlvx4fkmIydZMuuUSy0/U/rTmzAZipbMkS+DlimTPUeMy6qwjgjvvssZGR1Q7yDfSbfZ1bb4FZqLQYZsHeLSWD7BWIi/i89juU4YlDyOhwzxgOzJkKPGHkStFlGnFfIlk02V80tDL2myqfALwFWzs827e+7Yf053/1l5otl7Rv3x49+ujjmp/fqWKpbEk5euPadM3uQblS19Fnn9dkxZv8AOWsR66B66TKw/3g/U1TPOUyCQe3VYuhRmqElKCadLcd4kXO7osBf4hG3C2G3niMfC+SLOKUEWvpjEUaAxtN5QdcgAaeBM8Aa6oobTabRkpE1TXILNYm7xlSLJMn5vNWjZiZm/UENTXLR3WC71GxZg3xnvx3MMLG5McQNHpVfvEn3jb+1Xf/lv79P+7R6ZMrevChh9TvravXZvJHQfSaB9salkWexTnrG2WUKFEY+EnaFf4tgBffL5fcv85KrmnMKYdFtzMQGejaWkML5xdsTnsxV1CxUFGxIjU7G9q394A97HEftqGo6emqTp85bUwcTU0a9zSgQxXt6qCvUoHNSdMBAvW8xmxKGIhKyQ6hDHGHVJ9DirI205LK7j0MnY/1EU0T+/BxO/GMrrj8iImes2OAV0UtwNjMlJYxPZ/fpdMnzxggb7Q2LQAR1GGarKaWHjgaRVhurGP4MzpEsWMrFmkaMoPLxKgNNBx1dOnBHfrWb7xZ1101q+7GSQ2768plaChzM/Rgz2ETKAdZZpQaGiLR6FsndkalXFbLjYGePdPW0XN5bXbrymSb2uyWNbNzny6/6gr9xq/9pJ49u6Z3/fZfq4vmBUeCIdlgGksKm55Bazuwca1edvB1AMsXZf2QHwCw2FBmF4SN2Bj5wFCtjZZ+5zd/Tg9+7ev61N2PqZjN22jHzea66rVJra2vmLzBvzxwRDZvpfJRdP66JstL8dvOIZFssUkvLNfzasEoGUhG6kHZneEP+ZJ6fQT0JX39609rfnLeKhk04mBHRpBm4/bHvnG7PWQGGyriNZnPW3k4k/NrsbKhTZ3y/cBhS1m4vdnUK15+sy66bK/e+/6PazwoatQjODsD1+37PHdYQQIJ/81mJ+Ds3b3HAgFM+2azpz27pnRg35zu+cxDmpyY0zTWWckf0bpnUwOIzV1PvrmNxroFBGuGMwDsjWHOqDvLHXpdB8nOxjHBJ/RrMcCA74em30AN1jMaqNTtq/H0UenEgmYHQ/WaTVWVU62QVbWQtb0JgEan2Wh3NFuvq5PLaMx0vyKDX8fq9rtbZVyVqyaDHMOks2Vhfaen1KSpaKqu9VJVOVgmAm5hpJPHzuvciXVNT80qXynrhptv0DjT0ic++klVZg4ZoLv6yG6NN85rdO68Rq2hWdltdgc6NcqrdvFBlcoZTUwUdOr4cZtWhS0d2m18QBeX2zq7sKKN1ZZyWRryHAAAkirTO/TK21+sWhV2hFQjuRTAjmb4XCR9KU8z5sVZCp5FJCIBArk/JHdMpjI7oi0QmbUmIZ4b5U3ee2l50UBMgFK+Z9rcNHUM0M66hMUKFiW6ylkDobujooCGMpgpnrE1qzTpI2CUr4+LDlYO9h8+rEM3dVqvlGtZR8jYyND42SBNTMaWgEiwUVwXpW/iFppGDnT8cF971az+6wuGmh2fl7kMYhW1tmHd4+b+RZPMkK74nPhPks1RfqQchqBFrFigA8caFmTfY69nykWTFFj9C00vT8hex7XJIG1GI5t3uBEI2DPyCQF97r8bX+4VnzNW0B0fIFHcfyJ1q9n7+LmJlnZoMXM8Qi5kAjV7KQfEMPa8b1GDzary2qNudpe+dLykh89Ia4WymLMO9uyM+9o0sAcbDmjub/XQBHjkrLVR0MmlgCY4+/xpj/M80Yby89Yw2ET7jLtCzRjDtWW3t3KA4fIIm+5lfZS+gAPQUW2IGLK6tmEVrmuuvtwSd54ra5B4HLaRAWB5b2ts5lxsux60WELrWrT16GvGk3OuGyC0suq+w0FmRFwLHTiuOc62O0g20gCnA5Oh4RLAeezPMNYw8YAzCv1uxEE8ig0sJ8bcgGRax1yPnXfo681zPmNVizh3+RwMT+J62T9R4uc9zVuZe5KkSgDCAMUkeYDCb3rjt+if3vte7Z5hiiPWaBVLRpotr25Nz06qPl03hpWJaY8/9riqDP2g0RanqioNx12rVFAloxExqitWKUvWr1a9SecAn8mJD08CSIDw2Ofa+D+f06RaECPmsOCMMq+Lm4yx1EU/K/jelod0Smityjgea9fOXRZ/sOKzPs9szn6HdRAMMtghCFSfQupkYWiZI/nh5wDIUV3xJMib6Vmvhq+yxAZvPLTn/dM/9p3j3/jt39V9X3hEp04s655Pf1r9LpR3Q5P1SW00V6106MzsdmcoK99GANsUE6fnuRlRfrAMKHlTBlCxT5hmw0dZwxE4INWbcnbsnLcaE8wsGyRflBYWaCrbqcZ606bnbDbWtH/vvA5efERffegpra9u6uSpp9RY2dBwlFGFySwpo/OsbKwxdVRGf1K+whifBB9PPbltRdmM/HPqDLtWakXnxjXY5x77PGsCLSWFPtZWHCDZkQF1bF8YDGAWNvmsNbnY9B0ckIUHXMvGqQ7oRodxRQdDzKBMZplVV0UYbPwYOxvKjTu67JJd+sbX3aoXXrbfBki0N0+plB2pZ1ZWrpehzIhY2zob0U3h2Tfw8YpmiIOWjvJopqBmt6024vJWVt1BSV94bFWn1io2wWicK2v3/sNaWmvot9/1s9p3+BL94q/8sXnVDruMCB2Yfo1yNcwjm4JRgrM7d1lgsgXOIjVnBW+MYHN4CYfg5KVDGFS0Uhwqm5ttvfzmF+rbvuMb9fv/4+/VWh7beyBPsYfD7bHSJM0N7fT73lBgjNTAqwuxGS6sJHBosxEi+AfDHwlAlHjMLq3opS8AL4GIzby60rCJarlxXvUa2qKh1hre5c56Mt0YEp9i1bwag3mzcuOkMw78HJZABBQ2JtfCWqdhiL3yth+9U19/9Fk99PBRDY29cB/QmG5nQDuxgHwW9Kqw0WFs3u70NFmv6vD+PTp5dkHHT5+yALh//34fs41zQvqKgAqTwRqPzDhcNIIt4vq4bj5HeGGS9FqJMTXmBRiL8jtrwRnloa2VXLej/uPPq766rsnihFUnKqyd4UBl88oe28EJe0bwRcbD76LDq09OWNMS149EAabAJBaMIMWVgAMGCQvJl8ldRiqUq1KtrnG+pOLEpE0J3CyN9fiJRfXGeRXq8xrXyrr65TcoV+zp4Qee1sz0vMq9hoYrSxoxEKHb1sZ6R6OpKZ3c6Cg7Pakdu+dVraERLOjs8XPWW1AsF3XmxCkdP7WmbqtrwNUsqVJin8mUdd3LX6J9u3KaLBe0cH5JO/fs3greyKzQIBsYTI2GQRjwqMJ/09gg1nmhaCOezY/0/2P/5oe3Pdek44wBBKGViwMnmNZgsyyhaVOZIGEDhGw3G/E+HD5oEmEOQz/JPmNfAEoA/AF4jUXGJxeXEmtuGdt1k+zbZ2y6bI31AetL7KOpiohFN7gPA/B1OuoDULHz69l5c+WBGf34jRO6Ln/C1szCuQ1trrWUNy03o+upKNE3RozGkQJQm1O2kjWtrnK4JYyUKedMMmQsZAZNb14Z9GHJqsHIF/tlXBiIzRnmIXsMNRPl0Dw4APbkHonXyACq07Y0lY1NxmCyL3TC/D6xDg0vQJpEAScSpCg2SXTs14Hjjr0W33UJRXZIJbOiUSsvVa/Vau+gPvL5Yzpb3aXOuGLVvzML51WvFExeA1GMvAXJGDafAT6D1YM1BKxj9xZnNB+TfRa+rXBG7e5IJ0+ctwpr9Iz4Oew6a54jX+YTbpMReV9/f75YO+dY8zt3aGZ6UqMRzkIp+UkDcEzWNhhaY1QQJTS2RbWu23XrLJd3cZZt25QaAEZ5ksU2zLX0cQZY1dmkCsnlJY1pDgBG1Zd1a5a2aQJnyIgguoh3dnaNR1ad8olirnMmMeQqArjH+WFOIj0YUvZ1T7PTzkyaG4bZeLl2NCrh7AkAGZ/NmtGI0zD9Md0yJRgGRPG4bTdUrdOoNtSu3bt1/vyCapW6RpmB9h7Ya2w87DnSPauucU/QwzPhLrmPmL+2VZPdao3hEsYqc7Zk87Z/A6xSVYV4YV9yb2mQjV4dSAg7P5NTBURinKdUU4k3vE5Y04WUKdxX/Nl4osR9DUkCOnVsJ5GFwEbzuqF35t5TKd9i/BmhbE5CPtk1ztRYL+DNYLSjasae5meDxMn86A9+0/hP//wv9LUnT+vRrz2nD3/kLo1GHTUbKzYGkoOHznkvP3lwj6AKC8WbRqZk2Wr6uwGt1JHnTFHZdKlkz3xFxyb/bVl/HvPmjpUChFefMCd3HWi3s2p6K5pE0Pw0W6vavXtShw5dooXTqyZJeP033qzMYFMPPPCwPnnvV0WzKiN4la2IJmESYcAwRXBKSM48jzwDpgGLw5j/1SijZMyOxBY2R50Z+vP7rrexzW4NrRlli14qqBbo5B+a/IKA5MMWCJI+JY74CjsSjLcdDqYVotQ1VBGd4rCtF165V9/+Ld+gnTMFdVqnlWGMM/PhUzclYHrI92hGSo0TQzxW0QD2XOc6hulNjTl2f+mCHw4M9BaLWJFkVZy+TL/55x/TxOwBFes1Tc3t1MpaR9995+v0X77t9frr931cDz/4OMa19gya7ab5yfL+MFrJu2erlGHZYYp8PG8PChzMif2yzBEw6FqglZUNFTXUH/7er+gj99ytRx46b6Cz0VgzSzO0qui8eUYO3radO1yH5dpyC8JollKDRpTng50IcBdM64UgkNfp9voGAnup1LS05KbsPONBFy11V9NTk5qZm0yNGEOtrCx7Y9zIgwbBhc8EgC5VSypVSqZPgoUKNoM/rbFiiDVQX4ePXKxv+IZr9f7336dBsktivWQ4nC2BaVqHsGXQtZqaraaBDT4fGfWps+d1aP9BnT9+XPsvvkjX3nBYtUJZ//nFR0zWQaLB7xEc4mAgcSGAsRa5Fq43tJ6mGY0sOK1xK2EmN4WAzyFpqFTLyjCghL1azqnL2Fpl1P7SY5prDZTrNM1CMD/YVJUmKvab+TM6441cZjimmdC7uLHKwY87dN9mFJ803FjrsY7QWdaomiBrsK1VsOZGSnjck6JNhxurNO5rqlxVfXZavWzJQEYDR4ByUf2ddS1tNHXm1JpW10keS1oa9dQvTis/U1JldlrPHj+rbKmgyfkZ7d09pXIlp2PPHpcGGT3x9FEdO7moQq6Smjs4XPCILOqiSw7pqusPqVgYWfxwMOn2fH7fivY8+CI4838aU9FOTkx50x+xkK8AANGM5kADf9pJY1ciBocXL2CG97DDteJlyejUDibGGDQafppNi2Xh3co+4HswIXEwRcWO1/SGlb5mZua0ACOe3B+MkcbTNcfggrYGJKcc9lZC9hjvQ4gYp81ENRKYgb0P69Cbfryy0e9wfyAABiZlePN3v14v2jyhG4rHdO4MjZkAGdbAQDWqRb1NlYpjqxZwZDgzKI1L+HSj2+1qnGeamZRBWoD8FNlD2SVwAGCfpgZBUdSw17ImZ+ESlKyqIlaYOwqyA2tG4yBwsOcVDRI+ZGXO7VpMp+JkiRmDJHw0LB6gtoe4HqNJg2WkguTni72C+ZRSzcorRxmyB8s2r0z9iO5/oqfPHWupX5rVZrZmIEuwmLC+PS/Ln19Y8tJ8Dys4dysIdn2cysOWYDLGPDUSAprOL68aG8v7ch6x/gLU8nyDtLqQWeWz9keD5Je+oPPnz9qQJogKvFGJQTE4ykAc69bcOTwJAh+YT2q5bMSJTyLrbWEDJAtRvfMqA1P7vGEN8sTYzFSlQrpHUlwqVdMUTNeUbp1Fch25PyOXM9jjILksZO2eBcvJmo3EIBJACDD2U+jabZBHrZb00z4AqVqmB2dRu/fucXLD9LMO3vl7kDIm3Wj7BExicTCWgHmTmjQ2tWvnvPmyf+4LXzRnggnkJo2G/Vt9smZWmcVSRafOnFN7bd0IJwAvAJe9TJJIXHH5Rk6ra2uanZnZ2pdB3pj0I8muuCd+ZjjBBKnGszI/5DSLAdmOyd1SRnV2QgAAIABJREFUEy2xYWlh0aQz/H5IUXi+UWW1hDdp9qNXhGfBf3MGEdd4X9YHz3h6asruPzGF5DuIGLBhNDMGSRPES1TJogF7i3hLcoY4hzM/8gOvGf/6u94lFXboIx/5jD5x96fVbXO4Llpgsmw24/Y2LGA2fej/EEwbaEgi+KC8AYmROUTmRSl4fWNdlZpPeIpSs20+yq3Fit1UxPjLC4s25hBmknJvrTbS1ERNnd5YXbwM8zlNELxhG/FEzXR1640HtH8+o51TM8rky3rk8VP6xGcf04NfOWY2U7l80VjfMfIGoiDSASgae6jeoDDiwJCXIrnhsBX+5dmNLVDYJoYGDEYq5ss2wQn2Cwsd46VzqcxhMdXlCVYmMxaM33EtS7mcVb/XVqWQ0e4dU3rRCy7Rq2+/XoVMU93Nc2arlhl56c5H6fpUr+wwx6gCmzkNJ1AtFbasTTC0JYgEwxoB21hu09jk1O8yEraq1iCv//Evj2pjOKdhpqhXfcurVZ/cq1F7XT/1M2/Xo8+e0R/90d8pLxwENkx/2ss6+IWlxdkgmExju2E3S3gRrtsCNlZqa065rxkbo2ka3ZIWFpZVKRb0rl/9ObW6a/rbv7ub2K1c3uetYxAOM+ML2c3DAV9bMo0LDmzbPGlzhk4xNEDIItgkfIWm0HRzyUWgg7E91jAA1gaMdNV+FvCUzRctiPEMYSvwxo3XZ4QoOjniZnWSsc1NCy4wVKwbxP9zczM6f/580iF7sgTQ4IRiRPFP/9R36czCoj5x10PJUYFudcpv0uSU27Jw+EXZDqaGfQP7dvbUii45cFhnTjyrt3z/nWr3l9RvDfTksTOqVbHS8QTBrG3SJDQYPQNKiVEIDaV3GDsgj27qAF2ANJ755saagcrIzmlWM80pzyWT0US3rbNfeFjz6z3lO21NAoipnmS6qhaK5pcL2A9rNXfHwDaN0axMUWSwBkDPS/wkmfj3Uh3gUOTv1lxIgsHktQQOoixuf45l43ppCsrQ0W1d0FK1UDZ2lkpNIdNXtlJQv40TQ1WLw4GebkmN6Z3qzNaok2tlo6VTyxua27PHrPLm5srKDFp65MHjeu74grlGuB2Sg0z2d6VW160vvUbZQtdGkiO/sqmDsCipKgFbxX8HsxRJBrGRg4pnbex2KsUas5q0uGHCbwlPdbuEGBIiAG8ATAAvaydYXX6HA45/N0DMgTVCWuTd9VahSBpu7iMHqx/uNBT3kzOX75l6tW7/bvtwnFErDR/gAGwAmNJBxhplIRtwppmn3VGvD/tY0iAZ2YeLAIwS1Qz2cLEw0KvveIkKE3Pa/eQjun78mNkjkvPS0EkfRYkK2rAtsCtxl0l2EzV0y/QtEtMxroVhpabvI4LR6yJZyJZyGqcqlVUbzWee+NVXblRgqvBWV7jLVC5gN4nllOasBw6zfG84ZYhHJpO63c1jGtYOm0HODyqXDkp5zmMz7pc1KhodaYMb+B3TWWz9PQ3Xck1mD3XGnMbji7XSPaC//cyT6s5cptX2SEMssjirqA6i2y9XTcfI874Q7OJ8wnMO/WkkXufOL7r22KahEp88sbLKbRqbS+UuqlhR8jdrMcZR97taXlozkLTv4D7lS+6NbbDeppC5FI71wp84g3BtXCO+3ayHCytxsfZZu86MlszuykAPZ605Dw1tDQZgjQY1+92x97QADC3htIZJPrtL/UJLG4klfy9V3Ac6kj0/q7zZKxhO/m4ysFLJ3pvKijVvWWNv2XDLnl07bY+RiHiTVMP2fwBzqyakviXz0SbZAw/g6ABriQ0kDKYNvlnTNddcrWeeeU7FUtVYd5hj9tnM/IymZ6et6fTLD35F49QYal7N6IAhJ5O1o9/3gpECgWei4sf72vWXvFHNEtiU9MYaiEQMSZ7JnHjttK95btyP5aVle6b8vlXkzC7RXRGMHU94L9ZOEKDB0IaLhJExOXfAsFHikQzzuVPVmO/B/CLLi+fFM+QrkpuoavH5aCwMLGDkwdu+7zXjn//5n9bui16oD374U7rnU/+plZUldVprmp5yzzkY3vD8A6wEy2map/QVN4sPEW/O9/gQZJrBHhXSJI7QDsZF1itV85tF1N9cb2nx3JKNozu8u6arrtyvTndDZxbWtdnPaqPVU6U0pXZ/w8qdTOZ44ysOaaq4YPPZR5RvKlPKFKbU6+f11a8c1yNfe1wPP3pCy+tdjTJlZfIVkwPAMtEFi+WLsa5p+hOaE8vS08GGHo2HzoKjLEM2CWPBwrekwCckWNnLhNrpILGmsRxSj66ZXRPkstmhLt43r2uvuki33PRC7d5RUmdzQZlhU8M+JvIdk27A5BAEY/ynTaji4VvDB80qTdVKMCzemcmh4LaRuGj4gUy3vDV3cGiYjRENygUbn3taO/WOP7hPC+sZ3fvZj6k6Patf+eVf13/7hZ/UoJjVH/zx+3Xq2FnlcswQbxhT4owTmXXJytAsNhYenx+wx/VG0EIH5ZK/sTG2jU3v3uS6rDM8k9U1lx7Uz/7c2/VXf/tveu7Yqo3cNaYH/VwaJgID6JpTl84Yi4uXZXIisPJGTH1JNjwwYa7nge3wzUxQ40+kC1GGRu9EILRSFOMI2y4vmN8xKyYbWXORMjb6lGBCFs1rO4CmUiAtLq3Y1DxjMO39fS2ZdVmVoO5aODJt7N0wl+eeXXXZ5brx1kv18bse1PLihkleKvWSVSy4z1iTGWuRtJrdZM/Hnjr23Fkdf/6MgYTv/Z7XKZ8f6ImnntPEzLwdwJSmuFe8T5QHMYT35+TlQJ6DvU84p6Sy44XsDiwWBxiNnt7gJ5/BTnODRprIZFUdD7Vy30OabPdUpqQ76GgSMDwcq5rHFi2mLhnRZuvRwRiBFkYzb1N2Gk3XfLL3sMWjqYU9xf2Mz8LeClcC98YdGYNqjRNJToNFjTUO2UwILzW3m+uan5tStzmwZtZhngE5XRXzFbXGA3OGUHVSZ6drOprNqJef0PPnl2zcdLFe0JmjT+vE0YYYmNXobNrkQ6umWGKc1+TMrF586+WayHBXGNXr4BZgAGPkgFWWgMT+iKSfQ4TM1ho/kxMCn4tnY4dKuWzPiD1upcLUcBMMvq3lVF2BaUGvyf6yxswkK4vmSUty+HkK6OkANlur9Ya9fkz22tLcdtAQ16wRyaQ/VEOSJzCyDppsOeAZboIzwMbm+lblBf2hsdbdrnX5BwDBTxnUF8yXVQ2LGWEsed31R3TtdS/VXZ9+WDf2ntGrppdUy1Jt2XQGH0aRQDagMRKvXpjXoUoFKnFjlao+/AinBuX7UimrUQ5fXAadDOy5QOCQZCGdIIk0eQGVjDHjlSE1/H3cL9Ylcax9ny6J7h9JGWxw6mYbO0vMXmXwjUnVGOBOPO65l7kFXsO/bnkWX2EJxXvy/J08cPkXYNjcdUjIRwDIHdLooHLVy/Xv/3laxwaTOtboKTM5qUqpaM8Q2Uho7eOgtz8LDuLY2+E+gN4WVt7iEr7iaVBIJEp+Nnuiany46fz5EDSMOgHz/PPPWeX31ttu0dLyWZMCNRqrPqgBsiT1LziodU1tMKjtNo1pta3BFADoAEyx/gFMJ0+etM9Eb44DVW/4ZN0CqmJ4CklVvT6ls+fOWYwPnEJjmzkf4WBiw4Wc1LB7rZGmk4tAnGPcJ97PAFjacxF/YkT69ms7HjKCoECsLFjjG5hneXnNYlwAvqjW8SfPmu9DIvDFXuHvPAOqPWurC5ZwWmKSKVg1BOYTCcSefXvt5/YdPKjPfvZ+5XBpomHb5Jcjky9sIumzJn1/7mh6YXh5pkFQRZMsbHMAcUt0kuZ1y82j4o2wBmhtjD1knRM45aITSpG8x+/znnzOGDhCXCGG8XOAWezF4hkYAE+N5zaoKE2RDDLDZFgtb0YMZtilqi6lC+mIjTJPmnTez6pTpbKd+8RCOw/e+pbXjr/rO79N1930Sn36/gf1sY9+WmfPn2VJq1LChqyoTrJtAojwZQLiGkJoGBcPkmwkHrKxRTYJZrsTMvQWJnwfezNFAOAI2mTu5rIwzuuyI1foX9/3Qc1Nz+nieWn3XE579ta13hnqqVNr6g18Ggx2WTTNDNbO63u++TrNVxZUKnQNhAISCWD5XEXjTEmVOszvlI4eX9dXHzulB7/6mE6ePKPFRWglVBQ0psCuYHKUyl1uX2sscHGcNd0mXb9m2UhZhr9bQy76r5GNRhUcMWCNZgprnOP/fdWrRR2+eLeuuuwSXXPlJaoWCaItabSpYW+N1hYVMt4xavYptgCGVoZzeh7pCFlaxpgSDi1j0DgoGKtLYwWdtFv+iK4B5Zmx+Kpl14qVS7BeI5UrRdV3HNKP/MqH9fTKtH70R79fz5w8raeeeF6/9Wu/oL2Hd+tv//4ePfTlp9Rur6lYJqgjAfCpTrwu0gNYf565lY/wS6W5JG1mzxLdYskCAqJ3KwFmzI2j1+6pWpT+6i/erbMLa/qzP/sXDUZeRoc5YYqRl11dV+qDFJi25RPBWG8B3BhTaNratNHYEAS2CDb8fiUFvtCG2UGAVy0d4cWiVpeX7dnCxExPT1riwHuWC0Xb2AQTdJUAMuQWlPOnp7GZKhrohe2o131zoaVrtTqanZ32ZMgAr5dEucacZckZvfnNb1Rm3NZf/82/K5enGY+A7uVAkgwrg2H/UqmqUHFrGwLB4vKquq2Bzp9d1cH9O1Wvj7T34EGbqFQqOhPNvuT3uS80IgVTzFqJhqbIooNliVKeNURR4UE328MCjnjgAceCmvmM9lVba2rj4cdUG4yFN3913FMd6UEhpz6TesoMXUBTnrFSr48bdeaEe2rLlUDKv+Xwl/RxzFYiZl9iXJ9xD9NcqWzJR3SkU02JQ5zufhI5AAwG5BWTJGWsdFutlCwxoDmIhh/WnTV2dNrabA+UhRpUzppDMrmhRpNT+loxr6dHJTWHXQ0zeR09fkadJoyItTmpT7UmHQzYzM3u2qnLL92t4bjtbCXNEqWSduzeZQc695Xn7Zq+vq1FniOjxKMCYSxMYqR8vXjXOa/j92q7MhaHRbiguEMK+TYxyp0bSDK5P6xzSsG2h9JBjwaepJXnb8knvsbJVjION5AZgJXBBwByXqubbKUMGBfKWmts+ChbtL0ZpDiuaeeLGNxqsk/6tib5sqlXaXSylZeRjFnCntWevRnd8vI79JXHlnT6mac1tfKo3nKgp0t2UMXChpLXzljXd8E07lKlRLwgocYerK96rWT2huP8UCq6DR2ysxEJSDmnMcN4cHVIMgKAJgQJc8VtyM44+esm8IE/CAk+62OUmhP5OxI7axAdIpvA9N7HcjuqpQ0howyuEJAA9mxofkuNbxf4nkYPHJMih123fLSDGUBtlZjUKDeGWKho2KsqN5jUIH+pzjZn9Lf3PanBzoNa76Jxr5j12CgDuOcMg2TxdYiU0B1fZCARx5Fm20FWrM1I0CIRNlKqVDEpEUB/1EdCAuHQ0/paU+dN31rVkSNHlM31Tc5lfSMjmFl3BghNscXlEbZkVGxdckFDoFVKbaKcywtirwQhwdnHGnVw6kn67Oy8Vc4CEEViSJ/P0aPPOcBLSb2z9C6btEELJm30M5X7AvsfMgWrRqQkM16b7/GzJt+wsek5wz8wmvw5NeWNU/b6k+6169fsrj9REeT343UYH43W1BK+lk9jo1wPQUNMoTkL0mMDG61MzpwVAjNNcuZRRUlOLOdPnzXwHC4XnFk4khAPYfxpWLN4ifwvSe8iWbCJhtag6Q2IvLez6ttNzCFDYd0QJ6ZmpmxdWiNzCemeM9QhMbG4nmQm3HtbexmfzEqCwhrk/4B2b3p2QB4OMVShIybxe0EWsE/iZ6I6y+cAPHtF089qO/fMcKFkbi3Yk/K+4TmdedMbXz6eqFf09p/4GT321Gl96YuP6LlnnzV/0FzWNXeUAx1Z+wSPoKzb7U3LlH2qhpcmuHj7fwK8gMEI5J7BeImB1wv9hTEeHKi1uomw77zzO/ThD35MZ08taSrb0UW7C7rs8JwKk5P68tdPqNEpKJevWLaeIRNvLegnvu9VKnePqVRoG5PqAcmzUbRLZNxYFRVKsxrn66pMTqrVyKrVHOvY6SV9/anndPbcgp588qTWN1saZ4ZqtLD9omFmpD4NaAQ6yt3WwMEQhaw1z9BkCxAFSM7OTml2Fh/QukkV9u/doQN7ZrV356Q6zTWb/oZzKO4X+SzNC84K2gGR7h0G2Q4W3VfYF5SXFKIcAXKi3Ds7VVE+gUo2I2xoxRasMxP4FhNnS8aiENRHKpXToIPqlN73qdP60Jc6mt21V92RdP7cun7sB+/Ud73lDXri+TW98x1/bp+1UBmbL6nNXkdHPGQQBPIU+b1IDWTtzW3fTWfxt8cdskb4HGwcnjnyh707dupnfvIt2r13Xu/5y3/V8oqzpv2BNy/44QvIHXnZNzVKUlfkNWL6C4AV8GoGddbS7QxSrEnuJ198j2DMdaNDxRXEK4sOJowpt0ag4pZ2O5o9LEAaa+ga2GBPPSCD25g401TLBlzIS799H8XMdSJTiADOs2xudDQzV9Grb79BX/zy4zp/tqvaZFkNm05D41vHsnQYWWt6hI9IbDr7CsN73nd6ckpT0846k4RGcsHPhtYJ3TXA3PwlG9vWL1uBMjWc8vfQehobiNdht2eVlL5ZIhWFd8uwuanq4or0zKIK3bZ55RZpIuM5DXqarJZsahnAmHwH2Y9NjoPJTJ6hAGDuh02HAxwYW+r3f0jfQKHoWu52T30ssAZj5ctVDUyXRnMGyQHxxBNPY2HMU5WEe6iiOcmMNFFzE3PANomKSZNwMbCKCfZRRW22O6rWSHKQJ8DKS4vlrD68JD29sanza+uiYw45AC4rHKi8Dvd3754DNm760JEddvDz/hAC2yVMb1yJ5gpjhKz0gUTeGw3Npqno3efliv/uhesXwE7gjoOJtcqzCsaD3w2fTw7Q8PoMmybgAtfLQUu0cX3n0CpbWCWubTS89Jcs1kIb7Kxv00qXlIlL+apJd/g9pFHoBUleafTp4TBC82/yFIZV6rQ9AWDP8fokZDagJJXNYft57ZlJ6fVvep2+/PCSTj1/VBkGx5x/Vj90WUFXzLRV6HetJ4K47hWHnjX5YhuIHrzCxMJBV9USrG3Xxv3mAWDqSZwTJfzbKbcSDPG6cgCSIQFLzJglXxnXl7ocAaBLM503nyF7sBHEovIzNgLB4gGfBaBJQkNVwrrI0DDk/L/ttTzWxzS2GHLBmud5kOBx2FOl8Pd2P3GrqtioaP4N0ILML6/McI/G2UPSzuv0Vx+5X6dGs9pQWRmmYKFZ32xassoZODczr/VmS0sry1rGpoqzGmcN2EN0vaabS1VK9OhJY+1sKvs3qwz7r4tkLm+MKwzqVVdfrosu3ms9HdYrEDKjfEaT9SnT9BqbmwAnoNskQOmL2LK52bLRxACSAIURh4MoIe4bu0gDkhEs7oVrCVg6E/mz33Hgx/2O6nJUr/iTtQcpBR6xcnoPgqK61Vi2fT443mEd8Gc0SbGWg4XlWtlLe/bsdkDX3NTBgwcN/PL/kDREc1bgJp5njPR1f3NndUkE7WwouVuCl+Jp0vPplfaalYo1j+7YudPi5aOPPqp6oWL6XXoBouJkZywytlKqiKa+AeurSlW/+KzBeFtSnMCpDyrxqqQBfcNSnvBCBhGzjAwBG/Vg7bdH1vMzvEckDvzJ5yU5iKo3XsM4WRk7m5oXuXbOSwgjfi4IUa7JrcuyJo8IwMy/W5PaCtrvqLh2t4YK8Xrr66sWM0MrbI11r7rlunF32NPP/fIv6/EnT+r4sbN65qlnVa8DLjDZd71RHJ5hEcXNgF3F/zIWamQwF+peAkDEDWDhwVzys/4anlVwiLDps7mBvumbX2+WXr//u3+quVpFu2s9Hb6oqj0HduvLT57UWpOuWpjbkTV0TRWb+v433qDJ8YJp9GAH6QKnsYmDxRpvTffnE5OG2Ofg2jBmctNQ+WJVmcK0CoW6NZY0MT4fDnR+ccNAL8BiDduc4cAfNmMjUykI9ohxtug70RNXzbC8q/Gg47PgYSeZUoa9myEUlztY5pQmoW3pZQAdAwdydK56tkK5wDcg98yyL4JoDvF4URr1kqwha97CMMUAalgeCpd57EJylIkZtwvjC4sBQ5vTKJvRevZivf2dn9Cui65XtVZXq5NRc/GU/vHv/kjj8pR+7Md/Q6NRSZ3+uobZgZcn8wjKKUeVtqafxWfotT2gxaaJDWDlBXxUhVuBz23nkN+356Au2lfXb/zaz+jBJ57RP7/3Xrg2dXvrGg0zBgLKZYCMzxQHaHMPOBPC9znALO9LIDSHhuT9FAGK94smHX4+gLIzpl76D4BOt+r0DCMbXYtmNuQJMFuZplpLZTl3wohyjTMLCaQmqykmURkwGcpHHuITmnROgy6elZt61StuVLYoffE/n7XuXNPJl1xbTtALiQGvHYwBrAj/znva2XrBpCMrEScwRhAh4IQ21/aand8u8YiyHa8bzE4wKvzsJJZYMGrFvIEX2L4yDYPnz0mPHdNMNqcsDAguDAALDQ340gRaBpDIJQ02/tnm3G+z3SR4XCsnIgmLNSXlcd5w9xHYKvt3Vo1VhcsmZbFhVQBwWKpW10B4ty8DXTipICXpAyByDiK4BiofzpgyStrt9DLIa8zbNqtNmkrqAF4qMgCpstYKQ/3zibN6tJHRENbSJr45AgGIA9pYb4VKVROTFR26ZLdyecB3xlxEIsAHaxLNOnweqjQGrMauneY66a/wQ8VZj5AhGDDjHpVKbuze9OEplhhaPwBMrTfH8MVzMnP2iSn7HkwKTDLXQeMwn/2SSy6x/cNBaWt6kq56nwi2tra6xcLzPrDRaOqJN41Gc2tQBVI3i1Wwi6npkffnetlXgDTek3HbJpEwkmNgTD/Pw8rrNOGUC/qmO29Rs79DD3/xK2osn7V1X253dOfFeb24elqYpdg6t+ZeyAJnVAG/VCKzmaFKxaxqFdx4ehrlRsoBbAtjIy8yAN0yzGzPfHmFB3pqeLXhFEl6BWD3mMXrePmXyhZjgg3cmm7X6Albn8YmmA+5T2Hj8KeZ05qRzc0hTTf0ad/+cyaZcP2uOQfEBLZUndsiQHgtt8B1lzN+3I40mOoJDcfzymd3a1zfp3//4hl95VxGmj+khY1NH1bE+TJEQlDXiVOnDLhYpwnNdgnQBciCiWdNI2Hw89h/hntswJeBMI2OVldp2M3oxpuut9jljKY7Q3CBkZAHW0wsPXTogK3BZuquj33A+j516ow53QQzGnGY2ETMIh0gybT1w77DO9n2BkMzWHsdAzwGkHo+sQ9whEY4WFokiLyuNXVZFTk1yq1vWGIaMZX9RcMy7xV7yapEVCVI/NIENGN6kye2D4Rx3S2JKww11xCSur1799pe4EziM/EsuX4qdrxfuDZQceB8PHn6lP0uQJL7Y3Kh1DgGsYErFB63L37JDfrABz6gfqNtDWPsZZ4T78FrIhsCIPO5WQdckyXH6brj+tES8998Bj5zMNmRWJPQ1idc3gFzzBd7N3AbVb+QF8QZy70KAG0yJpPF0tzo5yyOXCHningRFVx+JgibwJO+JryRMs7OIE0gQ8KRhn/DGpT7azG259UmroXkhGeRufXFV40HuaFu/obbdHqhoXGvaJOvZmbohna7pmBj/ULcwNk3zNgAb9w8SjYcCPZAq1XTesTmiVKpL0LPrreZYphDfAph3Qq64fpr9YM/8MN66/f9sNZXN7S30tORg1VdceUBPXlyQcfPdTXI4kk4Un440ny9qzd/4xWaya5KvS7oNk3JSQ/IRNypiYxQlNgT3g9QxSFqujLUd+i0lDXHhWyuZtpC4pqVodNwgla75yUnghWlKgOq+OZyMPUMhJt/YB6D6m2tSTA+8f7xsI1ZCa1wx8umBm44MNJm436FrghmA26BbJcGDoAFpb3MmEYSmA8O5LyV/WDmOBwA2qYrzPnCJiEAQvZrh/TmX/yIdl1+u02bQdv8+EMP68//8F06csVBvf/fv6hPfuLL6o+aGhdce4d1jLnsWJa17R9qSY15rDs4dymGZ8qxRsjSNtbX7f8cfjM7ZswS7rd/9Se1qZb+6q//Q6vLMEEAXj9YyFRh/HA/mJ6ZtAOZtRcCe/upBFh5L9YVm4/NyFeUwMPSi3sdSZk1IOR9VGIkIRy2k1OTSUss09FFmTfKPcZ+JseBSN6iic803gN/pjzHenVCx4+fsPVdrLjno7HFo5E2Gi1VSjm98NoDev75c9rcLGowpoPXgTFghgTBwJFNXHNwwenJa2AAbrKSpL+Nz+4DO7yBwGxZ2s0teUkrlaV5TYBpPJ8LE1Be2wKkNeDEdL2OpmFYj5/U6JlnNdXLKUciU8yphMSFcmavo+nJmrFtdWv4G2jUYz9gQJ6zikMw8yRPMa7a2fORxljtWSXCrOK3Em0qFB70nHXGBYPA6fclo+wISc1A7XFGA6Y3jf1gJIDS1W0dy9akMfDRnjgVWGMHbA/kbVY95Fa9rqand6o57On+5lif3+xoqbPd7OKMtHu1FnMl7dm5V4VaXfv2TyuXd3ad58u+sPcbeXAnKEcgJlkxVnA00vrqmv1bHDiRuPCzxk4lLTLuJtEsxrq2Q8qm2/lY7D179lp5zwBaqqrBNMcB1mz5+GgOP4AEZW18Nu1Q7XbN1J3vEbOs/Jx0hsbC4KOdjOvDnijkD/w7FTC6qYOls4qdxVi/ZrNAohlufcOYwtgXU7Wq2s1NveqNN2huzzW660P3adhdUnNt0+yu8GO/baKr1+5a1oHJXLLGs6kORi4QBxk4ATZFqpVRz6QN2HUR8LH56+Y6PtCGIUQlHxFsABUAbFIG7CV9ap0P6PHna8YwaUIbKMWkItbg4aV1G0pxAQto/sQmaUuyEkvk0FYCitOUNWNS/ctZ1MERAAAgAElEQVRALm+S2GPL6LZQrbO7yBzs97exsUuAYHDwUx3UlRkQG3doWL1KRxeL+vvPPq3B1C51cgxRoN+DBGbNWU347iGkhceF2Pexpi1hxyKzWLa9anp/A795LZ1bsVGy11xzlS697CIbse6ABBCSbCcToPFkDLDucgrWwuLyoqq1atLeTtnwnLNnzzkOsCTXGcQoeweBgozMsEPygfWhDX5trMHGxpp27NilQrZsTPNEHbZzNZFGbq8Ve4rrMK08/QsXTA0MUGTxtO0lea4rgDA/b+B76P7qNP+6DtZBWABTJx+8QkVCeezYMQOvgZ9sjHe7Y68FeMWPlr0fgNNsUsdjLS6yN/FIHmlqxgc4AEKYsMjPANgvPnJEX37gAVGE57rNYjP1YhhDnvMzjvcCIHsPTNkAr4HRglt1mQQsMc1eIfb7FQQVY5lxjiAxtsZ/7guuICQaXGNqgA5MGBIFq2Ilxt/kK7jnpBhMLI6kIfCh/bzJYbwqGaA51pJNz8XpKznRhLyBZJuft4QpxUz+7gTPNqHK71kV+qbrLh/P7pzRocsv0aHDV+vJJ05peWHFBjmgASIjdtbFSyAEcr5cutBXvpQzbWtoKaMMQYmHGxj6tNBXOrvpGVLclK1DfAyV3dbsdF1//Zd/o3e/+w/0oQ/dpUl1dfn+sg7sKWru4EX63CPH1BtV1R0NVBhnNVnY1A/e+SLlGsdUzUp9mhTiQRgTQDnIGdPw9fPSCoLK0AZZq5c1omWHWH9hkUhAyhiot4YFk3V4+ZMpZa6bQ7zvmlpKVgHyDNxaAPRDO0AR1xAP06/HT7QovdP9z8Huh3Oa6W4TwGC9GO/obESVZquONw+Vc5T+AdjEaDbdQJWCTW+3Q4FYDBsfBILfd7cA6hZn9PZ33qPK/jvUz49Vm5zS0qmzuuriS/TLv/R2LbeK+uVf+hNttjc1zsFyuNMCWlyev7EsqdTPn80Gmj1fhGw413t757kF2cRUuFZLmt81q+y4oNtecoW+47u/Wfc/+KQ+/pEv2aGNJhZGx4Yw2PsUbeobYJd7Gk1sxlxxQKdSeWx8MnrWGWswLHr4uQhmce95DqZzvWB6DAzdrl07TO/Jz8Vn5L14LQ4Rgpb50FoziydX/Bk6xijHULahHAjby/oBbLFhY1oc7MdF+3dqemZGd931RZUqWV1y+GLT/XG/k+TPmVbuYTYCsDO7djjYMvL7EoxiMLUGELF+SveIn4kSE4CUJCTK47EWuR/2uVlzpjtGjpBT7sRZZZ98XjtJGlrY8SEr6quKnhtNeQk5DRPG0DX6M2cKFxUGSttsrNgDPhDDbbgcbOeVHbvuHemKazszlmhWTK7A2vbXgcGyfQ1YyYxtAhrPxZq6kK0wxajhk4eomphrVDZj3rD4m7CJcFsANNMwgp8v2sfGsKdRsaJTE2V9+PlVHWv1zcY1dGlbgEUZ86GuTM2Y3/a1Vx9SMetMFYccjb88/0iUopQI00DAn52b9dn2xtR7LMRz1+5DoWTPxJwWcJ6AGeIzDgbGKDPlz5MzT2RsXxCDslm7BzShsKZ4T2OEG64Ft0Sv7+Vn7hH/xnsgScLY3p790NdPuEKY/yga2JF3YLvTgp8HGxvYRuFC4+DdDrYU6xywuHYSiZHFQ9Nx+0FIeRnm/fJr9+uWV9+hD3/ws+quN7S+et7+3aoNnbammkv66Wukg5NdK+e6ry1x2KsreKjD7hZh8nN0qI80US2aRA5/VZVBBMRMd28Y5bGSpJsHlhfpQgpI5p0+cgtws1HwuM36oTJH/EEPTvMXvr3jbsfHhgNsuaZ03jgj7Gwnky3tniKFS02i0azkgBCQ7BopGjy5p5Ad7u7j7G5CDQ6eoxHThmJwPuWU6Qw17s9qPN6vbna3mrm9+sADJ/S1tZxaKmiDZmPnm22d0dBoVoIJmPFMQ7q0pde0CXo04GU07I915vR5s0l82W3XW8Loo8o9CQYbhDZ9eWVlC8CxHlmfoUFn0qRrNsvGtiGJ+P/Ha64jyIkAPgBdS6BM4hFjfvvmZ760fE7zc7PmYBAWWtw/midD7mDkmzUr+3hpXo/vGdBL9/xCAorPHbHPdaFOPhHXOU/Mo3p5weJ3WD7SiLq2sWb3lD3H+/Hn6dOnk1OLEx8kqlHeZ73wmoBJgC97kUauSEQdfLdVn5gw1phlCYMMaCaRQS70/NHnbCgN18hrAcajgYyBE0ECkeTa2XTBSGcAL+ytNeKjZ2bwRBpmEwDaSLhEMFhyky9ujSTmOe2Yn7frpU8lekt4nwCX8SztDKDinkgwSyhSw6xXVVNDpT1/B+bx/AMHuSTFK8NWBUugfHJieitB394ukCrgBD8ffV954p556UuuHr/iVbfpe37gLdp94DK95z3/oC98/iENum3lCzQ84K/qYnEuLJqguClkafWpunU6kjVSutpiTy372wYCxjIleySyqADAvvE9uNCNmFHfJFbv/+f36etPHNV//YmfVW91VUd2F7VnfqCLLjusJ0+u69zaWD38O8djXbq3om971aVS64QKMKypPGUZRtY3Oq/PAew3yplHNqpNSYKZHsF6wjw7K2q+fmMHnSa1yGB6T3c7MSqB9dFY/WQDEkCX97TPkpICJrvE3+PGB9CKv8cisUBPebZDCZyhHkgY0Fv5IQ8g4NoIiDAbwOmiBfiyCln0SRwAFOCdrS7if2pleZhotyWxUpUNxSKQ9JSdvkg/8o67NJy6ReXpmpq9kfLjoZ762hN63z/9P6pOTer3/+ADevrZUyrke+oj1zCQ5yLx0NTyupbB4VyAJVTq6rRSVGpSiTI6I0RthHS5pFq1oMrEvHKDTf3h7/83nW829Zfv+bA2G301G6sGCNCl1vAyBRxleO2ijzZNmtYo29r9SZvbglVyy/BNM9yafBMBPp4Rv8Mm80N8w/4bvaDdu+F4CyzzGoDsyPg98PvhHBvQADZsK+NJEwvB2g+mg3UFE+bJY9VemwNgx+y0du/h/4e1d9+83vOe/2mekvWJ0pZ200EErNG2BUuUk3ivKCtHAhlMWoB19lyYjndtdCQsACXBuh/uaY/zOceFsfqwHWgv2z3t3TGj8fOn1X/iqHYZdhg6m0sCTOKZz6rfaQqHBEuyrDnRzKsNuHJtHBh0kyNvMFbEgBf3brt8Cv6oW0NszxrPzMj/ggoB+wJLQq7VJS3bY0dtv6efdasnmkbcD9LWZ7ViQJlmHdhd3E6sc3ycVasz0DCT01KrrY2Z3frncyd1bAPwUvUpgRdM+vPKVFGliQnVZ+dtXV55ZLfyGT90DMim+e0eD13CRPkTkGPVojSAh9dlzfDFmnYrsG2DdhuxmxgR3pdniBTIQH0RrTGMjeuuzb1kRAOX6+/ii7UBqA/mldcIyZEzVa7VsziVgFskcLa+0lRM1mzIsJzx7VrPBYk9r81nDCAQTbbOFrvbBPu+kN2WD5WrPX3Lnf9FTzy9rGNPPKNxt6UOfriJfSPpLfe6esO+gW6oLmi6zCRNeogBhAAyrhvGGAkNCTHxLaNyBakb7H5O4lZU8YvtqEhDW5bR1Pwicl1YUndTYJgJOltzdDBsZF1U5siQyXlzkzPLSbdrLCZrzIGyd7ClCWRAewOs3vdhGvOQ5iBxACly5pl9J+DVPadj5DFT/5At2CQ4twp24GyAl/dxRyAawPNjNMNVjQczGvaLGub2anHyNv3E335U4+q0AX1IEp6NldCtk92rEOwh3ptnZOcj5W/TbmbVaw+1tLhkserwkUN6yY3Xa3HxnJ2XISmj/G8EwsCZ4FinnqC5nCWYWrTSjN7FW5eG7CB9QjoQMcvX4/YkN4AuPwPIA8ji1c2eXVla0lVXHra1MOgO7CaRWPmQDAYbtUxLH4kG8aZar+vs6TNW6mfYjPcTeXyJczusA/k+n5M1z7W51Zk7mdBfQdMaYC/OEgONic226mEJP2cf4BPNaJbwS6bPZf8ZCGY8MJ7oLSwu/YwKSQZrhte0c6TTNiuuAwcO2O888MADxtLSLBbnTMR7i7UDZzStcTk1kSH52iJ8UhIULDYSi1gjUel0AwIf7Wv3iH3e9edvVQHDOgyR8GY0A9WpwY9nH58NOYcN0EiuF7EmIl5zr026mXp2uKecCRFzQyMfpKslwxZD85a8RbXCpupeYCUbsw4CX9nPve6Ol41ve/nNeuvbv0+ZSl3/9v9+Sv/x0bt9lKJg6zqm0cIT03WBBSv7lfHZTI0+UQKLzGgb2DmwjFIyb2xddbW6PdTQ0lkmYzYgboa+vnRG//b+92t9o61f+pV36tEHH9Gh2YIO7Rxq795ZZeoTeuCpBW10pcKoo1dcd5FeeuWkqtk1C1oZeSnTgnWaqmJZXbJWsS5rY0Qof8L4Efj4xIBBGKeuRgj+s0w+I+B5I0aM7uP348YSeygTxUEQWWE8LAZqcB2x8S7czAG4QuLhmx9rFg9ANIVYEGLyTGZsvrUA3WGvYzY8E+iHMgOVcnTPogf0JjF75jQCRSaeo7EjMfFk9jRmGAjNKD89p7e+6xPaLN+gKcY85vFW7enU0dN6+w+8Wa95/ct09z1P6YMf+aL6/TWzqyulTmgWJUHM/Zm3h2q4TNODSGR1cV+MkVRGiwtMQuvr4EWMyyXJyOkH3/JaXfrCy/TJTz+u++9+2Jom2wZWnfkCaLPB8HZkHWLYDuDxkpUPJwhWhHtpnfljB6wry8tWzuV6XHCfs2AOQImky7Vhvq4NiCEdoUmmUNrKQmHaYh44Wklei/XNMw7mzLRzXdenXhjYvSriTFnowuiiJVj0On0tnDtnwyWypZ527tyvldWeXvCCS6xkHFlwvGZsYq49pB0B9oNV4Xr8vfxawqLGgjt6vlSed5mGZ8D+PYzjB+a5yufK4yN9/KR2rqxopjtWpgPQlGokNdjImRsCFjSAX4asUPJ1wMsqCBmI/5uX/exaAe8JqBsjF3PoARGU1sydwZncYLK5vum6d3k7gEPqg4TCQVUwVwbmkxTB9iKtRvbsC1bFASyQrBHEWWPs4+E4pyfaXd3bKerzyy3b13Taw0rGa/O6HCClWl3V+oSxHgcO7teeXejOqYihb+Nz+36IA5vfI3nzRNvXkHVJpzKw3Yc02tQOGIsx+cSuenK+uLhgn682UbP9BmPEs0Xis3ffbtMJ5rN4Hvv7xHPn9Rh1yu9wz4LpJ+7Eeo8YZeNSUzWGSo41v5mkKA1ESY4sflB6edxBmbuCBIB3j2WfXEU3QSQoOJcQnyq5jL75O1+tpY2RvnDvAxp1Ny0BqVh3u/+fseZU2g6PF/Xa+YZ2ZDY0M1lK9ngkUhkN8DIvuz88Uq5SEaaXigLaz4wNn8jVChpnBspUchpm+8oUkTdQMWDCGcw5DZJeeUPqYNVBnpO58dAJkUYIW6LPIeuVI6vtWvYJ4PIKoLkHAaSMJEkWaKZdx/Eixgx7fBwHCKYyxeuE1MH+GTkDsgzICnd4gQX24W9USliw/EJVI00pO+YZ7dYTK/P6o0+d00ZtUoMMunC3+toGdB4vPJ76gAjzE05AExnK8tK6lhdXbZLojTe9yCRXxFzIm9W15SSTwZ7RqxCMTI/RuxGD0KGT9ERc5D1gdWOdRZIXDJ8TI2kYU5JEBIikKoFft7HDKytaWVnVS16Mhnhd5QKsYE85wGkb7S2A2GWBUf520Ii7ETIYCCTkS0O1Gm5VFaDbyITkwxzndFQ72Gte9RiYHSZANlwGArhy/QaOk0sDfwekmobe3IacrZ6dntGJEydMexuf2WYQbLp38I4dOy02cIxybYZdMviBz9nr8Xv33HOP9ZIEWOf+ecWmaQ2lMMN2r+UJs+GVdH1U383a0IY6eWwFyAZGCQLHEtjJCTsXFhb9uUNaxERIkj+s5aKay730ZGi7H8TuLzKKNFWRe8NngxUPpjbOgKhMcu99QqvH/rCf5PvdTs+a9HgNGHqeWVSQbcx5UhVwnoWcz5ozk9Qs84Zvvn384hdeqR/60e/X1I55/cu/f1Yf/NePGcswGjaNgXMrHg/UPr5txRB4MEp84C2G4AI9JeUP2Lhgv/iZeHMYEmfMXC/Dz3AD2OiNlQX9w9/8Na1X+uIDX9Vvv+t3NZEbaf9MThftKWh275weOb6iRr+mXKarl106pesP5jVTHapD+QkLw7S4yLB5ABaw0+HJ54nMDjCRGdiwR/ufNZZZE3Xe9H3O0LhxM8yUM2Hbs7yHaapObBrTz6QNa97FBQdQ2xlwzzXDpm8lOLqWKphxy57wREyG5LCg/V7HGAwsyGBxsxnGrWZUKxdNkoaOl09gGhxrqvByGA0dAeIABlaOwo8SA25sarp9rXan9FN/fL+qh+/QoD0UGqHN5oa6jZ7279mh33z3z2ptI6tf/O/vsXHLlcKmVMCloqlqzRsOGRMa2Rp/1spVe86eBCT7nnQv2bSLC+fVWKeJrWRMM5l4sVDV/Gxev/Wun9bxpa5+993/oBHZNSQrJWeb+OXDLgxIjwBY2Hh5SSS6RqlImLMIMpyx+0Dz/N3HcWBBhXKxg8/tjlIrKSfP6GhCg7mDMZqsTSYfancSYM0SxNi0PMeoXJh7QxULsLbr7NKhEoA0gptlvNWqz4u3bv+8FhfW9LKX3mYd5qNxW9VyVR/9j/t1zdWX2XqJhCI6hh3kOwjhdQ2YplnnfJbIoo31S7qsQtJUWoBII6i5DgdBaPf8ecJOms4PBp6Rt/jRLm2ourKkHBm1+eM6q0aX/HDQUwmJT54ADRBya8Ao6UaFxa1IPShZ2StNXTRwwwCBJPchMSUgYwfHl9m5JY0ff1aLrtGOg5tYjvQi9l4EXMqXW8x1vmQlPKzOmK5oU/EKFbWM6c5po9NStlTT5xpN/eOZkZYHTGH0g4Lot60Dr6lYrpj0J4D7oUP7dO21B9RoLKvTc+P0xjoVDJd/8Xl5Bnyx9oIN5XvBjFjZdeSJCWvcLcUAZJ40sn63ZAY4dyRGjX9zZsd13gFs+G8ORNYYhyn3ipGdzZaPEzawc4HlE/eD8ijPjdduNJhv75P6DHCkbmv+bgA6lac31n3ARcT2YFvCB9MObMZcmk9pXp1N2Pa+Xv76mzXMzOihL3xNfQ767oY1dQ4z7vNsXyRqymqytahv3zPQkfqmLNe28b2cRz6QwqtayGmwocyoUsIxp69ijXxmpAGgtwzAHCpbB6gO7LBXAb9kfMuomrhUgkVsQ4TMxs5ZVzt0s/53nw4RY3b9THEP5e1mtEiOPPv2wRJmqwdINgmIW9TF8zJNMVK05PbgWmG3PLMGTb8VNkRFI79+DUoadlnfdRWmD+vRZ/v6+w8f09rkpVquzHgSCrNsTFkaZ52aXuN5RQJkY6GHUqff1alTZ7W8tKqrLr9Chw7vV7eHNhQf1opajU1rfHYSwycHGmDKUQ73keCsN2N6eXZFGjsZNrGm1RVvhCTpdhbX5X9BmkVSvHVWXzDKF8DTHw61sdawXo5bb71Fy0sLxqITJ0isGIDCPmbfEPMgsUJOaXun3TRCC/lDG/eQwVDdTZcgceZzbro8w7GB7w8/I4hnNtQBWQNWrCRmSQLnTfh+5vO5DZxaMuiNb0a2rKxsNbRB9OVJZC1++z7k9/fu36czZ87YKF1vvPN+qIjzh63JtGWfCX3www8/vDUNlti0Z88enTp1yqTgvJ4TiD0D+cGIhkQMwItTB/ERAG0T3DZc9mTscDpLWD++DQfmQGKERGqUhS3mPuGE4PI8/724f0HQWNV34A143D9IQ87NFTBkspuz9YJWPGFAMGPocOMssxEHaYhXXJM1vyaZH9UmrpPPYwObSEwSmcD9iLMl87rX3TK+4YVX6e0//L2a3jGnj97zVf3TP3zAyuY0nnAYszjdA9Vpcj6UHYppDGYcrqFZjADvG9+ztjiYo6zmE5y2S5CxaGg46a2v6h2/9su66PJLdebMsn7p5/+72usrmsp1dXhPQQcP79T6IK/HnsP7dKg7XjSrGy8uqIzmmNF6/U0bsGNBNk+w8kVgzg1WmkxG0dZU1rcs10pTCazbIZn85dzixJmo+HwGuEw875rgtnXWO0MQIIrXtYzIpoRcqJnantxjYwdxj7AyLOWVgSrmSYjNDeOWkVngN4mHLFY0XWMuCjk2Oq437sAAcLRkISUlduADRiibpuEZvIcDaytYIRTUyeWe7vtKT//wseOaPny9TSAq5SakbE8ba5tqrjf0h7/365qYmdTv/9n79fxz68ppxWe295ypQVcZmWuAkOzIRwXGxvERwe7BODM9a2XQjWWflJMt0rnNZK2qdszi1vB/aFiQPvDBL+npR46r1W8YM8864ouuWt+A6EPRJ49VrBST1GCkYcftSpaWFrV71047bOL64FD4NwtcF3Qik62H9skyRKyaymXTS/F9nkuUccL0nzVCYIqSEz9H5g64QNLAYALeK6yi/Pk4IKa0GwxHY2PD1snn/vPL+s43fbMGQ3flGI87+tBH79NNN9ykYmqAsuBxQbUggIuVokxu5NZUM7PcY5rUtoc0eIXDJS38Hr6sAfq9ZOUACI0rZULT5ymr3T1p/vx51ZdWVMDHueAsoeltaYIvwqh0VEw2TsQFgpevY9d18rocDJ1W0xI1rsGAXRrfzb3bOT+7HU9QiJOMmJOKOy3w+AHTMBEET9Zf/D568jiQbA+aFMjjVDxnxofwObHWi8AKw4mmETP1arWgxfqE3nHvkzpZ3Kku+umUKBOYI0Gm6lKu1jQ57WM6eb+LL96r6dmCLj6wQydPn1VjkwQ+Y3pbgACf1TTAaRCP3YsEHC/UVvtoaW/wJOklxpSrTibwWSihkjCGVjteI4BEeHvyd34HVorDlv1qDHlyp+GexHOxoR25nHWg06mPlhd/4nLlf3P1HmCWXtWV6Lo51q26las6qVsSygklokQQEklYiGhsPIxtzDDgMbYfjO3xG0yYcRj8YWMwwQkMGPM8TgiTDJbAAkVQQqm71TlUvjmn9621z75VuPhEVd/wh/Ofs8/ea6+9trV6d4TOHVlzdradAvL1mUbmdbujyuMxYHfaBL/raDMFIg9ctBv55WXc/a0fo7F5BqM+i0SziEVTiKesYEYyXCzYVcarhNfNRXDR6DSmchFTFVOeiE5qz3i8onn16cMim6EqTR/pCc6fASLFFIasP4gP2Wme+nXqIBclpYElygwUWaBGuoEoYJSYNp6nipORsEYBUXvPKQiscxEySoCCTqo2ZaeIGAWBx+bntacItXW5q22Orju+7igLCZYE21AOTIRyZGwg1B2oGxwS1MRNYxBfRnWwG+//6N2I7LoM1VgB9Ujc5jeBBhWRs8DIRPsdgXSnkvtGm/Im0TTWz6xhdWtNGZnLL7kQB87di7XNtbGzwmcoB1E1f8ab517Cxj6Uhprf0QJWAASbygyHOHXytNSNRN0I++tO/8ADUt87tSeETIQHf9VGDbV6TZTEa669Bmtrq5idmpbzJN8iEkG5XMXkdBFnTp+VA0Y1kfGjojNK9Y6haW0zqDl+4ozAJgIpXkugsQ5gFa+LYI055ZDNps0jl5l7mzvTXkjllCLfZx2Z9dQ8A13SOZjZKW2WtY7ZSIXrk9/l+iCH16hABqIcOPdcHD16VLbwlltuEfWNTjGPTX4wA1o65d4inhlLyn3x3460Gpho8on8W3t03Fr6Uu7NHVH6IbqGoGUvmxBobxxHZrIkKxmz73h7c9phB+w4LlzzPr88Y8cM0VglKNTVuIPM8/h1kR+t65IEJkE5yxz7+vC6BaffeFEzx0w5tUAtVJ1VvTLOGPLc3kkvcsstzx9dfdmz8NafezOW95+H+x58Bn/6yc/oIighRMPgXAg2RdiuZjeoXRFeIBA778XQS3MunVLhKI+n2sj/ce/cnV1FVoij36zjF9/2s3jxLTfh6Imz+MPf/SgOPvEUMujgnLko9u7KorAwj8cOrWKAFJ5/xSz2T1VQJJ+NabBoE5Hh9kDRqMnRHYzUetHTFY5yyHQGjp45s8azknSZPPUoWiFi8+8KfeHmSs5QYhvB4eTk5OmQG8aiYPKc1HudRsLSnJLkCRw+aZAy9oyTdmDcLxpvyq0wSvfXWQFPyR2Kq1OVAdQVpsOxYzPhfbojpUlCfnFAfegcinM7YiqvjfUK8OATPXzibx9HpLgHk7v3q0iP0Xp/ZFq7a6fW8fb//NO48SXX4a4fPIUvfOm7SKKN/pCpF6b1KPZuAY1F1aGLS5/Xal3NvCLeN1gzbEM0qw1Jmy3uWhBPfH2jhr3LC3jOtefh5952O55ZbeCD/+MvEE8NMJnnM7NUONPGVGvgsckn877oHAcivpSBY5RsKFoXWUqaudB7IK/7PLWHS0qKNVXgAnWazfTk1HgOj/vBx5k2ayk9zmvhNXhxgWgNbV5bWkUIFMPm+uDnhESGCmwiS+a8WYaEvDA6Lg/c9yje8uZbpT/c6w1V0fyD+x/G7t171OmKz1WOJVtJu8pEIm1qHkQ5AmonYxT4lBxzvufGr0eefWgfTFSD48DNgU4ZO++xeQC5uYlCBlOpDEpHT2HPWgWTlSom6TvQ0ZVOrjnE5FyZshOlmNiwxdDGYc/WADsPmcENXDpQF5rGzK6L32dnRPLTEOXfdCwMlaUKg7R7Q+CYCoaWx+P9VKtlkzJjgSSLk8SZ3EaCd9I7+Lpvsp4es7nURX80lGPXymXwd8ebuLM6Qn2QQCLLNWhotNppBkPGQD1PdBcxTORz4iNOzk9genYC+VwMy/OTKK/XmUe0Tn+kiYRMAlEqHs9tI22pb+5ygjtGkeG1BxEAloiGTckKNWg/fJN0IMGkjeJ6lgoGQ0tvBgGa+6EpBZ04IsYeCDgCwu+7qg4pB3qeQc2F5+D7zvvl9bJYjf/266GqDyV/SA3gPPS0Los16ZRQ0UJ2tTvA7gNTmD2wH/d+7yAqq2fQLJew/5xlodx0PoAAACAASURBVItsoVqtVgJnkPSyvhzeza0NPDtWw2v2xDAXr2IySbSUxZR0cqlvy9qFKDLEUGJDFFIDRDIDJLMZDBJ9xCbSchJH8S5GLGyT42pIa5+oOruv0YlWkyE2FmKBHdFhq3eIxpK6dm2+5GtpnzLerWg62iO8+Nhqoc3ZJbXBeLikX7lEmcuRaRHRwQp2gvuTsoviDlu3TNVL8HUWUbM1Nc8cnwYS07j38XnccX8FZ3LnoMpW3+kJDJWpsPmuQlQFsn3TfA7thcfrMRpFqdrG8WOnUauUsP/AfunqxsiJTjOLss3Lpd0q5CfEu6e9EI0hFkVhwiQP+QzMqatZcSGiWFlfUwra7a9nMQUyhSCYDhJtKIuslIKOb9trG9YRzq6tYzjq4BUvv0lOH6k0CSp/sJ12ix21OAcgWgMb1fBaGRjz2OzkxmPwfliA1+sOsbR7L2597ZvwW7/5GwKL2EyD84ytkGljrY25ZcxoXyVvFToM+h4n0CCVRDZnxc78cT9ISkRVNo0w/XXTwiYtLqUsy8rZVV1TsWjFz9TypQoCHT6hzyySGw0wMzMrZJxje9FFF4X7yUgHmROT6518fs5Lnoe0AUmnBhvge6+3b3bnkb8Z3HJ9Wi2vAXXuWPI+lMmvlC1wZsFYl2pUAe0NxZy8J46XZxBZgMeGINpTKWkZ9MC9cJbncDaAwJUgU+dAjstkepAg5DfsB+ZjmN6/g0dcW0Z/Mq61bHWgU/CZecbS90D5ma997ctGyzM5vPOdv4RdB87DDx87gk996rMhJc2OR+TKBVmmoUH3hmxuI5U88M5ofidniE4RB8QGxVLc/JuTW1FEszneqDhQbK86aHdw84ufj1/5tffg/ocewec/92U8eO8PkY2OMJvpYGl6hF37FrBW6mCz3MVzr96Lmcwackr5EJ2tIR5J6uGTUM+CGkbL/B9F3eWoB+fTkRt3fuWQBlI00zjm/HLjDZWBQ6sA9R7Z2+9vpw7oVLTbRGhT4gHagzBI3oy0VRizspj/UctLC52fZcdKSV4NMOi3pfFLI5eO8/yGdDFy52LrdNiFiYTBgKKrOswCDePA2DW7U6xIjFyq7gjfu28Tn/+XEzheySI9v4ClPXtZji2OKR0B9kQfdKKYnUjjD37/N1HuJPCe9/6JnJ5EoqmJLv3FlFWgatK2u6BTxVSMGkGQ7xiEozlmjjDIWewNUS1vyoHrMZ2NFNqNDi44bxYf/tCvoooBPv3Jb+PkieNIJg314veNokAOKHlBVj2rrlxqBhVFLDhyXGSkohSnDBXltTiXnMdg0VKuYLwqpio93cOAYycFgUaDxsWdFM5RakE6UsqUnc1r3rc9a0//0hHgNcvJYXTNcSWHNLQ65rjNzc4I8T52ZAWljU1ceMkePaNSuY59+/bJoKpdZXBoHQlxxIb8eh9nRuCOtNmm45x5KxggEuXGwp1g/jtHBDMRU1V8j/z3wQDT/RHyx09jV2eAaKWKDKXGWPmqwMOyHYPAkacDzPlrBS0J9KnCQkF7zW1zRInWKTgWQsxWsyy+JAoZKCqhCIIBtigXHKuIaU3z+eVSac3jba6frSMVTPU70rV0u+ObvWS4ggyPd+vriM5jgWxXBaojNEdR3NeL4PPPNHBmaE0HHCXlMeU8j3gtaaEiFIPP5CfElb3+uivw+OOPY3pmUmhssZjD/j3zOHtmQ44Tgzuj9UTkmPN3hptgSFs6OmLggNU1KGgYB2leYLS9BtiwhZ9hu2s+P86jSq06lnTiPY95e+qMSa1pK5yz121D4hohvUZp2YCccwMuTBr1QZsoMwqDkCETT9Va7nrGi+ND2y8USJzrbe4wX7OAhQ4v9TdruPDqK/D4o8ewdmKNXCXMTOWFrnLzJGq+ssKWqgkVtdI5b7NgNZVGamsDr9sXw3nxdcylrWCFDREoQ8Z5kIwPkU9RTSOKeLqPUS6KWIF6ZfQ8WYzWw2jItCkLq9lh0STD5NBqOhhHNqqmFgZ48PlZvGCSY0R/SX0YZ5yCjBKL3MS3VYt5C4Y5PvbjncyMmmDPO2hRB2lLIua065I5pGKDMyfo/NKvHsZFX+B1jpgZTd+ID37qR9iYuBTIFFHrt9Thshdj0SGpFUZlE0o5ChxrVdvz+Q2QzaVR3+zh2JFTWK1VsDi/gCsuOU9dDmMxghWWppczHp6hI4Gs5eGcYMA3BrtC1olzywPJ9Y1NOdiil4V0Nz/vTo4Hej7XLWuclsNMG6lr7wzQqDdRrpfx0ptuQLfTkP4uqR5dAiyUQ4savYA0DNIaCHaUymWQvsUxYPEa1yzPnUsXUG818c53vwudURTHj53Avff+AE89+WN0ml0U85a18XQ67Tn3OOqF80FoTCmBH2w8r3Vxyfi2vsfSdnlnLy8S5mtGhYlgaWERq6vrwRFuYHFxUWOthjB0gmdMR35uYU7OLAOKmeKC9qQTJ45h/4Fz8NRTT6rwzUAQUy6g88t9g397FpDPggXJtD8OOGkciFA3rDuuo7q+h3t7Xn5OWYWAEPNRsl20F/HRfhMdF22T3eFy1iKa59y1a9e4oI/35Bkt37ucjkXKmmoLmO2LJ6Q8QTlQ+m2O/PN8/Fs2OBJFJmtqDUSaCSTYPDLnmeNuijAmmED7Rf+S+ygdcc3b195+86iQiuC/vvPteNbFl+KHTzyDP//zL1nFb+BIGaqSEILDLxmfjEYubOassgsKDC4p4f92nq+lQY236wPNAXBo29EZ3kBps4TnX3sVPvjh38H9Dz2Mf/7Hr+Heux9Eq1rDdKqH5ek+isUYoskJnD5bwQX757G0wG5PPfUdj8eZvqVh4qbKNWGcKUlzhQILjx496nRHQIY7pBCdqyvjFapO1YSDjnQw+nzdHo795nEkzTRkiz/SDqzwhuceO7voqz2meGPCtK3YgmgFK4+J3rKBBB8qjbl6dMctoiXXy2gKEfHdOPEMPTeHkg96jPoGWTXxwejYRaLYKLfw2JMVfPmrZ/BMKYlOZgbxfBIzi0sS4meUK0QsFUW/M8T6qdP4049/CMl8Hp/923vw40ePAoN1pbZUrEEt3yDzwvNz4kl2i1Wf1GjNGhLUbRlx3KN73selF58n/tRWtY4jh0+i2ezj3P1L+JmfvQ2FYh5f/fq9OHN6A51OU46TR2+WQeD9csMy1EyqGr2BOFojIozSKCUVIYL5uSmljxIx8olMQD6dzY5Tfc6nFRMwIBWc525IGK1zsTufyiNJN+Ae3fM5U1pK6RN1QRttC45r74tI55LBF+/BxoNOqiGZXLDky4mDNBpifn56nILi5kGmNh1zjrE6GJED2rICGo4NkRffSHQdQZIqkTT1FBWzkfpATnrgz0mbUc5fn14Qao0ylvoDzJermK7UkZKxbKHIApVWHelAT9LaJ9rLAE5lIMaV53lcw5PziPNfAaY64HXV0loIsXjWhkBaCp8qLynroqZuUdZ4wlRGgH7bGod42le2ibQdVv2P2Dp7W1bOAnILqnlORwV8rcvw6VkQjWxhM5nB7z6+irXJfWi0Da3xQHh8rLghNBzLdC6LQWSA6WIee/csaC2cPLGKicIkpooTmCykcd65u/Hkk08gHjMKjZ73yLjkRJQzOWuDzevgM+CzYZqTm51nIHSvajBj1Cu+roYSQdvTn6EjIx4MOKedn+X1ExHzOWPtXBkIM50bt0Kznkk3cVzooPPHUZmd6DgF6IlC04ngD8eXDjKlKrXG26bUIFAkbpuho0Y87+L5c1g93UN1fQMtyhVm2bI7LvoYA2hmNmJRNreoCdErFqdEFRj1BpiZTGN/+TiuTJ7FYqqH4kQOWdK8MEQ21kd+khriXWRmMxiluohm0kCK2ck+FxkGUTqClpVRZirOoi8WphFJDRq4oVOjVBRCkY+cX/Kpic6rAxuD9a7RHfg9IriBpmDAjvezCCJJ6iVunFDtOYGT7p/1YjZJ/sr+hD21T6qFrSc61KaqVcDZ+sX4wBeeQG/5GnTZDXIYQ73XkcNA+TzScxhYeQ1Fs9cQYpyMsQAyjnQ0jYNPHsHho6ex65xdeM9vvw+njx/DEz/8oZqyWOtYZjeDvaA8Fot+3IkfDjFdnNVz59xyVFNzMAAfJ06vbNessPBTe3JQSgrOi9OxOOe8WNYzw6IS9Uzuc3V1BW94423Y2FwX0GB1MQkMO1y7xpvmsdfWNtRul7aUz4p7EIvjCTy1Ok2kkxmkUzl1m/s/f/R/cOT4EUxTTqxcRrPTxvqJKr75tW/h9OkzqNWsU5oFvYTr6ffQH9pWneJzMb/A63y20UWi324/WGtidCB7vixcZRaFaCidXNp7noN0hP3nHhg7vvlCXqgvu9A99/rn67pc+ovFq6Q8epMJ2hQ6m8wuek0Gx5Jj5WPraKcDMLS/Zge2m07IzgYnkioT7NYmGxWoPPwOf7ivGKVjW0FH9nQHTctsidH4nCbhGt4mT2lKTgKj1HQnaACLE24gGteK66db3Qw7sZGuYllR/m0ZVtvTRS8cQg1ROK5OsaDDS36z7OVrX3fLaHE6jze//qdw6RXPxom1Cj7y0U/r4FyetWpJD4ckbG7O5Jn5xqF0vKcrZViNr+cbjKcVOchOHPaNyOkQTmdwxIHfp8e+WCzgzz7zCdz/8EP47nfvxZ3f+nfUax1khzXM5dvYtWytAhu9KJYKWSwtRJGONTAcNJFLc8MkYmLoJo2iI3gWndvDpowaU3CanIrODd3zhad7Y+Wm9E1HQgU9epekWShgk9NKhKvXRSJKAz5SWpdSZhwjSegk43JmB2CajogEx7FHXQi1JyYKTZTMhBpYDMFULe+DKJlVvtO58GiH1yr98XBNSk/SuDBtTMc1VPQOYialQyTy1Fodjx0u4Y5vb+DhQyMM8rsQm0qq2KMwOy01CiKRJNWzupkUjHa5jre86VY87wWXo9Qs4L+9748wl2WfeGsaYJu2IfiOLtLgcFw5AX0zZjqP186JyoV+4UXnIpVmipBppC4QT+Pk0bOYm55Gr1dXG9t8YQmDIXVUzUk0n9EQE26gQsXUtMicXm7crJInosTrMmSOGxwwWchJN7BWr8ixVEEiI8kdqg1KkTUaZjQGpk+rdC8Rx445Se7Ucb7qOAFhcy6SX5+jdXyfTgVFumlAxg7eDgoNnfPgD+s3dwgGmKSVUGKKiDAXtYuyq6FAKIRkutgjfU9ZeTWxI5x0inXdoyE6LUb2Sc0HjqM2rICap0l/KG+iWCpjV60ONNpyVGmfovwskXWuCV0iYS1DJUlDIB3B701SR0Fvl84vx4Cc6B6LPxjYMWMROLZOWVBHNNFEKHHG9KNJCLKhAO+HHd92UjTGDlzfVDvIsXPb4qipPwun3HiA4oUmnEObkQG+utLAd5p5rDdHiGdsY94ZgCvQitCWJJHLT6qL4SgaxfnnL6LTqUs3nPSHeo2ZjiSyhQwmpyawsFjA5lpVhYmyOb2gWBOBlBa4oXkQxd/+4zZVtBdlcihpZs6+cfGMNsDnKVUAPsMwH3kMv0811wg0Cn7XbbMXTfrzYkMI3zCIaPpG6XPfx5Mi9J79cE4g/91ukndu+qMMDnkuKmEYpWUoGlImS6pUFKun1kULYn3Inj27hDhWKnU0mg10W5bF4jwfDJui87BhxkSG6dUSJs48g1fsjmBxsIlCCpgtpjBbzKJQiGAw3UMiG8MwPsAozlb1IZsWHSoAZpqf6GlE7eGtiMxUe7YbrqkLp1QWIsp4RERHsCYFY4fVubh0mrln0C64g8ygJiC4KgkJtSIuZTZuIBG4ouTq0v6Zs2va0jwE14HJlpE3zPbTRKH34d4nZvF3D/awikWMMgP0aR8iLKgm4krd6wESyQwGw7aoOnKvYyPMTE4h2urh0KNPo7Kyiem9S/jV3/0d5BamceTECXz7a1/HoGbFh5xLQvdo6wL9xSgxluUiSi3aW6Az8vnTgaODwbVL9YFEyrKoNqfIt7fspzKnA8qYWWrbgkArDOSxhfA2WDMBFUjXqlt4zvOu11qSBOVoKA1qjqMHgW5nebf8HjnJtUZVDi4zIXSK6pxDuUl1Vr3y2itxxdVXqPaA1Co64+TOnjpyCi94zg2olpu442vfxAP3PYjDhw9LTYfBOLNSrv+up+WdN1nHNM56k8tNUMrWpAU1poDhjqXvSyzc4vrnXPdM9559u3VOqjAwOJP8IBJ4/etfj3vvvVdj5I6kGvqELJDbDq5PHksZxQC+ufzcGPEP+zIBAr7GZ8DA2KmqDLqVsdG+3FEQ3m6Rp98JIA39EKvJ8sYO/ByPxbH2LBuv08fJASKCPZo3IbvOOg+NT0CS3fdyINRYA9v7ChWhuCd7loDfpe/gjUh4Hv54MSDHlsfywkHWYkRe+/qXj2YnM3j1zS/GC258McrNAT70u3+MSrVum3mrgdlZFsHUdTBGWX4z1vqUNAcrDnOHxOFojyA8aqBRFKlZVa9UHDCerVMinOYgvkivhS994XN4+sgh/OC+h3DH338D/XpXabHoqIbzlyYQHbRR7fVwzkwee5dTmMr3kYxSn5F6gvZEWEtAZ12tWINTxN9+jePJwVQVJ67ScoF+EGNEz/ls6S2iuXJ/g7wHB5qOLgeYxjNOtJf0BFX40uE1NJghuqIatrhUYQUldCzFRCcgl02HSlwW5BBlpQNnQu1eoU5DHGPNMo3v2NGVPrr9CGEmt43zh5xRZgD6xmluD3G2VMcjR7r42l1rePj4EN3oDNJT8+hFWPwTVWvRJNsjU9Cfmr9qxzhSlywWgnz0I+9FqTHCH/zpN9AoldFqrYZrM64ZI1nfXIU0DQz1p4QLozTRDaIQX3PlzAouuOhcpHMUDE9I8FqcZzX8GKLH4jy1mua8SqDHZxMyhG5EnFerzRis1o5gcXEOG6ubqFWNSG8GnM+EqhZxPOtZ56LdqMjA0eHVZ4JciqeBHXHg/ODm7W0b6XS6Q+lzhovbObGOBHrhnr/Oc+xc/O7geFDoSC/nvqgwHeOyyUlU6skE7gkZ0/lxRIWfsUIA26CcYiGFgBqDVQsQWLXKdLcHqRtr68jlzBDQ6VWPdtJPRiMsMyfyzGHMkVudNCUKtnGlJB6RYSErQvWp/2x0J51bKhLbqCgtvhwFIkChK5JQHhVSUnbAkAXu9HQu+MN/M1hTIJqwKl0Zr8D3JbpN+oNQhKDjyTEQihilLJ9RaJzL5egpx8MDLU/BWiHiEN1RH48NBvj4oRo2U3nERhE0e3YtslkR41l7pzAWobHILYEoMrk8nnXRLgwiXTXLUCAaj2Frs4Z0agLZiRTSuQRmF6ZCY4wotjbJRbQUH5+/FxvyXMySeJGHBwEK2KIRUxgJYAI/a05GU9qWvCelgWWLzFl3u8vxE6oeVEWIDCtFq/qKbUSeeX1zkjvmCIZxdFoE/y35qWQodgkOoDu/dLSc+uGbm8AR8oDjMZw9u44fP/oU9u3ejVFyiOQojmSQaSIf2e93ZrqoSvSpqYKCfaauydXNpVNY2dhCvF7DdbEyrpooYz7Rxd6FKJb35xGdpc6Z2eXhsIkoea/a/OhQDdScRDYinRSNwiW4goaCcZxZlEbqm7qo7dDhlXQZlRyiGBKNor0xboLZJFLlzLu1wpkdDu+ox7bGlo3Tjz4v7oIhpoHKoPeGAc1VS21rRCGtYO5H/TyObVyND/3NKVTmptAZWP0LG4JkA+WHjVbI4USsr9vmeslPTWDQaGLt6cNYPXQCN1+/F7/x6/8Nq/kZlKbnsVFt4O677sXK8WOol0sWaFANIchoMeCWMzMcjjsFKqiMGoXL7SEZZZyPnmqmuTJanSk8cb45nYYZNtpiZX9CLQKPw89zrsYSWTRrLZw6dQz/6W1vxpnVk9bOmw2mJvOolqzI130K/97EZFHnaFOSTGAR+eCUzEyiUathIj8plPxdv/JuVDslpNiOOxbHnf/6bRTZrKVTxxWXXoWF+V3YtfsA5uYW8fRTh/Dbv/U/cezYEaPYhMJed6w4xjspLG6HCWzwupziQYd+7Nt0rJMbHUxeH+0zi1G5dpd2LYqfT145HTv+vTC7gOXl3aoL4fHpP7G+hwoqdIi9aI4d2bzZjDvA/D7HluvUwQA9l9CBka97oet/pFJ5hzvREVrMztszV2aNTYTUrRW6Ht4nv8/zqmi6WAx7kAFyvvewCM5BUPoYvXaoCQt0NwcZHIhx4MEz7n4uV8yxoMP4y+5027mM/sX7U6OeWk37RJb73hve/OrRsN/AG1/zKrzwhhciliritz/0B9jcqgYj20OW8lGRn2zRypSpDNq4O4oZUEfBuIZ989dneob++sPQhQVP3yevO7/s5lPf2sDf/s1ncXZzFY88eQSf+uhfYndxHqfOHkOzU8ZiIYF8PIozZ0/jmot34aJzcpgq9JCOUYM3rnaTI7anZFqUfC9yC0MLRBHcQxRLdJBoKh0HCYUHVQY5FnRkhdAab9bTUYaCxihTjiTly6j9S207VulK8Jli0Nww6bBysbJogC0USVEw9I4v8z0aQxYJ6G+mzEgcoUNAJGyswReky8icGks6WcGQK044Ok25FSLH1FEnB7jZaGN1rYOnVwb4yr9v4pFDIzRjaezefyGY8GOv83QshV3nLKtVs7rJEbWpNWToOJk3z57BJ//kgyL+f+vuk/jXOx9EdeOoKqqlZSwHxrRrvXrVDZFHY4aGsvVnArVyBVygjIYtZUIeJjljTJNSYiyFJgvAYnF0qVE7pPRQKFQLyII7WB4xUyJtbn4aZ06sYOXsuiY7F8I2osrn0MXuXbO2OANKQXSExQK8Tqdb0IhwnF16hmPATZ0/vjnvdDIdefQ0HSNKOpKOCvE4nl7eaaz9GESdnSMneSoVRJpovZD7gI67IfDA0tJTlr5058Ql1Zy0L+PADmPtljifXA8yJGya0rKirUw8iXi7gcyhI1io1lFk1MSOY0RoOJFGA6HMrApu1AwhF6VGba+J9lqnHiImNMTec55OhFQb2h3NbXJn+fwjQZJIzUNCl0YvgJNhJic4aIUSWXcnisGY7lO1QjY2dBSJ8LLgzlEXc1Jts+aPBSjeEGaEATfcXgPlUQJ/+ORZHMzNo8LAgim90CTFnXAei9KCrjHO9BuzHlft2Yv0rhzik2mjqoROSvFYGkePnsD0zJzoG+xiOTWdQam0AQys250bYb82nxMeJPAe3bGl3eS9cgPkPHNqg6O97pz6XHVn3Z1it9E8F6+R/5E32Gi1tDnxOFN5l0Iy2olVOTesiCiI74sb2O8Z4uOFkgREArrrXH23Q3QweSxqHK8dq2B2LooaZR0jk3j60cdQmMrq2M7vo1M/kc8qG8V5RrpJtVZWU5Aou78NeshEk8hsPYW3HkhhT76Jy/YMUdwNDKaSiLIKX42DuC+ZIyJnhFQb2v6+yUSRF8x0sCECob+EAAN1sTCaWaAPSQdMjqkhtyoi4x6SiJojG/i5zL6JjsAggpS30MAjyhScEc2NkyB1T2saYeoOQV+X2TF+VuhFiOzV3tCaKAxxEd71/iM4O3M5GhnykSNIRkmbI0+RWsxdxNlOmV3wEnEkY2lg4xROP/kEUtEh3vv2F+KF112EYXkFjYmLcWTXldhCAqeOr+Lub30f9fKaMi9WiGVtWWWPuI9wHQZ0lq9zDKcm3LmytudUnjl1+tRYTs8/5/OZ4+FIsCsJkc7kYEBMDWKiQmfpd2xtrOMlL34+4knSmyz4pzqKB7juvDlyZzbOWhwTIGGtBD+jvUiUq6hUc4i4vP7Nb0AsGxOYwMY6P/jOXaLXpLIJ7F5cQm5iQpSlYnEG5+y7AL/w878kPfLC1ASefvpprKysI50ympJUHugnsFuj6DsM0Cwb4Nk1t/v8N9cwuaTuA3EsWWvB37w32jFSE9jjgPfMPeT2227HwYMHx/S4OtUnQkML1+2V3yTlJKOHuL10nWCny9EBZtDLTox+fTuLzX0PERgoMLMriiBBTY6xHP2IAUXMRvN9exaWneL7ExMFOdEcHz4f/lbGkWortNVedMYaGqlMWBbF6VhOyfiPttBpaE6j4fu0QwRvVJ8SJMtIceRz4P3xh+wEKlsoW5jJmcPb7dRx+6tuwoteeAMK07vwa7/1QZQqJmskngYdOyESVvnGG5OMU3IbPufnftLzdq1CrdlQcbpdSe2IgBdLmNNrKAPPUVlbwZ9+8o8QTUfw8BNH8LE/+CSWppawvn4a9U4VidEAxWwOWyvHcWAhgVc8bzdy2RYKGTZgsJ7ZQ1DWJgiKq1I2bjJavZE4f0xt0blU1a6cU6YhGGAzjRXaO3IA5WFY200aJXI9+ZDpBLDgIsaCBtkq8m75B4vQOAnMySXaKzqC88dGw7GhUoxCP5tGdFzUYOgcx5nOj0U4lrp3hNA2ca843u6UpO8MSPTuYaPUwtnVLh453sIdd23hRDmNXiKDueUFzC7uw9mVFSP1R0eYm5sZFwtQbJ1avUkunih1kbfw4huuxVt/+pVYqybxvz7yRTSra6puVlQft3TVYEgZO6JuRB6pg2hpEE5OLkQh2Yzqd7Qg5bM2WTJLlVuRX1zGhGlaCZr3B1K76Abnx+bKNr1BqC85z0RoSNnrkjph+rPmQFobZJLsOYbTM1NYmJ0RGs4x5CJzOoYjExx/51ZyTOlwe0MHplF43QwWmPHgxuPBHs8p9CIR0/v53HYvdY6Npaczui6mtFSh3GiMMx08L88jnmZo0kCH16NfT2PZc2YmwCJvnxeieURpAE32z5x1UiKsuIDAETdwvqYihFYT6W4f2RMnMbtRRpFFh9JvbiM25DrJBYqNoYD0Afh8ZVBUuBoVVccavBhn3dEfcwgMnRfSyvMOBqEohpsZqRIWKPPHmqYYtz0kjKRnLLSEXYUiRpsybp1x5kQVYLfEkCmSo9syhN/RTQ/C3Wi22l100cFdFeCzq0N0uZapSkWaQJBP4vVwFc92ZgAAIABJREFUvsjxjcaxa3mXoVj1Gi7IF3AV9R73FDGYymO9UjLZMdFoOJ8HWF8rYWKyoK5OE8UM9uzbhTOnuN6od8uiPHMmuFEp0GJQs6O+ge+JUtMwqoYjwpw3/FuFMqGxigGNxtnjZ7nRSFmB+lxh7fHeOd/Ia/SgmdcrR7UZnMGIcc5NVzOljYsdDkk34A8r2nkOfm9+fnFccEwggSnocWZvMFTGiGoOR4+XEGucwM2vvALxwgH89ee+iUI2jkp1S/fnGy+fJak1Qo2pn922Ri7Mmvm60We2zuJN++N4dn4Tly2z4j6C6GICyHIdcrqwuCsFVXHJkXW1gz4ikggjhc3QSdIeFLC5U2ot50xvV6/TtwiduNRWyvgPVHQgMEDE2zR2jSJBhJ/PUWoB7S4FIwTmev2akGOJ6prkb4QHEvWAdAuTNfMgmfBudNRHN5bEjx+9BH/4lVWcSk9JA7pLbaI0Ofx28EF8gAk2hmi0EK+sob1yCq96wbl4239+DlB/EvHWKUSHcQwzz8WRxRdhffIcbLDByh3fRmN9C41mTZkw2kjvlEfbVZxmUWRXa0OV+iqI4rxlgXJPzkun19c8cXTY7R+Hnp93hJHPcifFSM1pvMFE6NS2Va6rNui651whRSLacMq6mZ50FWwjS3qbz1uuR2WG2ACLhWy0Y6EglHNc9RLDkRBjDvzP/fzPIZFLgm2OU5ksyisb+NH3fqCmCpRpnCsWkcpnkM6lkUoy2xTHP//zv6gRBMEvAiNPPH4YGxubamrj9ofPlbrpXDviXYfCcb7vQIZn7Xbab65JNogQl7VnnRjppJJzSkSXdvYXf/Ht+PKXv6z74vHIOSZQ6JQOFwtgJ0Wue37fmym5vdP+FRxAB3Zog5h1dQqCjymvkzbHgR3q47tAgWx0Km6NIya36X6cN/zxwMafNTNQVIMgBY+d5JjplXJG2hSReB/O++VzdAfa54XTa5x64cAA7533I1uaL4y/x058LEZVc6pAmfHCW6M/xhG59bU3jVgs9aqbbsBNL3kR9p9/Od7zq/8TJ1fXQr/jCFrNWiiSMZ6NV+rR4eUENwfE0u+e2vWL9Zunh+/pW21Socc1SeX+ww3YF0mvVcev/8q7cPGVF+PRg4fxex/+I0Ta3OCGqNRK6LKxQTSB9uZpXLwcxX96zUWIjDaRSdK5tPS+ohHJgZkqgqWIXG6ITprrA5s+Ij0gptCYtqUBkCSMhMNJvBeUpYcndQS1U7KiHHaPInJLw0mHVy1nWeGpvvP8m9aNzoB14VG6mQF92FDVLELdbnwkyJ/i9XHMgtB56NzkBtE3cb7vEaPxoYFuu4WNagsn10hlyOH/fv1pnCgn0YjmUNy9hNzkpCbc5lpJdAKGBktL80qRckGx4YBjDayKjTDNtbmGv/j0h9BoRfGXX74Pjz7yIzUd4OTiOXmtFkAYJ1qtjZNWdetpZTpIcl6Yfuv3xulxfp5cL6aufG4ommTpHovtAn+XHeKsWGlb3UNOmAIZPuc+Bp2BNg86AHS0iDYWp2bQof6qggRu8hmJ1S8uzSjwUDwTEEHfXHmdbvx9Dk8VpsaFUPwOxfkpLdNomM4lf8T/VnWvpbFmpudkhHamAN046LNhw3QCvyNeLgPFOezV716AsJ22JvphxVvuAIu/LQ4lx9lQcfJnaTzl6DCgYGaFsjCtBpbIs/zx0zivH0OvVEIik0KCBRnioNNxZqtgKyYj/06Rd9DEZccpBolMOXN8teYZiHA8FeBRFm8kik+IGeW0Eh3o9NoWMKtxNu2BOYBOBSF3V/M6pN61qYmvZZuIB9ecH2z1uXNMGZzwfaVUR0atEboX5MnagwFODTv42I9reCbBYCcuPrycaaqahE5lXuDFzSERsQCjmIjhRYUcduWS2FjehVIhhTqpLZmMNtfC5BRWVtfk1B48fBhLy8vKLhH5mJ6exOr6Wmi0Ys9JDRBCsYi1Qh0im7GiEBprtUyVI0gEyO57bGOjOwrDmIEajQzBCZXanHOkc7lTaRuGFSO55BudTjosWmfBOebxEyk7l88rpl35WUesbM2as87rdT1pdbGixi2Lj8ttPPLQQ7j+kimcd/E+PHGoiUMHz6pdthzOgPyN0eyOSewxsBWFhUGSClAdfcyg3yxjrnYCb3lWElctNbBveoTUHiA6n0Qkyi5a4nIFOkNo/avx7Qh9k2qIUIYRQA1adUOzjmpqCBFMsNBcNZNQNt10wFnPQaRXILApOgy7ptcrKkQo6tH3dBIrahsrNRDRJSDSs37BoyBtyWsgyKLdyJuH0J7xagrn4H2/sYonY8vYkDoKgZoR4tS5JU96BNSbZUTLW9iDMt7x1ivwshsW0a0eBobriI/qGHQI0FyA9eJteGbuctT6MTz844N4/IFH0K7XMDVF7WVmuIxrTo5/oZDHxuYastmM0HZ3SGiT6VBVKpYmJqBkhUMWCKlwKHj4CiDDPOH76nQZ5hlTLvwsHUd+hg7tqbNncNttr0a9saUW5bmC6aDzRzaN6jZ96qxvd1pUfUXQxO+xWQzT6qFWgg5vh0W90YRaa7/3N9+LescCwW5vhB9+7z4ce/wgtmqbCqwoTZmeyCGXz0gBpNFs4+jxk6pbUo2BmsEMkMsVlEU8ePCwCoDV/CK0uq1WKEWYNtnRYG89I+KBvdtxrcewBxAw8KB979690tllQPvGN74R//RP/2RrgMAFC5ZDgS6P5xlOBteuve57jzuT/M2163uNI/j0k+j38DmI2ha0mumrjdH5AQttrZEUgSkGo8r8sEgygAq0TbSdHny4jSIFj6/bvDBAQACMF/wF9SPb620P9vtxNgCvdSely7uc8rg8JqXKeEwFOK0uZudm1QyD37dgw+Yukf/V9VVEbn7FjaNsKoYXv/BqvOxlL8G551+G9//OR/HMidMSHjZjSaePKSozgP7guBk7Z47emstgKbAOaRAOnFKoofLOjRwvyJwMkyHiIDmRmt/ptZr4qVffgre+7Wfw8FNP4Pd+/2PoV/uK8k6eOqoNvNOOoF9dU5e1d77pcmCwhkSkoU2WaAmNDqNopc7FxTI3jv+TCLsoFUYL4MJlJTyLTlhw5W1lWRykKD9qxTY0iEKflKkimuwOX0CzKD9EaRs5fSz0CU4cuZAshBD6Zxubb8BCKCULaY7w2O0VJGD6vR4ZOmLtE8OMqRkEPgsaiEq9hzObPTx4sIuv372Fej+BRj+JwtIiMpOTiMdS6IO9yYdoVJkiGWB2tqhokxXkLMrh8+EC4gZOrtX6qZP40O+8G3v27sWZ1Rg+/pnPC8FkxJ3JJJX+0n2MbKIpzRZk6MTNElpNiaKoOLlWaBZ0QgOa7dGmO46suFWKtmsRpHGabZE7muQLk0bJ5qAhypLNQUQbMtv1zs3NBseHx0giMrTmC5MTeeSZlg7Vp6Tq+PmtT7k9DSFsrY7GhGldi+5t3PkdGj4aMi6+9Q2mrRJIJe24vP9taoU5uU578CI5N4qeQbEFnRJyysCJjsrOiNcdInMcAlIXutu51J87JGaIDKGVE6PqySES3TYmVlZROF1CkVHxwDrYRdhmlfOd/Fw1bLF0eC6XESVBm9ZgqPSppUET4vFSHs6aQFhxCg02PyMHgGizxpN/Gz+d5xLtRPdnfGjet5BozR82pbUORrIbO9Jobkf4m9QBOXHkvFrN35jjxyYU5ugRqWIQFEVsZgJffPoE/mEzhTZtgK4udGPkmla3ONIzCjo/0ZdUNIVYpI8rsjncOJ1SncDazALOzEwiwuKL6EiqJHRioglrhEL7WW82NS94nxKYd1nDcF+kLPh1Gzq/zXt2mgKDTsbJnPecN3y+qoUIHQTlMAdpHp6Tm4LPt43NTczMzoyrm4mWeSpUqh7BtjiFRBSmzU3dgxDVIF9m69fan9KB56bC66M3SIdcoEeEjT06akVfnCni7GoFD/3oUZy7PIlaq456o4OpyWLo/mXZKgdNRN1hO9h+1/SsvXunWsBvqwGoIcbKUfzS9TO4PHEM52ZGmNsLxMjjnWHWIXStZBFHoCNIkYHqFHTcmH5llZi6owUeP1usilOuNJ4t+DGVgdzemOaob8pCfxXlh45oVFQgd5fcWzEjbD6JCmGxvwEIgVtrWmiBwyvqUoCBLcWnf5NeNuplEZu+HL/wXx/B6cIyGlG2xOZ1SvhBlLNyaQPT8QFecdEQH3jPs9FvP4XEgC1l68oOckX0B3n08rfh2MzNOJtJYW2zg2989RtolipoN1mwaHaVGQ3aMzq8lnnrodFujFvJMoNmVcIGVcvOsFjuP/DGPePE1z1gEsWNfHzR9jjHDV3knOLapRzdC1783NBwKSq92hK1tgOXX/SFdeN78zVSp6i5yyxiPGXXmsnmte+ePHVKtRdT00UcO3IMiVgSM3OzuOmVL5M6R0zZojj+8Qt/h06lgcsuvwhf+uLfYt85B9AZdjDFdrrpLGqtpvjA/WFP6XjLBlrHw3icRbgDFZm1mtZZMpFgcw9TOWK3UtEiw/W6T+Sgn6gAzGYE9RwG7e4wuj3Yu3sP9u/fj8cee0zPRQ0l0lZUTztO9JTSiPRvGKCZ0238ZuNPD0SfYrDK50u7QN4vX+N1eadLvk66gwU7QbKRcoJcn6H7HM/PphuikXV7UmowKt12dzoec2cnSTq8nlkkuOiIvO+noqokrS6D17oT7NkOsMyX5DjZHpSTHSX1w2iotj/Q8WXNBZ3z9Y31McrtABk/S+pl5JZXvVQO7zVXXYDbXvMKnHfBpfi93/8kHn38sNrtWiqVDqIhuVyPHFTeCLteUabGH6ZD3w71u6Mjw5ZKKorg8RwldsSBNyDHWY0P7CboSO5bmsX/+r0P454HH8Tf/N0/4fDjz2BqYkYp+6NHDiKZnkZlfRXn5cv45Z++BFOZOtJJ8qEMqbEMlenRatCoiEAxaVIzQotEojukJFDoORFnG2CK+DPSNQeK90DNOzrBhmSas2spINucjfZhxQ5Ma3Gs5NCz5W8oWvCJyPOrL7qUH7bTuQoKQorHERwfTzdCFuragvIo2qI2c0hqDTaUaGFlPYF7Hqnizh9VUEMa0cwkivPTiFKDmPJsRJLIsesPUSvXtHj2n7PbJi8BCHHWrPBBBX90VCLA7tks/p/3/jwazTg+9WffxNm1NRWEka9MbUe2G3Yeqys3SGNS12vpQxFkqFoRmhaQd2XI6w6kayxhY3uPy6F4ap+f93SNR8WMPr3NML9DY8Ron4g6UV4vEPAe27xOboC5iTyK05OYm8krxUmKijvUPA9Tu/yRJEzEKDy2OVDWiXQCKpeQhx3E9YPcGMeU89yExZfGMj78Dl/zRS+ULxQ48BxucLy6lhXtfk4aDN8A3MHjdycmrIJf6FiojpXTH7r2MC3N9Kui9H5LovZ00BabPSQPn0asXUeaXDy2ZU1EkerTgHKeh/EIGq3uTErZIpYU/1brajREglkOVj47SkSEQzr+UTm+LFZkEwZrSMXcc5CZY9ZFNXlWjMUfoUJEzzgniGIFXVk6Qh5sm13abs/KMSIHznlrjjK4DCHT5YlcWhrfT7T7+OOnqjidyGAUt9akzEY4Ksyx00bNwDhQQCbyBcwMgDccmEGhXkK91kP7vL14jHrihSnx+bnZTrAYi5w3clFzBbS5KXcpkWRcPT4Hbo5UbjCKic17R8loCy3AMQeL84XziMigOeHbldC+Uaiojm1VWXwYj2kMLGHEjl2xccc/bo5eQCPKFzW3WybYbs4J5w/Xs1GVOAeprU33RqlOOruJBDZLG+NCYwbP9NfK5ZJkn5jiVtOEOFCtdnDsxBF0VFxpa2fP3iXUqo2wl5DXbdq1bAVOW8DnK+30oEfcbdfHkmmR6FBtpRkwH2iu4G1XJXB+vo89hRYmlqOIzESBiZSe6bAXakq8oEwgSMdsCdFCSkDKyeYcNqqTdUWzcZep1f8ZoKGbJN0hBG+OxP6EAoN3WdIk5nfNNhMRFvor1Qar2rcT8HiGQht1ItB75fcmEUlRReZF+Llfuxcn4hPosashlWTaVLkw9Qgq/Ny0q4+P/e8rgep9oRCOvFsiKFGMWi30BuehNP8mHJ67BLU+8PV/uROHH38K0SERwzrmZhdMBopc/KA9785TKmsNVDz4ouPJuUK7zhbqLC52B9frB9ymucPn6Xw96yFEXUklmc2to1Hr4eSp47j5lpej2S2LZtZutDA1NY12AAo0D5mpIJUigCeyRdiWaJQTGKhfqn0ZWCEoQbT11U28413vwGp5FYXiJCYnpvDUo0/hoXseQGllDXv37sFXv/IvuPr6a9FnHUsoZCY9aWbOCrCIHrPJxeTkhMYqAlNhYFExnfgTJ06iXDWKhZyrfl97Bp1JATlqFUwVJVurKuILiCqPn58wTruPO23bgXP263N0RjnudPKo9uQZD2/lzLoM0i282QWPsxMttcyv2Up/Vhw/avHy2fA4ah4SMqz8voBKggOBoqa6iKiBarTdsl2DgbIDVjy9Xb+jYDVhBWyWjbOg3pgA5rwKmCJYkbKWw7xPvw6dKziyBqJtF9JyHHgPvA6uLVGgqNncNXUw80NaIQNILq9lHBjEaRxe8/pXjpqVMq67+lK8/nWvxMWXXoFP/dmX8O/ff0SIpKViuSGZFI6l+s0R5Mkp/q9ITRCyDYJD5p52N+NhaVbf0HxTMSTYBJRVcRj4kXRSJ9IRfP5zf4W7vv/v+PI/fRXrKyU8a9+5KgT5+h134OzZDRVcxTcP4gO//DzMTdSQ4EIfkq9IuRazLTIqasfLYgM6ptaqVg4nUSwWTZHGoJaYRJOYkjYDZLxCi9REX5DeqDmsOoY4iMbpFaoctIn9/nTnoWrdI17dsworgmzJWOaE8m3GR5SjF4TeiZxwIcnJVWGGoeP86Xeoe9tFqdbB2c0+zpRS+MZdx/HkmSha8Ukgwy5QUxjE6ICTspGUjFQhn8dWpYxWraPjzs9Nm/RkBFYhWi5JIN+EnM0J7Lcb+KvPkNbQwL0PbOBr3/quUoU0lETrJB2jNIXpNncZILHrzQ4NZlOTIOpmTqOnpjVHQjbANxxDB0ZCfHxi8z2m5D2A8M1aC4joopxQisybJA4LpqjvyvlaqVAz1FBYNyzueE4U0picyAUC/rZGoCOrGntuXqENtJyX0NTD6Qq+6HkNjmz42MlAh5Q6/96ZbtqZ0vHFbc/fOqg5wuXqAh5Q8njmeFtUr40mjDcdJ1dIEEre74uKw/nILGur2cZEq4tiuYtot4GZEZBuNZBn4w4FhqxC7ykly+9nEinUWm0U4hm0h12pd0gejagPpd/oKCuK5vwdaR2TSsE0sorMgv1gVbl47p7OioeGCgGVcHRCFIcEkXjjSCqlGLSufWw5RtwMlS4N/HyfR0InZZdMY1ZGOR5BHSP8/akt/GM5i6EUPiBOOYtiLKA3KTiiJpzDTTp58Tj2R9K4ce88lroNxPsVDOIZHEnNonfdeTh5ZhWxeBaNJpuP9DBbnEQqkcHTh45hc6uMA886R3KD6UxUrT/FfWwbKioeaJAbc/ugAFN6WcZ95zX55uHXyPvzteMySKz4JsIqHm42pzQu05M8nheoiYJAgKHbkWOtjnihutp0jo17z2eozU1hi81XOjgqamo3TfZwQPto6DudRmlh9/tg0TG5dJ3uAJtrZc0JZoMqtbJE6bnROsfOM4EuIu9ZCL4ugXzy4BmwkePHbmycB2z8sr6K156TwksviGG+fxLz80ByGhjMZBBnBwq1B2ZGiXaTHeYiapRCp1YyoJSkojMcCoVpu7UOuSGHojbRGoIUl9BcobjBMbXkm1EUpM8o42C0CNkKgjZcGgw8eUxzbEVT4LECT9j4FFagqkI2Ce7weHH0IpSDuhHv+/CPcGg0idVeE9WO0cKIvqU455sV/NsHX4ilpQdNNUL7QscIFoMYerUM6omX4MzeF+H0xCwO/vgYvvmVb6Hbq6PTZSvpCSQjVH8xxHZhYSlo2Fr73N7QGouMW7Pq+PZZon+eyt65Jq2uwwJW557zNyXmWIuhIr9RDLVKA8888wyuvuZS7No7j3rT2tVzvqakmbshEIZzQUokkTimZ4qmvDOkRBkbqpgd5jkp0ej0GAEqIWszOzeHa59/PUDQPxpBdaOK+79/H9ZPrShzvX52XQ7rlc++QoEQO685pUxzL22FaaTa9LtGU2STi7npWWxtlTTXOD4nT5/BoUPPSI40Hk9pjpPiYNKBVAsK2YNAfeN36H8QOXVn14Es0qMIEPg+RYdW7YQLbK6wTQMd7xM76CM7gwJHeh1BNR+OMoasbzJwwXnGmlch+OVrlWpT9+ogFjNpcqYJ7LFLaL3ucZ/mvNcx0FZ4ER2/y2YgfD7j7Guot6hXa1J0YCEffQ6/d9/DHQRw++0AoTn0tH/bBc0M7mTz+5YdMvTZ5oNlSzPm0L/pra8bba2v4porL8EtN9+A666/Dp//0lfwlTu+p2pBc6wYcUclLE2P2R1cvkdHhycyg2yySe7xe6TgkQM3Yx9wWgs6lZxYPqBCdIZm5KUFmRzgTz/2xzh68gS+9q/fwZnTqzhn7wKSxRji7QI++fHPKI0W2TqJD7zzhTh3oYpkjNWTXcSkt0j0yZQSaPyEMHLzJOcxpLC4sUp0vWeO33AY0yZNA2UP3xQZJDiuCRGi9KA9a06wOWvulHoq3IwAHRGLbPzehXgG0WbDEQwFdceJ3/Mo2bk9RBCJLojxGGH0RA5VE83WAKXaAKvlGH70ZAXfe7CGSjeFrX4ak3OzWN67hHa3jk5vgAaROqJscar7RVRB3W9ZN5mJyXyQCTMEUwhoKMJRqjXwZt9y+y24/vmX4c67DuPr37kT0SERMhadxax5QeDbes/1Xqc9ju40RklzNjV3wnj6vfK++fpO5Js2wseO80kTmRzNUAThDo7GzFtIe5MKEvBECwEiTDWHecrz0ZB5CofzkteSy6awsDitQipeg1K2VnaiYIdpEzfyXERcpDwGeZOMrp1byrnLhewkfL9Gfp7pJS5o3gc/T0PO6+L10FFhECliv1CNroIoDxL9/g1F2NbGpDH0lBS5dyqeCJ3l+DqvhfOFy4uamVvlCgYD60rHTaTXbWEiEkNq2EU2QqmjNHKdFtLdNorJNOJMlTW2UEhlFcCQvhDpRREnsssUPaujSYMRQsQOh12hh6bwYNqdVHohzSFKCSytTUspk6tLbhql0Xz9qE2ymmwQqWNHMLbMNc1MT7X6HOL4++bE6N7XkQfbTEd6gFDtNnA6ksYH7zmLzfyEZNl6dNBFT+GGZFXW/JuNa5hub7UGWIxFcNNCDnu6DfGbTd87i6cT02hcdQFG+RGOHjqK9ZUu8pMTyKbzOHhoBbe//pV42Q27cPbsKr705W9gs9rGnnN2YXq6oOpnzrl2uymKjDuvPjeEcKQNvfDNcJzmo7ZkcQrlLSuWm6Q2ZaeDcqksfqKhpEadoQauN5ZwPqTmk2g/hvL4fGJwaSLulpHhD1Eo2gLOI3WZc4raKBqUMcxe0FHmbyGFYzUTFqKYY0+esLIkodjSudrUF+acZ1bNN19Glm6DSIPh/avSm3SpJBtMxHHLK67CD774Zbzj2bO4OHpK0pSpYgPRxQiiUxkMWcQlWUXLPHDySBudAQb3ArYTlkKM1WZ4cZpAC9HQgrY4nWA5sEGz1/x/c1rVvd3qRNTAIgC34+5swRZKxywEzPocqQOiLZgEpBZmYD/QMbc2xxH0RhHE0zfifb99D75fzoJ5oeYOisdg0EKk1sRTf/MajPpfl2ZrJNZFpJ/BYKOCUSuLo/V5xK95F05N7kE9msKf/fGfoV5jY5sOzq6cxmWXXDaWqlPgUzXnls+MdRBs4+7OjQUpQckjIGY7nRSfGx7A6xiBpmOa0aYHT4e3Xu3hmUNHcc21l2P/ucu03CD9RjQu7Q2mOc05IUk8dtna4SvwPc4n6ezK8YqIhuMoopoyVJmRSOH2N9yOaruK/FROFMf102v47re/h9VTK1hbW8Xm+oaQ2Asvu0BOZtm7nhWLtv5yxhGlXXWKAnnqbBglzXHaukwc1TolXBfxyMOPoVyuieqwsLCI0SiKtdV1qyNgrcsOvX/+7dkUjhEBBGWaWLgdNJGd9kZ/ydr5dmSzaKs8EGYQy78Z9HKdc7040utZUAUN8bj2g9Lmlt7fCbp5Iwt+n3vKxmbZgCupPxg/nnx9jo9lGu0ZOXjj+5TXTvixGRT7M+J7ngmgXeLz4+f4Oq/ffSAfI0eEBbgFp96ceEOZxQPneMVNSYyMA77G81FOl79Z2D22W7e+7uUjbvD7lhfxyle+GNc/9zp856578IUvfR0x9hAfGBzOFCPTlRxwR5r4ANnVYmeE4BGBkLjguDkal86GhRQ6D/F1XrRHibopooEJ437MTGXx67/2y4ink/jBPQ/gu9/9Pt7+Cz+LTDGJpx89hT//xGdRqm6hu7mO9/3MtbjqnAbybDtJbcwInTQaYm5mZvydcyjuroobzGH3hcXrITph+sDGjSRfjQ6hFqoi9KBlY26I2T4VOFhBm9RlQkefbafEKud9TLQxdEzJwDcAd/YcvRVlYtCzgjdrs4NoxCrA621qHg6wWeljoxLB0dMdfO+HGzi2CtRHOdRGCezZvQczi7OotGtC9Pp9av9G1KtbyFgyg+6wi/JGWch2KpuW9Iq4dExvsnI9tFIkesOJyOccYa/uYQXDQVGyb+Q9c/P0VDz5m9w0yMWTI6/NdafKANPc7I5F7U5GaEZUd2NmFA0LNoQSMD26o9e3/01nyblOHpW6w+sOpjvPivYZZYcq/50cVz8PW1oTXeA6Lk7mMTnFVrrkFRm/3NHUTNo4kE7wV7oKhorzc3R8yZFyrpY5F30hqttcOeNX8b754wiFc9kdFfZe5NxUHQ33hcs55Nfum87O+2YYRjSkXCmH6HqtPWQPAAAgAElEQVSESrmKZrOrLmFDdlMS0mTXoLnPlO8wikyaQWgfCTpFgwgivSYmE3HkycllF7ZoGplBC+T3pgYjTLC7U7uBeGKERITzp4d4ikU5QT9YMnDUDY1j2DHUMEo+FRHM4NRpdQjhsiI2phPlMCtgJArMKn5DNtygiRO7oxCCtkjohWSMSAOwbECj1xECvV4p4/873cY3KnH02XwjlkKnbzQJX388NlvQcs0TdNudiOOle5ax1K4iS9F8UTd5jgGOTczgmbk5FA/MozCVwYkjrIZPYnW9h/UG8O5334Zc9zC+f9cD6EaKWFicw8nTq+rWxrbWTmWhraMNdD1Jbkh6JnHjFfP6HKnRGmS1drUiqhWv14rOWGNhQb1vDFxTHA9uLHKCQ2DH98fzt+MISErV2UKHItx8mpINom6qo8K0zTxBqVKV1JO65UmthE0LtouS+Rm36zwX78+dYd6Pb7xS7GBXQqU4zQ47UqQ5zSK6VFobpALBZl26zRedvxvnXLwfj919ELu2HsPt55awKz7CbGGIyeUhRnNxjCZIuQkdMJXVg1oDq7sabb9QXEqrM7jfpnWY8oJ1cRTSKvEdQ3WdX+vrLSTZTGghMBWsQVsoxBCdi+8Fh1cPJ5QoB3SYvF9lQORkB/lL6r/3lKLCKHkhPvTbB3HPVgHHmMoNvGPNV3VNLuEL73kBrnzW04gPGmhvNJHsx4FmCgcPdzDzknfg2K5no5LL4c5v3I8fPXCf9rVSeVPO4OwsKYJW1S5aIdiO1tLw3MuZxmdthxUwJlQPwcyZ2zc+Owe0fC90riav0VPozKyKStKjZz/E448ewoUXXoALLzqAbq+BVs/0oscOcmguwbnD/9i5k+fZuV+6I8hrZ6FprWEcU36O3+GeTR7+C170fMSzDMxYt57End/8N6yePov1tXW0mj10mdGIRbCwa1bBOY/hziCzJPNL81pTnLeiIqg7mmVaqR5DiloyFRXwsXJ2FcXiHM6eWcOxZ46g1xthanIarXZP7bpJf3MklefhevMMHl/3oN9AQMtsbTt9pijk48psJbOtjqzy2vjseD1cV/xxR9jBFdoE0QtC5nank8o15rJpXH7UNHbKA1FojivXo9PFnCpq8p8WCGktD/soBMUIu1azN5xfDuQIbIqaw+4ZUfcT6QQ7zcFVFlzdgd/hs2l1egrIdC+cUwRIEkaX8D2SBemmYmHPSwHAza9+ySgWGWCuOIWfecvrceVVl+LBh3+Mv/7CV9DqsHGDoV9szUr43zZpi1JsMsfUtWQbrrYb1+BkqFe3ndKmcfH0HC9UDo1azKXlIHFglIIjojocodOu4+1vfysuv+pSHD16Bn/+mb/Gc597LX740L0oVTtYO76JRqeGUbuJn77hfNx8VQSzuRYwYmXmEMlUQg6sqbeExhJBIF+OXbgPGgB3zt2YWWRjFX6i2YcqbRlJ76wS0r2SVQyv22A7R9UMH/8t59fVGIKT48GEpyhUNBC4veTZEiUbUO5G1zpAuVpFs9FFudJBpRHHma04HjlYxYM/rmOjlUALcSQKU5heWMbuPbuwvrVK4EAFVOymxBQPkQnjX+eEiLZbbdTL7Am+hGjaDLzzRLWoKaETOGe8b3FnQmTHZ87MHLuhjZUweIDgjNLR4wT0YghHcqlV6lJS5uAayd4cV3LFzUHWeUPf+Z9AfemIhcKknwwYrGJJmYJQaOYOqZ5b3wyG8dVMgknOBSv0g7QXP5dOxDA5mcGBA3tRrVBw3HjltriGP1Ew5AvTnRKnLThtQhtHaInJiJ+fJ6eX55Yz4ghIIOXzfhyR5LH4H7u08ZotxWwODT/n98Jz8VjeQcu72gn5bDeETFdLTTQ7nM8JCZvzmZhRtc1O48RImPU82rW7iKoYhCjwgDPL2iVjiHQirnRprNVAAjHMx4FCZIQ8VQoodzYcoKBgqYXUqIM00VN1GwOyuYQ4fNSyNK67rzFzmNzpJ8aaSafk8PIamI4mxYb2RI0SgnHbiSaFllXGV5NunSGFRKCZzTjSBT7y1CbWE3kM6TAMY+gMLAXGGZOOE5EeIZZMYQIj7EEf189OYKbXRLTPlGkMiQhRrqGQz8dGaZzavYR2OoaF5aK0ZTdXVnH44BbWN5q47fYbke7V8a/ffgAvuuWlqNe2UKpUkGUHoKilQZnydARm53PXZhqCASvmc0nIhKrQyc1l6lfzK0Hucg0sbhOykzJqmWfKiBYJbQsOL89HG6ANNmrBl2Vf7G8+Z3dUtilH0e0shni/lkZ2FKlUsi5PNpaWGmXKmbxDl1ITSsvCn4xdJwED2j5HzXifvnY9LUsHjD+JdBzpSAJzy1O4/nmX49iZGu6/80HkqmfwlisjuDS2hX2TMSzPjRCfHgGzcaYVLLsWCnFIq5FdiaukzDSgQ1thby88EjXLnE8p/TipI3i3orIFqoNsngrS1IpQn5djHRxgK2oLsK8O6I4w+d7mbBvnjsYqFK6JZhPaHSOBXvoc3PHXKXzuvg082W2rzaujmLTfkUgCe5ob+OqfXIdc6RH0a8DJUx2s1PI41pzA1f/lv+NkdgprmwN89tOfR7dX09rhMaheQyoeAwllStJp8WTp2AlpBTsmDqRf6/aXBYl0lG2PN2DCHVWnFhkiyOyYzSO3nfVGTfvJmZMrWFyYxnnnHRAFaDDoohXaW485maEIk/OS88fbvrtTPQY+Qiq9XKtrLjoFiEg61XNue+1r0Rm1kS+yW2YH1c0Gvn/X3dJ3d61pceMLE5IeG3RCIe1wKAeWXds4R/gZR2JJf7SNnedoCOzYuZfb/aYx6PZx9MgJrK5uqgiO2U3SguSMh2ym1lsANPib3xWPP4CCfM0yiBXMTE1rPdEOsjhVdj8ZE8DCQlP3TdzpcyeTe4Pzffmag1qeca6USPXLjlWJTFGDGaieEGOCOAQT+D3OD23xum7bp3l8qtC4vKbfhzIGLdJm2PDGdLkdhApO2dg5lf0J63Tn9fn84jzqMHM6xeY0tF1GobB5GFGGK5Ozf/O+WNfiTATSEq32oYPIS17+ohFb8bK17RtufzWe+7xrcOrMGj7x6S+i1WYRmTmw0swMxse7f3l04v2k3dkzPdttsrHD60JSEnGhXVznStHS+crmdPEcnBbTq1RtaLTQ77Zx6ytfjNvfeBu6feC//8YHsbVWQqm0jgSjrH4WjVYJw2Ebl0zH8fZX7cFysYJ0gulQq/xOUUGg20A0blw4DoaLktPA+2TT9TL6Z5pWUmLeOcrS7ExzeiS7E2Xz6MsemPoCCx3ib3eitUgDZ9cjKovkyHWzFL6KeKiLpyIwdqFjAcVIVdLNdheVagXN5gjVahKVZhZPnKjirvs3hCS1okl0IknMzM9j9/4DauEpXeSu6RgyVUJnicaKP6KLZDLSDCyXttBv9zFVLCI3RY1P20SlZ8iOVEHyxRxTc/a93alQI0n3WMGWI7N0uPg5FT0F5QZuBsa9ImJlG6sj4L5o3GD66wqAmNoKRH1Fa3RKXDUh8ILc6dE1Bu1aR33dIeZ3qIspJ1oblXHpnIrAReaOH1vbctxnpjNYWp4XlsXvucM7RkTYFS1uaTfPUvi1S1IqcLvKFauAJdLj9+2UkfHmFY7P1z0a5Xs0spOFwjhtxDFiFO+RsV+Lp4LYxc+dBqpttBsdrJ5ZF8WQDHNG35z3dl4bj1hYB7x2bVbxpD6bjsbRbbWBlPFZOWTiU4eGD/wtVjuDlcEI2UgKnV4VGc4ZFjSkk5jv9zE36iLFjn3oIhePIdNrI8OuUP0OchmjIcimsEiywzTzCKl4ElGl8xPWhS8YRJ6RiCWdqp1G0oIvo8oIMadMDgtT1dhqgLXWAP/wzBa+0Z5Ah8gpm5yI028BPcXmGRClYwlkI11cNz2JC9mUod/AKBlDSqgutVwNQSKocCQ7i8MzBXSSMYnvT89MYnYmhsceeByHDjeQK+Rxen0VV191OZZ3sfEKtcpb0jflNUpVpW4FH9yQHOmPxq3ohN3G+Dr/5vcseLNmCJL+QsQCV6Z9ayx4JCfe0EqiNd66mPNQ4EIIpu145ujTCaMtIEpL+8t5u7G+NU6nejEJZag4r8SrbVAlwqTenG8nXeCQHVJBXEBaxOdLppRdUBo6pJ855kRWCXb4evZMj8srcXNV0SM55NTeTA1x9QuvQr0B3H3ngxh0m8jFopjeOIR3PKeAvckKlqeIUI6QWh4hMj+NUaSnQIV1C+KOOoVhFFBc2Wyj2tHBE9Ut7AVyIFRlGUG/Q5661W7oMEJ/rYmEil0p1Zc0zi+zIuKoUw1FdW+k8ZD2EBhWakBhKg90WlUgzDnJzBavVcF+KFyLFNGL3oh3/vq/4KF+GlutBrqUIkwkkUUO3VQPxU4Lt10SwW37+2iUelivJvFINYFXvPtXUF9eQj8zh7/6i3/Axspx2XwPrKhjE0saysa9uJDPje2K2s1ybfJZMlDNZtVtTPQXUsV21Fz48fw1ztPxXGAgySBIqj91HD96HAsLy1hcprNthaYsTvPuj5ybBJqaTeuG6MG8KbxY8RLnJP8W0heyI3Q6WyxqDTQAon5E9l79U69GvVtHbiIlms/d//Z9NEp1tBrsM0BwpSdn14I3+gMWeBNsUrAcMTvD++G/tV9kzZfwgk8qRrA+xDNFlo1jYVUHLHatlGt4+OHHGLaN74corAd6nqXy4MABNQ8ouc58jfr+kUtnUKO2bTrIN4Y17lQvPi8+Q9pz+lb8N8/J5+cor/ZC2nRXWQmZLu1BKuC37Cqpk/SJFKymrXMlX2eGlnaGz4CHIuDilAp7jl35Cu7Uu4Mqn8u77QU76EWRTuPgZxwRdgebQQ8/ZyCTzTHbbw2I43ziWNGO5fLmvwi8gWXIRIu75dabRnR2ifK+/KYX4jnXX43J+d14/wc/inKJEl90kAw2T6XiqBIpjBgK6INPWgAPaIa0LcPr0Z1HbBSFpkNnYsQNIYs7IzKlmRlJqotIXunL8uYmrrx0P/7fD/wPUJnq93/v4/jenfdhfn4WA5BDk0etvoVqexOx0hm8781X4cLdLRSyEcQjXZOIoRQY9ULV1/0nFQFIVyDCbEab0YdFLuSjSqZMToFxaejwOhKyHZFtRzlyqIIkiORbgkHwRcrQ3x1Evsbx45jLqROQacaRMkVCCdiZpNNSn/mtehONZhSV+gSOnIzg/kc2cHSzi/owim4sg1g2h6m5GUyy9WmnM+anlmsmjeJIIceYAJlHWiKDt+uolxuYLU4jkU3K4BIRc0dez09SUkz9GXKjbkIhtaZFw8Ydagtr0TylnzRJA3/Sz6fGEMr/WdEBP7sz7aVgZGivjd+PWzW5b6x8XTquOzRCbTKHqJu6tSHdxGtwNFTGK1SJsnUtgxulz2MxGQJH2ThennlQd7BID+eeu1cSMkbr4Twx6RbjpFlK1w28EKTRaLsyPqyTqWIB5ZI9D0pT8XOGsHkDiZgkY9RwYkfxAD9DY+Xri+fy1K+CjYAC08FbXlpCs1YNHOC0lA+eePI4RoMEIqnY2MEzZ5FpZ9OUTqRyoVEBBcFt7ZL+4REy/+0pcItsthshRBiMkO+eJyoBRNkWD4GXJm1i6mdGMDkiRWKI5KCNQnSIpXgM87EhUrU6ZlIRcWMzQ+rGNpGKpTGijF88Kr72sNnQOHsnKz7/nVkUFdDQ2WLXkYAqKa2eioOa6J1+DaXMFN7/gxM4mipIg1ZyZTtoRpQtnIqlMJuK4IpMAhfGO4g0W0K99MzC3KH+abfZQCOawMmJWRyanESp27EmCpk0lhYmMTuVw7fu+DesrtRR68XwnBuuwsxcBqXNMhYW5sRzZjqOTiKLeDTfgoPI+/AfZr1UGKxNy6hfRNcUPIWMkvPCKYFn/FvT2eXz8sCJiJTS1QFVUkaJNpxoXsUaRvD+pmeNS8x56ggxP8u/6aw7l5aOtuxWuGZev7c19SYYfI/HclSsUduetx4gOijizgvviefjebhe2WlRqH86g3RqgOfceB3avTTuuvNutGs1oZVLy7sRLZ3FdZNV3DTXxfJkH3PZLopEeGeiGEwkEE1aYyByd00omkFVcFilrsEsYEBz1XgidDocp+t3oLR0hkMjJet0YRRcxfcqYIuALYWlPKLMnxW7yq1WIwp2Zwkt/fhZJSK4IkML4gir4SmRSUpFWk0qkDqAv/3HJr74zQ0cRxp1sFCcxVMxASTJYRqLiTI+8DMvwmP3PYatWgIX3/hczF9/KbLnXYFvffP7uOcHP0R01Jber+spj5HAwJ/3zK0jtFL0YOX7RF6pbmnedq04difo46idZwJlP4KyioK0yAitakMdwxbn53Hus84VGkdfgfOd/F3RxFLZwMm0Qmk+e/4UC9ZIhdk4n8dSTgjAjGzm0DNvcSGeRG+vvvZaZCZySOUTiMaGaNTa+M7Xv4PIgE1CSL3jfOtganpamS7WN5gjZ/6MAuqUqQ34fJ5g0VhQCZicsKYHRA7542CH7108Rq3eEJjUqDdx9sQqjh49rv2Sndz4XfGT/0NNhvaFYBP4N9et2yCuDd8LeV7t01JUsJoTB+UIiriqD1/T3i9FnwmtVe4h4r+2LNvJv33P599sR8+gds+ePdjYWDe6VSgANwTV1GJ4TAa0/K7vg7xWno+fY/HaTr/JgwdvnuH2xZ1hV6Pwe+HnzZlNiNZi57T9RVkI7bfb/QA0n0KDL3GL1UijGbqDgg7vS0dE6HK5JK66aB9ecsPzsff8S/DB//3HWDlbEvfOicDiSPaIOpnYryN64nLEbKLYZKfygUVLbsQcPfKiE37XpZfcOaTDq2iRur+9PipbJSzMFfCXf/EJdHpDfO5z/4DPf/YfrGXdsCsZMaKIm6UVDKsruOXKDH76FRcjOyohl+iKFzUiH1cdz8QmHW+IjipRLcAfuBx4OWpmwczx3FEg5A0sAlLim45HuOZcmT4rNzT+Pb43oYo8vqEf8ZRHSsza2nURsicCypRltz9CudpBtRFBqRXFoeNNPH64gSOnRmj0ouhGs+J47TqwHxNTk1jf2lSa06MeGl4aTi4GdwY5uRh48DPjwsK06eoxtcWCNm1+XUN4PVo06SCrZqe8B193B0zFV/xeKGbhWBAdVVQfNgw3XF4IIpULcaudz2RdkkwfmWNnKhn+XOScBgMoblV4zw3vTgfX9Uo5njtpKrx34xoNTcxebaTt/LxmkzmxFDgXn1LbFOaWU0vd3Aml4eYXprG2ysKzoFfYtYDJUucmoeUcXx7HC4WcE8bPyuHYcX38N6+VkbZH/c4b7jRbyE8WpIHLJi3OP3aD7JE/kSnO8OS43XcTA0nKxfHQdx9HpjCDXiaGRNokx0wx19BucnbJt2VFNq/DaRXmYJG0YJxMzRm1LrU1IUeIc4drjAhMb4Ahg2fKbvHcLLQMqIzsAsM4VtujjxSPOuwjz2Cm00Q+OsJCMon5ZAbzUSLCTaSbPeT6XMd9pEi9IAVCIqWm9+yGn84YN70WEfeg0sG5JuWX3ASagwq+crSDv9/ooJWZUnGlB1vjTMMQKGbTuCYRxTX5EbJ9yvRYKtf4jEGblN8lTSuVx+H0BI7NFFGR85EUR5l1CnMzOUxnEnj0wSdw7GQDpzer2HfeEs47b1GcdVYP+/MXAh1lP3gTZtcmS4ecx0zZvDIem/Hf2BmR92hpROPr8V64odIZJjjBdprjQh6i9gEhd3utTSLiUnvmzHuWRJJLDGDVXpdIZkwFa9Q/J1VCfMW4USh8czV6gjk5tHssQuTx+LoHtMYjNrqOpSG3UTOK6au1NAOplBWvUMmCm1U6Fhef/sJL9qIxyuJH9z+KxtaWguvlmUlMFWfUxan69P34+Utmcc1uYDq+jumpBFK5NkYzEcQmEnJ0R/Q66aiT2x3E7unsSixRhNhtBRzZ/hC86j0htEZ1ENNKfYqcshAaFyWs41eSXiznaOgGOe5mIU3eEUbUBaYvF3pk8HqkGU/tYJkG7j/MzLEmhChjHunMS/Dzb/8iHh4soJoYoRuaAPA5sknIvqUsXnjlxTj71AlgEMONL7sKhWdfjmRuNz72kU9IlWIYZWU+KQjk6wb0K1Tp85lSfcMdIe5T5K/yhhkwEfAwXjazLQSGLOviAZnbegMr1MPJMiFdZmOGOH70hGzTddc9G21mHqXqYbUb1UZVtpNzg8446yaIFjoPnCjNTroLP8e5xnXpdp1/G5fVUOF2r4tbb7sV6+UNTBcnFeA+cM8DOHP8NLLUzWbGi1riqbjmWalETrOpIjD9Le5w15q/OIecXHkpUSlRwOy30cJYEOworCObtFRCqNNEJIcC+BZmFnH69Fk89uiTymQlMyw4LaJUKoOa2BwLB3I4C5xy4MGFd1B0B5g2UDaOvP5AsyTKTcfFGzRwDL2wj8d0+oMCyRxbxdc17t5kicfJsQFVxTSQef9WBE2SmSOp9BcNQTWn08AR369pn1Tg1++Jy6vA3lsKS6qS/uG2gzy2HTs4zFKKCnJsLPRmhofazCbdaSATx4soOs9Pm+p2iPPblKC2s/LJVEZZlMitb7hlxAIRPpTz98zj1lfehIsuezbe/+GP4vTpdekjciPRICesSxIjBO/RzhulkQxNy3Y4vFYByMH0gXGys1ehuxPgaQoVJrSaiqqG/T7qTIPFgb/6848jlcvh375zPz7yB5/G7PQME/boRofod3roNLtobp3BfOwkfu1tL8a+6TryCTrEPYzU/xmqSI9oALalQTyisfa+RtiQqL7kyIKaAHXzaCyJVA2N0O6OoG/6Mog7OLyaqEEqioU3zvmR4DbTrW2jPBBFI+2Ak488y46EtEcotwaotpJo9gs4dLyGhx5fxcnVPjpMMSOFzmCE6blFZPJ57N63B1u1itJg5PVwwrozKkcwpAb4LNwYiUNEx2RH329HrbX5heIuVt7TaWZAI+6k7tGiTR6Px3buspDXoM2niD9U6DrCbI6/GQHJrQ1sLC1lwqYBliZzZ5pR29hRVlG0OR+O8HqaZNtpts1UC2FH5y2+79GxI/B04Pg/K0i0lBXfY6rWlRL8HtnukefkNU4WUjhn/25kUpStyWlB8rc7DHIAEDPny4stgvF05MA3UW34dI5DAwFf4LNT/z9b7wJt+Z3VdX7P+33uq+6tqltVqVRVOkl30kk6jQS6O92RbkC6caHDAmlhVHCYNb4VUHQcWIgIOqPYjciog7Q6jsulqDMDiCCITUNLv5JO0ulOKpWk3lX3fc/7fc6sz96/fe+FNXetrFTdOuf/+D32b+/v/u7vXrF3wGBHIZ8bnQNzaKKwKa7Hs4XBMJTa9KG91eu5jVWVW/sqvrWjl966ry8tsio0qsqVPAVP9I2xWGQt2W1rnJ7z8T7GqWKuhu74WmBAG2hSX5a29n3D2IXqBE45z2G8vskxFxtUxJwaxPM5aLIFK9aZIiNIyjdP8woE/sewhVUiCJ/31ZjOdTaX0YXBQA/TLIUuTCVHOTyj5HqxPDOZCFLNPJcXfC6sKcVXxj19/DN7uttYUncCJYe0rEtMuUakO7OXs9IH6lk1x/vGFSPYwDDHGmKcyVrMR1P1MxXdXD2jO+tr6s4mFgzyufpS3TiqlXpRV86f0ec/8xWNhwU1N+rqDTsWoG9unjk6ICgUc47rcWBNdieQXsaWOd/auqfNzU0LWO05UqERn2OteUaK7IbzvrHRkdZknqE3YF/5NzRKcWQsw9MbOhJzIhCjgNMpVlBgUrA5ccSWNQHyY4haq60Gnd2mE42QDCsUvXFNUnkJihCBnNcIe/bjOChJWsqmbzu3QAq7CepkDo4FEnM9/lXv0FhFvfLyNR3e29Zw0NXZs6eNroaTjN5vYdpX/c5Vfe9z53U5d1tnqiixSAX4vKsQpo1D5+o7BBymGDSxtthGybMObImCwAJKoK7rrh87uyd0mGwe3Ch6XbF9lnqGqDtI8ntmu0ythMzYTBnksewY8uvSHcJUQvgdxaQ5D+oz1jaCws28Zu11Pf9KXX/5X39BV7MVzSapcQFAQzmj97/vCW0urWq5sKRGLavaRlWPv+/36xM/+2/16iuvqlqvWDDBHER6m3lHkYW9DNUB55HsA3McQbihdXZe+HcdCzo+78IpC+f06Ey0fT7TZLzQzs6BxuOu3vPer1HrYMfmFqcFp88UkUwG0WtmgkoXaC7rBa14/o9dBUyjw2Wge6awlAq/yHCwLs+ePqPNi+d05sKmpouZFcYuJhn9wn/4RaO2FCv8PdH7hkPTwOU69++5gk6cE5X6seQh9s07fnmTBN4bR45W3ThY3rbb2357wWOiT6ZML7aI962W6qahfPPmbV235l5DLS2vmsQfTi+obdizQNpPKriEIg3j7HJd3SMn3dHejAUNOImsb5BYWoObbUrKRDy/SceSZc467557BNgSalqeSfKz0WgOqNcke8i5GDQml/5zKgiKM4wF4xhNdQzgO5LGdD1lxi/O9wBZCOK8gUfxiGYTACkZaAIOKFDQXSJ7BQDga9rbMjv/2QPuoPkZAg1CTO3En/pLf2wxxuHqjrXerOi//45v06OPPaEf/8mf0csvXzV9QVIO3NhTEN4vPNIfwTuzlH3qXMagWJyaEDNQAZOeSS/5e9O/8XdbaGi4VrzCFqO7deeOfuYf/B3rL33j9q6+7y/+NdWqDUvHdSdDzU2vs6y9+/esZ/g3PLOpP/z+MyrOd9WsTChjNfQpM/ZGEPFcFhHxX45TlywDaS8XoTeZoiTLcxzlW2sJ07ENvsjJlHI494aiLJBoovuKKzvQ4IHIHzknq3ROxhZR91avr/GEvt9ZdQZZDacl3T6Y6upbe3rtrYH2OxkN5nkNs6DZGTVXlrWydkplJna+UBd+TbmoYSpeCY4ni9F6aqd0NE5UdJ2KxRmLN1IwkZKKtEAYL383eJY5q9xEqgbqwcmFfIRYpTQU8xfIa7kStB0AACAASURBVKRnfAP5QQMtIA6/GM9AuLhviHcHkmmaoSdSO8Gxivk0VDEdyCAvXIv/ongszibbXNa9zsXeGaCT6SNzFhOnzVFuT2+xCTml6BZ3+tSyzpw9fSTXwn25lAVDkDsTfaXX9Qg4KmajGMSQjUS4N4cVJyShFYGuslljfOFFHR7uG8JrKNpspvPnz+vu3btHqTd+Z8j0LDnnSzXlez1Vr9/SxU5Hs/5AX5pM9FsHU7XKVXM8MdbFclWlKim/jHKl/BGlwZ7LDsKMinPQJjju3mrVHGFDqKGWoHntxW2eSvJ0tK2dSWpMkZxyq9DF+aGQlACHLMQc+oSnkc1xT7lfK+qey5phjGZ9Ve6P9K2rBT042VVm7vPAIck8MsYcDuZU5FLHtISgo7X7nw9b+le3Z2rnGmp32yrUKlqkTEeK4lTM5fTBZl3vzLSUhQPWIJCZmCanr0sQAw+QSpWKbvX72jl7UW9kC5okLVrmd3Vj3bi3+WJW6ytL2lhb1c7evlqHPaMuMT6g31yfMe72fPwaTTSgPVixdF+5qEJCwWxcS46wM8fs6yN0rN0+yiKA8oN48LO6smIaoaurK0ZziqwC82JFtgsvuEF1JKSN2IccKhsbZ0zyjLmiOA/bPRp40Q7/EbBYRmIwtCwBz0NqzBAwqsgtYzKydtROd6BtqWd8hgMkhI6dCgtwKb6hTXK3p0oVOotzhXutPX3ts+/WotrUi5//snbubavbPVS1UtC5MxuJ55rTZDQzh7t7/57eu9bVN5we6GIzq+XKTBtrcxWaGWWWs5rX8srCs00ObpbFZ84bZ0OOjjumIGZkB9NqP645O/ZuXUnBflJBmvNt069Sj4rFIqcMrQuHoOkLL1Cbpj9bNxPnApvbm9oQG6ZuBcAoeEiZcVGT1liz7ZEm29LV0Tn9489u69f2QX1lDThwNt719ONqNMrKzjOaDkb6qq9+VE8987RefO26/uuvocrglBWCJQIbeLPGjadN9YImPWMtrTTNSQpJMvYVQI87d44GBjgALeLkGYGtwpmKbAhBi4MkC+1s7+vOndt637PPuNQbPoGhkXlrOjCcDO25AqWMrAHXZz1Rv7C2smrrd2dnzzii2EKc3zjHAqxhb/Gzu7Ol7/ruP6EuMoL2LHO98eqbevn5l4SjhoLMqDv21uYAHQB6WRxV2VrmrOQ/lFTiTPSzxcfDZR5dtYAzIugVlp1J9EfuC5iBVKKhn6ZNX7L2t3Rpu3f3vqkn7R8ean/v0DI6tRK6vEXbL9DnPFM8NwSa+XA+PH6YF4ti94LOxbnPnBahXKXgm3/nc9HoCGkxnMo4j+DRcs1Agy3w5fq0kU96vYwnNsMK50zO0pHTyIxxjpnfZqAdDUOWzfG0cUv7xAMlR+ktI7WQ6XHz5zi37T7QTEwIwEHV1SUomkMVSoUU/HK2OLLPDwDA9es3rese/HDuY6CPjZ2PF8/N+mKvXLp8WZm//jf/zII05b1b28pOpvrB7/sLpiX3f/zLf6NPfvoFzawIAsmH6NSEAoIXH/me9wggBiF+d4woHncQO05t+4PF4R0pQ3OASu5QmiTPeKZuZ1d//k9/jz7y4Y9oMivqT/4Pf1YHe23TgwM1QmcTugJtcjt7dzQ7fEN/8U+8T2/bWGi51FGz5q2Fa+WqRhP4asgNzUXTUpzhWWEqTXKm7ehRJlEGHbocpncnzdEJc5LMOP1u5QLXGvVJZXNZpIKBR5Zm5qoBHAA0YrAOMOOFidRDueuNcupPyzrszHVnp6c3bh7qxs5c+/2sxnN0+0rq06rz7IYV6kFfIM1IRyMWwkm0JNKYVgwYHBfkoBKPNxzKMFxhxMPIRPQYTmZsdpDxSFOGE4Y0U6SxAinn8zHvBnb8Lskab0jBD/d3xDAWr9MXGMNwPsE3YtyNvF6Ckzo/6hQViz7mJZ7BDPTMeYCBfjqy7Yc06MtJNJoNFu8U48C1w7ngd6AeFHfMJtAbMHqu9vDgxXVVyslJsY5Dzr0ibXTv3j0tNV1eKqJnczbgJI2Gtn4jIgX1iXsHuhJzxJw5YtwzBAQn1dC1JAZvTmJyQG1/wUmnKn/Y0fpBWxcOD7Q66Cg/61qh1pcGJf1ye6KDXDUpgnjxKNkbK7qs57VSqamYNLgJcmvVoroUhCy8eMXmL0Xslj5MafCYC3xXW3Mi8PAWzmSOY/+H7jR8Ru/u5aixHxgEm8iJwcOnYG2sHBzdOz19x8WGzvZvWzBcpeDqyOFwz8ECbDjmIA5U4EPnUVYvzhv69cqa3ux2lV3kdPPGG8qrqDHtj9nnmutMLqs/0KzoYranYiq4sHFNzgJ2g+YUIHK5SlVXe0PtPfCgro3mKje9EyM/yJXhtM0WU506vWpSfyDtW1vb6nbGqteW1CJDxoFINqLm1dEguKwb5rtWqRrSafs48ddsjFLBSWQ6nKLkRSmsEdsvWRAwT7Ey3ojV02bVbK01yXHE2hQTksY144TTE5k2qBwgLYbQJT1ukH/XdF49KgZhvbQ7bSvmOzp8S8419gMSZM/pOkdKIKmRBb83PmIu7/rWNmeeaQABQlHhnU9cVqHR1PWbe7r28quaTr35xbmzZ3wfLrClM7VbfXN4NRprWV19w7mFnjtf1NnSvs7VC6otL5RbgrOS06y0MNvsHupEIvCaw0eeKEskQP0FayehtF5R5sGxFXlasOzOrjm6RlsDiXXuOoXI/kNh5EJ5eSMjQ3BTUdp8RneuYykzX8ZkEd3pzmlVo9ZMO6/21T3MaGt7rDf25uoqp8OlB/SLN4e6cdhSvlzQu9/1LmVynD9Zk9fi/Nxv3dNf+oHv1z/+R/+n1YBEMRGqGUGpMn77dGzjTpE4L8W/0bqZ4CQobyfPCP5sazJRUuLct+xKKjCL7CFraX+vpZs3b+rJpx5XvV72lH3il9uaQ9aw4k1hQv6RZ7JCzFSUFso04SsAVvDnQPiigA3byFyxF9728BW9891PqtVvu3b9VPrUb/y29u7vmJNLBnBOxJCB/uBAHlrf3AsQydrU0h7d5s3v5+i3021wutm7/MQ+YwyCruNI8MRANGidlUrR9MYPD1uWAQSJJni+v7Vttgqz3Wt39ea1N5UvV1UGZcYGDUBVC8pXsyZpFlktO+Mmc3uP2F82DtJRkxaeJ2xioJ18luDVCu/QV057PKTCrEB6ecX44dAKcSRD3z1aAOMcR9aee2ysnbIxwd9AkIDzYXub98oJvjM/jGsEBjjE0CgiSIn/W6ZqNHCOe5KGGw9c5iwyx05hcOqhZxFdPpO9x3rh30H/CWr4uwcB1m3EMuCrp1aV+Wf/+uMLOJjPf+EF3bz6pn7kf/5BbZzZ1C/+yqf073/x10z3cDLsaZ5QWxbkaOiTb1H+2NMI/JmbxJ/jofmdoS/pISMFGtFZOJSBbJl48ARpMSTLCHH6ev+z79Zf+f4/r0Wmpu/+7j+jW7d2TVMXRIcFWirOTQ92b29fi959bdSG+pb3XNaj5/Kq5WkIUFB+MVFjuWItF6kWBz0RcmoM1nRmVA2MkGuTMoB0XztWEjBnKXVmsrQgRj5fsoPChMuzpFedwzsa9c1OohU37bMRkBKaqDOaaTDBWS2ZAkZ3sNDuwVCv3znUjftj7Xek4bygaSavbKGiMQ5Gc0nrZ9a1fnZD+wfo/ZU8RYGmYOKeRrqizb9XKxY5WQV22gCRooh3iEM0HNRAQmPz2CbGWUhcx6BxhMPmjnDGuMfhoMb8n0R143pUR3tE6IFCZAAidR6OaXRw4bPBozbo1LomHSPGFlEmAxOOLp+Ja3tHG79nOL4RZRpKbJmIUImP1sf+93gm/owh9jQP0fSxZJI5FpmMlptVPXjpnDm9joZ7hM9Gw3nhoBkNaWjhfCfTQqQ4A7kkk+NzgWxSS5G2inGMtFmMlamHFJy7FLSGMLjBryWVDhWAezU10+rrN/Xwoqt6Zqb+qKP6oqDxYqLPDqV/u5tVH47ypKdFrmIV6hbQ5WTdhEjNG4pQK6q6VDMVBlLWBIOTJOVlPD4zSCXNM3CQPSXltIJAO5x2gOpI0ES4jyFEqTjS5jJJ9kVwwlqgGcWiN9LBG9f1kfUVPZEZqrroqVjIWW0BXfRi/QUFwNAsNGEJUAtlDbJl9S5d1mtnz2iwtqZ8taS7ezf0O7/8Sb358rYZzew8pyebVX1wOavKaM8E5aPggwM20A7jv+dzGmZLeivX0O1TTQ3RKE1atcjNdTo9S/ljdJdWGsrkF2rUa1rfWNb+zp7aLRCVZaMf+b7yIAlJJN6dH5P+QebNDk53GM0lymYtZcghFIdroHeBwBFk216w9ueO4PAuxksceYGK0QWMzjE5SvvVazVXcqFIbepzB8IbqUi4mIwVbVe9ZsO1iLEtHKA8hxXEdFspcHGKBj/RwtSuTcFQosdY4IT8IvJO7Y7tE/9Z6OKVZa1snNcbb9zVW1ff1IwDvTjTSnPDut9h40CKLUOTK2oOKEMGAvtycFsffWJJ71rp6YHSWBtLcy0v5ZVdWWhRk7JrJdPWnedRO3CVBjiusBQX0BAsy+fwrqlypToP477D44XOw31yJYnCsiRFaRoOGZ7BPqhMvqr5LOldkxrhvEJdIwMFZZxEHrLKTDIajbMqVc+qd29fO1f76rfKunZzoDe6C7WmGQ2GGc2yOb01quiFnrS8eUYrp5btfb2pA8+VN4pJf9AxRKw3cIct7FXYe6+tYR6gp3kAj+OA3VhbXkkF6iXPTo4dAQyAwSguyXa6E+jIvWVMCabI2sAP7w71xrWbuvzQptbWlmzOUU0gcDeqVmqqA02Q7wUax5qkXiICeu7PvVmHFnCa3rQ3/YmMGd8H3eUz+7v7+iPf9e2a52YazSaGSnYP+nr+M8+bzSXzMh7SEXFmGsQEmuwNUlcRtBpwhZIAWZXkNDnw4dmecLKDdsHn2WMElqGEYNJZ81TEjdKIATC0VSZzt9C1N67bXiZjzA+FeV/+ylU9eOmyfvu3fssAHjJfsI+GUzpkeuEw9oJMKxlWBwjoQIiNcNol4+wBhDcuYmxCYODkPNl5nChGfDe61/E8vJ+NSToDWff1VNMT88S1uP6FzXOWaaQugnuaPSJgJAuUp6+BN7DiXa2exQIKz3zy/cgM8A48D9kO7kEGv5K6o8X7BEMgtHkpMsQ2hjqDO/buj4ZKDeofZKHwca2hzP/4p7+DHjlWiFPOSX/9B39AFy9d0qc+87L+0T/9VxaR5DIjqywMyRv3niEPe1oap/dkapHfB0k50LyTC8W87hOev3UqgU/Cw+dwBLt2aFmb39lQG6cq+t9/+u9SeqaPfezn9J9/7dMqmEwYUDURGBjNXONFVu3de8qP91RsdfTQAxWd22jq8Svrqmb3lS8uVC8PVK8iUwE9gSinYCiPR0+kuL13OkYL1CsKz8yJWmQtDYOeIEivo5ikfCYazekYhaPmzTPg0rSHIy2mFQ1HOQ0meXUGGe20xtrZ6+v+3lC37o6sAK1N7/hSTUO6lhHjFCqq1htaWVvV0lpD0zndoLy4zaKr1LuaZ+MQOkwdugLxCWQ6xjnUCMyRDMrBCcpJGESQfhZLFABEtWqgS4agJbUDi7ALzuNh0Ua/9dhUZlw5M1KBWTYVDEZQFFQDp0okweiZF9gFH+wkMmsbVB5UBYocGzMqNo2zY8WTXhRzMvVinKIkY1YpeuWoHebWMtrXsafxnBoRTj7vs7+/Z0YfhzOeydL2C6SjMnrs8Uu2B+o1DoaZpQ1xKByldSqIt1wmhd0ztuzGqXW7Fs4CvPFwAkMmjb8bDQVaQM75V5FGOjnGkeayuTK6hq/LRn+gjRv39Uh+oOICxGKqPNWsSO7k8/p/7o3064fSwKqVHQ0AlbP79gZC3qxE9mSR1ZCRr+YMXWYdlmtllWoVkzeb5wzzUq1QsrEktYWOLaoHNp4p8wFCSHGHozOeokOHN9YDyHugOFCQUKQetQaa39rWFdDXzZJWevvEqEcOIEEr18GJCtQTx3oBWpxrqJuvaHb+nK5W57ouabvTV38y0erZZX37R5/TT//EP9dnfueW6tOCvunMih6a7kgL1Kw9m2NrFCf+iNNYMGR7ezDW9fK6Wg9u6HA+1aUrl6yqmUJGaCdIeFFINB7SLbKoU2fWVazmtWJd8FCo8epm23f5nPGFd3f3VAbZpdoHB2xORXXdwgD2H/cFWaIVa1SlRxAVGRwaUbQTemIKNYlbHYeLjxVOXt5sCVkn/s5Btba6quvXr9teJIPHdbB1rCsOD4I3ngPHOnjDO7u7dpDRphhUzPSJjzplcbBjb6bWPIb5wUlBrzfSsjisnXbb1pWpglBYWqOwtK/TD25ob6ev22+gJT629qv5nAcIdqYc6dHmlae+goJXQ/7L1m737PRAH3yooGc3M1oqDrXZyKlUmalyNqv5spQtF1z71mgEJjZu1AP+C8aCS1OmAN2NvaO6VsRLtg/5OOhBXgA7n0ORAzGeuAxaAaehqDnoc5LctfNk3pHmh7ZuOWfmuZp0N6M7V7tSu6hrWxO90Zppq1/S3mShSbWhtw5murvf1aBxVvPcWIVKVafWmwbKsO/NAYniZ2t7u6ZxskH8W6CikVUiSKDw2wAmqtlTxsbsUDZnnbaYy/uWeXDtU3O40rUYuQC3AnwIm49jt3Vv277zziceNk4lAEC73XU9/FR0hk4/agrHAZ2rxrA+os09aWv+/fbNW0YluHvrrq25ACYi0A1axAMPXNTTz7xLnWHbkcrBRP/1v3xSrb22lkxrd6hctmQtaL0grat8oahWq33UHfPorMCRtzPWzzkc3gAi+F28R6C9J7u+Gf0z8fLjehYcoHE9m2t/r53Q5IHObZ7Ti8+/qPrSir72PV+jl1/8ountHmwfmCOO421nh3UN82xJUBWgJIUf1mePJMUHC6JT1imQYX7He2BHUMqKoj/2f8y/nX1I1MHNT3Jl2DUAxkBquX8Uy54/u6nbt29bMfNRcDybWkMOy7ClwkScVopnoWtxv0CCCRJ4V7LVVjeabPpkOLFn4J1591Cd4TonAZ8UIduYsN5QwQlU2td90c6i8xfOG48984Hnft8CUeTpZKFaJauf+LEfsijx/m5PP/lT/8w6ek3mHUsRBgmYm3gHEO/x7u1z/cBy1Dd13EgIWxjVgKPDGcaBiIOKz8ShTyvgCc0gEHmfjDXo7+r//nf/wjb0F75wTR/7qZ+zNAUbiart8bQnZYHjTxvndz6mC9RQ/d1tFRZTIY50YVM6fXpFy+Wu6jUqnDNaKlVUzZE+8E43xTLw91DlEjq+CyGYwuQj4JqxG3rlLJELRQqk0yZj6BdQCKBf5dUf4oRz4Na015vo/nZP/e5Cd7cOtNuZab8nDZEgXSCXU1ZvOJGKZY2VUYkK79OntbqybHyWSq2kvf0dm1OiHVvAOK2MNQ7cidQS4xhOXswFzocVqCREMhaHIXnRTCL1JbeD8IQcGHMUTizfOzk/kS7BnQmFDnMu6SKU1gG/t5RQikxBHALVP0Zo/TmMO43Tl3p0R+VpGOIjCoQc2Q3H27AgDiprRepOSqzRcF7D+Q+jYJsgIbwn0UHQLDjoR45wSgk5Muwk/40Nj+AdNQH9yeji+U0tr5RUzMOvrlthAlE8joGlyKzbEiihBwvwLI3TRTSePzag3sjJHW4+x9jzbkjw4Sjy3sOhBwMRIJw8cMIZxlmxgiycri++qXdv1NQYH6iQHauaX1jGJrfIWgHkv3izo8+OChqx31KVMxX+ROuNcllPnTur6s1r2tvv6c3BUMPJQh1U+2t1LeY9VRtVqywvVxoqrZSMGwmCkl+gWFCwAjfoUHagmbKCF0IRzLqTJkvdz0ZTzWkYMvYWw1RxTw7b0p2Wnizn9aHzDS3P+0Id2OYsOT2kQfmhyCnGL1Osqa+M9mYN5S5d1r2Nsq7u7+juwaEyuYoGw6mmXKcw1/p6Xrdv7Cp760AfXKqptLfrVKapaw1jnH0tVjWE06aZBaQ7yuu1wpJ66yvKNqsmaF+qlqw4ldRZs7nkjULQME48v3qzrlLZkRnS25EqhaJ069YtISsWNJYI/qGC8L6GZiadaN43kNMI6FgHOKTNugu8W7HawCvu+Yk9APKOugLFqNaSPe0X1tZy0u3l+0apAC2jnXDS2o2AEOc2Krr5namJnNBdD9m8CFwNHT/RUck+b/d1xR/fl2SXKYKdmuPx6NsvarRY6Prrd82J7A87Or+5ac8TKiXW3OGo2HjmBZCoPKB2kMsrN5Vq+2/qu993Suez+1rPzXXpTFaV5YWK61J2uSgVUGzw73I50ElzeikBzBaVyZekST91l4B/mjqngermKlgdrLYVQ5teuak2pPqV7FTZedWUS0y2lutSiEZzl+mhcerp+jXf6ahze6bJMKd7W0Xd3u3rRlfq5lf0RnuuL2x1tJerqlRbtlbEMwJRpOwKeTWWoM54EAPognPO3IQj5nY7CiDnunTpkq3N559/wewUSU7O0OMsEso0TilizWALcFJRJiDLhUweHO1A2iKACsQee0+4DdcWbuV/963fbJQaMkDYS4rDqP5v1huJZ+q2LjKMNIrA0WVNRJcsA1N6XQuWphyyC0csWfOhgOMKDp6d+84//l0WILW6bZuvO6/f0he/+EWns6ViWs4tOp2ShUFjFiUMW5eL46ZL2NmDtrd6DxAistO+xr2INwJXvo8jScGW2Tts4QlJ0DgzzV4NJ+p0hur2+spkC1pdXtEnf/03tHnhQQMB6G745GNP6IsvfFFDeOUnuo/yXNw/UG+uF1JjZFs4U04GL5H1DM51OKGooDC/N27cONLp5R38zHJfzBBbqCWpSRHXJXAB0WUOCKr4HNxvpOv4s9H3ZlPVq7WjzE8oXRidwVQWHGAKLrLxo5G3NLUHGg1NVCt7jUP4CuFbBhjFnHPG8ixc32h1qcOjj7Wftzi8k8VcTzz5uNVNZJ756nctrKtRpWIyKz/0w3/BODD9gfRX/+r/qtEU2faBJtOedSZiVUREBwndndtjZylQBR6WQQlo3SsPjycv0oQxIeYEpNQ3epaj6VDlYlXdVlezSUsf//s/prPnT6vdln7kb3xcW/cPBGo4pHuGyVw5qkfERlcmW4iDiTIUyo2RyBia4UH1AZN0Zj2j/GSuZiFrRRAgR/VmQc1mXg0qVxcM/kAlKl7rVXLq7nAS/k/hLAORI0HV02A402SWVXs41mFnqvZwpnZvor3DsToDmZGamKNcNKWHOdxVihIKFVugpzbWVW1WLd1FmuVgf9cpC5ZKL2lijk5Z/RFUhmOnLpzWcPKIiGg5Gg7uyRRGzIvp7AafNZHJI+110mmO3/1eyoA7gF657YHP8cEZyGwELhgkHHPS3vmjex07lYESGNqXOJwcgiefh8/EdYtQSNI6AX1nEwc9I5xjnFn+TOV49OmOZw3DzjUpuIkUTDjOwcOONRkBAH8/fXpD9+9v2XsHygya99Q7n9D2zj1durih1bWmIZwkA0KSidaWGEycHHNQ5nPnWOazpsEKaoHBgNbAnmAj846u/UiaiF72zqk7avxRQCWiYlI6bni9MMEOO+phshkNWx2Nv/CmmqhLZAZ6cLWoUxWpvACBLqo8G2neWNIPf+62bpWWEr96pmK1Zuk1bEFpONVHVwq6wgFdq2uUrWlnMNFWf6jX726plSlqd9jT4aIoNZynW65Bg6jawZ5VQeXaXJWlNWWmM00szTjWam3FiuYyqHbQfhhDOYbGRFouo4M7uyrutvRMvaw/cHFVq/NDZQlsQMlZJ0kGDKQmIn72O6ld2Pnd5qoGFy/qeq2h1w92dNidqD/wal4rJKlWbZyUXygz6Wltp6dHaR08HVnmCOeBzzh/1YvV4PsuphP1JhndnBZ0eP5B9Vcayll3n5GK5bxVhLuRZn9Dfyhpe/dQ9UpB6+trR52JQH7g2lpwVfImE8iKsRacQuMtdiPVa9z6vsvwhBMbhp89EBI9tFKNA43DL7orBRUCJIXn47tmK8yR9qJKCizdgSQL4I4o6zSCXf5uh3/Xkd6g3sBVpK1rHF4gR2Z3svmjgkooDZaZSulhzxgVLVBxFIoCk7GGw54qJTSnyWKNjX4Dktpug4ZONei5Cg0In9d9OXLMGEBxgW5nogoUCGcXyk9m2sy19c1Xsnp7Zaz1xkJn1jJaWVkoU18o08xIdaIuk4FJe4BCzYKULVpWczHtK0MmYwhNjawEEmd1CQ78gpQ12mN55wTb2DkbdwHoYYU4PGjegIfsmPUxUX6w0MHtA013xpoN8mofSjcPx2r3Cro3z+vNTkaf25F25yX1ylwP3mnVZRUBeMaMVV/Lp5ZtLzOGrCXWTwRNwXvEZmBLGJtz589Yg5LLlx/S66+/6ZlM46snVQzmLWVaGFcHqGRr16hhqbELHN5wXrBXbpuQ4CqZM7d1976uXHlYg8n+kYQezjjNZExvdUIzpb6Wl9HL9WIjflyFBvvn6CtBXIA4zPl42LcCJLPbiX/O91g7OH1nNs/p3c88rc6gpRHF3LmCPvVrnzL7ytplnCjBj+wNdBr45yDhkc20DF9qerG85s9Hip5zKbRhA1wAjY7nY32zj1y5p2KijwHMBNLKfXlOGlGM0StfZNTq9PXWmzeMjklh6JQ215msnnziSb322uu68shDNjbwYl1KjkwbuunUdHhxGfPOvbBbAGXGp+8NrCbJbZjvZ+/Y1ra/Q3+L5zV95VQkHWdbnOvcmznj3qY+cULPnkypnaXTqU6fOW32otsDxc94jZUVzzklKM5q1lHcK8Ady+zNZ5bdsuBtMlW1XD1qgsL7BNrM/UMTPvzFUDOKoMLO+9TV12xEUus5bB8q8+53vWsBWrvUqFkK/zu/61v03HPPmuj19/3Aj1o6fszhSGJzwYHt2nfu9HjlvBvQRto8zhuxAwjjn6qczTDlC3awHrqd9QAAIABJREFUs5F+LxIXzo/B1yA3ObhCUrPa1J0b1/Tdf+xb9a3f8RENBzn9wF/+23rr+l2NLGVY1izjSCZVwUvLLKgD47nm5qQQOHhICw7U67fNOI0npL/aqueKypCCLrk0ElXlSE4VNFGWDUpnU+SzynkNRugGLzySt8LerHoDf0Zocwu4u7OM5vB1R2NDBxaLgnLlnFVmkq4klYExrS4vaWXllOqNiiFAoIMsGtIgWGzjvpjWLWKGmdTv3cfdeTyOch4hlCWX8Yh0R3QYCeMHfwVjHM5hLLiTJPhwOsP5O4l0nkRCuXdE5IbKpmI+vhfRmF/DNwcHLxvYmgak9HYgU47ReFQdkV/wOuNaUZQXB1sgeb7BHb0OZxljHSip8ZcSRSPQtECdbFxMacQd9iPkGXQoFSzFM5ryQaLfxJjEc/PZSw9c1quvfEnPfd0zms76xhXqdz39x485/fmiKlWi0XtqLjk3imeGEhKRKSlr/uxOudMhfJwRE/fDnepTjJobMHcgfB85RcgyJ6OxObylbF7XP/eKStsDLedmWivMtZrp6HSzpgunVzXbuieVpKUrj+jP//JLOqg2jYbD9U4TuZdAihfayEjftZbR5qiv7CyjBSnBQkaZUl1jOhUNS9pb5PXWwR290R7r3jyj7nSkWWZZbdBb0lQFa3FnhSE4eouqS9thnGlTTHtMbMmoM9J0f6BKv6v3bKzr/esFLU3grVMwSGrckXwMKuM7Yu+a0sPCCs+m84Lm5WVN3nZJt5oFfWm/p50eBRiO0DO2HHCGVjJe+byWu4d6ZCzVdu+YQkQxpVvjwCddTSbKpL8yGc/aVE9pe3lN89NLmuWS2gs0AVOzKdjhxVju7nc0X+R0dnNNjXpVJePKZU0eiiew58h78VpULdtapdubFQd6g49Op6V6wzMGUVAayFIUi1nqsOrFPoEGxztYCrNPdzSXJ6KpD5q6rTaZg5mhNl6FnjdNZiTtYu2yDwisrAU3Zm/hfEWyHahAsM/gOQb6RRtsxqqT5ILs8Jl7NTufjWfA0AVSzzOQAXE+qXP8QCe2d3aUmeOgLmm2IAfmShC8w1LdzxtrWGYdz9grRTvI6QaVb1RUzBV08OarOt9t67kr0uXGTJfLI62t59RcninfyGhaXSizBI0sb1QFSOxG0rFW8C5ZlinSAGJqEpeZXNXOEC9YSwVv2DZoUeZuuwavgTDJiaART2ac197d+5rd7GgyRNpN6rfm2prN1W1n1atWdPOwrF99c0+HuYZ61VNawKVcqalAYSwpReiDQ2RA+4YmojZgqWujgbnEVJy9gb7iGJE9QI3o/R94rzUVuXfv/olMlaO5YUMR9w+b5NlazqWBVtdW7Dwy5zRR0MJRDRvKGmztt8xJPnVqVYUKWdXThnramTPxAiQL2pJDEk4b1DynJ4D8eZc11kwgeyaFmsnY9Vgr1AvYmYW6knK2Zv/4n/yTGoy7anUPTDrw9vU7evXLXznS0bVzKbUbZ/+w5ldWV3VgHcjQlq17LUVSumFNmH8DRS41qLI9YFkUP4d5hrANUIU46+zsmrlmOo467x5OLw4vxYMehMi6w73w/EuWlQAdz2fz1mChz2eGfT1w+aIuX75kXf5u3bqj3d1tKwYkqCYQ93Nypn6PTBTSc7T07lj63jI7FPmlZgxHwfQJvXmePYLk8AfC6eXaETjFPPG+jqhPTUbQnNq8O+GsG6hU5aLzh/l+8HUdtBppbW3VgoLICvAdAwJN6xzKEsWjxzrLwQ6IInLGPBDt8Hf4TJydOPVQQKiViUAwspfdfgeH96sWkH4rpZyJMH/dB5/RRz/67SoU6vrxv/3Tunt3T4e9lgrF1O424waPG7MBovK+WvUBNmfC6r7cIXGyukcChkoQVaUF4Dpyx2LxYaxBDIbTkevIVZuaDvt65MpZ/W9/90fUHS70Dz7+L/WZz7+s4cC7h9iE0QKQZhYIQ08nBnWzIIiIlpfqqlkTgKENDJXF08lA/Q4IZMmjb+BwEyFPzkVaSHCK4QmPrUI/Y8gBaNOcCSqXzDG17mClskh6Eg16dOSaoKVK08ToLSWzmFjq07uNgXCx79GDLVoVJg4Ez25E7slUh722BRKRTjwJ8ZukU0pJhgMWz24UABaYSTe5hFRQFjBswcmN3wdqGws+0KOTDl6g+hG1xmLm/4GUcl0MFvcIgwtNACMQ7xDpkkCnI2I8Mp5JiimcEtNvTV1vLFWUOLyxeWNdWSAwGtu9wkkG5Y0GGCarhUg7ARhUEKrtE4UjxhWjFs/Hc5mDlO7PfQIxj88D9l+68JBe/MLz+shHvk7d0YEKJYjzc+MwMf6B2kbvb67PNa2QqOb9x7kPDi+/90i8br9Hkzr4wNyf53UDx+c80OT6VNVjAC1tNYbms9C4P7C1vvv566oPB2pksmoUQJAXQonvbDmns6W8lvID3chW9bEvb2lcWUlp2rk5QazRlaWmNjpdffR0RtV+S7lZVlXALwoEZl4ZS3X8KDMzrc5plr0717DU0P3JQnf3W7rX6upeb6RBVuqi+kL2hHaQ2aJyhbKy+blVMS+6U53LVPS1lxv6qkZJhfGuGmXnXsfYe/Dlzr2tWzhxSHkpr4NMTXr0HbrTyOutxUBX37qtXKFhDlkgm9EKE7mzws6+Hl+MtdrqKJ+FW4jai6MmxluLQhPsVWahZqmqa+2R7jZO6e5KTdMT65KD1w7HwVitAWm9kp774FNaW8nrtZdf1/W3dpUpVHXlbRc40s3pNESeYln0oxO/2deCt+Nk7RolqArC6wEt+zqyHMHfxnYxLuMk3cfvAwVxlAXEBUk4f7ejDEbi5ZHaxDGy6wIcpIM8gijGLpzVUsWRRtZnBM4U0hoaOJvYegD13N5yLc6gWLDe+XOkh+E5U5zH7ygIJZ1tdilXNN1WupWf3lzT9r19dZGSK+T8HQZDO/Chp0H5Ql2nUaMTG6ncgiZRQD1lfxNY9LX1xl1tDu7p255s6OHiSBvVjFYaIy2vZJVbkTL1orRc0FRj5YsOQhA00u1vkS8rV607VQF/OOmBW+MafkeUNM8Y9Q5wByNjzSzIPM7LUierN196XYXDrDKznA67pNulnX5W3cxM88y6vrDf1aev9jVqNNXKFlQqVLTIZ3T2bFOTjHM2sW2ma5oDJXWKQCHtDeYzTzMF6iXIpMy9sIsx5Wf91BnV6q4PW63WjHN5EsGLvWTFWAA9aV27FroXXu0f7Gr91GnlaK5Shr6EoMVxTQW2cDycaW/3wOiP7cGBHnn0YdtT585tqn3ghY2BSA6M9w0Y4MWNtA42h7nT0hod/0ybvWCBljllFtSkjo+pGyef5zrN5rIeuHhRjz/5Do0nQx3s71nB12/++qeOuMfsHQJL5NeCWsm9B0nNiLVsxb6NpmUSllZXjmSzAomMLAVOFePCdQwtrVbNVtgeTRzUQb+npRWnQzB+zNGZM2e0vU2dQGr/nojKINRQfEzFYZZRt9PVtdeuafPiBZ0+s65Lly4aYNfpdsypfePaGza3poaQQUMcOwE91DMefrYSkR2rIgVohc3Z29+34mKeOZxb3j8UeAxMOOLvRhv6UNFxgCh+cFShFPJj+srFotoH8KK5fuGI/hQZ2PA1WBdQSiwAzua1fuqUOcLcd3XJqQ9xjnvnvO7R2RyKL9ZOeuDnXPgnOMNbuztHgdLJoIz3y7zzsScW8Ozq1aKqtaIee+wh/cTf+RHNp0X9vZ/8J/rs515C7l3AmuGEEORxIz8YfOAo6qJjDp+JAQtnhk0W3BM2Cd/jxSItxnecL+QtLU0CH7J2kSpyuH1DNSvSJz7xMzSR0a/8yuf1sz/7r82hMMSPo7lAtxuf4NzCe9YfHhwol/NCIyKytZU1e7adnftH4sYMHr9DRqreWNLW9q5pxIIoLczw8zxwp5hoUvMMxVyFTMGKjTByJmpca9rEM8DLy00r5GBsBkPaXG4oV8wYb4joHEcfY9/vIaczVb1WN37UdETphR9wjAWHB9I7gWQ6yueOVDi34QgZ6guqmhwncw4TgsliPnaWXD4lUM34f0RyPBuLyw97j7It6o3imSTMze/iOrFp4u9BYwnnmCKIQJAiDRlpIUcRPCtgTmXS+OQQ5+CBpxz/ZtdP0Wk41CeRbqsMPYHQxRj93oiVsYpAKZzMePb/P33fQNO43smUztJSU81KUy985gV944e+TvmmP6vtgar3/LbDKBVxwocLdN6j07JpzR6jyqwR72IYkS3pOArcnCvvyIIdTKkdJGlpDAJ8YkdmXNfTlToKevPlGxrd2VWdavbZWDXOZA7V3FDnkTwrLNQsStdyy/rPW121UQiB15gtqdlomKYsa+KRbkcfaoy1saCTD4VCZGxytv4XkzGEdkNq6RBo0XsBFD2vMRWzzSW1+h1LE89SIdSw2NCNrY5Gk5wGNJFZDLVcqupybUlL85aWcBoydIdySgyI30mn9ygItJbXUmb1tA7OX9D9Zklv9Xu6t9/WQw8+qBdf+bLmGSqXB0a3mE4yyo/GWht19fBsrkanpdJiYo4umpKeUpvYwRV7zed/rsGsqDdmJW3Vm+pvrjpH2WoZHIHjc4f9oW7e6epDH/6gvubJda0URvr5f/ML2t4vqrF5Vu32gS5fumDdHzHOoYEbGYEocLF1A6Bgrc4Lhl5aNiWlFIMyw+8CXWHe3eEkTe37E8UND9pcEcQOEeR/COawZ6mFaWTqsEt835CXxHuMvYtNKpYcRaahR6BkcYg16ktG+3EaiHNLY/175yzPeoBiuW1weTTGDzCCtcvBv7uzp3c8/qjmGahpObVbLV197XWV8mXjeHfae3rk0UumB87ZwnvhhJBqr1Qr1sCn0zo0hBft9Uqhoq1XX9Hl6aH+4DuW9HD1QKvlnE4tIVE2U30to1lzoWy9qEy1Yqiuccqo38iXrTvgIgMqiYYslF5vKUxjCHR7sVn5UU5TTZSB/zgYabTd0b0vd5Rf5HR3f6rONK+DlrcQ7s0KGi0a+tRuR1/ZWqhTrVlBNhmM82fPqLFeNXoA8nVQFpi7IZrJdYpKGaOxSf0BrjCPjuR7MEP2Ef62yYwVC6pVa0bDAPdwVPG4S2Y4LQaQsI9JP4eCTVrPAQrgSML7xRH0wCtv3fDwA/guevj7uxTZ8iw9XX7bBVurUHvW109pkLIGgUATlLMucVq4P3zQbs/Pf5B+kGy+TxGjBXPjoaHnrDXuEWuuTMFjPq8PfsOHjCMP/YUxuPrKq3rjjRsufZe6L5p9St0jI1PJmonsBP9WKbrdZkzZSxSOA7qwfvkJBR6yLjw765cfK1xMUmusD2pCoKNZrQcZqNTeu1Zdsj2BHcfPsYBUObUOoQpNtLqyalnrq69dM0ojTWpG46HpzEL1wGbwbGfOnNXu7r5ee/U17e9Q+AyHnBa/1Iu4bv5o7EGmUX5SJtOBsJHZlWrF5RTjTApbEGe0jUelcpQ1COApHPgIjMNOeFbUqRoRVHOW0akXSlI4xeGPhHPO+IffYQFEUkQK4CzoLfEeseacauHc3TgPeIZOAgcsA5D8Cv5frdWUefSRdyzKxYK1T61Wc3rHYw/px/7W/6JKeUU/909/Xp/+zAvqj3tGayC9YT3CF+4wgJrFhoAA7z7KsexULBCMUiCMLATTU02ReDg8PFxEnaQgSbkt5l5zntFUw/6ufurv/i2tn1vXtTd29Td/7KeNImBNHEBlrG85sooZTcfebm936745AjwvrVldq9IPJgpRmExDHKpl7e3TKaWe0roz4/z0u201IEQjxUbRXmaqyw88oP2tXevwRjRNhafxM1Pak3fDA7eoJ9pQGtfLO/aM7DDNm3g9MjbWcS21o6UdMz+BMtpfQJQTRSScPOvlngqcIh1Fai9+Iv0fY86BFVFRLIJwdCMCigUTDnQYlHD2IjiJz4czG/cMw8t1wkHHaQXp5CeQJXNqk9Ma78WYGZKZ+HgWLKR0CQ4sBoeINJxbjFjQNoz/g+ZhcjSP0NeEZJuTkDaE8YdS1b0dDlBHThhAc/oThziuE4e2pYxTR68IJK5cuaLf+o1Pm5znN33k/ao2HeWjMIO9EWMHGku0yzmJgYS7xkZ1NNyjfTce3h0mUEieh5/WgTdu8aDFJb063ZYVHkXggJxPcMzQNw5h9HK5oV//j7+h3CyjHEVhICponS4mWqHIZTZSE9SmONNrw6K+RF0kPB2yE3Dwl+tqFKsqZGd6f7Gs92pPFcuEzFS0Pe9BCeibqZRaJS6MHzIJQ9sjoTBBqpc9i5Ncxmcwyg58T9qX+8ED7y5Do5bpwrSAJ2Nfu1AEvGc6cjcuFYbRzhWrGmQryjz0qL7SLOvGaKTtw5ZpV9sBNBhpeXVFu9v7otEANI31fleXu32tTcYqz4aaTP0ApbUy48/z4iB7OtVRftbyfa3oxWlBiwunVDq/bkEtz4YNQdWCudg5aOv1Nw/10e/6Q1pfGejqC6/o5df39U1/6OvV7R5YG1GoLAkUsfc4QquT5mTYUBjJNnap9a89W9LBZN1yv0gdWmo78dvDiTDObFInIbCKA4TvmLONY5SK2sIesO+4lo1vajfGugU8wH7h1PpzOEUBRHCUEOWDw7adES5jNTrisXNfrgmKzDh3KKhM+x3bFEgN78P+ADh58NJFAxqosLYmN6O5XvjCF62o8NKl01pbXzIdbxwHQ3nGXkeCUz2lkDjr7Y8Jo6kJAWgY3rul08OO/vBjZZ0rDLRRmWhzNaOlZk7FpbmmpbnyqxXNMiPllpakak0qolHLQvdMChQ5VI2MeMQZwHpEJWSRV2Y01fDNHXV3x+odNrS73dZWf672GDWUsibFmt7cm+j5a23dpcC5umzOPwDNqbOn1Viva28H5YtTqtZrDhLQ7CcFH2QATVeWttqp9XLYWxxe5gMEnKJTUv/8W1DdsHVGJUjFoxGInARTqC+wYySl7w0BTVQePH3mGUDFnS5ft4HiIyvXaY/N0Tu7eco47cw1KX244w1r5OLONngg53uk+cfDkdkPAC7naw6VWRxrsuPw8L40bME55D3dkRqqXK1bwP/e979X40lf3W5H2elC//W//KY6na5V7bNPSe2zDoI6x/e7/f5R9ijAkbKpyXh77kB9w6EDTWYtr62tHElW8o5GwTE5U6fUrSwtpYI6whu3C7wDxXzFsmdAmI/o+kqQacFksZzofzMNxqC+2KKG1SVZgS9dFNP1sCNr6zzj1PR6D/bRPL5t0qg4nQAuXlhNYOltvg1NN1oOnVDdDyKzSFaFQl3WRJzznkk8bvYUIEvYkPAP4myNPR6+y8ga4Hg7aq5jTm4+Z9q+VvOQNMYt83rCF4yi6/ALj/ySpJbiNKNjpZ7IYIfzDBjIOg6/1JD3Xs/saK/fV+aJJ55it9KYUvPFUO9+92P6oR/6flVrS/qt3/yK/t9f/C/a2r2j/rht6X9vxekHbRy25lghGI/QdkpR+ID4hgv0MIoxWOAxoAzUEcHehLsdLneDSF95UjVjDbt7+gt/9rv1te97RqNJUT/6N/6BbtzGoQXtZPLow16yDTceDXSKHvedltqtth2a3If0CDxIO9CooEbqK1Ukxv+haPAEtJ8kpVWvVzUfE+3DX3baRBgOaA3efWxkDg7ogrUIHDjSzca2NC+6vMZp9c1ulA/r3OROhUWt06lJ9sBz5j2i7S/pa0OWkzSS0Q5SB5yTTioHQzir8S4nnb1wlsOIRUvGkw7sEYKcot4IQgKB5d+DDxPIKM8dVbPhzMKqCmc7ULlwGAOZCsfeDqm8F5/F5jCBfKuUpoWtOxxxbdDik869OSpD30ARzYYTHpuS79tYpAgkOk3FGgxjZ47HIlFv0oEcc0MAZdI8pGEXUz1w4axefe0tbd/YJr+v7/2f/qh29m4n3q2T7K3YqNez4Au0H4fNYphsqgpOerQ8h0e93kgkUvhhcIxzWSx6AegUHmfRtE0jAjdHPrXxdSTCHQwzNNOZXr96Qzu3DrESmo3G5sxS/rKUX6g4GOpUTlrKTjXJl/XyYK42qWBDCvyACm1OArQPVvJ6V6allfnIuOdzKxSaq1ipmkNp2QCoOXAqyRJMjgvxOCSr5ZqGtLMtLlTLoxk8tX7znBe5uTScTVQ1DeqZ8vOMBZrwmG2uoMyQaSGAGk80QXty+bQO189ou1bQl0YD3Wv1bA96K2MvjKLNMBJbzdlEy3t7enDY11p2odxsqk6vreXakldpWxMMVxGoN/13R0WRk4Vemzb05WxFhYfXla3SxMQPaNCLStE51Thz197a1dnNB7VYdLW9N9SzH3hKlQoqJiO1D3uq1JAadHQOsMEdV3cU/X6+HqoNR0TLxbI5ytgv+IbwNyNLwf/D6ENJswAtpXxN0UDeLITPsDbokomlCAmlOMy5N38muLLgy7SUQ/vaU6X7BweCo4v9hs5lzsnQ6TkeVIMkFY2zGeuV53ferVdg8w797nHBTTj82BbGj+eYLWbmrHCNLHaX9ZWr6qXnn6fOUJubp4zOAIUhWn9jMaL4jSwcPE8/0J3ihBPFetx767ouZfb19VcaerQ50Kn6XEvlhc5s0Gp7rEVxqtxSQVquaQ6PvV6z9QR1QvMkgAYxHS1XzrvRRLNOT+0bQ6lfUntnpNsHM223MhqgapIpq5+v6KWtnl7ZHatFgWehoSnBazGvU+sNNdaWVczmDZki+DdJqMmx0lGgbKx95shS70s1K0CztTOZWraQABBpuiYtpHOuJc1nsfUns2/MVQRMYSsD3TP7RF1KQucDZAiZQdYl311ZWbax96BnrvZhX5Mha2RLzz73HlM/YP78eT09Hc436DkgE89kiOnSsnN3U9te3oFntOLSo4Y0vrYd1Ru7StGUIL+mDzz3nKoNaDU9dVptHezs6cUXvuRZypRJwU/Ad7FmKe2OlpdXjM4QmUqeEyUkaD84nyHL5bY1UdCSNOQ841xkxibOMf7PWBhIYegwmeQty0C4P+OZZGTkGAf2AUCBrf9czloMhxPoZxm2l8Yz6Pk6TRLwjaCRZ93bO9Dm2c3EicePoItZyxrctFtd3boDpTN/ZDsZf4J4OrLiVLo/QPdXisCKVmzGPWIdxLuFL8ZzRqaHf4vmIAHqBJAWZ3hQqfg7rgl7Nc4191PoausoPsCEo8PIDXp9R7QtjswX9j4Q5sjYkgFD9SiKds3XQEErIfSGFpv0nHeoNLv2+Duf4HRSEW3B+VCPveNB/cBf+XM6dXpFr76yp0984j+o1W9pPB+YnA8LGX6Mp1E8/RqIBERt73JxfKgH8ufolEdnoc3Kg/H9QNnsRZL37gc2lAXXgOu2dvQHv+kD+p7v+ahmmar+/t//5/rc579s6C3Ze3TbcISsfSFcpRqHZEZ37942ri6OLEYebctA1Tj4IwW4f7BvDispQJzdLBq8lr/KmnG3Qzw5+QGlU+DGJMJlZDL4zJDUKZA8IuMm3Zszvi/pX2vXgHA9h1qpoBLtHYeMmU+KIZ4LrxiN8fLIJXXiSkT/k1F5OG1cNw6ocIRjMUbkZgs28bNATMPRO0kLiE0X14gqXJ4t0gMsbufrHkskHTvHrmFrXYtSxa8hZMY5pSjLCyti0UaAY3zmJMmFIbB3IV3HGqFqmqAgUVbCiY5o0zTiTvzEPMXmw9ElkuUn2iufdLgjQDCnOlWJOjE/ZSKsHWtWGRy2Ul4PXLisF196QXu7HevY9cDl83r4HRdM6sqi9xQdY7ij61UELBEccO04ALi/p/dWbbMb+tDtHkXlUZnvKLBrPyMdFUaJ9zw8bNv6xljjIAaPs9M5ULOxpnv3tnX11esmh0PWw6g5tr8WWstKq/gLs5Famby2Z1n1UwrKUM5iSUurdVWqdV1cX9eHztS19JWX1ByOVC8S3BFyOscd481c4vCCTDJ3EX1jG6wwE/2GRVaz3NxokKguUHhG6hXUzlEDisFwCvx3OFZW+UwRJ2oOtPnFcXzooq4W83q9O9S9NrxSLwClkQDzQGHFDL79dKxTu1t6qlpWvdsxRLmADJ29tyMZsc8CNSWIhVJBwLo/y+u1fl07ZzaVOVfTIoeMoest0zDBug2losO93a5u39o2Sa3zl87r6a9+TNMJ7UqpevcqcdaGoQ69flr3jl5H9TsAgh0CqfU0Y2n885Rp4BrMe8h0Gc8zUXVAo8kIsIZA1tj3cGZBwkDbKMriWvxncmbNpt0b5yOcCtZjBIpRJGiBfXKq2t2OfQdpxqgJCJuBA8Q9WfsbCWnksAVtsuenpaw59hxYWXtOgAXvmpQxWbob1+/awdxcXlK1XtVoutBLn3/e5gwnlqIoGnusnVpVv99TfwhXGSRrqAbpYhPm9+wfTg73HEAFyCzU3bqr5d6evuXpNV2o9HSxNtXZOhxhqAILleo5qUYUWNS0OFeuhvhzUZlcWfMOAV5F6o90uNXX4oDqM+n2dkn37w21NVqoO12onavqcJTVZ2/2dG8uDarr5rjwhlB8mrWS1tZX1el3juwq4M5g2HUqQr1uEnesK9rrku4mMIyMHmuV8YI+crC3Y3MJrS6KC0Mey4rvrM7MgSXWS2T7TqJoRJwE1naOkXFLLWyZY9ZSz6r0HfDgzOQ6OD2WJT1sqdMe6GBvX0+96zGVq7/bGUQhIjoBuqpK/SgLyJhYbUze09JWDDZ2beg4twJEwyZbQE9Rbr5q43P2/KaeevopDccAAEgizfXZ3/4d07smq0YcZJmj5HBzDafpDax4zACcmitCLDeWj7KtkV2L70UAx77b2d85UkthDGMsuNZwMDC0mjoM1qWhrUk2DbsUwJPbcn9nrhEcV3MQUzdOqJHsDfaXcfKnToGwc33h5zHX4TMg6exvCmZXVtZ00Gqb84u2Nl1orVkIGdcyChcExa4BD4WP9YDzSBaEZ4nsC+dh+CInM6j8PuyPnakp6A4nl2vwvHByQybkunnKAAAgAElEQVSPz9iZnxpmhNPL/uceEUCYvT7RKyCAM86UAATivAaFN3tmTVcoSHYfkJ+gcETgFkoUma95zzMLyObWF33a18MPbep7v/c79fYn3q52J6uPf+yfa3evZRy7ycIRDw4nBiVSLVycP3sk4uhSIAfhHIZTFZE8xiwcXhZMFD6dRBZAW4gMOOA4MB59+Jx+/Ef/qjr9mX75l39H//bnfzWJGTuPiipbHF6CBjPcFeD0se7f2fY0UKFgg8Yz2oCTZk4Uh4geOFxxiEmNVIju4UpW2IS+0Y8LhRiDvP0e+J7vY5RsgjH4pBrQHkuLIwr0rBjCFh8pCifsx9jwzKRfAvGLA24y8xTOSTQ2JjSCDnNeEyoX0VY4bNwjEFkWvTlKocObeC7HhvS4T7rRBZJaQKBIcS2e0fQ+u8iQeJBxMurNkJKGekBHqejbbpIiqXr09xTcebtqR5TMmcYIJn1enPNAkrmXSSGlLAPvCqJ8MtK2SDoVgBGxHzm7xrk+bol8EvWOebILkdI36g6N+WbWarRUzurdTz2harGgn//3/8mQSRzH5mpVH/jgezSZ9FSmcx+ajoOhrYMQzo7IlmcPhyIMSESjEVlzaJdC6idpI/Ocsd/sQEqlZWGQjufEW2MTKBBcBZWFog5Lu5cKpkN7++aO7tzcMk75eDQzrer8fKJpZq5KtmgB3HDBIYS8FrSdvGrVph559LLe/43v1elaXtu/+kmNPvclXSgttFxGd3GmEgEC+q6GEE3MEYRu4msrYxxZCjsYG9KjEexgjG2OYCGwL+EtZgkmJ6bnC1rnwRBKCNiXsrZpZnDlsrbWKnqtM9CtzkC9Vl/FSlPddguFaLMDOPT12UKNw0M9nRurCfI3GdgeBf2OgDv2yslAiCptqAr9eUZXOyO9nl/X4NwZZZtUmqPSPbMCH7IRpBBtL8zmundvX539jtrdkR68fFHnr6yr2+5oe7ut9Y0VLa80DMFhL5B6Zxxojx48NzI8Nogchgmpj45EMWbmCCWaS1AZ4vCEl8fc851ABA0VT4gH6Kmhy5Z5cCcaFBaKDprAYZf5NxwnkCB+1k6dsqY3ILShx8v28DT0yGhH7U7HDnw45GZjU2YqZN5Y50iXufMUbWS9qp9iKuYaCgGH9aBHl7ieqXm0Oz3bkKjn4ByjWlEsHksUsW+4Zhy+jl6RFj/+fcZqQrxD5fhgV8X+jt63WdTvWx3qyvJcS6WFNlbpJggIkZGaCysey1XzoixS1VVN9wY6vHGgcrakO3dH2jvIaGdcVLszouRNdxZ57Qzzen5nqINJTjvZusoaqViqmGzh+jrI4tCoKTv3t6yiHOc2Mkisd0vZIxOaCos8Jds8cnaZb4IJ/jMHruyNAsw2jqbmJDMnASDEugCZdLAAR8kDrzi7A0Qxe2qqOqkxT6K2eKewRP05oTrgWSycRwqHBrr04OZRG1kckthXXDfoCiCXlr0z0MXbxXNOL68gs+aF5gaMJQebIJD15Shl3zLNmUVOtaWGnv3gs9Y9tds+NB/gYGtPL33xZVuz2KD10xtGraKdL9dgnMz5GU/UOjw8Ag1Yq3C/DaxJgIxlU5MeLWPN789fPG/awrHnrBvicGgOc61eszPdn9ULiRlXvocN3k0dEvn3CD64Dj4J9+HZuA7zw/kWhVugodZZduYBB7YcOls4o8xh7GPLahpANlehWLXaAorgtrd3dfvuPaPV0cWM2iaaAQEGReFXzC8FZ1EUHVlibEI42OHbxfiE74AvEo4lfw6ZxQDIwn+xIxb6ljXiOOb5IwfH9/m3cGq5J6orARzxbwEasfaiANHOcgMHHFTkGU8iv1zPMrjPfuB9i+FgqiEpkclAm6fr+ugf/WZ9w4f/gGbZpn70Rz+m/f2+WmghiugiKTGkzlRMFgNmKUEilqRzd5QCToUgJ1MThmYi2Z2cuIhubHPIHSWuBZps1efIVowHKuXH+tl/8pP2Yq9d29U//Jl/pb2dA00nvhnsoMgiJ1YyKZ9a3Y3G1r17GqCCkPrRw+sxJ4GuaHN3hFmYHECOmjlvlsgvFnYYjzhA+I5FIjOPuor5ovFTqJyEC4zcSCwWrm0TXCyaQLMjGnXjILHgQjSb67HYQIe5ZtAOKGhD5ibS9jGWsXAiHeAI93HUGMYm+H224BL31yLMaNyQnN9AcMPxjEiL+8bYRdomIq9A940KcoIDRCqb68W94xm9oMVlTI4liihq9o5WltYwnhcycUmYHs5vEsoPBx/OeES+0FjCOcZPYE6jcM6ePQUkZsw5cAeOpsdYmUNZpLVkipwpWEEJgX7g1Zze/dQ7demBS/qlX/plPf/FlzWdkxKqiDPwGz/8nEp1MgxDQ/fh3hm/LGU/wijxd3h17JVAEC1ISYd0bHCMeShR8B3+nXcJhJjv4MhhKJCQigDM9ktSfADpMb4ZhWr5vNoUvFTK1nJ0feOMtrf2jcc1ptBlIH3l1dfVabeUzSFr5vJQpNgJoCD6kyqn29If/xN/RPnsgKojna0t69//+M+p3p1qddHTmeWJNrIjFSdd1csFqzY2zjNdp3gHZNpQ/5v6vojDyxwh0EvjaOOMENxwMBMQerGFVx+bDpTowtbPlTR75BFdL2X0areja9s9a+M6STJtpK6NQjRfqKyJVlsHehAprRm8sqmhhASqIF+sQaqn+T/vHAoEzK1xi8dj3Zrl9eakpIOl01p55II6i6EFQRFYEj5Tnczc7u8cqlZtWOc1aNr7O7ta3VjWEu2FNzd0ljRkv6NK1YXTaVxj6yB1KTM1Awsenc/POLFuogmM2bOtLUN0cCpZN3wH59foJMmx5XtRPGyH4IluW9GeGvSJ/RHBFJ/xDAHFYFV7v2iVaugx6hjwx1ttW+dmA7KuCW1rNXHRIwDjeuhSRzYoKDKcEnR5g7rBAc9zEsxYZgP1B5QixhNrw7y9u+vUGlKgqcAG9YpapWz66GQBGSuQcgr7IjAPW+SOeN6bHnTaquTrqtSKGvUGau/vKXdwX08vzfTshZwe36yorq6aVWggJVWWAG7GmiIFllnVa1/a1/JSTYetgfqzvO50ptrpVrQ3WmiQz+vFvZ7uDrLqo/xD2yIUd5YaWl5tamV5ScPewHjpc03VPmhpbWXFmmXYoQ7qOHFFDU4gFH4oWDNABNWXpILE+9CliyIy9ikKFXRFI2CxTNF4ZlkCWzsm92ctNURr6GmqveGawfmPNRNrJKgEAWZxTrMe3e44UMTYhqMMnQzNZGgGDz38oOnJb927b8/EHAU9wGsWvJKfe4UDiaoSaxCqIWs7gJwAI/gcaxu0kPdiXPo9b1H97Ne9X5sPbmo06Krf9QLBL3zuBePKWiHvwtFPiseo8zY+cnbhBVLtju2h6JIW/gprGZ8DymOAUZFVMae2CQfV+dJxxpxeX7d94rrpFdORtUYjqYFHAA4EMeGg8Qy8IwElkoQgsTwz92RfmpY37XazORurzILaDqThCrp/b9vuH5SPyAAGzxZ7beOdcx8L/2k4gqqZ0f17O7pz+45RIxYEhVY87Z3P+ByBpoOX3jwpfAjX/kU/nqY17mMECBUOfPydeQ60N/yE2Jfx95NOLbx86CWcV7E+4jy0lui9vvlh4UyftHE8B9di3Mgi231QsErNm8K3Q5+f/gOZ577+/YvJaK5Bd6Bxt6P1tYq+7du+SX/4W79Z2eopfezjP6fXr97VQftQg2E7Vd/ysin9Ycs4dbwykV+HrkMrzbgqiTMUHr5FC9DPTUrJeSoYrjDQGFNe0KMK2qo2jAs47O3qJ/7mX9GDD13S9XttffzvfUI3rlMVPEpSKmjmwhtiQ3kVJYcLEd4Yp37oAwetAePIs1HRaoM/n6veqCe+aCq8S4LJTDSRN04VURibL7g9iwmSSlQyukE4ikRSB5xIx/Au4czVl5q+4UGtMs7JYuHBN7L0U0Isw/E0BPUoOj+uTnNk9bhIEDkafpwO4mnaMGQe+f3uAriIrk4GIyzUmLugBIShi8UTKfdI+7hD7DqejG840xHU8IwcypGuYc4DUYgxCZpLBBSODtHByAspINbzDqTxPAK2zvXGSUS3j2KkSJ2DKMPhNBQBikFK/USAQBYhHEi34c435x4UYiFZd/bMKT32yEPKLOb61Cd/W9deva5SZUXdPimwulFe3vfc01pbr5mxg9vL/ZG1abVbR5I9OO6RLsaoRDoRrqO39XTpoHCeAgV2TrNz5DDMlrZJKc4iUkjJGQoHxd5xDG+4aijPyQiZboQY/X6/o3ympFbrwNoDc30Tfs9SuFDQq1+5pv3tAx0g05Uva/30ukkElapF045dWa3r9z31mJrlrHUm3Kgs6+/94E+p2CnpVG2q5nRfm+WRNkpT1QslFWiikJmpXORAr5jmLo54BLRhGM1gJ3UOVr/xkS1ll3NN7snMmhBMieILy8pceZteLWb0liZ6886+cSVnFPwNHc2fwvFbLFTLzHRuOtTDNJRo71jBHoRMDL0hHSkwcQcAR9zpNpaNGfUNrZxVmnp5ktGNxYoKD15QdiVnNAEcXtBObBYBF047f4aHD6/Q0oUz15BZW1u2f6MTn6HA5ry73eRadtBnPZVoqeSJo1HhtMY4nVxHwesMh4LnDhF/HCdsWxxKRrsaeZbIgupUZ+EUArdbcQDFPaPpBPfhUOb/FKURTBhlIVGazp4+cxQMc39kCEegZ62WO80EDdbAwJ0mujZZMV1Kmcf119bWzSbiIPN53oFKfbiJ3N+cZwtIvXU4vENPvResGOkYffSC5dhHwV/lWk7RWJizztrvDXsatjuaHexqc9bVNz5S1RNnp7pQyyg3m6s/WujCQ6d19Wpb1252rRK+M5J6cIRnObUKDe0MS/rs9oH684XGtSU7F/uTsd750BWVKqD33p4WL9bkxDJOA7FDG1Cj0TziL0KxA7QB3MA4II+10kxKALm8ramt+7um324KAitLxqEPKkoEKoZuIk9Gx8BU+Mr6jOyenxvutASocRINjjTwybQwaygcUnOsUxqa4u3WgRcrXnjgtJagmCAynLI2zA/ZVetWeIICyb1NXWRAIxhsEal8ruvzzxlkmY8CaKR38GJe6brWrBEozPX1H/56k6/r99rmLN1465Ze+8pVo0xgN6OuBgfNChiz2SMZyNUVDxDjnIyzIYCmOOv29g/UaDQd9RXqO54VYa3y2VNJw9oDNw9QcNCCkmHZEloom3b1xlGQGvY8gKTYm1EkGEEozqgVA2thqjnshX7PFVT4TGSd4wzhs+OJzxU77gg04zmKAHqsw4q6nYEO91t6/dprRhfzuamYxBkBRiGbNZ3t/nBge53rmE1KRWimjJWCaN45HFyfMwcD+XNwaOM5T4JgQY8ZdD1bZeNWrVpWOK5NkGt1TSnDcBK19eDguEMvgbL5jFaYl5SoABpRlsIODUbKfO3vf4bTQrPxQr1DVAmy+sZvfI++//v+lHrzgn7+3/2qPvmbX1C3N9BwBOcFLhaHrx/kgdYw4OHUsal50VhEIJY8NANG9AI0bxHciYILODUe6UNod6TVD/iuC0IPRtLwUN/7Pd+mD3/Lh7U/XOinPvYJvfj8NTtwsjl3hthgRL4YGgwMaVsM5GwMenFoji2RAMLllmKZuqNmaGHVEeFwtC09VkoqAyA61ls9WtYhEF3zVoKpYYEhiImPQxlgpPFiERwV8KEOmThQTLpVHSZ5IJ7tZLcx0iSHaTMFDyae0Z1C1/49GTkFmhxRModIOL8REdncnPh9SH+c7LpyEtkNdCbQmvi3CFIc1XGUNhYrB1I4m78blU5RGfh2SqvF9ePgtcUMspCqijGgaA66Y0gE51XD/NDxBQ3QcKJ5V94zAjGuGZQTNjTBQ6xNd85BeKGXzLW53tRTjz9m6cb/9unP6P69A5UKNWVmRU1wDLJzra0v673PvkezBc7qxFJIcKGIRkGmYi/YIZHEy0kD82cMuWcT3Nnkx/iXY+dtx1pkPtFmJt1pgQTfSf3ClxoN7e46by/oQ3aYL1zAH5IHjh9zZGoN2ZzJ3kHNGSdjwpgElw4dakttdQeiN3un39dbt27o/r09XbpyWZVaWfVaxQTskfb5mqffpZUG3aWyWs5X9Q//xj/V4U5XFc1MhmupOFITfdvFVJVsRutLDZ2qFVTJjU0azfY4Tkk4ucwHaIPyWhhve2GIHocdga7yBXUHM82XVjVaP637yyt6pdfWW/s99SYc3jNby2QBsOiL4VAPZKTG/q7esVRVrbdnbckpARvPQIdoFEBr7pHtHwJqJOPM4c0j1J5Xv9tXZzDWVrapl1RRq76s9bdtqLbc0HzhCA9zxjyFLBj/p5jE6xo4ZNtaWV6zFq4Umt3fvqfNzc2jwIXPc5gzT2QHQs0C9D0cCv4PWka6P+wLQXcc1EYxS3aH6xB8RVYA1C9kBXGA+Q4SQaD9rB20coNbGUgxf496AtaIaZdSBGUyM+68YrftUElNLGLv8v8Iai31bPxrp1MN+0MVS2WNhkGBcp1crkFhD01ZQLiwdeEMgMZBX4LbSuYM+04mgPu4NBGqKyOT3gr7xzoPWxMBZgAtPEepkDde8H7r0BxADmL4zcO9Ha0PDvRQc6YPPLKiM5W5lmur+tzzb+pglDFqw0RltScL7U1yuj+c6u5grn6halJjrJt5KaNL5y7a+shb0bNTCHCYLHNBIRo1J0bX8aKs6IZl48Yhnfi2kBFtHOYZ7bfapkXswEpWjWbNOlfiR0P1KJUdzQ/n1R374MS6owk1Kexh2D5sIYVc2B3G1GxhorjF78KpCNCD/wdX3TJxxv0eWSEqQfXZ82ftPnRFC1sNVcfS8iZ5l3VKk6X14cBTrFlLPFdqhBxZNWTegBsv2Hb7PbZGEePhVO98+kmtn1/XAjWQXlfT0Uif/a3Pqz8Kmkzq4EgxZdlpQ2QXa1XaojvtI/yVCJCcYuEa36wv3g3kGvoJPs9oMlS54tTCo/M0OVwAJ3E+E7yy/iMDSTOiIY1zUjo+CreDd898sRZ8L+Okeu0H72wZZrrbjqe2V9kH1RJd/hydDWqEgTsUCA69da9lzVIbeq+L8jUXDrYV+edLatQb2trasRqQ169ec8eXAjuTQQzak2csKarkJ0At6jOOznXGBIpnymYbEJD4xmEXzAlP/pOtERzpStVif1tXfS9aJXjAXtKRD7oo32O+rKA1FaQxB4xfqG4YDYgzxbJHQxXKHtwT9BAo8GcLJp559qsXoGiFbMm4ub32jt733qf0wz/8/eqOxvr059/QL/3Cb6jV7ln3kNGomyobeTlPwbj0hqewjQOT8xcI5CAmh88SnbhD6ZqqFvkD/U+9qp3PWmvhJJhOyq/ZWNKUVo2jjr7m6Sv6Sz/w5zTNFvR//Zv/pP/4C5/SlENv7tE7ESIOL89BWA3FwhaN5modto/Sfo2qbzJ6OOOQm/NYcFFld9K8CYAlApK0FdcppJaZ8W7mZKWCNu4ZvEl4TSy42ERMSCA4lrJLEZArP0AW9U0UiCAbwOROjtA/RzZ4PkPI8sc8rEibh5GzOUkGLxzc2DzhBOMQBeoS3ztp3Ph8KAyEIQxHOg4XW2QJNfII3AsQ+eFawfU+SekII+NUg0TAT6ku3iM2hDn1SBKlgjSQI6YpAorg8dg8TLzLkkkGpTaVJ1MmGFva0M7mPn5RIR+NU+bTvt7xjkf04MULun/rjj7/3z6v7Xu7qqGtPK+5oH8xp6VTDZ1/4JxW1pfVH7S0slQzpwkiPmkkqBNsYBCF2Gxx4JOWpsqdtRbRqiMafjjlMp7SBYmbLCY6tbpuVJw8nQRBubM5rZ3ybMlk5G2Rw6ASdMWPFWiBruZKlsa9f/++rQU7ZKagXMf6yaAyzA0ODU1cmA+MXb6U153tu6pXl9Uyw4vwPmibt7alIOOdjz2k5nJDmVlfp4qr+mt/7kdUzi2pCiUpN1Vl3FY1N1VJOVULZS3lpJXiXOV5R6uVjNYJOAk0st6dbE43KswVabw8aDkFcAVzVIulqvYXFS0uX9ROra5XRgPd2m+p3ffmL1BUcBx4nxIpusFAb28f6O3ljAZ7UIxK1m7WUX/4XW6YkW9iPJdXVrS/j24xT0R71Yza456607Jeya3qeqGs80++Xf3ZobUBR2vWnBWKM1IQwnxjqMMoM6ekMnEScQSi9bPbJWzKsUyYBb2Sa8ma9NMx3SYySZG+DIcjnJY4cMJJYH/gpGLb3Jlz/dAIrGJ/eVrWHXYK6NgXE9QsUmEQYxRFIuHsUBBm627oaFvYp3C+w56EXWCf8Wc7rFLl/dmzZ42SwXegMZAZwhGJ4M06anGQl1El8aCwdejtiu0gt0r+uTptDxbNrrEnEuJI2nhuzht5DQ8maAvtc4uZXajWbNhz4RQwT+awZ/La27qvRb+jc5mJPvT4/9fVmwdJmh7nfVn33VXdPd0zszO7c+wcO4ubwIKLXQJYEBQtkqJNmIApGqBCCls0YR0Ok1bYIkPBP2xHiBGm5FAoRFqmLosCGZRA2zJDpkCZlEhggQWwABZ7zs7s7M7ZM9N3dVV13eX4PflmdYEdMTF9VH31fe+Rb+aTTz550toPH1pnUrCDSdEGk65t9Mb2oMNVCtYuFww1apR8ltdWbf2RdTu26qihDtchdLWs02eUefPADAeKoKeLCkUqoCJYw/6PxVl155DCLQKw7Yeb2gM4yjgBSGJ12m1JVVEcDQLu78mpUyrjtDgPPJ+coiQdx5jxvF48Rjc/9p8XEbIGGGOeQfY7nXtBVwwgIc7vI1trNuiPLZOf2iMnTriOe4722anORdlG7sOdcmocCOLoCuZ0JZ+HcKC5R0cmPQMRMmEUKNGxlNblH/34Myp47HYO1PL72hvX7O7Ne1YhGyzpwrxoHnC9ozlWgDN6zuzRPlkEdvjeJcKgKNbt/oNNIaIEV2SNuU/J6NFWmH08g1NeV9aMNQbNrEOmIklxMWdQ4OnKF85ZBBVRQBgBhJB3c3BKAQfNrpC5bO/a8TWnXU2GDm6FTxX1KuFM8rkqKhzQhdODP4FoqbA+5k52hWYmdJtbXrVDAtIibaIP7fobV2XjCKbUMGvktQ5kRpSx6RIMOKDkgQO0O89wQhMVqp20dIOmGBkEXrNIo4FqINCLToUJmAofSmcdQW4B/rhn+/li3YZPwf/YqWhswyYH1ORekSGLAJzXCQ3++A89N4OvgbQmHcT2tx/apUun7Zd+8a/byvEVe/nNLfvdL37Jbly/5a3fJn1RBNiMUXXvg+0RDAPM4R8RGYYoUuw60IdxyGdFHNeDqoiLCGxgtfrS3CHgvrj2kLam+bLaiNaKfftffuWXLV8u2Ctv79qv//1/YTubdOtgocARjE4jEJingsglGt/vCrqnBSH3yeAuN1v+WbyukjrFJedXbX0lSeg9qnF0+Z+CmjCSEWWErBbXFSqcpxtN2faS3iQTJMjfpiLcK/VXcFRZ/dfR801oSCDNMUGxYGSAeO0MySWPgj3IOFI90MJJUWE4sbGZwzjx3HzPYhLhPjmokTIKp1YHYKIFhHMfjm5s2EBUY/O5oXWaBffNgRj9tsMQx2aOz0WHch4lpjRJpCkYf5B6V/3IKy0BF5truEQXnaHcKKjN4UJvc7UHNY+COVQJMjy95/Jk+fxMKMmTVy7biRPH7O7tu/aHX/pDKWvks7hpoHQoEWXs/IWz6tBDS12KlaZZ18LMUSCZoZLegz0qwSM44H80iONn1oOcLNZSQkZYl3wvbdZcxdqgwOKPdSRATktq9jiO/7E1BMh7SoMSfXvTOfUfEuKGPicpK5QWpsbawnkpzdNLVEGLvw2nF4qO1CAqqnINYxnBEffpHHOoRvAwM94YRa1By6JYLNWrEv+v1fOWHY9tpdKyX/j8r1ir0LDMtGvlWd9WK0UrTjs2HuKYFC03Hlq9VLDaZGA1+IcUwlcydrxasQY0iVGX+hPRGCpCSencVrHDXMP6J4/ZZqNiV9tdu9MbWjtJDWIjJgMkPlCdmFjlsG+npyP7PuCvzdtKlzKGFKSwlxXwJBUZHB7WmgeDGFSfy8E0Y3vDid2dFu31bMV6K0174oNPutNaqylYZf1tPnwgmS6+j1Sb5kToS9aazZYcHGSZWP8E7u5gFCXJQ9CpjFMCChh3xraXqFf8PriSHIo4Adwr+4r0aAS/zh/0Z4uANhAoDoJAkCKA9dd5OpDvW0tNHVyVWuWIXjWdOe0qn9M90QClXoW+05ZGNnuRa5B+5F5wLrgH1nkc7BHAxhkQqBWfyfoUjSipp/A//5Bdc71lHD6XbQTddPvpGTbx+apo/XpWp9+jCC8vp0KBckLdGAvPZBAcejANsCKUkJbIqcsni65crFoxW7Sbt29ZjUCw37bxcGbZYkFt5UcZmlhwFiHBBzk+Y60aNJU11Y3I8Rgf6n5lqy2nDJQ0ewte5wFnmQCIeWQNsN7mtjRpHqtobzxTQdXGxqbGHpWKEydpqTu0hw8fqBseSDfOffCnI7MW8949HAgBloym7s21UBeBGk/bAxA5UhvnQnBCmaew+R6gOPIaKWtex+cy37GGQSDhJpPR9cIp5jU0Zx0xlCJPHgfXnx9bw7mB7QtVAoJw9mRQwLSG4byPJvbMx5+1crVg+VxWfPJ+p2OvvvSaFDqKiScr2TJQ9JqrBXjnyCP9VrWwD47tcmveycsD0lAnyIueQ6YpMtqMSYBBzSV0+52nDgeZe2SPRCG3ADIK3+SwHTV5kV8xm+rcZy2wd9TE4hClFz/fxF1FBhPUMqH9/NzZ74iuxLwEFz8a2ETg6Q/qY60M34LyVaDLrEfOq1gP/KzzDuQ3m1dQxlr8zndesgcPtiRIgLwrmuVO43JOrX82QetQYB1OJr4g4AL7mNqNABHjnPEz2ZUnyAILKKjVk3ILa8rXmWenHAxQ8DUbKbPUSDSfWLOxLsOWcI++57sAACAASURBVNYrYJgd6fHO7eMPfOKjM/eec4a3PZsO7eSJZfuZz33K3v2ei/Zgb2q/9g+/YLfeeaDCNjWYQBe2kBOxOwwMlAQmF6SNyCvQQjmzC44MPybFIze4oMvFgiIHf487yLruNPEwSVlSlQjPN9OzX/7Fv25nL56xzqhs//Pf/t/s5o2HIvaXK0h/TRT9c3AxoKqmnrh2IF+C5tttR7bqDb2mWPGiLC+y8QNQ9zLyA5ENy/9yZhdae2K0InKBf+KvdeRUA05UlUeiw1srK+WB4jGocO5Ii1XpB94XbXmlB5o0/RZa2kIU1n1MHFnnuovtBAM5lID4ggqC0l1JFiQOeP6Pr0AZIw0RqGTwv8IRighfz5YMqMYsGUM/QP3gVV93OZauKRqcpOACzVH+RJwPVIJ7is9XdEpx1cA1aoXopAApNlE40uj3USQCEhrOvRc/eVXnTDJZXlVfqRTt4oXTdnJt3V5//WV74avfstGQAxyZJBAjpKZqtnp8xU6fP5kKFUA9OMYmHgRJhQDO90DzAQKNxWA84otAaPEgUVAlfUV3Wnrdkd25c0+BGHtAxQVwd8tUIbuQhq4rzqCrJXDY+WFRkPPabNVtROvgxpI1G+g0tlVAqazG9KgIpLFUUWU9xggqJLFJqAIEzyoCtiP5F0ebDjrcU+L7Guu5rs8/cWLZLl541GqVvOalkS3Zf/fzf4ema1bKmjUyI1uHtohUDxW5UF5sZtV8zgqToU3zHHQDWyZrkhlZMzuyM0s5q2lfsbazdlhZtsLly9at1+zq3p5d29619mBkS8tN0YkUXKF2MujZyUrV1nZ37HI+Y8tZOP87VivQ4IUOcG6EWRuH0EeCQkSGgLaoA5pL5K2NCkGxZNcOxvYWEov1daucOG7lBs0vnLKD/BF7g+/5P+gZzDvfM47Mo5A95jEVrM7bpKZ0ZCBnPEOoMMgwp46NrDNQX+YyEP2wY4EGY4dJ++EcRuDJescJZl8Ghy8cF37mvilOwVEV95BW7jhn6ZAMhCvQERzVaA6hAtukvBHOFmuZzxaydOj7hGBTezI1FlFleXLguT+oH5GGZ06kOFCBr4lcmhcdB4oc7cFxBkCtlOFKqgwRVPO/mlQk3qB4wH2XO2J/RvrYOwC54xzZomqlpvMMXj3gysF+37YAK1AjYG9SNE3jialn1wrlvJ07e8aGs0NRAUEvGWu4ggpsQWepBZCtdjSc93EP4ZDKuaTLZkrvI3soJ+agZ/u7B1LtIJiiSIq9xnhxxnKeUQzGflMkJ1CAs8XReU+Lo4xNlimoW+6sLjq7EWA4siuXYl4wxhrj7xEwxNm1mD2LM4H1FEF9ZCq4Jna/1fDuo7WaI3K8J7IJ+YJ3A2RMXE2EgmV3ptptkFS3UcwTzmo0JAHB/fgnfsDKNWhHhzYZjOylF79te1ttWzt5XAFTyFriNAMOxb7gHjRGPd+/asM+m1q7i3xfQ4i5uqQlZ4wsbUPKCQcad+YuCvR5f/DRKYJXJ0HojzPTPghqEbacrrGLNBCNE9Ke0HFqFeulzqaoQqEAgT2O9YmDN03dK7mvHJF9osE5AurKUPJfGshSupb/3PnNetdE5gmbce3aNRXBgrKzHhRIJmqPwKiZKUDgPdCxnJYJnXNqmw83bePhA+3xgwMPpOU35pzmUamTMSDALAth3d3eE1rOPlBmd+w63HymfCBJj7pzTxEh+z6ANsY7bJ18QWp1JKAE6OIgGQoUAID1ihek8ozKrkj6ktd65pyxDKAh88zHn53JM57SHXSgnuRLjYL9+I//kH3iBz8ikfRf/p9+QzJGFGl4cZKnTryvr1+Qg19GNQ8nywWjYzAjiuV1bN72Pi0OnbcSzpBH/yU9TESNGCH1t0+RUxfB80zfPvOffMI+85n/WPy93/yXf2j/4Y9etH7XpY8mo4E6riDSrfZ9CWJXZfsM3aOs7e7Qn71jzcaSHM1mqymejFIeVMqmyJboN1I73rXEnWEcz8XUjwzJeOLp0VZLRUsgy0wqh0NUPPN+oSAVjwIpMhO6Ge2RU5SvFCIbgtaliVfEBCoNEYLgs1B+AJ06Ep93R9s/R5Fk4ulG5X8cTIEgx9/DcYw0VkRj8fzxd557MYgJI4rhUipTzQQc6fDF68YznGo30I7sCI1CtSGh1PEZ/C+DxCYh3UVrAyFh3vI5AiKu5TQTnplIENSW4gd3OdkMQmQnAzmKVFhfvnzeVlca9p0Xv2svvvCyuicRxc2mKYWXy9uVK5dtablqjeWKFUpILblmKMu9At8SdLzhETjX5x5oi0l0z33GIcDYwN3lWVRlj87zZGSdTs/evPq20WZSyHVKsRP4RAAV4yoUUAdnKjai207acx7UDKUOArlfqXszW2m1RPOIgh2uub3z0FrLq0o5cXjwFSg8fw9pQNY3BwWIXigWKMrOZJU9OKCxw8yRt1x+amfPnbfHzx83KEK10syQwvylX/yHZnRJZNxRbpgMbTWbtTroDkLzBIAEyETys7EVJ1k56Y0SqsYDK4z7djgoWePkI3b6+y7bbL1mN3b37NZez/qS+kutb3laSVWN7fj40E6PB3aW7mTjvlKW40FfAQztjqdDWiJnRGPIF8jmsLe8McYsb+qAOJhMbac/spuzkm3kSnY3X7blUyessdK0bM6zQL4fnCeGoY5sz1Ldudmxv8KoO9JfEKoO2qFCGrpKSTe1poOSA5pipXBKiHG0/xJaHEGUOwPtOSoWCBbzKGRs4I5NzC+ZtkA2UO7gi0IU1/32dCVri2YT2teRXsyT7nXJKwL5SH37tZz36hzaxDFM7eRZ4/w9gtkIupF20wFHsDFAIgoecU0pejIMEeQeDnoqHAUVDxlJSewtFOfybHGOKEBL9J5OB676UYFq2JvIpgQYAbAStQHBf3QOMBkAV64hhUsAWqlV1RIXug38ddBE7EAgnxyazNPasVVlO8OmFrNlGxsFadVURO0NSqKhA04BwasOcVG3TMgYDQNk52n2srqsNDHOFmuJeV2qV1wJJjlEatCTCnL9nHTbiCMdNjRspM6UBdsbKLzOn5QZ8MIl19GfZwQXxl4O10J9RMxznDVHZyXAkgNAINTcW0MUhaFsJL+nDXAgyVwTG6NgPxUzsl5xGivVkpxRL5LM2geffsqaraoKAtt7Bzbo9Oy1l16T1qzExROwJBR05lxvd8A96ywAAoSZRijQeibOjQ0liqCkAFYATsE7DieOvRpzobMm5y3cV1Zaui5qL569AIl/qOdcWl4RlS3OO2VLdrbVbEka2tmZGidJgUJauF7gyVpinqFTdDs+llLrIEueqH8R3PHMXKs36HtTmgkNhxzRF4qaArx4HXPL5wfizxhhywAQ6mUHbLBxjBefj+pEaGfvUvyn+RqqiBMqGHvPeeJHdTMEOgogRBEtCJ2XTvz+vu6V9UcLYcaKfYAzbOaSsPiGq6sr3vMhjx9Xtd6Bn1kqAiXrqTPRi1rXjp20O/duO8Uk6y21wwZGfwLWJh1uM09/9CMzpcYKZXGhyiX0VXP2yU8+bT/905+y6aRof//X/k9788237MHD+3JsvU3qkXyUi5/PhMaBCPnBcBRhYqSDMhCHdZDSMXCBnrKgQS05wAOhYMHz9zItarPQDPr25IV1+5t/46/a4XhkL3x3w77wL/4vu393x8rFinW6+0rl0B4VWbKQrXHHF6egocWI884X18U5xfmUUSx4M2MXW0cOigPOF5Q7gUTvVGr7ARcHipz6lDJmAQW8jiMcUX04haQF5MyZS3sI4UY6JvGgwzgFnzcWuSY8FRUMhp7uwNCqeCPxAGNTKzJMG0fIb+JNh9MdximQ0qAnBEIdEWL8PRD7cIjD6Q1jGRQKbZbUYjGcgWjPGrzbCBz4uwjmOY+e+b02YxJIj6CCwMd5RGw+r9pkrSgK1lwRlbP4C6rsRo6HSB25ZUxgq1m3Z57+kO23H9prr7xpL337VbMpf+Q6OBbOH4VzzSF3/MSaPX7xlOVKeesMulYtVuywP5TepdrlpgMBdB30Aufg1KlH7OY7N7QuMBz8r0wBESgHZ2+gggraP/Z6pFdpr3lUaDIPTOS2I8+XER0k5jWcDpe7caoGdAq6E8khEA+YsZBqmDirFDyWoBXkUyqRVJKoCY7IQU9wVQTnOC7ye33teOaHv0cQU8hTQLSj1r+tVtPqSzU7cXzFLl46b8tLBBd9mxzm7Vf/7m9Ze8/pTzgtUjEhvVzMWIVmDcOuVWZjqy+v2BgEpTCyyqxsGbq85Zw3+cTHPmzF9akd9A9sa79v3cOpwcbnIZlXEBq6sxXHh/bEZGRXbGjFw46cCWljq7DKJBEI2o9xdDqH25wcckUURVTLttfu2sFoZvulJXupP7W9Yt0aj61ba6Up9I+GAKxLKTj0enO+raONhGReQILTx9jJgcTmJHpI7Bdew5pXcFgq6aBToWiSF9O+VLLAxdQXMxl8TuzvQNjk0Iy99TGHUDg4UTQc9xuOgJSJpXTg6Bpfc/m/5PgoEGUvUtXeoWi4ppa+cCoLKbCNgz2CAJ4pOkixXuj8BS0FuSFvhzuz0fSo7XhQfCL9K3RmOpXdR7EBjqrWedaDq3AEuN/4OSraw/FyxwmnyVP12EU/mzxIFAijIiDTAR6OA7/3drnefIO1VaeORIcwBcZeGKg1k1rbym4XcqIt6TBNTXMoNCgUypYrZqy+XJfzypzxLO19DyLUij4/s+nE6QCbWzui5HFP8OI9vTucK/7g/MNFJf37px1RxsKpGUeNhGAvy57PEvKcmhnI2Ut0NuZtsUYj7Hsgv4xNdG/UGkm2me/DVvM7d444K52yFVkFEHrREKpVKbysrDStSObW2EsES15YzLyC4FL4JvQ8VfhD54Ln20GHGSpb/9COnzhhH/r+D9ksMxI6Snb4netv2da9HbU83u94h7TIJsj4pvXC/zjBrGdsA4Gu/IoaWTFvyuLnqykIwx/iOVGXkCqLmUCAuD/2Ns/KeoMyEzQj/Bo5f2q/XbdyrXGkSZ0KPQn61K0QnnC17MADtSBpPAIsBHhQZ5702c26c8TDP+D9kZ1DvQJ0+/Lly7qOeNRJ2YB5x+FE0i0UptQ/QN0RnXsL6rv9gH4F7ugGUMj1QY1XVlY1Tmoek4rRpyiy9JAjhIWD8wutaabW4N0OPHN8E2isjBX1AjNbQy5OagoAQzQBy6nuBTQd8Id19PDh/dRLYSxbyNlZzLl4QKxF5gbQAl8glzKjyLCRbeH0ZEzxr3i+WLs46BkoDdJxXFoWPxBKgtmhPfXUBfu5z/+XHLv2r/7VH9nXXnjZbt2+mdQFKil9nxV9gcIdRRMcrjoA/MYkK5Q6bvB754lEUVjqNJJaY3ha3At3YrAFsUuQfaKe48VCxbqDti1Xpva3/oe/Ysvry9aZlOxXfuWf2p3bD2zUJ6oZSINTdIaKV1t6y+PgH7nOp4jlCWbH2L5z8x2l1IQeZrzIqZQvWb7sxtARIacjKOWc0gCObntaIeR2QmNQSF8qDNGzpBayII/7+21rNJeEFso5VoCQEOBkPGTwU6OE+XtxRMTLciOKQVYUmMTGI0oOWa5wjnTgJac4go4gf0dKKjZzoCFxkERkH0itDmUOzoR4EyUHIomNcTTWx8oRajc8gRoHShCfS4ix6ECHQfVDhUgbzjXSZBxo9EVHpoQI1akEs0lGVf1EyxQwCIWxqa2vH7N3XXzchodde+GFb9q1N29YqQgaCjJTsHGK4DFYewd7QoHrS0viMtK3/OSjJ+2Dz37Arl591YoZ+LBFOZWBhjLvjpJ69yLoQIztQbsnxK5EEUkqjCGwe+nlN6w/mFm+kByunFkprSXGWk4OnD+hiO74LyLjjCGcuCOUwTMmvPZwMLJyotgwbmofqQYQzkHHw4a6AxeZ4j7QI5ADOhKK/rDQFIO9EocXB29wxPg9e5R1voczO5hYtQ5tqGJnzp2w97/3krVWapYb9213f2q/+8U/sYPdnt1/cFeakN0D5+jSprWYgZ5ilhtNbY2s0vTQDFpJcckmpYK966PfZ7XjZdvsbtreVtdG2bzGstvuam7Ji5Bma3b7dnw0slPjAzuNM52n6+vIqpmiaAwYoz5dGFXM4ykxjDN6Rsi4MS+dmdnDodmDcc52ZnnbqtUts9K0k2dWpepAAw2cSVEXUtEoezx0KmUfBkcV7lGUkU9oBWhKOLjMYewj1kzsxSnIRKKEcY/cLw7gvLYgpQUjkI4gmPvhPnAUOSCj6MvpAu7A4VTzOSBUfAaBDulx5h2bABIT7wuaBvMfKDbXZo4BBmhBGrx5kBlnkbvTQ6BXq4BU51QEw/2EvBn3CXc6zgHWOOOEgxKyWgSc2CQycNhmId7JQYt1HghcZB+EFqZDm++jkE6oYJKdiqBc7aYZY5DrVNAi56bojRv4PJ+DkjpmgeCi3lEuOErG9bBNQTfTuZKyUzjYaFWLepJBIxW9XbjBTvnCcae+BGcXJ2B3f9e67aHt7Gzb8uqSwQetVIvqNsg4Ah5RjE26fDAkq+J7HacXJDe6mcrWFjyDprXF/SW7pN/RsTAh3+HgR9Yw7K8cv9Ssx4MG13NmLShDocJMf/ZFwCTGldcuZuU4J6OInXUF//9d77qie19WE4nDeSDCM6EWw2dFVgROMfd9gIRfovkhN/rsR7/fGs2GaJWB7r517S0bdIY2SzaL+4sgD+cHECmcXg9MPSMdDq+fLzMFcryXDK9eD3jW6djKyjEFXwJXUrZVjm4/OtYN1LAFHd2o1WG8RNGpeiDLdVhfsdfnjm3O0/G+NzwYCbCMOSDzgM3iWseOrdu923eSsodn/UJRiX3aaDXnnPQI3Ph7zBHIr7JJaQ2HBj7Pzx7g79AZvLbH78npLkn5J/k74cMxRnBp6exGhhIfgP3OusTxJntObcrdu/fkn4AEQwlCM3kw8J4HEjsYe9DENEEdQjEHYDJL6/dEjS3RgfDQfczIHEeWN1SRsOnIOdLIhWwda54asYKyXICZiCNkLPPRH/yYM3jYvESjGaRj2vbe9z1mP/tzP2Pl4pI9//yr9m+/9IL4JcghoaKAMfAPZVHRCnaiSM6RKDf+3rvao9iI3sIIuUOMmDgL0vlLOtDF43B9RT/4lU31Q1n6hFnLT7r2337+c/be91+xQSZvv/FP/q09/5VvSjQ/sQEUWfNmihSIJuUE5LMqCEIyhs23u9OWYSPFx/2unWiKC3nYGdi92/dtb7ctvdJmy2UtvJuNp5ajCCo2AQskOt+kQGQeiSntmrQug8bx4OGWp7mSbNVi29zgYolTC3qTpH3isIBPSfrNudeR7neUIcjeUZgU6T/Nh9p5elonxj+QDw84jsji4QSFkQuUWsgVGo+pKlobiAK/aRSIudMXThuf5xvnT5H2FzqsCLVI3YHDyQ6nO5pjxO8V3aa2inOEgc0ikfWRxuXU8WN2/vwZNYP47osv2u1bG9bvsbY8dSnhrnzOlpoNCcODxuAk33rrpoKJldaKpLwwrJP8xD77uc/aQee+vfiN79ix1potNb2FLyhAcMRoZQvaW8gVbXNry5AAy+fo6kW6ZmbvvHNXXc7UyU88ZLIJGbW4raV0ONSOuVRXNqPDlMMiCu0CSZInqy+6SSVxeXiTSS4nAhSMO04pdhoRex1WDHTWrAhfs1K1SrlkpWJWcxjcd0e8PKjlwCf9zLXphnXz5k0ZxPsPtm009EpixrS13LS14y171xMX7PHzx6x30LGd7aF9+cuvWWt1xV679rKUYPZ3O9btDGxw2NO4wKWlzUhhbFZBXqnesvc99T5rrGes3d23nd09R/dGjjJRiEoIpe57vb4Nr75jp7JZO1Wa2Ily1rK9tp1aO26jiY89KiwYWIplc+WiEMc+HNRMwQ5REZhlbX84sf1c3W4NMnZIK95GwS48fsYmU4pLcUIcIQ/kRSoYqVkN+zYQR+IKHJdIpxFUSWpM+sgV29p+OOet8nM4D+wtUD1sCrQC8eBx6kEN6RpkGQUd/BypUn7v9tKBBIIdvvie/e06pu6IoA0chx+2kJ/ZcGoZe3CkdrAY6MoZTjbBbdyRncGe84wrzVYqcnNFHCgUjnpRTOqUGher94r3zqHTGbAh4ciLe5sKfaFwhLPJ/YNGHaWhZ9ZNUlHMg2xnCqp5xuBdci2uGfJqrFuvovcKewV2CekMMCCCzeAMS90iFQKS0Qj0k9fRRU7oYkqtwqUFGFlaXqLxta0ca3k725ykmuX8q4UyOsndQ6Xe6XzF98iToaSystoQ+klBmithlJz3W/Jg1tFl558rCIEWkMAEHG0O+9j7zuF18ET85ZFnGMNJX3Ryw6kNsIH3RlAXBX38LTi+gd6KRpZkwmKNMKdwrMmieFG7qw7p/JiODa3Vxx57TIXbUK+88UVNBVlu45wfzX0z5jqf8l6QDTh0+cmLdvnJC9oDuztbVswW7K2r1+1gHxWPjtVbrrwRDjr3g43mS40nBJ5wXdpN973YGAc8cUp5PdQDqA34A9honCzP7nZtZdVpC3JaoaSkDCror9Lyk4mkA8+fPz9XeUCvfXtnR+sxaChBA/LzdGZVKUUV9NmhzEQjCtBkzjnu251bD+Bw1LkPng0OPuPD9xGo9pPDzmsC3Qwnl3sXkDEYKgjGt2DP6e/QNAH6VDDnkrI8V7d7RFMKapWDB1Oh4XwGWsVQCdTBjyJyNYNwGTjGkXMG2gP7hpqm7S1UhVjL+Aqu1NLrQ4mVwbJ6Ug8JQC+fYf06hz4oN+EPOI+6b5VqTRKzk5QZAzSASqFCZIrXMu5DZj7xw88J4eXiJYoGYNF1e3b5iRP2n3/2x+3EI6dtPKrb3/1f/4lEr+/du+POS8GFj9UytEbKCZmOiQytc3c9LRdtAoPDEvAyA8ZAO6rlh7YbJEe24PKGY8Z1uUfSD0pmjg7tRz/5YftLf+E/s+1u1776jXfsC1/4PXXvQY+P69SqzpODF+ZGz/tlq8Bg4hsDo/jWtRu69pnTZ+zR88dtubVse7sH1tnv2q2bd2x7e8vqzaacHKEjCVnlvuOZArXGYARfN+gEIpOXHCEIdIYx2Nre9c2Y2hfLQVRk7E6s3BlV4XtqM35HWIBjp6hooUhOz5oOk3A4Mexh6Hg9i5rnDpRqftCkBSzHM31uHO6BDvBaDkjGihaAUZwTji3XFNoARpl4cjF/ft0jyZtwnjGkblBhS3nkHQY+mmLwXLx+kSai67Hb1EY6q7Q2qMJys2rvevKi9Ttte/XlN+3q69dtOiLVXBFtAWSdLkfnzj9q5y6ck0A3ziloFGtwZfWY3Xjzmsa1uoRW5FgatNAFTpxu2af/05+0b3/zRaM1qxuTkSgFIHigqEJG2Eflsp185BG7d++WHM779zbFW2czStEhiYbz3Do40oHv69+LG5UpSUU4QrdE2ffgj6gu0F8QZ4bDufWeXue6agksJN7bhApVVztHV44IlF3rOOdIEg4G49lsEZ2noqIxjpcfXnwGnw/fEKN8463bNhpwkLdlQEvlop0/e9bOnVu3tWNlIQYbd/fs+RdetWKtJo5i/5B0n3MX0dPsdvpCrXECMFAffvqDdv7iqm1ubdjm5sO59iuFQL42J5INIytw7dU3bW2Wt1a2YMvZqeV7HVuxnj26UrUshxISvrSGVee+jLqm9XAI8wVrj3PWmWTsYX9ow2rLNkcz65ZLVjmxastrdVtu1ef2J8aaeVAquOPC8iD7BJ9RFMIBGYjDPDiVLXOkHtQv0ojUCfDF76XHy8BSFKnAZKyxZP+KW5j0XNHzdEc0cf8VRBZ04IEuRivScMA50OW87e/rHiU/h/Qc3ZdSepO/B9IamQP2mopLk4Opg3LktoR1IEWHSmVeLIPzgsb56UcfkY2jExTBNSlpMlhB3eJgCkWASIHH2ETHKRxk55J6TYCfJWhEd+dFKRWCgxE8RUd9FtHf+D6cEO5X6c0EqLC+Sbm6I+TSfhHUh62kGAoKAWdanE2MCe+dO2VkI4UWF2x5acUmBQAjNGYr4puCNCGhhvOmzx/N7N69e7a/R/vrsgrSjuEcJz44gQeZTQ9sHO2PDFc4vLFeJPm1QDthbYf9DfsZaJicJNVEoFXu3FDGPs58nikyDoHyhlMc5xr7Nex0ADxh24+yeKxlz1aG8xWUE+hmZGRw0i9fflwV/UGtqdcacoaC185ZjxPMGgBthfNKo6bLVx6XLcahmw0HtnN/2zbu3FdAVSrmrauqfvS0vTgSupNQ+4LfT2f3QM2CqNVBXYcgBHsDvQAuqYKnmRebRoE0KC9ZQ7Shl1c8W8EcQXNgPSH5uLrcmtM4gnbDGKnrV9EzJ7HG49zlvjY2NrwOgn4GGdfpxubyhROOdB+AAHsIFFW8ewrjR65cxb/FszH2caxlOLxkooNr7/RHP59U35CypwLCyJSyhqZTa7WWtE65H6gMaGQv0oIYy9ib2CuerU09UuIVE6pT7cJY0ISJbANgA+YOyqGvCW+7zLrifuHHozVNBgTfzO1LSfTEyWAsTfRoVqXkXNa5zqgsQdHT9VD8yFPL4xmQDG3fyyjDg8WRjcbHMMv84H/0CTm8csYgA6N7mS3Y2mrZPv2ZH7b3ft97bDZr2a/+nX9sO1sH9tZb11UJjsPr1ZUUMZQl2cQXUb6nYfWjPP1wcvnZCxZcbzcGSRIuiZuCQeShqF7koZiYtfVVb/DARBcLNhkO7eyplv2Pf+vnrT+e2Nsbbfu1f/C7WoAUrUHLIFVHWtlbHbszxn0QfSrynQyVaoDGQXV/LoPk2siqjZItNZYtMwXRmNk7N+iwVbHjjxzXNTh0QBMjhRSL2CNcJ5yHkY1IqKruV24MAq3l/9t37lm1VhX/SM4M5ONUnBbjoQWc5DVwdDDWcBTpGDV3DhcQ20iz+wVTRfIC/2pxLiKyD2c6jFkcOLyW3zEHcpiDiAAL6QAAIABJREFUp8a8quNZCLfvi8sWzhboqfpaB4qvtH5KkWkxZvSsgcrwORhDfh8osyLOP9UxLpCYONRkqEE8akX75Ec/Yu29tn37W9+1N165ajaB41oQ0ofRK1dLQgmay87VcwFx3wTvvO09xuGdnTxxyvZ3d2yAzIoK2nAYzepNDqeB/ciP/pBt72zZw3tb1u93xTkH3WVspPfoBF+NBejf3bsbdv/uljqZ8cz8XoUEaU1yL9W6d/jzuXHHRw5vmrfg584DiGTwZMzS4Shy/sir1IWK+eZz3mFKxUnveaH981EA5vuVFBKOl+gOXQwTxSZV2++6CLqvKTrXlBQAbm09tOmkYDvbIIZuxBiP8+cfs8uXHrNGwyw/y9qdWw/tWy+9bYOJ2b17Dy2Xo3DEefCZbHGuTnJsZdXOnjtmvcGOWsWChpFOlz1JAZ4C5e7Q7t6+bzNU/aYzW56NrEEzi2zOljIDWwKZLBSsls1ZFULzbGwNDCgFU8OJDbJZeziY2C6d0FrrdmuvbZOlFctUzc5eeNROn1wn52QUyfLcpGDdwfAAizHGhvE7jCr3SEYK5QP0MkNmiPFlHzOegSY6L28mhzACZoaV/cNhMYQmMKOTWX/eMYiiTGSCHj7Y1NqVk4b6yUIQGpQJHSAppRo0Jx1qqgj3in85bSMvXmQt4hDzHuwhiDuFmSGzFraApc1ng3yKH5wQPF+TqZDvkNQ7ihNLWnfYDQppCG4CqfLAyVHYSEuKftA71POTmQpENSSb4nWMUyC+ATgs2hDWCT9zf8wPDgrOhRfTuSawp7A9k+UBlGemwqHj7xNlLY5eH+lf6WGncw2ZyrVjx4wmMONcKjalaUlC3tnDdEpjbBhfArtypWBL9SVllShgBD0DoYQS2Gq2lJ3kXF10Kpk7n1vvXiVQIbJ6sqNHjX5ijMMxDgBDoAU7KCHBOMi+Lo9a3QbfM+x8BBr8HE4ywRL3xnt5fYAhHjQEEv29zjHOLo4FTjqf//bbb9rTT6Ohm0lZJw/8WA8UffGMOlsTxQ9H/eITF+z4I6tedDrsq0HWnRt3pbZE+rwBIpkv2FJz2R7c3xB6i5441yJoeeSRk3Z/Y0NjPABw4LOpXRgMhZsQCOMc5vPwoQEzypLnItu7397VPicz4q1rUVzwToiMRdAC6S5HrUZks8nUsDNiHPmfL5faOtJCZ93RHpr74GznmtqHuYKkKVk7BNLsUzI9zBlOdACLsab9Hp2eoPWMlnHDi2qVKU6BHfuMfRVScvPiRWUkUCdyOoMH7ASGfk4HSBXOOx3YArUm88JrlqA0TKe6NkAM98izkOkHGOX13OP9jQeJv+tdNXf3PSiA5uBr333G/qBv+ZkjwailcO5wPjL+sglQFFKTHs5agqFma1kBw8HBrm3t7iqgASSFM43OfOYjH3t6FmlvLkLKszCDLzu1H/uRZ+xH/twnbZKp2z/9Z//GXn/1Lbt967bt7u6ou5RSuOqeguH3ze5avX54Ly+3krE54gPFQgmDGBuMKCA2NxEUvEoijDhccFzDMcOhnY079jd//ufs5Kl1603K9r//o9+zb734kuWywrSkGzfLTqxe9a4uVI0y0W5os1rIpB/PnXtMxRUcJtube3bn/h0tdoCVRg1Bfhcob642PAoFsUlOfSyCMETcPwaWRceYNpeW5jIlHC7cf0w6C+TmrTvuSNK2WMLhjN2RCgEyUrwnHDwhhEmkXBqLyVjzWUEdEeUgoc8YjjBK/C6c3YgCI4J3Z82jf/4F7SKQ4jkKK0PrxX1l+sUnfpcOvdQ8I64T6ca4d6HJKbKMv2Fk5KBn/fMDpQjnCmQy1maMcUSquezU1laW7UPvf58Oy+f/+Hl769o74l7BB5LNLGZtaaVuZ8+fsfOPn7VsnvTNoegTgT74AWd2+9ZdiW7rwK6wrgvWHycZqsHMChV4kBTEmbjhH3v2Gbu7cVfohNLzinC9MpZiLtbc3u6evX3troy3IuqyyxK54+jItugrCcUS2lJ0x1KBYuquptdRnJLkn7RPozAKmTRxqfOWnXmajC+lh1LAEY5XrAXmFX4T6VndSjpUaY0pXrS4eqgLeJMGjEocRCDpEcghHE8xw4P7u3J6kaeh+pr01pXLF+30oyettVK0VjFvV69ety/94Su2u0/6iYKQjApFkO6DqqR7GAzsySunbWYUPXmwy75RwDWbCFnHWbp14x7lrdLGZmxn45nlp2MrKmbPWpnuOgwzqHBmZs18wRrZmXSMRxRY5AvWzeVtsz+yWbVpg1xWQfX62pIdf2zNtqGkIPmXDl/Gxdd6RffjzmFbiClBkQexyGWB2Hjgi9Hl8NS8KwBHBWAibpuKZ0CmUlpewQ56qPD1k/NIOht7wHrotr1SPzNxRRcFNXDVdHD6z7Qv5X8FKY26nHDsJzYrsjoRQLLm2XNcM0TbA/TARtLYgHXK30CixE0cjG1va9uWT6wLpUdrNWThWEPSUk2tYbmPoBXATSY9GxQOz0p54V4g0YFm4qhIaxwdz6Ruwz3ynFqzCgpHiSsYTYac+xmpfK7J67kmwReHLfMAckVqHKfIxewLciYYk0jfhzOnBiZ0P1Sg5c6h5jZ10SQYh1bQaja9QUbdnStoQT4f2NKZvX3jlp6jsdRQO+Bjq8sqHMKxoa0r2U9S2qFMNJ66PCVnFWPEF89GwPSnaQSBpDLWQlCTDeU+AoUOh14OckqFh3OPc8O9jBMVLexAADKxlgJkiD3P+xk/Ty2ndLiAEA+IFgORQAKZO/5WKTjKuLu7bSdPPmJra8fkL3gQ5PU9IJo4TDgqPOOx4+tCd0HSsZPZydBuvHHD2nvYgqHQcorAmX+Cf+x7tlSwUq5o48ORlANKJegJHZdyoy09c4uEZUI1JWuICo/oFxSBkh2jmDn4vyHzldU9cF9xrgXyH4GjMrQ2swro5sL+iuwB43D69GkhuNiBvZ0t7Q9lQxKYxTmPRGL4EioWxaGve4MY9jPZuOiSGOsyACfuoSupysY8mON77hU6YvD/j0A1pCfd6YyAmeAEmyRwMPH5A0zxrKQjzbRMjswASDFF+nJei0UPpJE8xOlMPklkodyvKSpbhv3nnKGIjWs6/cjXdY7i8sQRV8CVySuj2u8NRMerL9UF0u6292zl2KqdPHVauuLM8YhmZDnO1Kzdu3vPnv/KVyzz3J/5uE7GQPE43ECKGpWiPfP0k/bZz/2EZcs1+73ff9H+4Pe/at12R2oNdDdigGOQqjV0KR2hY6F4pO/9l3Ek1CouiX3HA8QgeGWs66f65nA9S1eE8Epb0kWRJsSgbz28a3/tv/oZ+4GPfNAOBjP7469etd/5l3+gNFJmOtLrUXjoHHasghM0cS1LBpzIBaTi+IlVW11dskIO5Ia0U8b2Djr2yiuvyekdD6caTGgOzdWWricnVw0gfOEsburg6vC/kDvkY9ICiMhcXLaOH3YYjndu3tahpiInVTWDCqTWhcm5kFMG5zVpywX1oSIHxQuOAv0LBCoMVtAEAqkNCoI7SUd8Xj+IPPUXzhRrwg2uq26E0Yt5yhJhRfVycprD4C46sMy3nLREUI974/oxJ0I0E8coNuRcXyyhy0qpT6d27swp++AH3m93br1j3/76t2xz46GNh6664HqkZqPczK68+wl74l2XrL2/lYo+nE8OV5Z/EaCQwiSCv3vnoe1yCKYOTesnTphlKFCgGQEG0bmKjQbcVzpR1e3yExfs2o2rdrDVTpxqs3LebGdr357/6jetXmuJyoA8Ft3aGHM/vPIKbuIAKnKo0R0KFEGFeN44ZXFfxPxwUA0TP16vSfuGMfRUD4jbkR7xIhITB5uc4pEHN3PkWPvZi9I0H4S/oi95gaQ7BLQWdwm+M2fO2oMHG0pT8/eDNgED+5TCn4KdOn3SLlw6bfVa3maHXfvt3/o3dm9rYs2llhUIRpaWFFiQwoQS0SddmJtobDnwOPj54pm4H+YOxGA6ccWA9hYSXRSE+YEPB5Y0F2tE2arJ1Ero5ZLeQ70in3HlgNnUdnsDM1poViu2cnzVHn/8lBWKGTvYo7ADikvGqo2K95VPfEU+exGV1eGf9nccHhGsRTCpguDGkvZ2FIbhVHpRmXfeIm0biCqOtBcJOW0oUDpey6FFulHoRirSIchwoMJRmeAPO3rvBbWBoDEvcTiVVbjmAbUC2HSwwemjUCz2rB/oLqHFM4GiKGibTL2VNoWEPW9kEjSFfY3hUJw7tEHD1sSBzPW4TyrDgx7BIcchrq6IKRMSaDb/l8rOKzzsdXQ9p1cdqV3oNYkGEQEhY8ka435BeTmP2nP9UG8A4dlIR1Hje5aPqCdClPxvyO7RqVDjNQBJatmjZ89IvcPRTdf8BPRxJ3qgIBqE7MKls6KocA/o7NLuHs52pUTACWXtSHs8Cq5of866Rq4vNEnjucKmh+2NvR7UmkUerwASadF40Coq1mjsaWzS4tKOddvO/PLFOIRdCnAinOewA0FlAIkk2IuGQzHH8ToFY6kFrJrjsLZ7h9I6b7Zqdvr0qbnSAJ8pusVhT8E92dSnPvKU1VoemOOsHWxv263rt23zwUMhrhXkzmiPrHY7OKreVIpxJIskLfSs2UF/aMVMXuc+MjazUk58edrrctYzHlAjSJfTbCKTTVQzrceQ0oQS4QF/rBWCdsY7EFP+VkaSFGAIFaekrMHvQxWD/U42WtTN/BFNhjElO0SBmjIQUv/wglfWXwQfjAX2Qnq6ibISSC8/c29SnlhdlepQgIsoUrHHQvM75lvNexYygeHMz8+FVAsQ/gIBG3Zb4NZCQw0yFdgJ1kArtSgHRVdgnycY8SJvxiF8QDJkjDdj6HUHoeTimTzaafM8/MNWcg/9w4FAq2VsM5Kes4lt3L9nH/7I09LeBlzpIHvWbNjjly7YB576gLSrv/vSS3Ra+9iMRe0wui84ZG7qpZJdPn/CPv9ff9ZGs6lde7ttX/jt/896nX154EyMnIeU5uZ96rqkZgF6ngRpw8nyiDui/DDCTPA8opTItKdj+TuVm0Lj0hcpPLg/znvJ2kF33/7sJz9if/kvfsZ22kO7+2Bof/tXf0O6kXlVz86sWq/YXmfXsvA3p45IsyBAr3A4up0du3DxjKSUaN+InAx8kju3H6rDCI4yxo90ogp8ah5pk/YjJbOIYnphVhJfTyiQotokPcX3OEgxoREsbG3TUWdDbUiVbssReXvxhw6WhH7NndrQXYTQn9A8/rboaLL4uTc2VBiqRceUvwdyGteNlEgY09hcgfIqcgVNSyhSUnzRAsZOBgoTr5dDtdACMZxZbjnSIhEp817uKZyJMCYUBswdQoTMl8r2wfe9zw729uzrX/u63X77ns3GNLgoWjZXsEnG+4efeeycHTu5YsvHXXoonPiIsoXQtTsJBUKIHI1WxHxy6iuOygLvgb/UWq7ZpQvnrXM4sId7+zbLlqxaoIiL99DtKGtnz5y0Jy5fsK9/+Ru2ce+eDrLnv/yCUY9JA4XJZKgoloh2lj1qrag5qta8A1+itYgvK7TGi0DhTsZBF0UCoIVw1UMMHUk91g7Xw0FR6qtUViFAIOIRCIVzHEizNwfxfbsobzTnCCdlEWg82IgQ9/Z14IeZDtRc1jY3d7wTFVCrUmpLdubsSXHjb71xzXZ2Du3uxq71ukMZYuyBqAFTD7ZqtWUbTbpWKsETRf/UO5phvMUdH3gaDSRMqc5zZ+3qm9dVmDNoD6yLHNZBR9y34cj1NkF/CDRslrPsbGJZWhYjIzQ6tPUTx2T8i6WMkYkOHt35M2eNFOVwdrRP/Bmdv8o8omwg+wcylBxEHNrQ5uW1/As0VeljOfEDazaXVAgXTm68P5oQRCGX9EEXEDvsLqiQAoCSt96l0JDPIEDgOoFSkiUjje/7P1WYT11eMexC2AbZ4NQSN/ZpcPQD3cE5wgEJNAncxWXQXHdUti7xgXU/qS06dlVjpIAjNGyR+jq6D7eNnn1jTMKRDvSs3miqWI+1R5GKr2Fvre6ySW2NU6To3f55ISrXjr/x+fsqwnRKHa/jb3H/Ph6O6PJaAAkVPycZQt6DA8VYnDp9SjUv2GB1mZp6Zk77Agc272ot6OjGXuNecLpBbClYnY7QWndQJxBsD5hScVSqrVDmJ9FjeF049gEYkRaOoOx7rjOZykmHEhP0DgU5RINkQlGzEeXQP2/xPhmXuFbYjnCeWRuB1MmBOXROu+Y0NduZnxPp3mXfF2pIwuGB2nP50iUFfUdtpZ1ec+b8GTtz/jHLlmggiQ7txG68ds02NzYFBhCsssZxgk+vNa1ayNpaoyK7QzGwn+cltVXGWcI56w2mdtA7kOZ2rlS0W/fv27kLl+z23QdyeFlPdO6rVhp2mMAeMrx0S8QHCSeR++eZQqkllFK0D5J0oRoFM+eoNcE5T2pOoaV92OvasdUV/d5rQlxNgEBnMeCFg7rYxXMxqGb8cWKZk1gXi9RK1/ItW+ewZ3tSVPDMTew/OZl21AKcuY7itFgPzLUCGAq5WX8Vb1u+I/UWb3IjTegE1JHt5PU8F91skYdjrOILsCL8xh50hRSUM3aM4/b2pq5fK9bnWXn2Ig5zBOnTEbUnrreLuglAwDMffdZu3Lhhr71xVc0+agTk2L583h6/cM6uXLzklIYwzrHIQRDhxj2y3rKf/2/+khUqWWt38/bP/vmXpCNKC2AWJP+C/M6BV2+UhZSp0pNoS4c4ep0t29vbTzwu742sFHfaxPwv4zNOVbppgXpRQV/v16BQoY0TKNUDs8dONOxv/MLP2jRbsF6/an/v13/brl+7acV8xvq9A69yzc500IDYYGhYLE4voA9029bXjindRNSt/vakEhqr9gd/8O/Ut5qDtbHUtMZSXU5vGCPS2nOkM3Gq+Nkd6iN+LWljIk53oKrz9E0Yc5ymO3fuWqNGm+O8DWdIaXgrQkXdqRIyUoBIbgjxRbpICOFRh6VIe4kmkNDaQJoWEeAoSvD01FHrPhZkIMDh+Abaq2vmiIhddYFn9UPBERIQNr7COYvPWHSYZQQllfW9HeniwF+813hNbjaxlVbdrly+YOV8zr76J9+wN1550wr5qpUxSj2aG0Bkz9ipR0/bqTPHbf2RVfFrQcuDv8RzhZHVXJSpHHVngS8i0TA829v71qbzS76oosFWo2rnzj9mV97/XnvlrRu2tXFgVbjkI4pS8l7AWTQrZCa2vtyyL37x36sIC5BWKGPZm5XIGRkdiurA56LygJvtUkUFIYwFtS/GsSDlk1ejCOaAg5dDVD3d2x0VzLDXlL5Vxz3nTMvo0UUHlFjXZm6gLfhch6GJw0uHLYUAKXB1Z8FpDjFmsU4iSIL/7mvFAx2uEQ4EVKBuD+1dnOicgszV9Zq98epVe+KJD6gI9ObNDWvUW1Zfquh+cXj5LOZzf3/b1o+vijYFWoYKBqiYZ1Zcigf0O7IAcLRB2HqH+1YpNcT7Rcf13t0NNRPp9mhyA58UxGVoS0tNpTWxBTiNxVLWWstL1t5zJYNY02ggzxCFT8UYcVDEz9yv9kHOkcLgwoXj4EF7dY6oMb84Blp7laqQZwcXHDGNfUjXLw4wbB8Orxfaeso3nGm+55CR7KFSi2QffH0t7m2qy/niPnHm+z2niUTR0uK9gnwHShVBJhOs9TQYqBCrudyy7c0tfQ7Oy6JtCOoE1wggg2LbTPaoUQ1rhKYr4aixfl0/+4jiEGhUOOMRjO3u7+m+STXzFftWmUkQf1DGpObjdvho70Od4r605tHcTil27oNrHhwQxAC0sJa9gIkvzqxwvgFZGPfgbD777DO2cf+mxgKgpoo0ZK8jikM0pGDPyXlZsJfF5IQTzAtsUGHqVEoPui9+VuGpq59w/diri7aZ55Fz1ve9GHsw9qiQP6gbdDBLAY/mReF1kpIDREqFQ2H7ArgI4CnWXgRSQthSxoX3aN6nnhXkunDRoUtFdo774pr8Y70yhsq6pEJkxp/0/mOPPmorqWUu1+PM//AzT1m24mMx6g1t6/6WvfHSa1avVsTR329v2lqtZq1Swer5idqVo70vFY4ZXWNV8q0MBcWD0oSGGjOd2GCcscPpzHYOnLd+MJhYhzHDNlQrNkXR0KaSHyNtzmv6fadIsTzIzjF/gYYyR8rwUoCaz4vuw9oNh3N3e1tjAPrLXlSfATTKkzYv13Ka3dEedsUr9yV8b7N+j7S4PVBszJsE4dfEeg0AKagMjPM8oFjIBK0fP6b55HOgVqhoMqlC8WwR/IUMIHuaz4XWw3hiH7BXJ089IrBRWUY1KBtKX1eOcsGzSPzOm8o4nQ8nlrlBa5m1wWcw76Df+E0wDRz8ASRy2hLvr5aQjPM9KxCrwBq6Lxm7TGFsT773Pfaed79XxcoEg1evvmkvv/KKgKDMs889Iw4vCzdSaThZwPGn1lbtz//kn7WLl0/bNFuxL/zOH9nXvv66TUbdefoZKZVAFCHlw5fha57+Z/NSG4+Dq8o8rzLmZnnI4FH5371g7ehgJsXu7SEdnXN+MBPCgT/obtt//ws/a+cvnrX+qGxf/L+ft6987SV7uLFh4+GhrR9bsYmNYDlK8Nr1ePNKgbjjCpVjKKe41UIEGWJ1XQjUS9/67jwF1FxZdmObK0pGRr2fm17FHQckYxfpRHc+PMWoFEdqIBAbhHScyNQpTUz1+oMNopqa5Ys5y5Z80fOZ8brg0sShxjPF9fkMUUlSwVw4vIFK8b9Hj/6eMFhhvOKagTJGZO/G/KhQAwPiIgFH3Y8C1fDFe9RSOg4lNoyMIhyytHnj/eFgBwLrThY90mmnSCq4bFcuXrB6pSJE9+Vvv2aFzJIq2dW7E+NlQ0Vvjz72iNK8OJcgqmpRvSDVFM8YqR/uGwdgXqktxMg5W81myzY27ks7EJUFUkHZ7Ngev3LBfvov/qS98sp1u/7mhvX2Di2bI0jzIshaMWfXXn/JXn0VZ8vbXHOPPC8ZARWezOgd7qL6Wj/oCU+mVsyUFQkLQciY9HGrFZzavIokQWQk1UT3IemO8lpv4whKBBcvghzWmzhWyeF1h8qL1xYPruBg40CGUfU14vuQ+w6JoUCKhcovFG0GF9oPXP+Mra0d7ZVAnliPm9tbhjN36cplu3btbRUUIrouNGHq6Bx7COnDxpILvTs67x303BnAGfdmEqwRglg+j3ur1th/h2oRvLtLUUfTJG+dpRsSjt9Mh5GUEGiXTPvWEkoIKeVmjpz5XHmBDc8m+Z6UfYh9xGsisCWLFM5BrB8ONFEv0oFERycZfPG7W9oHSO/wxeGudZ+6DnKaUt3MISI7morjIrBUqjaTU52AAnjJrqGe4Qg9n6MsWHKAORi4L1KvaJnHwROOCGOHnBIcQl6nPZqycxzOHD78DZtHgW9ktUgdOjpZmGvpRkAZex67xphTi8AXa4fPwFY4MrvvRWVdl0bjWQk8oyAnbAtoP059vD8QxqO9XJQDwcHKZ0veqXcoDq6aCiXnxNtpJ4ULIWnDNMeOskUgz3xyRiEpxbMzJlxXAcdsZsvLK3b23Gnr9Q7mgUo4JgTAM0CLonfVizEhEAzqAs8B7SjWUNjpsOMBBIGoEyTBIedvwcVmfo/oKL7v471xdkq2DGoTqi+p7oLPYQ1KSYauj0hejY8ySPNAZyE7F6hhrKsAuCITQDChMa/D/XZqC4BUILwRzIVDHuMfZxFrimvR7Q/ZMo1xLmNPPPmEnTy9ZtlyVm1wbTiz73zzJTvYaVsh44Vnp9aWrJXNWC0DMlhWmh1bSlqW/cSYkJ0GeSgXqO0Yy6GFluA69Xmb5uAGDwxftjMc2+Z+xzpDaFwlFRNDzxQQhugcNlFyZSMFqoBeKkBNBWyMvdD4BWUWZV/T72MseA0pdxDl6HZI5ub69evqEXDy5Ml5AfzivDq10BHYrc0dPZ849yk7H6AFe5XXMZYRSAeVKfyI8F10RqXsFVl7ZbySqozsU9KRj7MDnrM7rkdd8Vjl1Jiw76CMENCwTqAw4q8BLDAOLlPogSffM6ACCqSbD7d9qO85T4fQXkYODrA+yIxxzzi8BHJSYsi4v8GzoYMMuPKpn/xRBeb5cklzXKvUVddBjck//z9+0xFeboaFHWkJHgiZh7Vm0z75ie+35557yiazvP2/v/+CfeVrb2hDE0Hz0Ew2xjeg/noDTpl3HZJkWZViGzf+HIJ8OZLnXKdATBhYcUR8/BMK6NFhiLQqbZtzw8kEHB7s2E996oftU5/6M7bTGdtrV/fsN7/we3b//gPvNjUd2oQ0JnsQp0Iduo4qcLkW6JDEx0s5tXOcjBFQ37WDnX0diBKMzmZsdQ0BcDrRufFRFElaKDmaHCigUrF4GEMmgvdjMJEUAS32rmCO6uDseBoTAfJde3Bv00jflWgRm3P0zDeQ82XQFUVWRQfDGEJ+oKvfi1qwQGI+4v4CAVw0QCy82CQRyXH/vJ9NxAIONGau+Tty1CEOd74Po86cupPkB2M41KAMQgBSa+kwllw70qscnt4a2KxVr9qVi+dUAf21r7xg119/R6nyQr5s2VzJhiySzMwuPXHRTp89IUUPOKEcoE4FQVqrkebV+V+BYPhh5tqGg0M/HLnX9n47dQTzaFQd9TJ5u3d30yZD77iUK+Xs2LGGffrTf85W19ft//nXX5ZTqy6FtKY97Njzf/wV6+ynwi8JzYdMGO1jPeJHMizasP7CL/1V++ZLL9jB5sA6uz3b3NoUZxjDStZBhVE4SA3aabqOpPYPwoIJZcXpgCcMUy84vYEKI5PlY+x0h0XHw/fo96L2gTgEwk6QGAh8oL449xGlB1rGeIE2KrujdPFYgSNfMshKn5rSqBTUZSxv1bK3DcVRjntBnsmNLIcL+ys673WOFGCo4B6PVJwQ6AQp/EzWW5zPpnwG68XbglrOK795NuYfiUIc5p3dfauUa7JFnYM9OTdrNQEeAAAHo0lEQVTMM1XH0sBF3pA0OkVu3a6cPrUsTWgO6zw4osOxO0T87EG9KxEwHnFQMdbB70dSnGfnWoEGa0+Jxz4RtYp5V4pzPBL6curkI7qfO3duqaJdXMCH9zXGAQqEfWU/k5XqdQ9FmZKjPZ7q/nAO+ew4tBgXnisqvPl9KB0EVUtUA4rXkoMC75rv6fiIPS6XvE086w4OJuuUQjdROnDwSr7WWBtHDoJL6RGEiI5AQTEi9inLwGfL1g1H1u0cWK7gfOUI9MUFZCBx5AbwLo9oVIFEgShzDwSbpERFG4OL3Duc21dADj4rdNRZ03BnmZtotsH5yJjg1KG1Wm9wNrmuOfcb2SmdaaD20ITUA3UqrinnRSDHPD8t2B1McG6t13Z4IBwUB2XxktPs+9HtfNivQHzVXTHvdR7xd7pdgubi7MdnCJDQ/nO0TfeDZFNqBhV23zMHR82EIjgP28F9x+8Ax2RTKRKf+O/5X4BC0n3XuuasxAGPostQfQmljEzGaRK5vD333HN25T1nbJbPWbt3YOPB2G6+8bbdfueurdTKVi/PbK1ZssJ0YsuVshejwftOhdNOTyyonTj7Z0YWlLNOQaX7Ht7e2fm93DPFs3QnHlvettoH1hlM7FBNclBPMa1ziiCHCa2nnmPKOimVbXdn26qV8hxw0voB2SbQJTuXxiLm3yk/fQF8gITu1LrfEdx+9meoMbidd+cuVCAo6pUPkahwzGnIh8XnxH1E8BGgRcw9znzMdWhVx9rCTmh/J3pPBN4oVjGvrNVFupwKfJVBcP8MCgZ2Bj8mCmJxYIOmJX8wFc5q/0p5hmzETFkHFegt0FzxnaTYMxzZWOex+ynuu1bs9ddft0/9xI/ZqdPrAo6kW6095l2Eq9WmPXiwZZkPP/vUjBuPjcsHyzEpIqidtY9/9MP2U5/+MRuMp/b1b161L/27b9geUip9pzRgSJkYh5uRgIA47mLfRNxK5xJmKkXjkV9Ed2xSBjQiVyGKEuv2dqdsZF4rlCsVbnGgx+QfHrTt/e8+Z3/tr3xOjQIODmv267/xr+3V115Xym02GYhjRXU0XwUVevhGD9TNUSSqwbtKn3JIkhal3S2RIvJVCIpzeARCyxjpwEgqCr4g3RBFyitkd8RTLEWx3NAdGDkHRJtOc/AoIGfX33xLXcRQbSjXKuKVytFNXFiMBtWaJGq0QGihuyCrE8huoDB65uTgxfdci8+OKC7eHygBiyjuPdLGbuDSuCfkLyJEdzA96osoMLSX584yVa8s5tSKGSOulGTSap5SMTsd2UqraVcuXTQU7l5/+Q179ZWrVsiic4qDC8pJWtvs+GOrdv78uXTwTaxaw4D0dNDArYzITw43QQpps/v3JNRdq7tMkQKB1OKZ5xWSkTivQgYQsZ5MrdVcsddevZ64iwOrVYo2Pdy3H/uJH7ZP/dRn7Td/63fsoE0rxb7t7mzaV//9N5RKFwCdhMN14Mycw8X9g1AL+S+X7cyTa/ahp95tuxu7apBx5rHzNhyCAh/IyaH4zVOjfR0qOGvLK6COAykJsLcmNlY3KLUGLuTVhpH5iPmLQ5ACiEiRzg9oCvhCIH5B9oj5itRwrJFAafhECj2YQNBe1kCokLDOQnpHupIzR/Uyojc05rx/nA8+F6fN0QevxGe/3Lp1Swoq/B5ZIe6FSnsPUFOjDdRkqK5ORVeRfgMJZC9iXD048HbcS0rV5ZSiDPSDe15qNeXIxnwwZkIRFtATHOtAANWsITXSCfRF9qzsBZM4/QoiyEIYzh2BDoVHTjtxhMulgviZ3yu7pY59XuyqRjgcHWrA43JlCvynSCU1rICCA40KHjy0Y2uu3xn3G8Ensm6if6TqaJ4V9FT81RRwoSEcqWZ4eXxxD1BukM2KlHUUUnGYyWFV21s/8AIpZu5wmmlMEm1aA81zKlre9g861mw2tP94H0gWiP6jjz4qlNmDaK/YBr1mXpAqEh0lrU0FEygAtVo6f9jfEdwHCk5BWQRawfvztewpWDIDdFrztXSEPHN+BUDA2eQt5meii8Qe4DOvXL5ka+v++REMBnjA/CM1yVc47HG+xSGtdZM4zbI1KRiLuQsQQO9L8lyLgWe8LoJOgoYAGsK2U+CF4ylnOwEbtK+NszU4o5HVxfHlc3ntooPF/YVPEGtp7iwDTNEBLrVyhroXOuyLAXGAWVwXJ5CiWwrnAqkGFSc4CId7qV6yv/z5/8IORwPr9A5sb79tL/7Ji9bbPbD1Zt4unVmz1UrBigRKhZJliyWtCbjKcY5pvmZQvsjwonXrTQ1wuEHpI1Cf5J0fHeg/lDEAiWkub73RzLYOevb23Qe2tLJq+WLJdvaQKYPvT9ZjT+oo8MvL1bqQTa5PsWQ4oso2JAm+sI2MX8w59gHqHLQ4bLoCvFSkxT2GU8d7+FvYHKh8ygCLBuEKJtjA8MnY79FUI/4etKMAng77rn8ca4Z9GQEh4xdOLfuE1x0kGk2sY9lPOiX2ugIguBfOTDKknKX4DJgxfEFsFI5pBGWgv4tgmYJLaZsfWqfbF/UMmiLUOA9EXS+czAhjS62NU3q8mQ1CAH/hcz9lvX5HBaKMJ36G03mQsp3ayuoJ+/8Baq746/Jm9BUAAAAASUVORK5CYII="/>
          <p:cNvSpPr>
            <a:spLocks noChangeAspect="1" noChangeArrowheads="1"/>
          </p:cNvSpPr>
          <p:nvPr/>
        </p:nvSpPr>
        <p:spPr bwMode="auto">
          <a:xfrm>
            <a:off x="155575" y="-144463"/>
            <a:ext cx="1078064" cy="10780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45</a:t>
            </a:fld>
            <a:endParaRPr lang="en-US" altLang="zh-TW" dirty="0"/>
          </a:p>
        </p:txBody>
      </p:sp>
      <p:sp>
        <p:nvSpPr>
          <p:cNvPr id="22" name="標題 5">
            <a:extLst>
              <a:ext uri="{FF2B5EF4-FFF2-40B4-BE49-F238E27FC236}">
                <a16:creationId xmlns:a16="http://schemas.microsoft.com/office/drawing/2014/main" id="{1F1E35E2-83C5-457A-A988-D925D78CC8BB}"/>
              </a:ext>
            </a:extLst>
          </p:cNvPr>
          <p:cNvSpPr txBox="1">
            <a:spLocks/>
          </p:cNvSpPr>
          <p:nvPr/>
        </p:nvSpPr>
        <p:spPr bwMode="auto">
          <a:xfrm>
            <a:off x="10200456" y="6730237"/>
            <a:ext cx="2160240" cy="18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Other Facilities and Services</a:t>
            </a:r>
            <a:br>
              <a:rPr lang="en-US" altLang="zh-TW" sz="1000" dirty="0">
                <a:solidFill>
                  <a:srgbClr val="333399"/>
                </a:solidFill>
              </a:rPr>
            </a:br>
            <a:endParaRPr lang="zh-TW" altLang="en-US" sz="1000" dirty="0">
              <a:solidFill>
                <a:srgbClr val="333399"/>
              </a:solidFill>
            </a:endParaRPr>
          </a:p>
        </p:txBody>
      </p:sp>
      <p:sp>
        <p:nvSpPr>
          <p:cNvPr id="15" name="Rectangle: Rounded Corners 14">
            <a:extLst>
              <a:ext uri="{FF2B5EF4-FFF2-40B4-BE49-F238E27FC236}">
                <a16:creationId xmlns:a16="http://schemas.microsoft.com/office/drawing/2014/main" id="{A5DCA10D-F364-48FF-9BE3-C6DA03A5CB0E}"/>
              </a:ext>
            </a:extLst>
          </p:cNvPr>
          <p:cNvSpPr/>
          <p:nvPr/>
        </p:nvSpPr>
        <p:spPr>
          <a:xfrm>
            <a:off x="0" y="-1920"/>
            <a:ext cx="12192000" cy="751007"/>
          </a:xfrm>
          <a:prstGeom prst="roundRect">
            <a:avLst>
              <a:gd name="adj" fmla="val 0"/>
            </a:avLst>
          </a:prstGeom>
          <a:solidFill>
            <a:srgbClr val="D77748"/>
          </a:solidFill>
          <a:ln>
            <a:solidFill>
              <a:srgbClr val="D6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7E7FF2A-6860-4F8C-B75A-9F53A05E5E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Title 1"/>
          <p:cNvSpPr>
            <a:spLocks noGrp="1"/>
          </p:cNvSpPr>
          <p:nvPr>
            <p:ph type="title"/>
          </p:nvPr>
        </p:nvSpPr>
        <p:spPr>
          <a:xfrm>
            <a:off x="2471814" y="-87527"/>
            <a:ext cx="7248372" cy="1019200"/>
          </a:xfrm>
        </p:spPr>
        <p:txBody>
          <a:bodyPr/>
          <a:lstStyle/>
          <a:p>
            <a:r>
              <a:rPr lang="en-US" altLang="zh-TW" sz="2600" b="1" kern="0" dirty="0">
                <a:solidFill>
                  <a:schemeClr val="bg1"/>
                </a:solidFill>
                <a:effectLst>
                  <a:outerShdw blurRad="38100" dist="38100" dir="2700000" algn="tl">
                    <a:srgbClr val="C0C0C0"/>
                  </a:outerShdw>
                </a:effectLst>
                <a:latin typeface="Tahoma" pitchFamily="34" charset="0"/>
                <a:ea typeface="新細明體" pitchFamily="18" charset="-120"/>
              </a:rPr>
              <a:t>Video Production in Library</a:t>
            </a:r>
            <a:endParaRPr lang="zh-TW" altLang="en-US" sz="2600" b="1" kern="0" dirty="0">
              <a:solidFill>
                <a:schemeClr val="bg1"/>
              </a:solidFill>
              <a:effectLst>
                <a:outerShdw blurRad="38100" dist="38100" dir="2700000" algn="tl">
                  <a:srgbClr val="C0C0C0"/>
                </a:outerShdw>
              </a:effectLst>
              <a:latin typeface="Tahoma" pitchFamily="34" charset="0"/>
              <a:ea typeface="新細明體" pitchFamily="18" charset="-120"/>
            </a:endParaRPr>
          </a:p>
        </p:txBody>
      </p:sp>
      <p:sp>
        <p:nvSpPr>
          <p:cNvPr id="5" name="Rectangle 4">
            <a:extLst>
              <a:ext uri="{FF2B5EF4-FFF2-40B4-BE49-F238E27FC236}">
                <a16:creationId xmlns:a16="http://schemas.microsoft.com/office/drawing/2014/main" id="{3B0F762A-C11B-410A-92C7-0ECA2B854043}"/>
              </a:ext>
            </a:extLst>
          </p:cNvPr>
          <p:cNvSpPr/>
          <p:nvPr/>
        </p:nvSpPr>
        <p:spPr>
          <a:xfrm>
            <a:off x="794517" y="874675"/>
            <a:ext cx="11170135" cy="707886"/>
          </a:xfrm>
          <a:prstGeom prst="rect">
            <a:avLst/>
          </a:prstGeom>
        </p:spPr>
        <p:txBody>
          <a:bodyPr wrap="square">
            <a:spAutoFit/>
          </a:bodyPr>
          <a:lstStyle/>
          <a:p>
            <a:r>
              <a:rPr lang="en-US" sz="2000" dirty="0">
                <a:solidFill>
                  <a:srgbClr val="212529"/>
                </a:solidFill>
                <a:latin typeface="Calibri" panose="020F0502020204030204" pitchFamily="34" charset="0"/>
                <a:cs typeface="Calibri" panose="020F0502020204030204" pitchFamily="34" charset="0"/>
              </a:rPr>
              <a:t>Professional video production equipment has been set up at the MMW Library to support production of teaching videos by academic and teaching staff.</a:t>
            </a:r>
            <a:endParaRPr lang="en-US" sz="2000"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9492940-3A4C-4BC2-81B7-4428FC7E87FE}"/>
              </a:ext>
            </a:extLst>
          </p:cNvPr>
          <p:cNvGrpSpPr/>
          <p:nvPr/>
        </p:nvGrpSpPr>
        <p:grpSpPr>
          <a:xfrm>
            <a:off x="30600" y="5020191"/>
            <a:ext cx="9707510" cy="1591312"/>
            <a:chOff x="695400" y="4380409"/>
            <a:chExt cx="10602264" cy="2217047"/>
          </a:xfrm>
        </p:grpSpPr>
        <p:pic>
          <p:nvPicPr>
            <p:cNvPr id="16" name="Picture 15">
              <a:extLst>
                <a:ext uri="{FF2B5EF4-FFF2-40B4-BE49-F238E27FC236}">
                  <a16:creationId xmlns:a16="http://schemas.microsoft.com/office/drawing/2014/main" id="{489EA3FF-AA3F-4132-B0A5-56ACC56E4956}"/>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990788" y="4393097"/>
              <a:ext cx="3306876" cy="220435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61447156-35E1-40CB-9468-CF2216C40E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8785" y="4380409"/>
              <a:ext cx="3289170" cy="21927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A83BC5B-BC96-4F7D-8233-612DF5D1862E}"/>
                </a:ext>
              </a:extLst>
            </p:cNvPr>
            <p:cNvPicPr>
              <a:picLocks noChangeAspect="1"/>
            </p:cNvPicPr>
            <p:nvPr/>
          </p:nvPicPr>
          <p:blipFill rotWithShape="1">
            <a:blip r:embed="rId11">
              <a:extLst>
                <a:ext uri="{28A0092B-C50C-407E-A947-70E740481C1C}">
                  <a14:useLocalDpi xmlns:a14="http://schemas.microsoft.com/office/drawing/2010/main" val="0"/>
                </a:ext>
              </a:extLst>
            </a:blip>
            <a:srcRect l="17422" r="49933"/>
            <a:stretch/>
          </p:blipFill>
          <p:spPr>
            <a:xfrm>
              <a:off x="695400" y="4414599"/>
              <a:ext cx="3980251" cy="2143251"/>
            </a:xfrm>
            <a:prstGeom prst="rect">
              <a:avLst/>
            </a:prstGeom>
            <a:ln>
              <a:noFill/>
            </a:ln>
            <a:effectLst>
              <a:outerShdw blurRad="292100" dist="139700" dir="2700000" algn="tl" rotWithShape="0">
                <a:srgbClr val="333333">
                  <a:alpha val="65000"/>
                </a:srgbClr>
              </a:outerShdw>
            </a:effectLst>
          </p:spPr>
        </p:pic>
      </p:grpSp>
      <p:pic>
        <p:nvPicPr>
          <p:cNvPr id="9" name="Picture 8">
            <a:extLst>
              <a:ext uri="{FF2B5EF4-FFF2-40B4-BE49-F238E27FC236}">
                <a16:creationId xmlns:a16="http://schemas.microsoft.com/office/drawing/2014/main" id="{A63CE178-560B-4487-9FC0-3BDEE7D0340F}"/>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4286" t="16984" r="18571"/>
          <a:stretch/>
        </p:blipFill>
        <p:spPr>
          <a:xfrm>
            <a:off x="9192344" y="5027222"/>
            <a:ext cx="2644768" cy="1600942"/>
          </a:xfrm>
          <a:prstGeom prst="rect">
            <a:avLst/>
          </a:prstGeom>
        </p:spPr>
      </p:pic>
    </p:spTree>
    <p:extLst>
      <p:ext uri="{BB962C8B-B14F-4D97-AF65-F5344CB8AC3E}">
        <p14:creationId xmlns:p14="http://schemas.microsoft.com/office/powerpoint/2010/main" val="849636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D7ECBF-7C98-46AC-B141-1AB9EF2BF95F}"/>
              </a:ext>
            </a:extLst>
          </p:cNvPr>
          <p:cNvSpPr>
            <a:spLocks noGrp="1"/>
          </p:cNvSpPr>
          <p:nvPr>
            <p:ph type="sldNum" sz="quarter" idx="12"/>
          </p:nvPr>
        </p:nvSpPr>
        <p:spPr/>
        <p:txBody>
          <a:bodyPr/>
          <a:lstStyle/>
          <a:p>
            <a:pPr>
              <a:defRPr/>
            </a:pPr>
            <a:fld id="{0C872EFB-A7CE-4AB7-B4F0-559DB55F4D46}" type="slidenum">
              <a:rPr lang="en-US" altLang="zh-TW" smtClean="0"/>
              <a:pPr>
                <a:defRPr/>
              </a:pPr>
              <a:t>46</a:t>
            </a:fld>
            <a:endParaRPr lang="en-US" altLang="zh-TW" dirty="0"/>
          </a:p>
        </p:txBody>
      </p:sp>
      <p:pic>
        <p:nvPicPr>
          <p:cNvPr id="5" name="Picture 4">
            <a:extLst>
              <a:ext uri="{FF2B5EF4-FFF2-40B4-BE49-F238E27FC236}">
                <a16:creationId xmlns:a16="http://schemas.microsoft.com/office/drawing/2014/main" id="{54F9BEDA-5680-447B-9378-6DBC1149F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8" y="332656"/>
            <a:ext cx="2088232" cy="461596"/>
          </a:xfrm>
          <a:prstGeom prst="rect">
            <a:avLst/>
          </a:prstGeom>
        </p:spPr>
      </p:pic>
      <p:sp>
        <p:nvSpPr>
          <p:cNvPr id="6" name="Parallelogram 5">
            <a:extLst>
              <a:ext uri="{FF2B5EF4-FFF2-40B4-BE49-F238E27FC236}">
                <a16:creationId xmlns:a16="http://schemas.microsoft.com/office/drawing/2014/main" id="{077F6992-9613-4F20-B157-866248CD0E98}"/>
              </a:ext>
            </a:extLst>
          </p:cNvPr>
          <p:cNvSpPr/>
          <p:nvPr/>
        </p:nvSpPr>
        <p:spPr>
          <a:xfrm>
            <a:off x="991364" y="0"/>
            <a:ext cx="2839776" cy="6885384"/>
          </a:xfrm>
          <a:prstGeom prst="parallelogram">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C6BE33-B50C-4357-AE1D-A7CABF0A0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44624"/>
            <a:ext cx="2623752" cy="1008112"/>
          </a:xfrm>
          <a:prstGeom prst="rect">
            <a:avLst/>
          </a:prstGeom>
        </p:spPr>
      </p:pic>
      <p:pic>
        <p:nvPicPr>
          <p:cNvPr id="12" name="Picture 11" descr="A person and person sitting at a desk with a computer screen&#10;&#10;AI-generated content may be incorrect.">
            <a:extLst>
              <a:ext uri="{FF2B5EF4-FFF2-40B4-BE49-F238E27FC236}">
                <a16:creationId xmlns:a16="http://schemas.microsoft.com/office/drawing/2014/main" id="{F567A982-BB25-469A-A8AC-EB87A3156F6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8661" t="1991" r="7285" b="5900"/>
          <a:stretch/>
        </p:blipFill>
        <p:spPr>
          <a:xfrm>
            <a:off x="6002071" y="1329019"/>
            <a:ext cx="6252394" cy="4601700"/>
          </a:xfrm>
          <a:prstGeom prst="rect">
            <a:avLst/>
          </a:prstGeom>
        </p:spPr>
      </p:pic>
      <p:sp>
        <p:nvSpPr>
          <p:cNvPr id="9" name="Rectangle 3">
            <a:extLst>
              <a:ext uri="{FF2B5EF4-FFF2-40B4-BE49-F238E27FC236}">
                <a16:creationId xmlns:a16="http://schemas.microsoft.com/office/drawing/2014/main" id="{4EB738D2-DE2B-422B-B6D6-C9654E96F683}"/>
              </a:ext>
            </a:extLst>
          </p:cNvPr>
          <p:cNvSpPr>
            <a:spLocks noGrp="1" noChangeArrowheads="1"/>
          </p:cNvSpPr>
          <p:nvPr>
            <p:ph idx="1"/>
          </p:nvPr>
        </p:nvSpPr>
        <p:spPr>
          <a:xfrm>
            <a:off x="110660" y="1717216"/>
            <a:ext cx="8136904" cy="4821699"/>
          </a:xfrm>
          <a:noFill/>
          <a:effectLst>
            <a:glow rad="127000">
              <a:schemeClr val="accent1">
                <a:lumMod val="75000"/>
                <a:alpha val="58000"/>
              </a:schemeClr>
            </a:glow>
          </a:effectLst>
        </p:spPr>
        <p:txBody>
          <a:bodyPr/>
          <a:lstStyle/>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Information Counter (G/F, MMW Library)</a:t>
            </a:r>
          </a:p>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Tel: 2948 6653</a:t>
            </a:r>
          </a:p>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WhatsApp: 9514 9655</a:t>
            </a:r>
          </a:p>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Email: </a:t>
            </a:r>
            <a:r>
              <a:rPr lang="en-US" altLang="zh-TW" sz="2100" dirty="0">
                <a:solidFill>
                  <a:schemeClr val="bg1"/>
                </a:solidFill>
                <a:latin typeface="Calibri" panose="020F0502020204030204" pitchFamily="34" charset="0"/>
                <a:ea typeface="新細明體" pitchFamily="18" charset="-120"/>
                <a:cs typeface="Calibri" panose="020F0502020204030204" pitchFamily="34" charset="0"/>
                <a:hlinkClick r:id="rId5">
                  <a:extLst>
                    <a:ext uri="{A12FA001-AC4F-418D-AE19-62706E023703}">
                      <ahyp:hlinkClr xmlns:ahyp="http://schemas.microsoft.com/office/drawing/2018/hyperlinkcolor" val="tx"/>
                    </a:ext>
                  </a:extLst>
                </a:hlinkClick>
              </a:rPr>
              <a:t>libinfo@eduhk.hk</a:t>
            </a:r>
            <a:endParaRPr lang="en-US" altLang="zh-TW" sz="2100" dirty="0">
              <a:solidFill>
                <a:schemeClr val="bg1"/>
              </a:solidFill>
              <a:latin typeface="Calibri" panose="020F0502020204030204" pitchFamily="34" charset="0"/>
              <a:ea typeface="新細明體" pitchFamily="18" charset="-120"/>
              <a:cs typeface="Calibri" panose="020F0502020204030204" pitchFamily="34" charset="0"/>
            </a:endParaRPr>
          </a:p>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Your Departmental Librarian</a:t>
            </a:r>
            <a:b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br>
            <a:r>
              <a:rPr lang="en-US" altLang="zh-TW" sz="2100" i="1" dirty="0">
                <a:solidFill>
                  <a:schemeClr val="bg1"/>
                </a:solidFill>
                <a:latin typeface="Calibri" panose="020F0502020204030204" pitchFamily="34" charset="0"/>
                <a:ea typeface="新細明體" pitchFamily="18" charset="-120"/>
                <a:cs typeface="Calibri" panose="020F0502020204030204" pitchFamily="34" charset="0"/>
                <a:hlinkClick r:id="rId6">
                  <a:extLst>
                    <a:ext uri="{A12FA001-AC4F-418D-AE19-62706E023703}">
                      <ahyp:hlinkClr xmlns:ahyp="http://schemas.microsoft.com/office/drawing/2018/hyperlinkcolor" val="tx"/>
                    </a:ext>
                  </a:extLst>
                </a:hlinkClick>
              </a:rPr>
              <a:t>https://www.lib.eduhk.hk/contact/departmental-librarians</a:t>
            </a:r>
            <a:endParaRPr lang="en-US" altLang="zh-TW" sz="2100" i="1" dirty="0">
              <a:solidFill>
                <a:schemeClr val="bg1"/>
              </a:solidFill>
              <a:latin typeface="Calibri" panose="020F0502020204030204" pitchFamily="34" charset="0"/>
              <a:ea typeface="新細明體" pitchFamily="18" charset="-120"/>
              <a:cs typeface="Calibri" panose="020F0502020204030204" pitchFamily="34" charset="0"/>
            </a:endParaRPr>
          </a:p>
        </p:txBody>
      </p:sp>
    </p:spTree>
    <p:extLst>
      <p:ext uri="{BB962C8B-B14F-4D97-AF65-F5344CB8AC3E}">
        <p14:creationId xmlns:p14="http://schemas.microsoft.com/office/powerpoint/2010/main" val="2114306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DA11ED-D93F-4492-BEC5-A01376279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10"/>
            <a:ext cx="12192000" cy="6900493"/>
          </a:xfrm>
          <a:prstGeom prst="rect">
            <a:avLst/>
          </a:prstGeom>
        </p:spPr>
      </p:pic>
      <p:sp>
        <p:nvSpPr>
          <p:cNvPr id="22531" name="Rectangle 3"/>
          <p:cNvSpPr>
            <a:spLocks noGrp="1" noChangeArrowheads="1"/>
          </p:cNvSpPr>
          <p:nvPr>
            <p:ph idx="1"/>
          </p:nvPr>
        </p:nvSpPr>
        <p:spPr>
          <a:xfrm>
            <a:off x="354478" y="1151349"/>
            <a:ext cx="11610174" cy="745553"/>
          </a:xfrm>
        </p:spPr>
        <p:txBody>
          <a:bodyPr/>
          <a:lstStyle/>
          <a:p>
            <a:pPr marL="0" indent="0" algn="ctr" eaLnBrk="1" hangingPunct="1">
              <a:buNone/>
            </a:pPr>
            <a:br>
              <a:rPr lang="en-US" altLang="zh-TW" sz="2100" dirty="0">
                <a:latin typeface="Calibri" panose="020F0502020204030204" pitchFamily="34" charset="0"/>
                <a:ea typeface="新細明體" pitchFamily="18" charset="-120"/>
                <a:cs typeface="Calibri" panose="020F0502020204030204" pitchFamily="34" charset="0"/>
              </a:rPr>
            </a:br>
            <a:r>
              <a:rPr lang="en-US" altLang="zh-TW" sz="2100" dirty="0">
                <a:latin typeface="Calibri" panose="020F0502020204030204" pitchFamily="34" charset="0"/>
                <a:ea typeface="新細明體" pitchFamily="18" charset="-120"/>
                <a:cs typeface="Calibri" panose="020F0502020204030204" pitchFamily="34" charset="0"/>
              </a:rPr>
              <a:t>One-stop search for multiple information sources, such as Library books, databases, e-journals and more.</a:t>
            </a:r>
          </a:p>
        </p:txBody>
      </p:sp>
      <p:sp>
        <p:nvSpPr>
          <p:cNvPr id="14"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5</a:t>
            </a:fld>
            <a:endParaRPr lang="en-US" altLang="zh-TW" dirty="0"/>
          </a:p>
        </p:txBody>
      </p:sp>
      <p:sp>
        <p:nvSpPr>
          <p:cNvPr id="34" name="Rectangle 33">
            <a:extLst>
              <a:ext uri="{FF2B5EF4-FFF2-40B4-BE49-F238E27FC236}">
                <a16:creationId xmlns:a16="http://schemas.microsoft.com/office/drawing/2014/main" id="{E45A2EE7-2857-4AA5-ACBF-5A6FE6CD6087}"/>
              </a:ext>
            </a:extLst>
          </p:cNvPr>
          <p:cNvSpPr/>
          <p:nvPr/>
        </p:nvSpPr>
        <p:spPr>
          <a:xfrm>
            <a:off x="0" y="-27384"/>
            <a:ext cx="12192000" cy="1349554"/>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32" name="Picture 31">
            <a:extLst>
              <a:ext uri="{FF2B5EF4-FFF2-40B4-BE49-F238E27FC236}">
                <a16:creationId xmlns:a16="http://schemas.microsoft.com/office/drawing/2014/main" id="{A5059719-1FDA-42BF-A378-E70887573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pic>
        <p:nvPicPr>
          <p:cNvPr id="2" name="Picture 1">
            <a:extLst>
              <a:ext uri="{FF2B5EF4-FFF2-40B4-BE49-F238E27FC236}">
                <a16:creationId xmlns:a16="http://schemas.microsoft.com/office/drawing/2014/main" id="{D2A100C1-319C-493C-8E1B-1463DE22D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6" y="2070109"/>
            <a:ext cx="12192000" cy="4370307"/>
          </a:xfrm>
          <a:prstGeom prst="rect">
            <a:avLst/>
          </a:prstGeom>
          <a:ln>
            <a:noFill/>
          </a:ln>
          <a:effectLst>
            <a:outerShdw blurRad="292100" dist="139700" dir="2700000" algn="tl" rotWithShape="0">
              <a:srgbClr val="333333">
                <a:alpha val="65000"/>
              </a:srgbClr>
            </a:outerShdw>
          </a:effectLst>
        </p:spPr>
      </p:pic>
      <p:sp>
        <p:nvSpPr>
          <p:cNvPr id="24578" name="Rectangle 2"/>
          <p:cNvSpPr>
            <a:spLocks noGrp="1" noChangeArrowheads="1"/>
          </p:cNvSpPr>
          <p:nvPr>
            <p:ph type="title"/>
          </p:nvPr>
        </p:nvSpPr>
        <p:spPr>
          <a:xfrm>
            <a:off x="3329354" y="497980"/>
            <a:ext cx="5832648" cy="806784"/>
          </a:xfrm>
        </p:spPr>
        <p:txBody>
          <a:bodyPr/>
          <a:lstStyle/>
          <a:p>
            <a:pPr eaLnBrk="1" hangingPunct="1">
              <a:defRPr/>
            </a:pPr>
            <a:br>
              <a:rPr lang="en-US" altLang="zh-TW" sz="3600" b="1" dirty="0">
                <a:solidFill>
                  <a:schemeClr val="bg1"/>
                </a:solidFill>
                <a:latin typeface="Arial Unicode MS" pitchFamily="34" charset="-120"/>
                <a:ea typeface="Arial Unicode MS" pitchFamily="34" charset="-120"/>
                <a:cs typeface="Arial Unicode MS" pitchFamily="34" charset="-120"/>
              </a:rPr>
            </a:br>
            <a:endPar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endParaRPr>
          </a:p>
        </p:txBody>
      </p:sp>
      <p:sp>
        <p:nvSpPr>
          <p:cNvPr id="24" name="Rectangle 4"/>
          <p:cNvSpPr/>
          <p:nvPr/>
        </p:nvSpPr>
        <p:spPr bwMode="auto">
          <a:xfrm>
            <a:off x="119336" y="2206533"/>
            <a:ext cx="5666031" cy="625454"/>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r" eaLnBrk="1" hangingPunct="1">
              <a:defRPr/>
            </a:pPr>
            <a:endParaRPr lang="en-US" altLang="zh-TW" sz="1600" dirty="0">
              <a:solidFill>
                <a:srgbClr val="203457"/>
              </a:solidFill>
              <a:latin typeface="Arial" charset="0"/>
              <a:cs typeface="Arial" charset="0"/>
            </a:endParaRPr>
          </a:p>
        </p:txBody>
      </p:sp>
      <p:sp>
        <p:nvSpPr>
          <p:cNvPr id="21" name="Rectangle: Rounded Corners 20">
            <a:extLst>
              <a:ext uri="{FF2B5EF4-FFF2-40B4-BE49-F238E27FC236}">
                <a16:creationId xmlns:a16="http://schemas.microsoft.com/office/drawing/2014/main" id="{8F521447-8B8A-4DCB-A9D0-6E6696B031DB}"/>
              </a:ext>
            </a:extLst>
          </p:cNvPr>
          <p:cNvSpPr/>
          <p:nvPr/>
        </p:nvSpPr>
        <p:spPr>
          <a:xfrm>
            <a:off x="2711624" y="3429000"/>
            <a:ext cx="2376264" cy="365647"/>
          </a:xfrm>
          <a:prstGeom prst="roundRect">
            <a:avLst/>
          </a:prstGeom>
          <a:solidFill>
            <a:schemeClr val="accent1">
              <a:lumMod val="20000"/>
              <a:lumOff val="80000"/>
            </a:schemeClr>
          </a:solidFill>
          <a:ln>
            <a:noFill/>
          </a:ln>
          <a:effectLst>
            <a:glow rad="1397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dirty="0">
                <a:solidFill>
                  <a:srgbClr val="203457"/>
                </a:solidFill>
                <a:latin typeface="Calibri" panose="020F0502020204030204" pitchFamily="34" charset="0"/>
                <a:cs typeface="Calibri" panose="020F0502020204030204" pitchFamily="34" charset="0"/>
              </a:rPr>
              <a:t>Enter your search terms</a:t>
            </a:r>
            <a:endParaRPr lang="en-US" altLang="zh-TW" sz="1600" dirty="0">
              <a:solidFill>
                <a:srgbClr val="203457"/>
              </a:solidFill>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38A03744-F875-4624-B42B-042D83C73718}"/>
              </a:ext>
            </a:extLst>
          </p:cNvPr>
          <p:cNvSpPr/>
          <p:nvPr/>
        </p:nvSpPr>
        <p:spPr>
          <a:xfrm>
            <a:off x="5825929" y="2644841"/>
            <a:ext cx="2430311" cy="734266"/>
          </a:xfrm>
          <a:prstGeom prst="roundRect">
            <a:avLst/>
          </a:prstGeom>
          <a:solidFill>
            <a:schemeClr val="tx2">
              <a:lumMod val="20000"/>
              <a:lumOff val="80000"/>
            </a:schemeClr>
          </a:solidFill>
          <a:ln>
            <a:noFill/>
          </a:ln>
          <a:effectLst>
            <a:glow rad="1397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altLang="zh-TW" sz="1600" b="1" dirty="0">
                <a:solidFill>
                  <a:srgbClr val="203457"/>
                </a:solidFill>
                <a:latin typeface="Calibri" panose="020F0502020204030204" pitchFamily="34" charset="0"/>
                <a:cs typeface="Calibri" panose="020F0502020204030204" pitchFamily="34" charset="0"/>
              </a:rPr>
              <a:t>Limit the results by the search scope menu</a:t>
            </a:r>
            <a:endParaRPr lang="en-US" altLang="zh-TW" sz="1600" dirty="0">
              <a:solidFill>
                <a:srgbClr val="203457"/>
              </a:solidFill>
              <a:latin typeface="Calibri" panose="020F0502020204030204" pitchFamily="34" charset="0"/>
              <a:cs typeface="Calibri" panose="020F0502020204030204" pitchFamily="34" charset="0"/>
            </a:endParaRPr>
          </a:p>
        </p:txBody>
      </p:sp>
      <p:sp>
        <p:nvSpPr>
          <p:cNvPr id="15" name="Text Box 6">
            <a:extLst>
              <a:ext uri="{FF2B5EF4-FFF2-40B4-BE49-F238E27FC236}">
                <a16:creationId xmlns:a16="http://schemas.microsoft.com/office/drawing/2014/main" id="{A59C40AF-805A-4777-82F4-C3876EA7647F}"/>
              </a:ext>
            </a:extLst>
          </p:cNvPr>
          <p:cNvSpPr txBox="1">
            <a:spLocks noChangeArrowheads="1"/>
          </p:cNvSpPr>
          <p:nvPr/>
        </p:nvSpPr>
        <p:spPr bwMode="auto">
          <a:xfrm>
            <a:off x="4278914" y="302734"/>
            <a:ext cx="3600400"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1" i="1" u="none" strike="noStrike" kern="1200" cap="none" spc="0" normalizeH="0" baseline="0" noProof="0" dirty="0" err="1">
                <a:ln>
                  <a:noFill/>
                </a:ln>
                <a:solidFill>
                  <a:schemeClr val="bg1"/>
                </a:solidFill>
                <a:effectLst>
                  <a:outerShdw blurRad="38100" dist="38100" dir="2700000" algn="tl">
                    <a:srgbClr val="C0C0C0"/>
                  </a:outerShdw>
                </a:effectLst>
                <a:uLnTx/>
                <a:uFillTx/>
                <a:latin typeface="Tahoma" pitchFamily="34" charset="0"/>
                <a:ea typeface="新細明體" panose="02020500000000000000" pitchFamily="18" charset="-120"/>
                <a:cs typeface="+mn-cs"/>
              </a:rPr>
              <a:t>iSearch</a:t>
            </a:r>
            <a:endParaRPr kumimoji="0" lang="en-US" altLang="zh-TW" sz="3600" b="1" i="1" u="none" strike="noStrike" kern="1200" cap="none" spc="0" normalizeH="0" baseline="0" noProof="0" dirty="0">
              <a:ln>
                <a:noFill/>
              </a:ln>
              <a:solidFill>
                <a:schemeClr val="bg1"/>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sp>
        <p:nvSpPr>
          <p:cNvPr id="13" name="標題 5">
            <a:extLst>
              <a:ext uri="{FF2B5EF4-FFF2-40B4-BE49-F238E27FC236}">
                <a16:creationId xmlns:a16="http://schemas.microsoft.com/office/drawing/2014/main" id="{AED1BD91-7898-42F6-B242-42836C16A8D1}"/>
              </a:ext>
            </a:extLst>
          </p:cNvPr>
          <p:cNvSpPr txBox="1">
            <a:spLocks/>
          </p:cNvSpPr>
          <p:nvPr/>
        </p:nvSpPr>
        <p:spPr bwMode="auto">
          <a:xfrm>
            <a:off x="10468832" y="6356353"/>
            <a:ext cx="945579" cy="35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b="1" i="1" dirty="0">
                <a:solidFill>
                  <a:srgbClr val="203457"/>
                </a:solidFill>
              </a:rPr>
              <a:t>The Basics</a:t>
            </a:r>
            <a:endParaRPr lang="zh-TW" altLang="en-US" sz="1000" b="1" i="1" dirty="0">
              <a:solidFill>
                <a:srgbClr val="203457"/>
              </a:solidFill>
            </a:endParaRPr>
          </a:p>
        </p:txBody>
      </p:sp>
    </p:spTree>
    <p:extLst>
      <p:ext uri="{BB962C8B-B14F-4D97-AF65-F5344CB8AC3E}">
        <p14:creationId xmlns:p14="http://schemas.microsoft.com/office/powerpoint/2010/main" val="183654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DA11ED-D93F-4492-BEC5-A01376279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47"/>
            <a:ext cx="12192000" cy="6900493"/>
          </a:xfrm>
          <a:prstGeom prst="rect">
            <a:avLst/>
          </a:prstGeom>
        </p:spPr>
      </p:pic>
      <p:sp>
        <p:nvSpPr>
          <p:cNvPr id="22531" name="Rectangle 3"/>
          <p:cNvSpPr>
            <a:spLocks noGrp="1" noChangeArrowheads="1"/>
          </p:cNvSpPr>
          <p:nvPr>
            <p:ph idx="1"/>
          </p:nvPr>
        </p:nvSpPr>
        <p:spPr>
          <a:xfrm>
            <a:off x="515380" y="1300170"/>
            <a:ext cx="11449272" cy="666505"/>
          </a:xfrm>
        </p:spPr>
        <p:txBody>
          <a:bodyPr/>
          <a:lstStyle/>
          <a:p>
            <a:pPr marL="0" indent="0" algn="ctr" eaLnBrk="1" hangingPunct="1">
              <a:buNone/>
            </a:pPr>
            <a:r>
              <a:rPr lang="en-US" altLang="zh-TW" sz="2000" dirty="0">
                <a:latin typeface="Calibri" panose="020F0502020204030204" pitchFamily="34" charset="0"/>
                <a:ea typeface="新細明體" pitchFamily="18" charset="-120"/>
                <a:cs typeface="Calibri" panose="020F0502020204030204" pitchFamily="34" charset="0"/>
              </a:rPr>
              <a:t>Example: Finding the call number &amp; location of a physical book</a:t>
            </a:r>
            <a:endParaRPr lang="en-US" altLang="zh-TW" sz="1800" dirty="0">
              <a:latin typeface="Calibri" panose="020F0502020204030204" pitchFamily="34" charset="0"/>
              <a:ea typeface="新細明體" pitchFamily="18" charset="-120"/>
              <a:cs typeface="Calibri" panose="020F0502020204030204" pitchFamily="34" charset="0"/>
            </a:endParaRPr>
          </a:p>
        </p:txBody>
      </p:sp>
      <p:sp>
        <p:nvSpPr>
          <p:cNvPr id="14"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6</a:t>
            </a:fld>
            <a:endParaRPr lang="en-US" altLang="zh-TW" dirty="0"/>
          </a:p>
        </p:txBody>
      </p:sp>
      <p:sp>
        <p:nvSpPr>
          <p:cNvPr id="20" name="標題 5">
            <a:extLst>
              <a:ext uri="{FF2B5EF4-FFF2-40B4-BE49-F238E27FC236}">
                <a16:creationId xmlns:a16="http://schemas.microsoft.com/office/drawing/2014/main" id="{C55DBE63-AB7E-40EC-956E-D711FD81CF94}"/>
              </a:ext>
            </a:extLst>
          </p:cNvPr>
          <p:cNvSpPr txBox="1">
            <a:spLocks/>
          </p:cNvSpPr>
          <p:nvPr/>
        </p:nvSpPr>
        <p:spPr bwMode="auto">
          <a:xfrm>
            <a:off x="10468832" y="6356353"/>
            <a:ext cx="945579" cy="35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b="1" i="1" dirty="0">
                <a:solidFill>
                  <a:srgbClr val="203457"/>
                </a:solidFill>
              </a:rPr>
              <a:t>The Basics</a:t>
            </a:r>
            <a:endParaRPr lang="zh-TW" altLang="en-US" sz="1000" b="1" i="1" dirty="0">
              <a:solidFill>
                <a:srgbClr val="203457"/>
              </a:solidFill>
            </a:endParaRPr>
          </a:p>
        </p:txBody>
      </p:sp>
      <p:sp>
        <p:nvSpPr>
          <p:cNvPr id="34" name="Rectangle 33">
            <a:extLst>
              <a:ext uri="{FF2B5EF4-FFF2-40B4-BE49-F238E27FC236}">
                <a16:creationId xmlns:a16="http://schemas.microsoft.com/office/drawing/2014/main" id="{E45A2EE7-2857-4AA5-ACBF-5A6FE6CD6087}"/>
              </a:ext>
            </a:extLst>
          </p:cNvPr>
          <p:cNvSpPr/>
          <p:nvPr/>
        </p:nvSpPr>
        <p:spPr>
          <a:xfrm>
            <a:off x="9103" y="-21247"/>
            <a:ext cx="12192000" cy="1175461"/>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32" name="Picture 31">
            <a:extLst>
              <a:ext uri="{FF2B5EF4-FFF2-40B4-BE49-F238E27FC236}">
                <a16:creationId xmlns:a16="http://schemas.microsoft.com/office/drawing/2014/main" id="{A5059719-1FDA-42BF-A378-E70887573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4578" name="Rectangle 2"/>
          <p:cNvSpPr>
            <a:spLocks noGrp="1" noChangeArrowheads="1"/>
          </p:cNvSpPr>
          <p:nvPr>
            <p:ph type="title"/>
          </p:nvPr>
        </p:nvSpPr>
        <p:spPr>
          <a:xfrm>
            <a:off x="2639616" y="347430"/>
            <a:ext cx="7344816" cy="806784"/>
          </a:xfrm>
        </p:spPr>
        <p:txBody>
          <a:bodyPr/>
          <a:lstStyle/>
          <a:p>
            <a:pPr eaLnBrk="1" hangingPunct="1">
              <a:defRPr/>
            </a:pPr>
            <a:r>
              <a:rPr lang="en-US" altLang="zh-TW" sz="3600" b="1" i="1" dirty="0">
                <a:solidFill>
                  <a:schemeClr val="bg1"/>
                </a:solidFill>
                <a:latin typeface="Tahoma" pitchFamily="34" charset="0"/>
                <a:ea typeface="新細明體" pitchFamily="18" charset="-120"/>
              </a:rPr>
              <a:t>iSearch</a:t>
            </a:r>
            <a:endPar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endParaRPr>
          </a:p>
        </p:txBody>
      </p:sp>
      <p:grpSp>
        <p:nvGrpSpPr>
          <p:cNvPr id="3" name="Group 2">
            <a:extLst>
              <a:ext uri="{FF2B5EF4-FFF2-40B4-BE49-F238E27FC236}">
                <a16:creationId xmlns:a16="http://schemas.microsoft.com/office/drawing/2014/main" id="{DA905010-71FD-4E08-A1B2-6984AC833891}"/>
              </a:ext>
            </a:extLst>
          </p:cNvPr>
          <p:cNvGrpSpPr/>
          <p:nvPr/>
        </p:nvGrpSpPr>
        <p:grpSpPr>
          <a:xfrm>
            <a:off x="876600" y="2112631"/>
            <a:ext cx="10560496" cy="4243722"/>
            <a:chOff x="876600" y="2112631"/>
            <a:chExt cx="10560496" cy="4243722"/>
          </a:xfrm>
        </p:grpSpPr>
        <p:pic>
          <p:nvPicPr>
            <p:cNvPr id="2" name="Picture 1">
              <a:extLst>
                <a:ext uri="{FF2B5EF4-FFF2-40B4-BE49-F238E27FC236}">
                  <a16:creationId xmlns:a16="http://schemas.microsoft.com/office/drawing/2014/main" id="{F01FD335-9E1F-445A-AE30-FC72814F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600" y="2112631"/>
              <a:ext cx="10560496" cy="4243722"/>
            </a:xfrm>
            <a:prstGeom prst="rect">
              <a:avLst/>
            </a:prstGeom>
          </p:spPr>
        </p:pic>
        <p:cxnSp>
          <p:nvCxnSpPr>
            <p:cNvPr id="5" name="Straight Connector 4">
              <a:extLst>
                <a:ext uri="{FF2B5EF4-FFF2-40B4-BE49-F238E27FC236}">
                  <a16:creationId xmlns:a16="http://schemas.microsoft.com/office/drawing/2014/main" id="{42E32420-3F87-4964-AA62-66F774FEBCB5}"/>
                </a:ext>
              </a:extLst>
            </p:cNvPr>
            <p:cNvCxnSpPr>
              <a:cxnSpLocks/>
            </p:cNvCxnSpPr>
            <p:nvPr/>
          </p:nvCxnSpPr>
          <p:spPr>
            <a:xfrm>
              <a:off x="3503712" y="6165304"/>
              <a:ext cx="23042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779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DA11ED-D93F-4492-BEC5-A01376279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47"/>
            <a:ext cx="12192000" cy="6900493"/>
          </a:xfrm>
          <a:prstGeom prst="rect">
            <a:avLst/>
          </a:prstGeom>
        </p:spPr>
      </p:pic>
      <p:sp>
        <p:nvSpPr>
          <p:cNvPr id="22531" name="Rectangle 3"/>
          <p:cNvSpPr>
            <a:spLocks noGrp="1" noChangeArrowheads="1"/>
          </p:cNvSpPr>
          <p:nvPr>
            <p:ph idx="1"/>
          </p:nvPr>
        </p:nvSpPr>
        <p:spPr>
          <a:xfrm>
            <a:off x="371364" y="1298726"/>
            <a:ext cx="11449272" cy="666505"/>
          </a:xfrm>
        </p:spPr>
        <p:txBody>
          <a:bodyPr/>
          <a:lstStyle/>
          <a:p>
            <a:pPr marL="0" indent="0" algn="ctr" eaLnBrk="1" hangingPunct="1">
              <a:buNone/>
            </a:pPr>
            <a:r>
              <a:rPr lang="en-US" altLang="zh-TW" sz="2000" dirty="0">
                <a:latin typeface="Calibri" panose="020F0502020204030204" pitchFamily="34" charset="0"/>
                <a:ea typeface="新細明體" pitchFamily="18" charset="-120"/>
                <a:cs typeface="Calibri" panose="020F0502020204030204" pitchFamily="34" charset="0"/>
              </a:rPr>
              <a:t>Example: Finding journal articles</a:t>
            </a:r>
          </a:p>
        </p:txBody>
      </p:sp>
      <p:sp>
        <p:nvSpPr>
          <p:cNvPr id="14"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7</a:t>
            </a:fld>
            <a:endParaRPr lang="en-US" altLang="zh-TW" dirty="0"/>
          </a:p>
        </p:txBody>
      </p:sp>
      <p:sp>
        <p:nvSpPr>
          <p:cNvPr id="34" name="Rectangle 33">
            <a:extLst>
              <a:ext uri="{FF2B5EF4-FFF2-40B4-BE49-F238E27FC236}">
                <a16:creationId xmlns:a16="http://schemas.microsoft.com/office/drawing/2014/main" id="{E45A2EE7-2857-4AA5-ACBF-5A6FE6CD6087}"/>
              </a:ext>
            </a:extLst>
          </p:cNvPr>
          <p:cNvSpPr/>
          <p:nvPr/>
        </p:nvSpPr>
        <p:spPr>
          <a:xfrm>
            <a:off x="0" y="-27385"/>
            <a:ext cx="12192000" cy="1205915"/>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32" name="Picture 31">
            <a:extLst>
              <a:ext uri="{FF2B5EF4-FFF2-40B4-BE49-F238E27FC236}">
                <a16:creationId xmlns:a16="http://schemas.microsoft.com/office/drawing/2014/main" id="{A5059719-1FDA-42BF-A378-E70887573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4578" name="Rectangle 2"/>
          <p:cNvSpPr>
            <a:spLocks noGrp="1" noChangeArrowheads="1"/>
          </p:cNvSpPr>
          <p:nvPr>
            <p:ph type="title"/>
          </p:nvPr>
        </p:nvSpPr>
        <p:spPr>
          <a:xfrm>
            <a:off x="2531604" y="181310"/>
            <a:ext cx="7344816" cy="806784"/>
          </a:xfrm>
        </p:spPr>
        <p:txBody>
          <a:bodyPr/>
          <a:lstStyle/>
          <a:p>
            <a:pPr eaLnBrk="1" hangingPunct="1">
              <a:defRPr/>
            </a:pPr>
            <a:r>
              <a:rPr lang="en-US" altLang="zh-TW" sz="3600" b="1" i="1" dirty="0">
                <a:solidFill>
                  <a:schemeClr val="bg1"/>
                </a:solidFill>
                <a:latin typeface="Tahoma" pitchFamily="34" charset="0"/>
                <a:ea typeface="新細明體" pitchFamily="18" charset="-120"/>
              </a:rPr>
              <a:t>iSearch</a:t>
            </a:r>
            <a:endPar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endParaRPr>
          </a:p>
        </p:txBody>
      </p:sp>
      <p:pic>
        <p:nvPicPr>
          <p:cNvPr id="3" name="Picture 2">
            <a:extLst>
              <a:ext uri="{FF2B5EF4-FFF2-40B4-BE49-F238E27FC236}">
                <a16:creationId xmlns:a16="http://schemas.microsoft.com/office/drawing/2014/main" id="{6BE551C9-5511-47C3-B945-77E8292A3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9594" y="1808556"/>
            <a:ext cx="9470942" cy="4881608"/>
          </a:xfrm>
          <a:prstGeom prst="rect">
            <a:avLst/>
          </a:prstGeom>
        </p:spPr>
      </p:pic>
      <p:sp>
        <p:nvSpPr>
          <p:cNvPr id="13" name="AutoShape 16">
            <a:extLst>
              <a:ext uri="{FF2B5EF4-FFF2-40B4-BE49-F238E27FC236}">
                <a16:creationId xmlns:a16="http://schemas.microsoft.com/office/drawing/2014/main" id="{0302A67A-7A83-4715-A735-5DCDA2CECCC1}"/>
              </a:ext>
            </a:extLst>
          </p:cNvPr>
          <p:cNvSpPr>
            <a:spLocks noChangeArrowheads="1"/>
          </p:cNvSpPr>
          <p:nvPr/>
        </p:nvSpPr>
        <p:spPr bwMode="auto">
          <a:xfrm>
            <a:off x="2455636" y="6237312"/>
            <a:ext cx="3568356" cy="227053"/>
          </a:xfrm>
          <a:prstGeom prst="roundRect">
            <a:avLst>
              <a:gd name="adj" fmla="val 14394"/>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kumimoji="0" lang="zh-TW" altLang="zh-TW" sz="2400">
              <a:latin typeface="Times" panose="02020603050405020304" pitchFamily="18" charset="0"/>
            </a:endParaRPr>
          </a:p>
        </p:txBody>
      </p:sp>
      <p:sp>
        <p:nvSpPr>
          <p:cNvPr id="15" name="AutoShape 16">
            <a:extLst>
              <a:ext uri="{FF2B5EF4-FFF2-40B4-BE49-F238E27FC236}">
                <a16:creationId xmlns:a16="http://schemas.microsoft.com/office/drawing/2014/main" id="{7D7D8FE6-77EE-4315-AD88-E3CA702A2594}"/>
              </a:ext>
            </a:extLst>
          </p:cNvPr>
          <p:cNvSpPr>
            <a:spLocks noChangeArrowheads="1"/>
          </p:cNvSpPr>
          <p:nvPr/>
        </p:nvSpPr>
        <p:spPr bwMode="auto">
          <a:xfrm>
            <a:off x="7536160" y="2028931"/>
            <a:ext cx="811235" cy="276225"/>
          </a:xfrm>
          <a:prstGeom prst="roundRect">
            <a:avLst>
              <a:gd name="adj" fmla="val 14394"/>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kumimoji="0" lang="zh-TW" altLang="zh-TW" sz="2400">
              <a:latin typeface="Times" panose="02020603050405020304" pitchFamily="18" charset="0"/>
            </a:endParaRPr>
          </a:p>
        </p:txBody>
      </p:sp>
      <p:sp>
        <p:nvSpPr>
          <p:cNvPr id="18" name="Rectangle: Rounded Corners 17">
            <a:extLst>
              <a:ext uri="{FF2B5EF4-FFF2-40B4-BE49-F238E27FC236}">
                <a16:creationId xmlns:a16="http://schemas.microsoft.com/office/drawing/2014/main" id="{C94E48A6-63A1-4BBA-A0EC-97DA96408636}"/>
              </a:ext>
            </a:extLst>
          </p:cNvPr>
          <p:cNvSpPr/>
          <p:nvPr/>
        </p:nvSpPr>
        <p:spPr>
          <a:xfrm>
            <a:off x="8969642" y="2519903"/>
            <a:ext cx="2444770" cy="734266"/>
          </a:xfrm>
          <a:prstGeom prst="roundRect">
            <a:avLst/>
          </a:prstGeom>
          <a:solidFill>
            <a:schemeClr val="accent1">
              <a:lumMod val="20000"/>
              <a:lumOff val="80000"/>
            </a:schemeClr>
          </a:solidFill>
          <a:ln>
            <a:solidFill>
              <a:schemeClr val="accent3">
                <a:lumMod val="60000"/>
                <a:lumOff val="40000"/>
              </a:schemeClr>
            </a:solidFill>
          </a:ln>
          <a:effectLst>
            <a:glow rad="1397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altLang="zh-TW" sz="1600" dirty="0">
                <a:solidFill>
                  <a:srgbClr val="203457"/>
                </a:solidFill>
                <a:effectLst>
                  <a:outerShdw blurRad="38100" dist="38100" dir="2700000" algn="tl">
                    <a:srgbClr val="C0C0C0"/>
                  </a:outerShdw>
                </a:effectLst>
                <a:latin typeface="Calibri" panose="020F0502020204030204" pitchFamily="34" charset="0"/>
                <a:ea typeface="Tahoma" panose="020B0604030504040204" pitchFamily="34" charset="0"/>
                <a:cs typeface="Calibri" panose="020F0502020204030204" pitchFamily="34" charset="0"/>
              </a:rPr>
              <a:t>Select “Articles” from the search scope menu</a:t>
            </a:r>
            <a:endParaRPr lang="en-US" altLang="zh-TW" sz="1400" dirty="0">
              <a:solidFill>
                <a:srgbClr val="203457"/>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E0C1A785-E976-417E-8D0D-4E17E17826D3}"/>
              </a:ext>
            </a:extLst>
          </p:cNvPr>
          <p:cNvCxnSpPr>
            <a:cxnSpLocks/>
            <a:stCxn id="18" idx="1"/>
          </p:cNvCxnSpPr>
          <p:nvPr/>
        </p:nvCxnSpPr>
        <p:spPr>
          <a:xfrm flipH="1" flipV="1">
            <a:off x="8112226" y="2351928"/>
            <a:ext cx="857416" cy="5351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94764DD-2BAD-4109-9CFB-94C778C99B4A}"/>
              </a:ext>
            </a:extLst>
          </p:cNvPr>
          <p:cNvSpPr/>
          <p:nvPr/>
        </p:nvSpPr>
        <p:spPr>
          <a:xfrm>
            <a:off x="6321277" y="5787923"/>
            <a:ext cx="2876091" cy="734266"/>
          </a:xfrm>
          <a:prstGeom prst="roundRect">
            <a:avLst/>
          </a:prstGeom>
          <a:solidFill>
            <a:schemeClr val="accent1">
              <a:lumMod val="20000"/>
              <a:lumOff val="80000"/>
            </a:schemeClr>
          </a:solidFill>
          <a:ln>
            <a:solidFill>
              <a:schemeClr val="accent3">
                <a:lumMod val="60000"/>
                <a:lumOff val="40000"/>
              </a:schemeClr>
            </a:solidFill>
          </a:ln>
          <a:effectLst>
            <a:glow rad="1397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altLang="zh-TW" sz="1600" dirty="0">
                <a:solidFill>
                  <a:srgbClr val="203457"/>
                </a:solidFill>
                <a:latin typeface="Calibri" panose="020F0502020204030204" pitchFamily="34" charset="0"/>
                <a:ea typeface="Tahoma" panose="020B0604030504040204" pitchFamily="34" charset="0"/>
                <a:cs typeface="Calibri" panose="020F0502020204030204" pitchFamily="34" charset="0"/>
              </a:rPr>
              <a:t>Click the direct link to check for full text</a:t>
            </a:r>
            <a:endParaRPr lang="en-US" altLang="zh-TW" sz="1400" dirty="0">
              <a:solidFill>
                <a:srgbClr val="203457"/>
              </a:solidFill>
              <a:latin typeface="Calibri" panose="020F0502020204030204" pitchFamily="34" charset="0"/>
              <a:cs typeface="Calibri" panose="020F0502020204030204" pitchFamily="34" charset="0"/>
            </a:endParaRPr>
          </a:p>
        </p:txBody>
      </p:sp>
      <p:sp>
        <p:nvSpPr>
          <p:cNvPr id="20" name="標題 5">
            <a:extLst>
              <a:ext uri="{FF2B5EF4-FFF2-40B4-BE49-F238E27FC236}">
                <a16:creationId xmlns:a16="http://schemas.microsoft.com/office/drawing/2014/main" id="{C55DBE63-AB7E-40EC-956E-D711FD81CF94}"/>
              </a:ext>
            </a:extLst>
          </p:cNvPr>
          <p:cNvSpPr txBox="1">
            <a:spLocks/>
          </p:cNvSpPr>
          <p:nvPr/>
        </p:nvSpPr>
        <p:spPr bwMode="auto">
          <a:xfrm>
            <a:off x="10468832" y="6356353"/>
            <a:ext cx="945579" cy="35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b="1" i="1" dirty="0">
                <a:solidFill>
                  <a:srgbClr val="203457"/>
                </a:solidFill>
              </a:rPr>
              <a:t>The Basics</a:t>
            </a:r>
            <a:endParaRPr lang="zh-TW" altLang="en-US" sz="1000" b="1" i="1" dirty="0">
              <a:solidFill>
                <a:srgbClr val="203457"/>
              </a:solidFill>
            </a:endParaRPr>
          </a:p>
        </p:txBody>
      </p:sp>
    </p:spTree>
    <p:extLst>
      <p:ext uri="{BB962C8B-B14F-4D97-AF65-F5344CB8AC3E}">
        <p14:creationId xmlns:p14="http://schemas.microsoft.com/office/powerpoint/2010/main" val="77336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35ED94-78C8-47E6-9284-52463DDE4B94}"/>
              </a:ext>
            </a:extLst>
          </p:cNvPr>
          <p:cNvSpPr>
            <a:spLocks noGrp="1"/>
          </p:cNvSpPr>
          <p:nvPr>
            <p:ph type="sldNum" sz="quarter" idx="12"/>
          </p:nvPr>
        </p:nvSpPr>
        <p:spPr/>
        <p:txBody>
          <a:bodyPr/>
          <a:lstStyle/>
          <a:p>
            <a:pPr>
              <a:defRPr/>
            </a:pPr>
            <a:fld id="{6239489A-2D72-4777-82DE-253AD28C2B6C}" type="slidenum">
              <a:rPr lang="en-US" altLang="zh-TW" smtClean="0"/>
              <a:pPr>
                <a:defRPr/>
              </a:pPr>
              <a:t>8</a:t>
            </a:fld>
            <a:endParaRPr lang="en-US" altLang="zh-TW" dirty="0"/>
          </a:p>
        </p:txBody>
      </p:sp>
      <p:pic>
        <p:nvPicPr>
          <p:cNvPr id="12" name="Picture 11">
            <a:extLst>
              <a:ext uri="{FF2B5EF4-FFF2-40B4-BE49-F238E27FC236}">
                <a16:creationId xmlns:a16="http://schemas.microsoft.com/office/drawing/2014/main" id="{09C6DDE1-68DF-4927-91E5-DB4DBA5D24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7240" y="1196752"/>
            <a:ext cx="6480720" cy="4320480"/>
          </a:xfrm>
          <a:prstGeom prst="rect">
            <a:avLst/>
          </a:prstGeom>
        </p:spPr>
      </p:pic>
      <p:sp>
        <p:nvSpPr>
          <p:cNvPr id="13" name="標題 5">
            <a:extLst>
              <a:ext uri="{FF2B5EF4-FFF2-40B4-BE49-F238E27FC236}">
                <a16:creationId xmlns:a16="http://schemas.microsoft.com/office/drawing/2014/main" id="{59EE5312-FF9C-4F47-B447-6C5D769E704D}"/>
              </a:ext>
            </a:extLst>
          </p:cNvPr>
          <p:cNvSpPr>
            <a:spLocks noGrp="1"/>
          </p:cNvSpPr>
          <p:nvPr>
            <p:ph type="title"/>
          </p:nvPr>
        </p:nvSpPr>
        <p:spPr>
          <a:xfrm>
            <a:off x="479376" y="2132856"/>
            <a:ext cx="10363200" cy="2592288"/>
          </a:xfrm>
        </p:spPr>
        <p:txBody>
          <a:bodyPr/>
          <a:lstStyle/>
          <a:p>
            <a:r>
              <a:rPr lang="en-US" altLang="zh-TW" i="1" dirty="0">
                <a:solidFill>
                  <a:schemeClr val="accent4">
                    <a:lumMod val="50000"/>
                  </a:schemeClr>
                </a:solidFill>
                <a:latin typeface="Arial Black" panose="020B0A04020102020204" pitchFamily="34" charset="0"/>
              </a:rPr>
              <a:t>Tips and Highlights </a:t>
            </a:r>
            <a:br>
              <a:rPr lang="en-US" altLang="zh-TW" i="1" dirty="0">
                <a:solidFill>
                  <a:schemeClr val="accent4">
                    <a:lumMod val="50000"/>
                  </a:schemeClr>
                </a:solidFill>
                <a:latin typeface="Arial Black" panose="020B0A04020102020204" pitchFamily="34" charset="0"/>
              </a:rPr>
            </a:br>
            <a:r>
              <a:rPr lang="en-US" altLang="zh-TW" i="1" dirty="0">
                <a:solidFill>
                  <a:schemeClr val="accent4">
                    <a:lumMod val="50000"/>
                  </a:schemeClr>
                </a:solidFill>
                <a:latin typeface="Arial Black" panose="020B0A04020102020204" pitchFamily="34" charset="0"/>
              </a:rPr>
              <a:t>using Library – </a:t>
            </a:r>
            <a:br>
              <a:rPr lang="en-US" altLang="zh-TW" i="1" dirty="0">
                <a:solidFill>
                  <a:schemeClr val="accent4">
                    <a:lumMod val="50000"/>
                  </a:schemeClr>
                </a:solidFill>
                <a:latin typeface="Arial Black" panose="020B0A04020102020204" pitchFamily="34" charset="0"/>
              </a:rPr>
            </a:br>
            <a:r>
              <a:rPr lang="en-US" altLang="zh-TW" i="1" dirty="0">
                <a:solidFill>
                  <a:srgbClr val="4B7031"/>
                </a:solidFill>
                <a:latin typeface="Arial Black" panose="020B0A04020102020204" pitchFamily="34" charset="0"/>
              </a:rPr>
              <a:t>Borrowing Matters</a:t>
            </a:r>
            <a:br>
              <a:rPr lang="en-US" altLang="zh-TW" i="1" dirty="0">
                <a:solidFill>
                  <a:srgbClr val="333399"/>
                </a:solidFill>
                <a:effectLst>
                  <a:outerShdw blurRad="38100" dist="38100" dir="2700000" algn="tl">
                    <a:srgbClr val="000000">
                      <a:alpha val="43137"/>
                    </a:srgbClr>
                  </a:outerShdw>
                </a:effectLst>
                <a:latin typeface="Arial Black" panose="020B0A04020102020204" pitchFamily="34" charset="0"/>
              </a:rPr>
            </a:br>
            <a:endParaRPr lang="zh-TW" altLang="en-US" i="1" dirty="0">
              <a:solidFill>
                <a:srgbClr val="333399"/>
              </a:solidFill>
              <a:effectLst>
                <a:outerShdw blurRad="38100" dist="38100" dir="2700000" algn="tl">
                  <a:srgbClr val="000000">
                    <a:alpha val="43137"/>
                  </a:srgbClr>
                </a:outerShdw>
              </a:effectLst>
              <a:latin typeface="Arial Black" panose="020B0A04020102020204" pitchFamily="34" charset="0"/>
            </a:endParaRPr>
          </a:p>
        </p:txBody>
      </p:sp>
      <p:pic>
        <p:nvPicPr>
          <p:cNvPr id="14" name="Picture 13">
            <a:extLst>
              <a:ext uri="{FF2B5EF4-FFF2-40B4-BE49-F238E27FC236}">
                <a16:creationId xmlns:a16="http://schemas.microsoft.com/office/drawing/2014/main" id="{27017027-2045-4C0B-BA56-3D451FE5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Tree>
    <p:extLst>
      <p:ext uri="{BB962C8B-B14F-4D97-AF65-F5344CB8AC3E}">
        <p14:creationId xmlns:p14="http://schemas.microsoft.com/office/powerpoint/2010/main" val="438227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EB3504-1802-42E2-A490-CD6FCA31F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片 2"/>
          <p:cNvPicPr>
            <a:picLocks noChangeAspect="1"/>
          </p:cNvPicPr>
          <p:nvPr/>
        </p:nvPicPr>
        <p:blipFill rotWithShape="1">
          <a:blip r:embed="rId4"/>
          <a:srcRect t="2736"/>
          <a:stretch/>
        </p:blipFill>
        <p:spPr>
          <a:xfrm>
            <a:off x="1838073" y="887336"/>
            <a:ext cx="5707223" cy="5935285"/>
          </a:xfrm>
          <a:prstGeom prst="rect">
            <a:avLst/>
          </a:prstGeom>
        </p:spPr>
      </p:pic>
      <p:sp>
        <p:nvSpPr>
          <p:cNvPr id="8" name="Rectangle 7"/>
          <p:cNvSpPr/>
          <p:nvPr/>
        </p:nvSpPr>
        <p:spPr>
          <a:xfrm>
            <a:off x="7608168" y="3884521"/>
            <a:ext cx="3490434" cy="2308324"/>
          </a:xfrm>
          <a:prstGeom prst="rect">
            <a:avLst/>
          </a:prstGeom>
        </p:spPr>
        <p:txBody>
          <a:bodyPr wrap="square">
            <a:spAutoFit/>
          </a:bodyPr>
          <a:lstStyle/>
          <a:p>
            <a:r>
              <a:rPr lang="en-US" altLang="zh-TW" sz="1200" i="1" dirty="0">
                <a:latin typeface="Arial Narrow" panose="020B0606020202030204" pitchFamily="34" charset="0"/>
              </a:rPr>
              <a:t>Notes:	</a:t>
            </a:r>
            <a:endParaRPr lang="zh-TW" altLang="zh-TW" sz="1200" i="1" dirty="0">
              <a:latin typeface="Arial Narrow" panose="020B0606020202030204" pitchFamily="34" charset="0"/>
            </a:endParaRPr>
          </a:p>
          <a:p>
            <a:pPr marL="228600" indent="-228600">
              <a:buFont typeface="+mj-lt"/>
              <a:buAutoNum type="arabicPeriod"/>
            </a:pPr>
            <a:r>
              <a:rPr lang="en-GB" altLang="zh-TW" sz="1200" i="1" dirty="0">
                <a:latin typeface="Arial Narrow" panose="020B0606020202030204" pitchFamily="34" charset="0"/>
              </a:rPr>
              <a:t>The initial loan periods of 14-day, 30-day and 90-day loan items will be reduced to 7 days, 15 days and 30 days respectively if the items have been held by other users when the items are being checked out.</a:t>
            </a:r>
            <a:endParaRPr lang="zh-TW" altLang="zh-TW" sz="1200" i="1" dirty="0">
              <a:latin typeface="Arial Narrow" panose="020B0606020202030204" pitchFamily="34" charset="0"/>
            </a:endParaRPr>
          </a:p>
          <a:p>
            <a:pPr marL="228600" indent="-228600">
              <a:buFont typeface="+mj-lt"/>
              <a:buAutoNum type="arabicPeriod"/>
            </a:pPr>
            <a:r>
              <a:rPr lang="en-GB" altLang="zh-TW" sz="1200" i="1" dirty="0">
                <a:latin typeface="Arial Narrow" panose="020B0606020202030204" pitchFamily="34" charset="0"/>
              </a:rPr>
              <a:t>Borrowers must return their loan items before the expiry of their library membership.</a:t>
            </a:r>
          </a:p>
          <a:p>
            <a:pPr marL="228600" indent="-228600">
              <a:buFont typeface="+mj-lt"/>
              <a:buAutoNum type="arabicPeriod" startAt="3"/>
            </a:pPr>
            <a:r>
              <a:rPr lang="en-GB" altLang="zh-TW" sz="1200" i="1" dirty="0">
                <a:latin typeface="Arial Narrow" panose="020B0606020202030204" pitchFamily="34" charset="0"/>
              </a:rPr>
              <a:t>Please refer to the </a:t>
            </a:r>
            <a:r>
              <a:rPr lang="en-GB" altLang="zh-TW" sz="1200" i="1" dirty="0">
                <a:latin typeface="Arial Narrow" panose="020B0606020202030204" pitchFamily="34" charset="0"/>
                <a:hlinkClick r:id="rId5"/>
              </a:rPr>
              <a:t>Library Website for details </a:t>
            </a:r>
            <a:r>
              <a:rPr lang="en-GB" altLang="zh-TW" sz="1200" i="1" dirty="0">
                <a:latin typeface="Arial Narrow" panose="020B0606020202030204" pitchFamily="34" charset="0"/>
              </a:rPr>
              <a:t>of materials included under each type of loan items.</a:t>
            </a:r>
            <a:endParaRPr lang="zh-TW" altLang="zh-TW" sz="1200" i="1" dirty="0">
              <a:latin typeface="Arial Narrow" panose="020B0606020202030204" pitchFamily="34" charset="0"/>
            </a:endParaRPr>
          </a:p>
          <a:p>
            <a:pPr marL="228600" indent="-228600">
              <a:buFont typeface="+mj-lt"/>
              <a:buAutoNum type="arabicPeriod" startAt="3"/>
            </a:pPr>
            <a:r>
              <a:rPr lang="en-GB" altLang="zh-TW" sz="1200" i="1" dirty="0">
                <a:latin typeface="Arial Narrow" panose="020B0606020202030204" pitchFamily="34" charset="0"/>
              </a:rPr>
              <a:t>Three-hour loan items are for in-library use only. Some 3-hour loan items are restricted to specific types of library users. Please contact library counters for details.</a:t>
            </a:r>
            <a:endParaRPr lang="zh-TW" altLang="zh-TW" sz="1200" i="1" dirty="0">
              <a:latin typeface="Arial Narrow" panose="020B0606020202030204" pitchFamily="34" charset="0"/>
            </a:endParaRPr>
          </a:p>
        </p:txBody>
      </p:sp>
      <p:sp>
        <p:nvSpPr>
          <p:cNvPr id="2" name="Rounded Rectangle 1"/>
          <p:cNvSpPr/>
          <p:nvPr/>
        </p:nvSpPr>
        <p:spPr>
          <a:xfrm>
            <a:off x="3328544" y="1157183"/>
            <a:ext cx="1152128" cy="5529649"/>
          </a:xfrm>
          <a:prstGeom prst="roundRect">
            <a:avLst>
              <a:gd name="adj" fmla="val 630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9</a:t>
            </a:fld>
            <a:endParaRPr lang="en-US" altLang="zh-TW" dirty="0"/>
          </a:p>
        </p:txBody>
      </p:sp>
      <p:sp>
        <p:nvSpPr>
          <p:cNvPr id="15" name="Rectangle 14">
            <a:extLst>
              <a:ext uri="{FF2B5EF4-FFF2-40B4-BE49-F238E27FC236}">
                <a16:creationId xmlns:a16="http://schemas.microsoft.com/office/drawing/2014/main" id="{4F2BA284-8AF1-449D-B986-66CFC46B2B69}"/>
              </a:ext>
            </a:extLst>
          </p:cNvPr>
          <p:cNvSpPr/>
          <p:nvPr/>
        </p:nvSpPr>
        <p:spPr>
          <a:xfrm>
            <a:off x="0" y="-16357"/>
            <a:ext cx="12192000" cy="72757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sp>
        <p:nvSpPr>
          <p:cNvPr id="12" name="Rounded Rectangle 1"/>
          <p:cNvSpPr/>
          <p:nvPr/>
        </p:nvSpPr>
        <p:spPr>
          <a:xfrm>
            <a:off x="5449381" y="1157183"/>
            <a:ext cx="1078667" cy="5529649"/>
          </a:xfrm>
          <a:prstGeom prst="roundRect">
            <a:avLst>
              <a:gd name="adj" fmla="val 630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圓角矩形 3"/>
          <p:cNvSpPr/>
          <p:nvPr/>
        </p:nvSpPr>
        <p:spPr>
          <a:xfrm>
            <a:off x="1417640" y="782888"/>
            <a:ext cx="1656184" cy="269847"/>
          </a:xfrm>
          <a:prstGeom prst="roundRect">
            <a:avLst/>
          </a:prstGeom>
          <a:solidFill>
            <a:schemeClr val="accent2"/>
          </a:solidFill>
          <a:ln>
            <a:noFill/>
          </a:ln>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1400" dirty="0">
                <a:latin typeface="Tahoma" panose="020B0604030504040204" pitchFamily="34" charset="0"/>
                <a:ea typeface="Tahoma" panose="020B0604030504040204" pitchFamily="34" charset="0"/>
                <a:cs typeface="Tahoma" panose="020B0604030504040204" pitchFamily="34" charset="0"/>
              </a:rPr>
              <a:t>Academic Staff</a:t>
            </a:r>
            <a:endParaRPr lang="en-US" sz="1400" dirty="0">
              <a:latin typeface="Tahoma" panose="020B0604030504040204" pitchFamily="34" charset="0"/>
              <a:ea typeface="Tahoma" panose="020B0604030504040204" pitchFamily="34" charset="0"/>
              <a:cs typeface="Tahoma" panose="020B0604030504040204" pitchFamily="34" charset="0"/>
            </a:endParaRPr>
          </a:p>
        </p:txBody>
      </p:sp>
      <p:cxnSp>
        <p:nvCxnSpPr>
          <p:cNvPr id="17" name="直線接點 16"/>
          <p:cNvCxnSpPr>
            <a:endCxn id="2" idx="0"/>
          </p:cNvCxnSpPr>
          <p:nvPr/>
        </p:nvCxnSpPr>
        <p:spPr>
          <a:xfrm>
            <a:off x="3001037" y="917812"/>
            <a:ext cx="903571" cy="23937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圓角矩形 19"/>
          <p:cNvSpPr/>
          <p:nvPr/>
        </p:nvSpPr>
        <p:spPr>
          <a:xfrm>
            <a:off x="7608168" y="801360"/>
            <a:ext cx="3672408" cy="2489902"/>
          </a:xfrm>
          <a:prstGeom prst="roundRect">
            <a:avLst>
              <a:gd name="adj" fmla="val 5634"/>
            </a:avLst>
          </a:prstGeom>
          <a:solidFill>
            <a:schemeClr val="accent6">
              <a:lumMod val="75000"/>
            </a:schemeClr>
          </a:solidFill>
          <a:ln>
            <a:solidFill>
              <a:schemeClr val="accent6"/>
            </a:solidFill>
          </a:ln>
          <a:effectLst>
            <a:glow rad="101600">
              <a:schemeClr val="accent6">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1400" dirty="0">
                <a:latin typeface="Tahoma" panose="020B0604030504040204" pitchFamily="34" charset="0"/>
                <a:ea typeface="Tahoma" panose="020B0604030504040204" pitchFamily="34" charset="0"/>
                <a:cs typeface="Tahoma" panose="020B0604030504040204" pitchFamily="34" charset="0"/>
              </a:rPr>
              <a:t>Staff Dependant Card</a:t>
            </a:r>
          </a:p>
          <a:p>
            <a:pPr marL="285750" indent="-285750">
              <a:buFont typeface="Arial" panose="020B0604020202020204" pitchFamily="34" charset="0"/>
              <a:buChar char="•"/>
            </a:pPr>
            <a:r>
              <a:rPr lang="en-US" altLang="zh-TW" sz="1400" dirty="0">
                <a:latin typeface="Tahoma" panose="020B0604030504040204" pitchFamily="34" charset="0"/>
                <a:ea typeface="Tahoma" panose="020B0604030504040204" pitchFamily="34" charset="0"/>
                <a:cs typeface="Tahoma" panose="020B0604030504040204" pitchFamily="34" charset="0"/>
              </a:rPr>
              <a:t>Apply for Staff Dependant Card at </a:t>
            </a:r>
            <a:r>
              <a:rPr lang="en-US" altLang="zh-TW" sz="1400" b="1" u="sng" dirty="0">
                <a:solidFill>
                  <a:schemeClr val="tx1"/>
                </a:solidFill>
                <a:latin typeface="Tahoma" panose="020B0604030504040204" pitchFamily="34" charset="0"/>
                <a:ea typeface="Tahoma" panose="020B0604030504040204" pitchFamily="34" charset="0"/>
                <a:cs typeface="Tahoma" panose="020B0604030504040204" pitchFamily="34" charset="0"/>
              </a:rPr>
              <a:t>HRO</a:t>
            </a:r>
          </a:p>
          <a:p>
            <a:pPr marL="285750" indent="-285750" eaLnBrk="1" hangingPunct="1">
              <a:buFont typeface="Arial" panose="020B0604020202020204" pitchFamily="34" charset="0"/>
              <a:buChar char="•"/>
            </a:pPr>
            <a:r>
              <a:rPr lang="en-US" altLang="zh-TW" sz="1400" dirty="0">
                <a:latin typeface="Tahoma" panose="020B0604030504040204" pitchFamily="34" charset="0"/>
                <a:ea typeface="Tahoma" panose="020B0604030504040204" pitchFamily="34" charset="0"/>
                <a:cs typeface="Tahoma" panose="020B0604030504040204" pitchFamily="34" charset="0"/>
              </a:rPr>
              <a:t>Library privileges granted automatically</a:t>
            </a:r>
          </a:p>
          <a:p>
            <a:pPr marL="285750" indent="-285750" eaLnBrk="1" hangingPunct="1">
              <a:buFont typeface="Arial" panose="020B0604020202020204" pitchFamily="34" charset="0"/>
              <a:buChar char="•"/>
            </a:pPr>
            <a:r>
              <a:rPr lang="en-US" altLang="zh-TW" sz="1400" dirty="0">
                <a:latin typeface="Tahoma" panose="020B0604030504040204" pitchFamily="34" charset="0"/>
                <a:ea typeface="Tahoma" panose="020B0604030504040204" pitchFamily="34" charset="0"/>
                <a:cs typeface="Tahoma" panose="020B0604030504040204" pitchFamily="34" charset="0"/>
              </a:rPr>
              <a:t>Staff responsible for any overdue, damage or loss of items</a:t>
            </a:r>
          </a:p>
          <a:p>
            <a:pPr marL="285750" indent="-285750" eaLnBrk="1" hangingPunct="1">
              <a:buFont typeface="Arial" panose="020B0604020202020204" pitchFamily="34" charset="0"/>
              <a:buChar char="•"/>
            </a:pPr>
            <a:r>
              <a:rPr lang="en-US" altLang="zh-TW" sz="1400" dirty="0">
                <a:latin typeface="Tahoma" panose="020B0604030504040204" pitchFamily="34" charset="0"/>
                <a:ea typeface="Tahoma" panose="020B0604030504040204" pitchFamily="34" charset="0"/>
                <a:cs typeface="Tahoma" panose="020B0604030504040204" pitchFamily="34" charset="0"/>
              </a:rPr>
              <a:t>Child dependants below age of 12 must be accompanied by their parents </a:t>
            </a:r>
            <a:r>
              <a:rPr lang="en-HK" altLang="zh-TW" sz="1400" dirty="0">
                <a:latin typeface="Tahoma" panose="020B0604030504040204" pitchFamily="34" charset="0"/>
                <a:ea typeface="Tahoma" panose="020B0604030504040204" pitchFamily="34" charset="0"/>
                <a:cs typeface="Tahoma" panose="020B0604030504040204" pitchFamily="34" charset="0"/>
              </a:rPr>
              <a:t>when staying inside the Library</a:t>
            </a:r>
            <a:endParaRPr lang="en-US" altLang="zh-TW" sz="1400" dirty="0">
              <a:latin typeface="Tahoma" panose="020B0604030504040204" pitchFamily="34" charset="0"/>
              <a:ea typeface="Tahoma" panose="020B0604030504040204" pitchFamily="34" charset="0"/>
              <a:cs typeface="Tahoma" panose="020B0604030504040204" pitchFamily="34" charset="0"/>
            </a:endParaRPr>
          </a:p>
        </p:txBody>
      </p:sp>
      <p:sp>
        <p:nvSpPr>
          <p:cNvPr id="18" name="標題 5">
            <a:extLst>
              <a:ext uri="{FF2B5EF4-FFF2-40B4-BE49-F238E27FC236}">
                <a16:creationId xmlns:a16="http://schemas.microsoft.com/office/drawing/2014/main" id="{45C33284-CF06-47E2-BAF7-72B37B1645C0}"/>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D1869C75-6D77-4D6C-86FD-1A54EA1B9A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10" name="Title 6"/>
          <p:cNvSpPr>
            <a:spLocks noGrp="1"/>
          </p:cNvSpPr>
          <p:nvPr>
            <p:ph type="title"/>
          </p:nvPr>
        </p:nvSpPr>
        <p:spPr>
          <a:xfrm>
            <a:off x="1919537" y="-122632"/>
            <a:ext cx="8170429" cy="887336"/>
          </a:xfrm>
          <a:noFill/>
          <a:ln>
            <a:noFill/>
          </a:ln>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Loan Quota and Loan Period</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cxnSp>
        <p:nvCxnSpPr>
          <p:cNvPr id="7" name="Connector: Elbow 6">
            <a:extLst>
              <a:ext uri="{FF2B5EF4-FFF2-40B4-BE49-F238E27FC236}">
                <a16:creationId xmlns:a16="http://schemas.microsoft.com/office/drawing/2014/main" id="{CA10A77E-BFF3-46B5-9A17-AA99BC8387C1}"/>
              </a:ext>
            </a:extLst>
          </p:cNvPr>
          <p:cNvCxnSpPr/>
          <p:nvPr/>
        </p:nvCxnSpPr>
        <p:spPr>
          <a:xfrm flipV="1">
            <a:off x="6096000" y="815664"/>
            <a:ext cx="1600142" cy="355824"/>
          </a:xfrm>
          <a:prstGeom prst="bentConnector3">
            <a:avLst/>
          </a:prstGeom>
          <a:ln w="28575">
            <a:solidFill>
              <a:srgbClr val="F796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821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17071</TotalTime>
  <Words>2152</Words>
  <Application>Microsoft Office PowerPoint</Application>
  <PresentationFormat>Widescreen</PresentationFormat>
  <Paragraphs>338</Paragraphs>
  <Slides>46</Slides>
  <Notes>12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Alegreya Sans</vt:lpstr>
      <vt:lpstr>Arial Unicode MS</vt:lpstr>
      <vt:lpstr>黑体</vt:lpstr>
      <vt:lpstr>YAFdJjTk5UU 0</vt:lpstr>
      <vt:lpstr>微軟正黑體</vt:lpstr>
      <vt:lpstr>新細明體</vt:lpstr>
      <vt:lpstr>細明體</vt:lpstr>
      <vt:lpstr>Arial</vt:lpstr>
      <vt:lpstr>Arial Black</vt:lpstr>
      <vt:lpstr>Arial Narrow</vt:lpstr>
      <vt:lpstr>Calibri</vt:lpstr>
      <vt:lpstr>Garamond</vt:lpstr>
      <vt:lpstr>Tahoma</vt:lpstr>
      <vt:lpstr>Times</vt:lpstr>
      <vt:lpstr>Times New Roman</vt:lpstr>
      <vt:lpstr>Wingdings</vt:lpstr>
      <vt:lpstr>Office Theme</vt:lpstr>
      <vt:lpstr>PowerPoint Presentation</vt:lpstr>
      <vt:lpstr>Outline</vt:lpstr>
      <vt:lpstr>PowerPoint Presentation</vt:lpstr>
      <vt:lpstr>PowerPoint Presentation</vt:lpstr>
      <vt:lpstr> </vt:lpstr>
      <vt:lpstr>iSearch</vt:lpstr>
      <vt:lpstr>iSearch</vt:lpstr>
      <vt:lpstr>Tips and Highlights  using Library –  Borrowing Matters </vt:lpstr>
      <vt:lpstr>Loan Quota and Loan Period</vt:lpstr>
      <vt:lpstr>PowerPoint Presentation</vt:lpstr>
      <vt:lpstr>MyLibrary Record</vt:lpstr>
      <vt:lpstr>Inter-campus Delivery</vt:lpstr>
      <vt:lpstr>PowerPoint Presentation</vt:lpstr>
      <vt:lpstr>PowerPoint Presentation</vt:lpstr>
      <vt:lpstr>Requesting Items Not Available at EdUHK</vt:lpstr>
      <vt:lpstr>PowerPoint Presentation</vt:lpstr>
      <vt:lpstr>PowerPoint Presentation</vt:lpstr>
      <vt:lpstr>In-Person Access to Other Libraries</vt:lpstr>
      <vt:lpstr>Apply JULAC Card Online</vt:lpstr>
      <vt:lpstr>PowerPoint Presentation</vt:lpstr>
      <vt:lpstr>Recommendations</vt:lpstr>
      <vt:lpstr>Recommendations</vt:lpstr>
      <vt:lpstr>E-Priority Policy</vt:lpstr>
      <vt:lpstr>PowerPoint Presentation</vt:lpstr>
      <vt:lpstr>Place Materials in Reserve</vt:lpstr>
      <vt:lpstr>Course Pack Production</vt:lpstr>
      <vt:lpstr>Library Skills Workshops  for Your Students</vt:lpstr>
      <vt:lpstr>PowerPoint Presentation</vt:lpstr>
      <vt:lpstr>Electronic Resources</vt:lpstr>
      <vt:lpstr>PowerPoint Presentation</vt:lpstr>
      <vt:lpstr>PowerPoint Presentation</vt:lpstr>
      <vt:lpstr>PowerPoint Presentation</vt:lpstr>
      <vt:lpstr>Libkey Nomad</vt:lpstr>
      <vt:lpstr>EdUHK Research Repository</vt:lpstr>
      <vt:lpstr>EdVideo (Local TV Programmes)</vt:lpstr>
      <vt:lpstr>Library Research Services</vt:lpstr>
      <vt:lpstr>Citation Information</vt:lpstr>
      <vt:lpstr>PowerPoint Presentation</vt:lpstr>
      <vt:lpstr>PowerPoint Presentation</vt:lpstr>
      <vt:lpstr>Scite_</vt:lpstr>
      <vt:lpstr>PowerPoint Presentation</vt:lpstr>
      <vt:lpstr>SEN Study Rooms /  Faculty Reading Rooms at 1/F</vt:lpstr>
      <vt:lpstr>PowerPoint Presentation</vt:lpstr>
      <vt:lpstr>Future Classrooms</vt:lpstr>
      <vt:lpstr>Video Production in Library</vt:lpstr>
      <vt:lpstr>PowerPoint Presentation</vt:lpstr>
    </vt:vector>
  </TitlesOfParts>
  <Company>The Hong Kong Institute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Facilities</dc:title>
  <dc:creator>HKIEd</dc:creator>
  <cp:lastModifiedBy>IP, Pui Chung Cherrie [LIB]</cp:lastModifiedBy>
  <cp:revision>890</cp:revision>
  <cp:lastPrinted>2016-09-06T03:05:55Z</cp:lastPrinted>
  <dcterms:created xsi:type="dcterms:W3CDTF">2009-09-21T02:29:08Z</dcterms:created>
  <dcterms:modified xsi:type="dcterms:W3CDTF">2025-07-25T07:54:22Z</dcterms:modified>
</cp:coreProperties>
</file>