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8"/>
  </p:notesMasterIdLst>
  <p:sldIdLst>
    <p:sldId id="338" r:id="rId2"/>
    <p:sldId id="339" r:id="rId3"/>
    <p:sldId id="351" r:id="rId4"/>
    <p:sldId id="370" r:id="rId5"/>
    <p:sldId id="346" r:id="rId6"/>
    <p:sldId id="363" r:id="rId7"/>
    <p:sldId id="348" r:id="rId8"/>
    <p:sldId id="324" r:id="rId9"/>
    <p:sldId id="276" r:id="rId10"/>
    <p:sldId id="354" r:id="rId11"/>
    <p:sldId id="366" r:id="rId12"/>
    <p:sldId id="323" r:id="rId13"/>
    <p:sldId id="326" r:id="rId14"/>
    <p:sldId id="367" r:id="rId15"/>
    <p:sldId id="355" r:id="rId16"/>
    <p:sldId id="336" r:id="rId17"/>
    <p:sldId id="328" r:id="rId18"/>
    <p:sldId id="356" r:id="rId19"/>
    <p:sldId id="280" r:id="rId20"/>
    <p:sldId id="313" r:id="rId21"/>
    <p:sldId id="314" r:id="rId22"/>
    <p:sldId id="316" r:id="rId23"/>
    <p:sldId id="293" r:id="rId24"/>
    <p:sldId id="295" r:id="rId25"/>
    <p:sldId id="294" r:id="rId26"/>
    <p:sldId id="286" r:id="rId27"/>
    <p:sldId id="287" r:id="rId28"/>
    <p:sldId id="288" r:id="rId29"/>
    <p:sldId id="289" r:id="rId30"/>
    <p:sldId id="373" r:id="rId31"/>
    <p:sldId id="296" r:id="rId32"/>
    <p:sldId id="357" r:id="rId33"/>
    <p:sldId id="372" r:id="rId34"/>
    <p:sldId id="264" r:id="rId35"/>
    <p:sldId id="290" r:id="rId36"/>
    <p:sldId id="291" r:id="rId37"/>
    <p:sldId id="360" r:id="rId38"/>
    <p:sldId id="309" r:id="rId39"/>
    <p:sldId id="320" r:id="rId40"/>
    <p:sldId id="321" r:id="rId41"/>
    <p:sldId id="322" r:id="rId42"/>
    <p:sldId id="361" r:id="rId43"/>
    <p:sldId id="266" r:id="rId44"/>
    <p:sldId id="267" r:id="rId45"/>
    <p:sldId id="270" r:id="rId46"/>
    <p:sldId id="269" r:id="rId47"/>
    <p:sldId id="271" r:id="rId48"/>
    <p:sldId id="362" r:id="rId49"/>
    <p:sldId id="299" r:id="rId50"/>
    <p:sldId id="272" r:id="rId51"/>
    <p:sldId id="327" r:id="rId52"/>
    <p:sldId id="334" r:id="rId53"/>
    <p:sldId id="371" r:id="rId54"/>
    <p:sldId id="302" r:id="rId55"/>
    <p:sldId id="325" r:id="rId56"/>
    <p:sldId id="359" r:id="rId5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1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pos="2139" userDrawn="1">
          <p15:clr>
            <a:srgbClr val="A4A3A4"/>
          </p15:clr>
        </p15:guide>
        <p15:guide id="6" pos="55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G, Sau King Bonnie [LIB]" initials="PSKB[" lastIdx="4" clrIdx="0">
    <p:extLst>
      <p:ext uri="{19B8F6BF-5375-455C-9EA6-DF929625EA0E}">
        <p15:presenceInfo xmlns:p15="http://schemas.microsoft.com/office/powerpoint/2012/main" userId="S-1-5-21-362188173-1902112676-2242252349-87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D5FF"/>
    <a:srgbClr val="FF9933"/>
    <a:srgbClr val="FEE198"/>
    <a:srgbClr val="FFEFBD"/>
    <a:srgbClr val="FF9900"/>
    <a:srgbClr val="FA7A7A"/>
    <a:srgbClr val="F4F4F5"/>
    <a:srgbClr val="1967D2"/>
    <a:srgbClr val="11EF7B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5157" autoAdjust="0"/>
  </p:normalViewPr>
  <p:slideViewPr>
    <p:cSldViewPr snapToGrid="0">
      <p:cViewPr varScale="1">
        <p:scale>
          <a:sx n="105" d="100"/>
          <a:sy n="105" d="100"/>
        </p:scale>
        <p:origin x="672" y="108"/>
      </p:cViewPr>
      <p:guideLst>
        <p:guide pos="461"/>
        <p:guide orient="horz" pos="2115"/>
        <p:guide pos="3840"/>
        <p:guide pos="7219"/>
        <p:guide pos="2139"/>
        <p:guide pos="55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7DE2E-2112-43B2-8787-A3283DEF4097}" type="datetimeFigureOut">
              <a:rPr lang="en-US" smtClean="0"/>
              <a:t>31/7/2025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DA1C7-6EF4-446F-AE3F-6978C001D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1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99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99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4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247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12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457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DA1C7-6EF4-446F-AE3F-6978C001D8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03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A1C7-6EF4-446F-AE3F-6978C001D8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8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4427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>
                <a:ea typeface="+mn-ea"/>
              </a:rPr>
              <a:t>如要更改頁面內容，請先點擊頁面，將已選取的透明方塊移走以進行修改，修改完成後再把方塊移回原位。</a:t>
            </a:r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B8F60-1D56-4D7B-8D14-0073EC9879D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04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5118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>
                <a:ea typeface="+mn-ea"/>
              </a:rPr>
              <a:t>如要更改頁面內容，請先點擊頁面，將已選取的透明方塊移走以進行修改，修改完成後再把方塊移回原位。</a:t>
            </a:r>
            <a:endParaRPr lang="zh-TW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3823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如要更改頁面內容，請先點擊頁面，將已選取的透明方塊移走以進行修改，修改完成後再把方塊移回原位。</a:t>
            </a:r>
            <a:endParaRPr kumimoji="0" lang="en-US" altLang="zh-TW" sz="12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kumimoji="0" lang="en-US" altLang="zh-TW" sz="1200" dirty="0">
                <a:solidFill>
                  <a:schemeClr val="tx1"/>
                </a:solidFill>
                <a:latin typeface="+mn-lt"/>
                <a:ea typeface="+mn-ea"/>
              </a:rPr>
              <a:t>New add: </a:t>
            </a:r>
            <a:r>
              <a:rPr kumimoji="1" lang="en-US" altLang="zh-TW" sz="1200" dirty="0">
                <a:solidFill>
                  <a:prstClr val="black"/>
                </a:solidFill>
                <a:latin typeface="Tahoma" pitchFamily="34" charset="0"/>
                <a:ea typeface="+mn-ea"/>
              </a:rPr>
              <a:t>All loans may be </a:t>
            </a:r>
            <a:r>
              <a:rPr kumimoji="1" lang="en-US" altLang="zh-TW" sz="1200" dirty="0">
                <a:solidFill>
                  <a:srgbClr val="FF0000"/>
                </a:solidFill>
                <a:latin typeface="Tahoma" pitchFamily="34" charset="0"/>
                <a:ea typeface="+mn-ea"/>
              </a:rPr>
              <a:t>renewed up to 90 days </a:t>
            </a:r>
            <a:r>
              <a:rPr kumimoji="1" lang="en-US" altLang="zh-TW" sz="1200" dirty="0">
                <a:solidFill>
                  <a:prstClr val="black"/>
                </a:solidFill>
                <a:latin typeface="Tahoma" pitchFamily="34" charset="0"/>
                <a:ea typeface="+mn-ea"/>
              </a:rPr>
              <a:t>unless a hold or recall has been placed by a local user of the lending library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437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如要更改頁面內容，請先點擊頁面，將已選取的透明方塊移走以進行修改，修改完成後再把方塊移回原位。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add: </a:t>
            </a:r>
            <a:r>
              <a:rPr kumimoji="1" lang="en-US" altLang="zh-TW" sz="1200" dirty="0">
                <a:solidFill>
                  <a:prstClr val="black"/>
                </a:solidFill>
                <a:latin typeface="Tahoma" pitchFamily="34" charset="0"/>
              </a:rPr>
              <a:t>All loans may be </a:t>
            </a:r>
            <a:r>
              <a:rPr kumimoji="1" lang="en-US" altLang="zh-TW" sz="1200" dirty="0">
                <a:solidFill>
                  <a:srgbClr val="FF0000"/>
                </a:solidFill>
                <a:latin typeface="Tahoma" pitchFamily="34" charset="0"/>
              </a:rPr>
              <a:t>renewed up to 45 days </a:t>
            </a:r>
            <a:r>
              <a:rPr kumimoji="1" lang="en-US" altLang="zh-TW" sz="1200" dirty="0">
                <a:solidFill>
                  <a:prstClr val="black"/>
                </a:solidFill>
                <a:latin typeface="Tahoma" pitchFamily="34" charset="0"/>
              </a:rPr>
              <a:t>unless a hold or recall has been placed by a local user of the lending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657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>
              <a:ea typeface="新細明體" panose="02020500000000000000" pitchFamily="18" charset="-12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36600" indent="-282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33475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587500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39938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4971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543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115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687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6BD7D-C9EC-400A-9A46-F8828C68AB6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53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4511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>
                <a:ea typeface="新細明體" panose="02020500000000000000" pitchFamily="18" charset="-120"/>
              </a:rPr>
              <a:t>New add: HKALL items</a:t>
            </a:r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1E1DA-7925-4E3A-9D09-AA895F56410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179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E1338-0619-4407-A209-8485628493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75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6188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D603E-E60F-40EA-8FED-2EC6A4A577F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63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0152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6164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4141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3562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2031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9B074-E0AE-4924-A003-48054DB2F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877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A1C7-6EF4-446F-AE3F-6978C001D8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11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36600" indent="-282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33475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587500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39938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4971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543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115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68738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87E0E0-3028-4A6F-B750-0D84B0A1588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011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5016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>
                <a:ea typeface="+mn-ea"/>
              </a:rPr>
              <a:t>如要更改頁面內容，請先點擊頁面，將已選取的透明方塊移走以進行修改，修改完成後再把方塊移回原位。</a:t>
            </a:r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66C-9F0A-4807-B309-EEC587FD279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3218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>
                <a:ea typeface="+mn-ea"/>
              </a:rPr>
              <a:t>如要更改頁面內容，請先點擊頁面，將已選取的透明方塊移走以進行修改，修改完成後再把方塊移回原位。</a:t>
            </a:r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B9E13-967A-4E0A-86C3-08BEC6FD600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746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>
                <a:ea typeface="+mn-ea"/>
              </a:rPr>
              <a:t>如要更改頁面內容，請先點擊頁面，將已選取的透明方塊移走以進行修改，修改完成後再把方塊移回原位。</a:t>
            </a:r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F054C-2BB8-4953-8AC8-38CAEEC24EB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7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5202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4079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82784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51403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93771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96899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6278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7015C-A201-4ED2-BF12-C6871532916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531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A1C7-6EF4-446F-AE3F-6978C001D8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066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A1C7-6EF4-446F-AE3F-6978C001D82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412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ea typeface="新細明體" panose="02020500000000000000" pitchFamily="18" charset="-12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6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6D3562-5EEC-43B2-BE11-3156E12CABE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37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0119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4AEE2-255A-44CD-8D75-F44900269A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140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A1C7-6EF4-446F-AE3F-6978C001D82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300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DA1C7-6EF4-446F-AE3F-6978C001D8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6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4380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2575" y="815975"/>
            <a:ext cx="7261225" cy="408463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422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A2250-27B1-491F-929A-AE5CB50FA5C5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3D1-8FFA-4F62-B6EF-C1AE7D58EFEE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1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EFF4-D851-405E-A982-F92BACB5186F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50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2FC75-7DF1-483E-8509-781E41E3BCB0}" type="datetime1">
              <a:rPr lang="en-US" altLang="zh-TW" smtClean="0"/>
              <a:t>31/7/2025</a:t>
            </a:fld>
            <a:endParaRPr lang="en-US" altLang="zh-TW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EDUHK Library 202020202020Orientation 2025/2026</a:t>
            </a:r>
            <a:endParaRPr lang="en-US" altLang="zh-TW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AD5B5-B691-41E3-BCB7-F8BAB1E7D555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6430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AABD-F15A-4A14-89FD-90E07F6136A9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67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38E49-6669-4157-ADB9-B9006D369483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6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193E2-5E08-471A-BD72-2A84F6066AE5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0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0461-2CC3-44C2-AD86-894E0312F3C6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5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F824-FF7C-4EC8-B9AA-7234939F7008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0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6A80-DC40-4F66-A4AD-B967125EE42A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2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CCFDA-A213-4A37-90B7-117855F85A7D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9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5DC1-2CB4-44DE-8328-44BBA7EED034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0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EE423-E9DB-4BE3-96F3-7B0316F4412F}" type="datetime1">
              <a:rPr lang="en-US" smtClean="0"/>
              <a:t>31/7/2025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EDUHK Library 202020202020Orientation 2025/2026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8CE8C-4BD1-499A-8B92-D8C2E70A6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8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" Target="slide19.xml"/><Relationship Id="rId7" Type="http://schemas.openxmlformats.org/officeDocument/2006/relationships/slide" Target="slide41.xml"/><Relationship Id="rId12" Type="http://schemas.openxmlformats.org/officeDocument/2006/relationships/slide" Target="slide42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37.xml"/><Relationship Id="rId5" Type="http://schemas.openxmlformats.org/officeDocument/2006/relationships/slide" Target="slide35.xml"/><Relationship Id="rId10" Type="http://schemas.openxmlformats.org/officeDocument/2006/relationships/slide" Target="slide18.xml"/><Relationship Id="rId4" Type="http://schemas.openxmlformats.org/officeDocument/2006/relationships/slide" Target="slide32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about/policies-regulations/regulations#4.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slide" Target="slide42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https://www.lib.eduhk.hk/access-borrowing/julac-library-cards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slide" Target="slide40.xml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slide" Target="slide42.xml"/><Relationship Id="rId5" Type="http://schemas.openxmlformats.org/officeDocument/2006/relationships/image" Target="../media/image72.png"/><Relationship Id="rId10" Type="http://schemas.openxmlformats.org/officeDocument/2006/relationships/image" Target="../media/image74.png"/><Relationship Id="rId4" Type="http://schemas.openxmlformats.org/officeDocument/2006/relationships/image" Target="../media/image71.jpe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access-borrowing/julac-library-card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teaching-learning-support/workshop-materials#Skill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sms.lib.eduhk.hk/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about/policies-regulations/regulation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lib.eduhk.hk/zoom" TargetMode="External"/><Relationship Id="rId3" Type="http://schemas.openxmlformats.org/officeDocument/2006/relationships/image" Target="../media/image107.png"/><Relationship Id="rId7" Type="http://schemas.openxmlformats.org/officeDocument/2006/relationships/hyperlink" Target="mailto:libinfo@eduhk.hk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11" Type="http://schemas.openxmlformats.org/officeDocument/2006/relationships/image" Target="../media/image112.jpeg"/><Relationship Id="rId5" Type="http://schemas.openxmlformats.org/officeDocument/2006/relationships/image" Target="../media/image109.png"/><Relationship Id="rId10" Type="http://schemas.microsoft.com/office/2007/relationships/hdphoto" Target="../media/hdphoto16.wdp"/><Relationship Id="rId4" Type="http://schemas.openxmlformats.org/officeDocument/2006/relationships/image" Target="../media/image108.png"/><Relationship Id="rId9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F7BF42-0306-49A3-54F6-1BEE4699E849}"/>
              </a:ext>
            </a:extLst>
          </p:cNvPr>
          <p:cNvSpPr txBox="1"/>
          <p:nvPr/>
        </p:nvSpPr>
        <p:spPr>
          <a:xfrm>
            <a:off x="3141957" y="1619275"/>
            <a:ext cx="1036531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Impact" panose="020B0806030902050204" pitchFamily="34" charset="0"/>
                <a:ea typeface="Noto Sans JP DemiLight" panose="020B0200000000000000" pitchFamily="34" charset="-128"/>
                <a:cs typeface="Tahoma" panose="020B0604030504040204" pitchFamily="34" charset="0"/>
              </a:rPr>
              <a:t>ORIENTATION</a:t>
            </a:r>
            <a:endParaRPr lang="en-US" sz="13800" dirty="0">
              <a:solidFill>
                <a:schemeClr val="bg1"/>
              </a:solidFill>
            </a:endParaRPr>
          </a:p>
        </p:txBody>
      </p:sp>
      <p:pic>
        <p:nvPicPr>
          <p:cNvPr id="4" name="Picture 3" descr="A model of a building&#10;&#10;AI-generated content may be incorrect.">
            <a:extLst>
              <a:ext uri="{FF2B5EF4-FFF2-40B4-BE49-F238E27FC236}">
                <a16:creationId xmlns:a16="http://schemas.microsoft.com/office/drawing/2014/main" id="{DB3DEB96-EF0D-8C5A-90FC-8842A8EF5D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47083">
            <a:off x="-696224" y="2710153"/>
            <a:ext cx="9896029" cy="543449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0F7BF16-1D96-EF04-5000-A3E70D5DE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274320"/>
            <a:ext cx="7013448" cy="3560947"/>
          </a:xfrm>
        </p:spPr>
        <p:txBody>
          <a:bodyPr anchor="t">
            <a:normAutofit/>
          </a:bodyPr>
          <a:lstStyle/>
          <a:p>
            <a:pPr algn="l"/>
            <a:r>
              <a:rPr lang="en-US" sz="13800" dirty="0">
                <a:solidFill>
                  <a:schemeClr val="bg1"/>
                </a:solidFill>
                <a:latin typeface="Impact" panose="020B0806030902050204" pitchFamily="34" charset="0"/>
                <a:ea typeface="Noto Sans JP DemiLight" panose="020B0200000000000000" pitchFamily="34" charset="-128"/>
                <a:cs typeface="Tahoma" panose="020B0604030504040204" pitchFamily="34" charset="0"/>
              </a:rPr>
              <a:t>LIBRARY</a:t>
            </a:r>
            <a:endParaRPr lang="en-US" sz="9600" dirty="0">
              <a:solidFill>
                <a:schemeClr val="bg1"/>
              </a:solidFill>
              <a:latin typeface="Impact" panose="020B0806030902050204" pitchFamily="34" charset="0"/>
              <a:ea typeface="Noto Sans JP DemiLight" panose="020B02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DC54A-525B-BAA0-4EBD-9C6237EF5892}"/>
              </a:ext>
            </a:extLst>
          </p:cNvPr>
          <p:cNvSpPr txBox="1"/>
          <p:nvPr/>
        </p:nvSpPr>
        <p:spPr>
          <a:xfrm>
            <a:off x="9315739" y="3542879"/>
            <a:ext cx="2755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2025/2026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4" name="Picture 6" descr="EdUHK Library">
            <a:extLst>
              <a:ext uri="{FF2B5EF4-FFF2-40B4-BE49-F238E27FC236}">
                <a16:creationId xmlns:a16="http://schemas.microsoft.com/office/drawing/2014/main" id="{23A0F4C9-B5E2-5AC7-919B-3906ABA0A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996064"/>
            <a:ext cx="2436766" cy="5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dUHK">
            <a:extLst>
              <a:ext uri="{FF2B5EF4-FFF2-40B4-BE49-F238E27FC236}">
                <a16:creationId xmlns:a16="http://schemas.microsoft.com/office/drawing/2014/main" id="{BF111436-309E-AB4D-73D2-27D36423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045"/>
                    </a14:imgEffect>
                    <a14:imgEffect>
                      <a14:saturation sat="351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871206"/>
            <a:ext cx="2140156" cy="66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9B57E77F-1CA0-3B29-659A-3E8E3ADB3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9025" y="911916"/>
            <a:ext cx="27400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LP/F – Open 24 Hours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2E1323-F558-92EF-7881-B5FB4E33F7B4}"/>
              </a:ext>
            </a:extLst>
          </p:cNvPr>
          <p:cNvSpPr/>
          <p:nvPr/>
        </p:nvSpPr>
        <p:spPr>
          <a:xfrm>
            <a:off x="626332" y="1854793"/>
            <a:ext cx="5120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Located on LP/F of MMW Library, EI Hub provides a co-working space for students who are carrying out projects or starting their own businesses. EI Hub opens 24 hours and is available for advance online booking by EdUHK students.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A3E049-5386-57F5-9416-0DF3FDE0B237}"/>
              </a:ext>
            </a:extLst>
          </p:cNvPr>
          <p:cNvSpPr txBox="1"/>
          <p:nvPr/>
        </p:nvSpPr>
        <p:spPr>
          <a:xfrm>
            <a:off x="678073" y="478086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FACILITIES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FAAD6-550B-036A-A9B5-6EB45F61A7D8}"/>
              </a:ext>
            </a:extLst>
          </p:cNvPr>
          <p:cNvSpPr txBox="1"/>
          <p:nvPr/>
        </p:nvSpPr>
        <p:spPr>
          <a:xfrm>
            <a:off x="612759" y="734749"/>
            <a:ext cx="4304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EI Hub </a:t>
            </a:r>
          </a:p>
        </p:txBody>
      </p:sp>
      <p:pic>
        <p:nvPicPr>
          <p:cNvPr id="9" name="Picture 8" descr="A sign on a wall&#10;&#10;AI-generated content may be incorrect.">
            <a:extLst>
              <a:ext uri="{FF2B5EF4-FFF2-40B4-BE49-F238E27FC236}">
                <a16:creationId xmlns:a16="http://schemas.microsoft.com/office/drawing/2014/main" id="{0482613F-5720-5373-C5B1-A0B2F73A16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95734"/>
            <a:ext cx="3450566" cy="2976112"/>
          </a:xfrm>
          <a:prstGeom prst="rect">
            <a:avLst/>
          </a:prstGeom>
        </p:spPr>
      </p:pic>
      <p:pic>
        <p:nvPicPr>
          <p:cNvPr id="11" name="Picture 10" descr="A room with a projector screen&#10;&#10;AI-generated content may be incorrect.">
            <a:extLst>
              <a:ext uri="{FF2B5EF4-FFF2-40B4-BE49-F238E27FC236}">
                <a16:creationId xmlns:a16="http://schemas.microsoft.com/office/drawing/2014/main" id="{D88428F1-C35A-63D4-7170-6C13BBCD4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45" y="3887108"/>
            <a:ext cx="5266250" cy="2962266"/>
          </a:xfrm>
          <a:prstGeom prst="rect">
            <a:avLst/>
          </a:prstGeom>
        </p:spPr>
      </p:pic>
      <p:pic>
        <p:nvPicPr>
          <p:cNvPr id="17" name="Picture 16" descr="A white shelves with books on them&#10;&#10;AI-generated content may be incorrect.">
            <a:extLst>
              <a:ext uri="{FF2B5EF4-FFF2-40B4-BE49-F238E27FC236}">
                <a16:creationId xmlns:a16="http://schemas.microsoft.com/office/drawing/2014/main" id="{C4BE56AD-15B9-4FC2-1AB3-55DEDEE7C8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69"/>
          <a:stretch/>
        </p:blipFill>
        <p:spPr>
          <a:xfrm>
            <a:off x="3476444" y="3887108"/>
            <a:ext cx="3416968" cy="29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3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Breakdancer">
                <a:extLst>
                  <a:ext uri="{FF2B5EF4-FFF2-40B4-BE49-F238E27FC236}">
                    <a16:creationId xmlns:a16="http://schemas.microsoft.com/office/drawing/2014/main" id="{186CD72F-5E26-70AA-A366-3C6CE406FB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5151294"/>
                  </p:ext>
                </p:extLst>
              </p:nvPr>
            </p:nvGraphicFramePr>
            <p:xfrm>
              <a:off x="5568033" y="436041"/>
              <a:ext cx="5990787" cy="609039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90787" cy="6090394"/>
                    </a:xfrm>
                    <a:prstGeom prst="rect">
                      <a:avLst/>
                    </a:prstGeom>
                    <a:effectLst>
                      <a:outerShdw dist="38100" dir="10800000" sx="1000" sy="1000" algn="r" rotWithShape="0">
                        <a:prstClr val="black"/>
                      </a:outerShdw>
                    </a:effectLst>
                  </am3d:spPr>
                  <am3d:camera>
                    <am3d:pos x="0" y="0" z="697269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28945" d="1000000"/>
                    <am3d:preTrans dx="-88360" dy="-14363778" dz="-611485"/>
                    <am3d:scale>
                      <am3d:sx n="1000000" d="1000000"/>
                      <am3d:sy n="1000000" d="1000000"/>
                      <am3d:sz n="1000000" d="1000000"/>
                    </am3d:scale>
                    <am3d:rot ax="563540" ay="-2733069" az="-404075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E9DE012E-A134-456F-84FE-255F9AAD75C6}">
                      <a3danim:posterFrame xmlns:a3danim="http://schemas.microsoft.com/office/drawing/2018/animation/model3d" animId="1"/>
                    </a:ext>
                  </am3d:extLst>
                  <am3d:objViewport viewportSz="72774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Breakdancer">
                <a:extLst>
                  <a:ext uri="{FF2B5EF4-FFF2-40B4-BE49-F238E27FC236}">
                    <a16:creationId xmlns:a16="http://schemas.microsoft.com/office/drawing/2014/main" id="{186CD72F-5E26-70AA-A366-3C6CE406FB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8033" y="436041"/>
                <a:ext cx="5990787" cy="6090394"/>
              </a:xfrm>
              <a:prstGeom prst="rect">
                <a:avLst/>
              </a:prstGeom>
              <a:effectLst>
                <a:outerShdw dist="38100" dir="10800000" sx="1000" sy="1000" algn="r" rotWithShape="0">
                  <a:prstClr val="black"/>
                </a:outerShdw>
              </a:effectLst>
            </p:spPr>
          </p:pic>
        </mc:Fallback>
      </mc:AlternateContent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1EBE616B-1EFE-4F49-9E05-96F6CE1E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2E4D3C-5523-4F46-D639-E0F6FC9149F2}"/>
              </a:ext>
            </a:extLst>
          </p:cNvPr>
          <p:cNvSpPr txBox="1"/>
          <p:nvPr/>
        </p:nvSpPr>
        <p:spPr>
          <a:xfrm>
            <a:off x="633179" y="2647936"/>
            <a:ext cx="4934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FUTURE CLASSROOMS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8E30D0-649C-E18C-03EE-8607E496DC04}"/>
              </a:ext>
            </a:extLst>
          </p:cNvPr>
          <p:cNvSpPr txBox="1"/>
          <p:nvPr/>
        </p:nvSpPr>
        <p:spPr>
          <a:xfrm>
            <a:off x="669460" y="3977173"/>
            <a:ext cx="47281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+mj-lt"/>
              </a:rPr>
              <a:t>Jointly developed by </a:t>
            </a:r>
            <a:r>
              <a:rPr lang="en-US" sz="1200" dirty="0" err="1">
                <a:latin typeface="+mj-lt"/>
              </a:rPr>
              <a:t>EdUHK</a:t>
            </a:r>
            <a:r>
              <a:rPr lang="en-US" sz="1200" dirty="0">
                <a:latin typeface="+mj-lt"/>
              </a:rPr>
              <a:t> units and experts, eight Future Classrooms were built in </a:t>
            </a:r>
            <a:r>
              <a:rPr lang="en-US" sz="1200" dirty="0" err="1">
                <a:latin typeface="+mj-lt"/>
              </a:rPr>
              <a:t>Mong</a:t>
            </a:r>
            <a:r>
              <a:rPr lang="en-US" sz="1200" dirty="0">
                <a:latin typeface="+mj-lt"/>
              </a:rPr>
              <a:t> Man Wai Library between 2018 and 2021. Designed for evolving pedagogy and IT trends, they offer students and staff innovative teaching and learning experiences with cutting-edge technologies.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0B6F8-1602-DA95-4CEE-F1412C38CAC1}"/>
              </a:ext>
            </a:extLst>
          </p:cNvPr>
          <p:cNvSpPr txBox="1"/>
          <p:nvPr/>
        </p:nvSpPr>
        <p:spPr>
          <a:xfrm>
            <a:off x="726485" y="2334004"/>
            <a:ext cx="1257552" cy="3139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HIGHLIGHTS</a:t>
            </a:r>
          </a:p>
        </p:txBody>
      </p:sp>
      <p:pic>
        <p:nvPicPr>
          <p:cNvPr id="4" name="Picture 3" descr="A close up of a robotic arm&#10;&#10;AI-generated content may be incorrect.">
            <a:extLst>
              <a:ext uri="{FF2B5EF4-FFF2-40B4-BE49-F238E27FC236}">
                <a16:creationId xmlns:a16="http://schemas.microsoft.com/office/drawing/2014/main" id="{48E8C05C-3959-6E9B-6EF8-BF01638C33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155" y="-1"/>
            <a:ext cx="2587924" cy="2035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B05A8-C6AE-C62C-E8E3-0A70B8314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76" b="99697" l="9361" r="89498">
                        <a14:foregroundMark x1="32877" y1="82424" x2="28995" y2="98788"/>
                        <a14:foregroundMark x1="66667" y1="19091" x2="68493" y2="7576"/>
                        <a14:foregroundMark x1="54566" y1="91515" x2="51826" y2="97879"/>
                        <a14:foregroundMark x1="69178" y1="93939" x2="67580" y2="99091"/>
                        <a14:foregroundMark x1="49087" y1="97879" x2="48402" y2="9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651" y="6055742"/>
            <a:ext cx="2664472" cy="20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1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1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A75D83-F5E1-89D5-0DEC-6D7F2F7624FB}"/>
              </a:ext>
            </a:extLst>
          </p:cNvPr>
          <p:cNvSpPr txBox="1"/>
          <p:nvPr/>
        </p:nvSpPr>
        <p:spPr>
          <a:xfrm>
            <a:off x="6069545" y="4102807"/>
            <a:ext cx="26428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Specially designed for creative arts</a:t>
            </a:r>
          </a:p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Professional audio-visual facilities for performance and recording</a:t>
            </a:r>
          </a:p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Moveable partition boards for zoning and artworks display, etc.</a:t>
            </a:r>
            <a:endParaRPr lang="en-US" sz="1200" b="1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A27D87B-5261-4C48-92E8-04015CE51F45}"/>
              </a:ext>
            </a:extLst>
          </p:cNvPr>
          <p:cNvSpPr/>
          <p:nvPr/>
        </p:nvSpPr>
        <p:spPr>
          <a:xfrm>
            <a:off x="6362845" y="2559900"/>
            <a:ext cx="82663" cy="82663"/>
          </a:xfrm>
          <a:prstGeom prst="flowChartConnector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shade val="50000"/>
              <a:hueOff val="0"/>
              <a:satOff val="0"/>
              <a:lumOff val="14385"/>
              <a:alphaOff val="0"/>
            </a:schemeClr>
          </a:lnRef>
          <a:fillRef idx="3">
            <a:schemeClr val="accent3">
              <a:shade val="50000"/>
              <a:hueOff val="0"/>
              <a:satOff val="0"/>
              <a:lumOff val="14385"/>
              <a:alphaOff val="0"/>
            </a:schemeClr>
          </a:fillRef>
          <a:effectRef idx="2">
            <a:schemeClr val="accent3">
              <a:shade val="50000"/>
              <a:hueOff val="0"/>
              <a:satOff val="0"/>
              <a:lumOff val="14385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1EBE616B-1EFE-4F49-9E05-96F6CE1E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0E040-FD34-4805-A062-C1FF60CA09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570" y="1728174"/>
            <a:ext cx="2679768" cy="1792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21D761-92C6-46FA-A21F-87A259E8CB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2405" y="1728175"/>
            <a:ext cx="2655383" cy="1792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6F5ADF-FA1B-F62B-A7D4-4DC4857D3C8A}"/>
              </a:ext>
            </a:extLst>
          </p:cNvPr>
          <p:cNvSpPr txBox="1"/>
          <p:nvPr/>
        </p:nvSpPr>
        <p:spPr>
          <a:xfrm>
            <a:off x="3304704" y="3594538"/>
            <a:ext cx="221702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ts val="588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Future Primary &amp; Secondary Classroom (1/F)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09BDF-CD1F-1FC6-270D-D5DE2AF50E8E}"/>
              </a:ext>
            </a:extLst>
          </p:cNvPr>
          <p:cNvSpPr txBox="1"/>
          <p:nvPr/>
        </p:nvSpPr>
        <p:spPr>
          <a:xfrm>
            <a:off x="6116570" y="3594538"/>
            <a:ext cx="2462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88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Creative Arts Room (1/F)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F8092C-F164-2AD7-A134-E8B5031FB185}"/>
              </a:ext>
            </a:extLst>
          </p:cNvPr>
          <p:cNvSpPr txBox="1"/>
          <p:nvPr/>
        </p:nvSpPr>
        <p:spPr>
          <a:xfrm>
            <a:off x="8787057" y="3594538"/>
            <a:ext cx="2566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88"/>
              </a:spcAft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Future Early Childhood &amp; Primary Classroom (1/F</a:t>
            </a:r>
            <a:r>
              <a:rPr lang="en-US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200" b="1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BA3C68-1F24-8564-EC69-F1CF0C409D7C}"/>
              </a:ext>
            </a:extLst>
          </p:cNvPr>
          <p:cNvSpPr txBox="1"/>
          <p:nvPr/>
        </p:nvSpPr>
        <p:spPr>
          <a:xfrm>
            <a:off x="639050" y="3594538"/>
            <a:ext cx="231437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Creative Lab (G/F)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2FF85-30D3-3E9F-5B1A-B3330139E450}"/>
              </a:ext>
            </a:extLst>
          </p:cNvPr>
          <p:cNvSpPr txBox="1"/>
          <p:nvPr/>
        </p:nvSpPr>
        <p:spPr>
          <a:xfrm>
            <a:off x="639050" y="4120410"/>
            <a:ext cx="2217028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622300">
              <a:lnSpc>
                <a:spcPct val="90000"/>
              </a:lnSpc>
              <a:spcBef>
                <a:spcPct val="0"/>
              </a:spcBef>
              <a:spcAft>
                <a:spcPts val="588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+mj-lt"/>
              </a:rPr>
              <a:t>VR-AR Media Equipment and Software</a:t>
            </a:r>
          </a:p>
          <a:p>
            <a:pPr marL="171450" lvl="0" indent="-171450" defTabSz="622300">
              <a:spcBef>
                <a:spcPct val="0"/>
              </a:spcBef>
              <a:spcAft>
                <a:spcPts val="588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+mj-lt"/>
              </a:rPr>
              <a:t>Video-conferencing and Recording Equipment,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F0FFA-912F-083D-CBEE-E39466608FEF}"/>
              </a:ext>
            </a:extLst>
          </p:cNvPr>
          <p:cNvSpPr txBox="1"/>
          <p:nvPr/>
        </p:nvSpPr>
        <p:spPr>
          <a:xfrm>
            <a:off x="3386313" y="4102807"/>
            <a:ext cx="2053810" cy="1096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622300">
              <a:lnSpc>
                <a:spcPct val="90000"/>
              </a:lnSpc>
              <a:spcBef>
                <a:spcPct val="0"/>
              </a:spcBef>
              <a:spcAft>
                <a:spcPts val="588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Designed for students at senior primary to junior secondary levels</a:t>
            </a:r>
          </a:p>
          <a:p>
            <a:pPr marL="171450" lvl="0" indent="-171450" defTabSz="622300">
              <a:lnSpc>
                <a:spcPts val="1100"/>
              </a:lnSpc>
              <a:spcBef>
                <a:spcPct val="0"/>
              </a:spcBef>
              <a:spcAft>
                <a:spcPts val="588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Moveable and flappable 4K interactive touch-screen displays,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49AE9D-E74C-9451-B51D-959B291F2ACE}"/>
              </a:ext>
            </a:extLst>
          </p:cNvPr>
          <p:cNvSpPr txBox="1"/>
          <p:nvPr/>
        </p:nvSpPr>
        <p:spPr>
          <a:xfrm>
            <a:off x="8798496" y="4130300"/>
            <a:ext cx="274320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Designed for school children at kindergarten to junior primary levels with custom-made furniture for young children</a:t>
            </a:r>
          </a:p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Different lighting effects, 4K projectors, opaque projectors, projection screen and projection wall, etc.</a:t>
            </a:r>
            <a:endParaRPr lang="en-US" sz="1200" b="1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room with many chairs and tables&#10;&#10;AI-generated content may be incorrect.">
            <a:extLst>
              <a:ext uri="{FF2B5EF4-FFF2-40B4-BE49-F238E27FC236}">
                <a16:creationId xmlns:a16="http://schemas.microsoft.com/office/drawing/2014/main" id="{8FFD3F4C-EC24-4ECC-8686-18C7FEFA0B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0" y="1728177"/>
            <a:ext cx="2688396" cy="1792264"/>
          </a:xfrm>
          <a:prstGeom prst="rect">
            <a:avLst/>
          </a:prstGeom>
        </p:spPr>
      </p:pic>
      <p:pic>
        <p:nvPicPr>
          <p:cNvPr id="16" name="Picture 15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673A61E2-3C24-9FB9-040A-771E687418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581" y="1728174"/>
            <a:ext cx="2654964" cy="1792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960E21-F4A2-55CF-F5C6-2D813DB00A14}"/>
              </a:ext>
            </a:extLst>
          </p:cNvPr>
          <p:cNvSpPr txBox="1"/>
          <p:nvPr/>
        </p:nvSpPr>
        <p:spPr>
          <a:xfrm>
            <a:off x="586878" y="460475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FACILITIES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47FE-7C2B-A23F-C71A-17C1870EC63E}"/>
              </a:ext>
            </a:extLst>
          </p:cNvPr>
          <p:cNvSpPr txBox="1"/>
          <p:nvPr/>
        </p:nvSpPr>
        <p:spPr>
          <a:xfrm>
            <a:off x="586878" y="747581"/>
            <a:ext cx="4934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Future Classrooms</a:t>
            </a:r>
          </a:p>
        </p:txBody>
      </p:sp>
    </p:spTree>
    <p:extLst>
      <p:ext uri="{BB962C8B-B14F-4D97-AF65-F5344CB8AC3E}">
        <p14:creationId xmlns:p14="http://schemas.microsoft.com/office/powerpoint/2010/main" val="244367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A27D87B-5261-4C48-92E8-04015CE51F45}"/>
              </a:ext>
            </a:extLst>
          </p:cNvPr>
          <p:cNvSpPr/>
          <p:nvPr/>
        </p:nvSpPr>
        <p:spPr>
          <a:xfrm>
            <a:off x="6362845" y="2559900"/>
            <a:ext cx="82663" cy="82663"/>
          </a:xfrm>
          <a:prstGeom prst="flowChartConnector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shade val="50000"/>
              <a:hueOff val="0"/>
              <a:satOff val="0"/>
              <a:lumOff val="14385"/>
              <a:alphaOff val="0"/>
            </a:schemeClr>
          </a:lnRef>
          <a:fillRef idx="3">
            <a:schemeClr val="accent3">
              <a:shade val="50000"/>
              <a:hueOff val="0"/>
              <a:satOff val="0"/>
              <a:lumOff val="14385"/>
              <a:alphaOff val="0"/>
            </a:schemeClr>
          </a:fillRef>
          <a:effectRef idx="2">
            <a:schemeClr val="accent3">
              <a:shade val="50000"/>
              <a:hueOff val="0"/>
              <a:satOff val="0"/>
              <a:lumOff val="14385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886E42D7-9E03-4521-B729-470B88A93725}"/>
              </a:ext>
            </a:extLst>
          </p:cNvPr>
          <p:cNvSpPr/>
          <p:nvPr/>
        </p:nvSpPr>
        <p:spPr>
          <a:xfrm>
            <a:off x="6603077" y="4716363"/>
            <a:ext cx="82663" cy="82663"/>
          </a:xfrm>
          <a:prstGeom prst="flowChartConnector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shade val="50000"/>
              <a:hueOff val="0"/>
              <a:satOff val="0"/>
              <a:lumOff val="28770"/>
              <a:alphaOff val="0"/>
            </a:schemeClr>
          </a:lnRef>
          <a:fillRef idx="3">
            <a:schemeClr val="accent3">
              <a:shade val="50000"/>
              <a:hueOff val="0"/>
              <a:satOff val="0"/>
              <a:lumOff val="28770"/>
              <a:alphaOff val="0"/>
            </a:schemeClr>
          </a:fillRef>
          <a:effectRef idx="2">
            <a:schemeClr val="accent3">
              <a:shade val="50000"/>
              <a:hueOff val="0"/>
              <a:satOff val="0"/>
              <a:lumOff val="2877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1EBE616B-1EFE-4F49-9E05-96F6CE1E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BD1E6-99AD-47F4-A5A5-FBA193CF3A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2" y="1889860"/>
            <a:ext cx="3123937" cy="19163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A5247-FF9F-4CDF-907A-E365DF0ACA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2" y="3938752"/>
            <a:ext cx="3149801" cy="2141368"/>
          </a:xfrm>
          <a:prstGeom prst="rect">
            <a:avLst/>
          </a:prstGeom>
        </p:spPr>
      </p:pic>
      <p:sp>
        <p:nvSpPr>
          <p:cNvPr id="16" name="Rectangle: Diagonal Corners Snipped 15">
            <a:extLst>
              <a:ext uri="{FF2B5EF4-FFF2-40B4-BE49-F238E27FC236}">
                <a16:creationId xmlns:a16="http://schemas.microsoft.com/office/drawing/2014/main" id="{88452132-A1EA-4FF5-B149-8048F924A796}"/>
              </a:ext>
            </a:extLst>
          </p:cNvPr>
          <p:cNvSpPr/>
          <p:nvPr/>
        </p:nvSpPr>
        <p:spPr>
          <a:xfrm>
            <a:off x="3057733" y="3938753"/>
            <a:ext cx="2949584" cy="2141368"/>
          </a:xfrm>
          <a:prstGeom prst="snip2DiagRect">
            <a:avLst>
              <a:gd name="adj1" fmla="val 0"/>
              <a:gd name="adj2" fmla="val 0"/>
            </a:avLst>
          </a:prstGeom>
          <a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3B73BD-B37D-43EC-BE7A-271B94D79B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086" y="1889860"/>
            <a:ext cx="2942769" cy="1903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26D99-5A01-253D-5FE0-A3C7422EDEA0}"/>
              </a:ext>
            </a:extLst>
          </p:cNvPr>
          <p:cNvSpPr txBox="1"/>
          <p:nvPr/>
        </p:nvSpPr>
        <p:spPr>
          <a:xfrm>
            <a:off x="656555" y="2197637"/>
            <a:ext cx="2401178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One of the largest VR CAVEs in Hong Kong supporting 360-degree interactive 4-side and floor projection as well as surround sound system</a:t>
            </a:r>
          </a:p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a VR Experience Area with VR treadmill and extra wide gaming station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7E961A-1D0B-8315-8B02-E7C840FF5ADA}"/>
              </a:ext>
            </a:extLst>
          </p:cNvPr>
          <p:cNvSpPr txBox="1"/>
          <p:nvPr/>
        </p:nvSpPr>
        <p:spPr>
          <a:xfrm>
            <a:off x="586878" y="5184490"/>
            <a:ext cx="2340247" cy="89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6223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Designed for STEM and Makerspace classes</a:t>
            </a:r>
          </a:p>
          <a:p>
            <a:pPr marL="171450" lvl="0" indent="-171450" defTabSz="6223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One 4K projector &amp; Two 4K 86” interactive LCD panels,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017B1-6C83-9346-AAA9-4D517A859789}"/>
              </a:ext>
            </a:extLst>
          </p:cNvPr>
          <p:cNvSpPr txBox="1"/>
          <p:nvPr/>
        </p:nvSpPr>
        <p:spPr>
          <a:xfrm>
            <a:off x="9229486" y="4956736"/>
            <a:ext cx="2230677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6223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Designed for classes by Library and other academic units</a:t>
            </a:r>
          </a:p>
          <a:p>
            <a:pPr marL="171450" lvl="0" indent="-171450" defTabSz="6223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42 notebook computers</a:t>
            </a:r>
          </a:p>
          <a:p>
            <a:pPr marL="171450" lvl="0" indent="-171450" defTabSz="6223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PTZ cameras and ceiling mic arrays for 2-way video communications and online/hybrid teaching, etc.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4D7115-F91F-2948-FC6E-8AFE2F9C2AD4}"/>
              </a:ext>
            </a:extLst>
          </p:cNvPr>
          <p:cNvSpPr txBox="1"/>
          <p:nvPr/>
        </p:nvSpPr>
        <p:spPr>
          <a:xfrm>
            <a:off x="9294840" y="2228941"/>
            <a:ext cx="253687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Specially designed for students with special education needs</a:t>
            </a:r>
          </a:p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Induction loop system for hearing aids</a:t>
            </a:r>
          </a:p>
          <a:p>
            <a:pPr marL="171450" indent="-171450">
              <a:spcAft>
                <a:spcPts val="588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32:10 extra-wide video projection wall for visual stimulations, etc.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C05DF8-5258-C946-6C81-EB24F2FCD3FB}"/>
              </a:ext>
            </a:extLst>
          </p:cNvPr>
          <p:cNvSpPr txBox="1"/>
          <p:nvPr/>
        </p:nvSpPr>
        <p:spPr>
          <a:xfrm>
            <a:off x="586878" y="460475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FACILITIES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2E4D3C-5523-4F46-D639-E0F6FC9149F2}"/>
              </a:ext>
            </a:extLst>
          </p:cNvPr>
          <p:cNvSpPr txBox="1"/>
          <p:nvPr/>
        </p:nvSpPr>
        <p:spPr>
          <a:xfrm>
            <a:off x="586878" y="747581"/>
            <a:ext cx="4934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Future Classrooms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73465-490D-4D4F-0D79-B36D66616790}"/>
              </a:ext>
            </a:extLst>
          </p:cNvPr>
          <p:cNvSpPr txBox="1"/>
          <p:nvPr/>
        </p:nvSpPr>
        <p:spPr>
          <a:xfrm>
            <a:off x="661063" y="1889860"/>
            <a:ext cx="2340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defTabSz="622300">
              <a:spcBef>
                <a:spcPct val="0"/>
              </a:spcBef>
              <a:spcAft>
                <a:spcPct val="35000"/>
              </a:spcAft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Extended Reality Room (2/F)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9E485-4527-CD8A-EBCF-8C867A7EC08D}"/>
              </a:ext>
            </a:extLst>
          </p:cNvPr>
          <p:cNvSpPr txBox="1"/>
          <p:nvPr/>
        </p:nvSpPr>
        <p:spPr>
          <a:xfrm>
            <a:off x="9242586" y="1889860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88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Special Education Room (1/F)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DDE3A-9DBD-0AD6-9895-62152E9B6433}"/>
              </a:ext>
            </a:extLst>
          </p:cNvPr>
          <p:cNvSpPr txBox="1"/>
          <p:nvPr/>
        </p:nvSpPr>
        <p:spPr>
          <a:xfrm>
            <a:off x="669652" y="4862183"/>
            <a:ext cx="7669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22300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STEM Room (2/F)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C793C1-3FAB-C0EE-793F-DA0241880C99}"/>
              </a:ext>
            </a:extLst>
          </p:cNvPr>
          <p:cNvSpPr txBox="1"/>
          <p:nvPr/>
        </p:nvSpPr>
        <p:spPr>
          <a:xfrm>
            <a:off x="9242416" y="4625003"/>
            <a:ext cx="2949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22300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e-Learning Studio (2/F)</a:t>
            </a:r>
          </a:p>
        </p:txBody>
      </p:sp>
    </p:spTree>
    <p:extLst>
      <p:ext uri="{BB962C8B-B14F-4D97-AF65-F5344CB8AC3E}">
        <p14:creationId xmlns:p14="http://schemas.microsoft.com/office/powerpoint/2010/main" val="578378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5086A-3D54-8453-1758-68F328355B1D}"/>
              </a:ext>
            </a:extLst>
          </p:cNvPr>
          <p:cNvSpPr txBox="1"/>
          <p:nvPr/>
        </p:nvSpPr>
        <p:spPr>
          <a:xfrm>
            <a:off x="1000986" y="796810"/>
            <a:ext cx="50709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0" b="1" dirty="0">
                <a:solidFill>
                  <a:schemeClr val="accent4"/>
                </a:solidFill>
                <a:latin typeface="Impact" panose="020B0806030902050204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HOW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1EBE616B-1EFE-4F49-9E05-96F6CE1E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5915D-06AF-4A10-532A-A76470BAB9DB}"/>
              </a:ext>
            </a:extLst>
          </p:cNvPr>
          <p:cNvSpPr txBox="1"/>
          <p:nvPr/>
        </p:nvSpPr>
        <p:spPr>
          <a:xfrm>
            <a:off x="2282558" y="2110012"/>
            <a:ext cx="36074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0" b="1" dirty="0">
                <a:solidFill>
                  <a:schemeClr val="accent4"/>
                </a:solidFill>
                <a:latin typeface="Impact" panose="020B0806030902050204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CAN</a:t>
            </a:r>
            <a:endParaRPr lang="en-US" sz="12000" dirty="0">
              <a:latin typeface="Impact" panose="020B0806030902050204" pitchFamily="34" charset="0"/>
            </a:endParaRPr>
          </a:p>
        </p:txBody>
      </p:sp>
      <p:pic>
        <p:nvPicPr>
          <p:cNvPr id="2" name="Picture 1" descr="A drawing of a phone booth&#10;&#10;AI-generated content may be incorrect.">
            <a:extLst>
              <a:ext uri="{FF2B5EF4-FFF2-40B4-BE49-F238E27FC236}">
                <a16:creationId xmlns:a16="http://schemas.microsoft.com/office/drawing/2014/main" id="{27586CDA-DA74-1EA5-62FD-501EBEFE7E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1378" l="9986" r="90999">
                        <a14:foregroundMark x1="14487" y1="74227" x2="26020" y2="84630"/>
                        <a14:foregroundMark x1="26020" y1="84630" x2="36850" y2="86129"/>
                        <a14:foregroundMark x1="12377" y1="74602" x2="22504" y2="84161"/>
                        <a14:foregroundMark x1="22504" y1="84161" x2="30661" y2="85005"/>
                        <a14:foregroundMark x1="64557" y1="30928" x2="66385" y2="68885"/>
                        <a14:foregroundMark x1="55837" y1="17713" x2="54852" y2="53515"/>
                        <a14:foregroundMark x1="59072" y1="15183" x2="77356" y2="18182"/>
                        <a14:foregroundMark x1="61322" y1="18182" x2="74402" y2="21743"/>
                        <a14:foregroundMark x1="59353" y1="23055" x2="60197" y2="48641"/>
                        <a14:foregroundMark x1="58509" y1="58950" x2="56118" y2="69634"/>
                        <a14:foregroundMark x1="56118" y1="69634" x2="56259" y2="70478"/>
                        <a14:foregroundMark x1="58228" y1="85848" x2="86498" y2="77788"/>
                        <a14:foregroundMark x1="44726" y1="85567" x2="56962" y2="86692"/>
                        <a14:foregroundMark x1="56962" y1="86692" x2="80591" y2="82193"/>
                        <a14:foregroundMark x1="80591" y1="82193" x2="83263" y2="80694"/>
                        <a14:foregroundMark x1="15331" y1="72634" x2="18565" y2="87535"/>
                        <a14:foregroundMark x1="18565" y1="87535" x2="57384" y2="88379"/>
                        <a14:foregroundMark x1="57384" y1="88379" x2="80450" y2="81912"/>
                        <a14:foregroundMark x1="80450" y1="81912" x2="90999" y2="75351"/>
                        <a14:foregroundMark x1="90999" y1="75351" x2="89873" y2="72165"/>
                        <a14:foregroundMark x1="85795" y1="34583" x2="83685" y2="51359"/>
                        <a14:foregroundMark x1="12377" y1="71790" x2="8720" y2="78725"/>
                        <a14:foregroundMark x1="8720" y1="78725" x2="13783" y2="89316"/>
                        <a14:foregroundMark x1="13783" y1="89316" x2="17300" y2="90909"/>
                        <a14:foregroundMark x1="12377" y1="74321" x2="16034" y2="85848"/>
                        <a14:foregroundMark x1="16034" y1="85848" x2="24332" y2="88004"/>
                        <a14:foregroundMark x1="12940" y1="72352" x2="16456" y2="82287"/>
                        <a14:foregroundMark x1="16456" y1="82287" x2="18425" y2="82568"/>
                        <a14:foregroundMark x1="86076" y1="23618" x2="85795" y2="50047"/>
                        <a14:foregroundMark x1="91280" y1="73383" x2="62588" y2="89972"/>
                        <a14:foregroundMark x1="62588" y1="89972" x2="33052" y2="91378"/>
                        <a14:foregroundMark x1="33052" y1="91378" x2="27567" y2="90722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7080"/>
          <a:stretch/>
        </p:blipFill>
        <p:spPr>
          <a:xfrm>
            <a:off x="3964568" y="1371600"/>
            <a:ext cx="3850950" cy="4776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E8E0D-1C93-3D0B-5F51-633586BA9837}"/>
              </a:ext>
            </a:extLst>
          </p:cNvPr>
          <p:cNvSpPr txBox="1"/>
          <p:nvPr/>
        </p:nvSpPr>
        <p:spPr>
          <a:xfrm>
            <a:off x="6409398" y="2110012"/>
            <a:ext cx="59272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0" b="1" dirty="0">
                <a:solidFill>
                  <a:schemeClr val="accent4"/>
                </a:solidFill>
                <a:latin typeface="Impact" panose="020B0806030902050204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YOU BOOK?</a:t>
            </a:r>
            <a:endParaRPr lang="en-US" sz="12000" dirty="0">
              <a:solidFill>
                <a:schemeClr val="accent4"/>
              </a:solidFill>
              <a:latin typeface="Impact" panose="020B0806030902050204" pitchFamily="34" charset="0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40A0ADA-535D-D7C2-9118-098970C36554}"/>
              </a:ext>
            </a:extLst>
          </p:cNvPr>
          <p:cNvCxnSpPr>
            <a:cxnSpLocks/>
          </p:cNvCxnSpPr>
          <p:nvPr/>
        </p:nvCxnSpPr>
        <p:spPr>
          <a:xfrm flipV="1">
            <a:off x="2909497" y="5041142"/>
            <a:ext cx="626967" cy="446995"/>
          </a:xfrm>
          <a:prstGeom prst="curvedConnector3">
            <a:avLst>
              <a:gd name="adj1" fmla="val 50000"/>
            </a:avLst>
          </a:prstGeom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0875C4-ABDD-3ECA-716E-858782D4BB4B}"/>
              </a:ext>
            </a:extLst>
          </p:cNvPr>
          <p:cNvSpPr txBox="1"/>
          <p:nvPr/>
        </p:nvSpPr>
        <p:spPr>
          <a:xfrm>
            <a:off x="1193611" y="5488137"/>
            <a:ext cx="3231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Ink Free" panose="03080402000500000000" pitchFamily="66" charset="0"/>
              </a:rPr>
              <a:t>This is the study booth on the 4</a:t>
            </a:r>
            <a:r>
              <a:rPr lang="en-US" sz="1400" baseline="30000" dirty="0">
                <a:latin typeface="Ink Free" panose="03080402000500000000" pitchFamily="66" charset="0"/>
              </a:rPr>
              <a:t>th</a:t>
            </a:r>
            <a:r>
              <a:rPr lang="en-US" sz="1400" dirty="0">
                <a:latin typeface="Ink Free" panose="03080402000500000000" pitchFamily="66" charset="0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183449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with a blank screen&#10;&#10;AI-generated content may be incorrect.">
            <a:extLst>
              <a:ext uri="{FF2B5EF4-FFF2-40B4-BE49-F238E27FC236}">
                <a16:creationId xmlns:a16="http://schemas.microsoft.com/office/drawing/2014/main" id="{E58C844D-364F-A28B-F997-2E9B3A96AB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4" t="10673" r="10814" b="11703"/>
          <a:stretch/>
        </p:blipFill>
        <p:spPr>
          <a:xfrm>
            <a:off x="1794016" y="1653443"/>
            <a:ext cx="8220457" cy="53234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C7DA50-F088-EB41-E498-A399F51CD7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63" y="2037851"/>
            <a:ext cx="5385510" cy="3542762"/>
          </a:xfrm>
          <a:prstGeom prst="rect">
            <a:avLst/>
          </a:prstGeom>
        </p:spPr>
      </p:pic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1EBE616B-1EFE-4F49-9E05-96F6CE1E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2873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93A4F-234D-0E74-6409-15BF6E03827B}"/>
              </a:ext>
            </a:extLst>
          </p:cNvPr>
          <p:cNvSpPr txBox="1"/>
          <p:nvPr/>
        </p:nvSpPr>
        <p:spPr>
          <a:xfrm>
            <a:off x="899392" y="2631619"/>
            <a:ext cx="108356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0" b="1" dirty="0">
                <a:solidFill>
                  <a:srgbClr val="FFC000"/>
                </a:solidFill>
                <a:latin typeface="Impact" panose="020B0806030902050204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Booking System</a:t>
            </a:r>
          </a:p>
        </p:txBody>
      </p:sp>
    </p:spTree>
    <p:extLst>
      <p:ext uri="{BB962C8B-B14F-4D97-AF65-F5344CB8AC3E}">
        <p14:creationId xmlns:p14="http://schemas.microsoft.com/office/powerpoint/2010/main" val="402349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4F303F8-CDE5-4414-8320-48E875DCF76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7" y="749741"/>
            <a:ext cx="9015621" cy="610825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582EC-8580-4F98-96BE-98B7AF93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8DCE1E-39F1-453A-98F0-DDEC2384B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0256" y="3101352"/>
            <a:ext cx="3719278" cy="3507844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B9D124-6559-4B34-AB0E-270C5486E56B}"/>
              </a:ext>
            </a:extLst>
          </p:cNvPr>
          <p:cNvSpPr/>
          <p:nvPr/>
        </p:nvSpPr>
        <p:spPr>
          <a:xfrm>
            <a:off x="7830256" y="4961370"/>
            <a:ext cx="3619500" cy="7810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01B470-0B7A-4C00-A25A-2807ECF735BF}"/>
              </a:ext>
            </a:extLst>
          </p:cNvPr>
          <p:cNvSpPr/>
          <p:nvPr/>
        </p:nvSpPr>
        <p:spPr>
          <a:xfrm>
            <a:off x="526845" y="2309501"/>
            <a:ext cx="9163050" cy="543047"/>
          </a:xfrm>
          <a:prstGeom prst="rect">
            <a:avLst/>
          </a:prstGeom>
          <a:noFill/>
          <a:ln w="28575">
            <a:solidFill>
              <a:srgbClr val="11E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46A5C-4476-42C3-9CA4-45E8BFDE43CC}"/>
              </a:ext>
            </a:extLst>
          </p:cNvPr>
          <p:cNvSpPr/>
          <p:nvPr/>
        </p:nvSpPr>
        <p:spPr>
          <a:xfrm>
            <a:off x="695325" y="268130"/>
            <a:ext cx="9506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Login the </a:t>
            </a: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</a:rPr>
              <a:t>Booking</a:t>
            </a: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 System and select the desired facilities and time slots 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5164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DB4ED9-D736-4985-84C3-C0CF6FC0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AD5B5-B691-41E3-BCB7-F8BAB1E7D555}" type="slidenum">
              <a:rPr lang="zh-TW" altLang="en-US" smtClean="0"/>
              <a:pPr>
                <a:defRPr/>
              </a:pPr>
              <a:t>17</a:t>
            </a:fld>
            <a:endParaRPr lang="en-US" altLang="zh-T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4C921-63ED-4658-9D0A-1F2915D9B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871606"/>
            <a:ext cx="10601325" cy="59026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822773-C17A-4113-9F71-77CFF5253924}"/>
              </a:ext>
            </a:extLst>
          </p:cNvPr>
          <p:cNvGrpSpPr/>
          <p:nvPr/>
        </p:nvGrpSpPr>
        <p:grpSpPr>
          <a:xfrm>
            <a:off x="933450" y="1382863"/>
            <a:ext cx="9765989" cy="4309587"/>
            <a:chOff x="1081437" y="709229"/>
            <a:chExt cx="9765989" cy="430958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62E34B1-18F8-4406-8CBD-58748BD7A4F1}"/>
                </a:ext>
              </a:extLst>
            </p:cNvPr>
            <p:cNvSpPr/>
            <p:nvPr/>
          </p:nvSpPr>
          <p:spPr>
            <a:xfrm>
              <a:off x="9487235" y="709229"/>
              <a:ext cx="733330" cy="506994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9C0077-E1D8-436A-9C7A-1487CF812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437" y="2409748"/>
              <a:ext cx="9765989" cy="2609068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C538419-7016-4DA6-98B1-1BDF85C3595B}"/>
              </a:ext>
            </a:extLst>
          </p:cNvPr>
          <p:cNvSpPr/>
          <p:nvPr/>
        </p:nvSpPr>
        <p:spPr>
          <a:xfrm>
            <a:off x="562958" y="354990"/>
            <a:ext cx="8229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Check in </a:t>
            </a: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within</a:t>
            </a: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 15 minutes after the start of each booking session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7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BB6BD4-42ED-2466-7F77-78BC286BF717}"/>
              </a:ext>
            </a:extLst>
          </p:cNvPr>
          <p:cNvSpPr txBox="1"/>
          <p:nvPr/>
        </p:nvSpPr>
        <p:spPr>
          <a:xfrm>
            <a:off x="572202" y="2628240"/>
            <a:ext cx="54143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18</a:t>
            </a:fld>
            <a:endParaRPr lang="en-US" dirty="0"/>
          </a:p>
        </p:txBody>
      </p:sp>
      <p:pic>
        <p:nvPicPr>
          <p:cNvPr id="12" name="Picture 11" descr="A statue of a person reading a book&#10;&#10;AI-generated content may be incorrect.">
            <a:extLst>
              <a:ext uri="{FF2B5EF4-FFF2-40B4-BE49-F238E27FC236}">
                <a16:creationId xmlns:a16="http://schemas.microsoft.com/office/drawing/2014/main" id="{8F1E3669-9355-FC99-E40C-2EF0EAD042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5" b="100000" l="9961" r="90430">
                        <a14:foregroundMark x1="37598" y1="10641" x2="47168" y2="12005"/>
                        <a14:foregroundMark x1="47168" y1="12005" x2="56055" y2="9823"/>
                        <a14:foregroundMark x1="56055" y1="9823" x2="60547" y2="17599"/>
                        <a14:foregroundMark x1="41895" y1="10914" x2="49316" y2="4775"/>
                        <a14:foregroundMark x1="49316" y1="4775" x2="55762" y2="9823"/>
                        <a14:foregroundMark x1="85156" y1="72442" x2="90527" y2="74216"/>
                        <a14:foregroundMark x1="84668" y1="72442" x2="87793" y2="69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848" y="428708"/>
            <a:ext cx="8991727" cy="643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77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343997-3ABD-4E05-807F-5A6A6B104EDB}"/>
              </a:ext>
            </a:extLst>
          </p:cNvPr>
          <p:cNvSpPr/>
          <p:nvPr/>
        </p:nvSpPr>
        <p:spPr>
          <a:xfrm>
            <a:off x="639219" y="1695387"/>
            <a:ext cx="4971842" cy="417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Please select your status: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973CE-8017-BA21-73A0-1169F9780F8A}"/>
              </a:ext>
            </a:extLst>
          </p:cNvPr>
          <p:cNvSpPr txBox="1"/>
          <p:nvPr/>
        </p:nvSpPr>
        <p:spPr>
          <a:xfrm>
            <a:off x="573904" y="777881"/>
            <a:ext cx="5723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2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F4411AE5-C4BF-64FD-3EF1-294CA55C7DD0}"/>
              </a:ext>
            </a:extLst>
          </p:cNvPr>
          <p:cNvSpPr/>
          <p:nvPr/>
        </p:nvSpPr>
        <p:spPr>
          <a:xfrm>
            <a:off x="2484208" y="2489210"/>
            <a:ext cx="3416013" cy="3331082"/>
          </a:xfrm>
          <a:prstGeom prst="roundRect">
            <a:avLst>
              <a:gd name="adj" fmla="val 0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Postgraduate Degrees (Master’s &amp; Doctoral Degrees)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D5ACED8D-A723-61F9-185A-B3D62F404D46}"/>
              </a:ext>
            </a:extLst>
          </p:cNvPr>
          <p:cNvSpPr/>
          <p:nvPr/>
        </p:nvSpPr>
        <p:spPr>
          <a:xfrm>
            <a:off x="6291780" y="2489210"/>
            <a:ext cx="3810164" cy="3331082"/>
          </a:xfrm>
          <a:prstGeom prst="roundRect">
            <a:avLst>
              <a:gd name="adj" fmla="val 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Bachelor Degrees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Diploma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Postgraduate Diploma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Professional Development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Programmes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155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38CB5-F7D7-8E15-1AD4-AEC54B66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</a:t>
            </a:fld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FF341-378E-E8B8-558E-EE979DEA306D}"/>
              </a:ext>
            </a:extLst>
          </p:cNvPr>
          <p:cNvSpPr/>
          <p:nvPr/>
        </p:nvSpPr>
        <p:spPr>
          <a:xfrm flipV="1">
            <a:off x="-20579" y="3382623"/>
            <a:ext cx="12212579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u="sng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AD85D98-C097-3298-9534-BE731C38AEE2}"/>
              </a:ext>
            </a:extLst>
          </p:cNvPr>
          <p:cNvSpPr/>
          <p:nvPr/>
        </p:nvSpPr>
        <p:spPr>
          <a:xfrm flipH="1">
            <a:off x="720289" y="32944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20D863-DB4F-D6B2-0DC5-0C6B14791E4C}"/>
              </a:ext>
            </a:extLst>
          </p:cNvPr>
          <p:cNvSpPr txBox="1"/>
          <p:nvPr/>
        </p:nvSpPr>
        <p:spPr>
          <a:xfrm>
            <a:off x="593800" y="478746"/>
            <a:ext cx="6642255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CONTENTS</a:t>
            </a:r>
            <a:endParaRPr lang="en-US" sz="72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D3198DE-1CBB-2672-ED23-1ADB3073A8D8}"/>
              </a:ext>
            </a:extLst>
          </p:cNvPr>
          <p:cNvSpPr/>
          <p:nvPr/>
        </p:nvSpPr>
        <p:spPr>
          <a:xfrm flipH="1">
            <a:off x="2200441" y="32817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4A1AC5BC-0A71-369C-45B9-559EB73F9BF4}"/>
              </a:ext>
            </a:extLst>
          </p:cNvPr>
          <p:cNvSpPr/>
          <p:nvPr/>
        </p:nvSpPr>
        <p:spPr>
          <a:xfrm flipH="1">
            <a:off x="3680593" y="32817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2043DC22-B6EA-5D04-D54E-C2C6DFD90DDD}"/>
              </a:ext>
            </a:extLst>
          </p:cNvPr>
          <p:cNvSpPr/>
          <p:nvPr/>
        </p:nvSpPr>
        <p:spPr>
          <a:xfrm flipH="1">
            <a:off x="5160745" y="32817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41CC8E2-3E84-D97C-AFCA-FF66FC8BEE25}"/>
              </a:ext>
            </a:extLst>
          </p:cNvPr>
          <p:cNvSpPr/>
          <p:nvPr/>
        </p:nvSpPr>
        <p:spPr>
          <a:xfrm flipH="1">
            <a:off x="6640897" y="32817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D5A2450-78E3-E968-F150-0C9F8627505F}"/>
              </a:ext>
            </a:extLst>
          </p:cNvPr>
          <p:cNvSpPr/>
          <p:nvPr/>
        </p:nvSpPr>
        <p:spPr>
          <a:xfrm flipH="1">
            <a:off x="8121049" y="32817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2706846-9420-F024-0DAD-486ACE5E8C6E}"/>
              </a:ext>
            </a:extLst>
          </p:cNvPr>
          <p:cNvSpPr/>
          <p:nvPr/>
        </p:nvSpPr>
        <p:spPr>
          <a:xfrm flipH="1">
            <a:off x="9601201" y="32817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D5A02B28-FBAC-E6D9-830D-073C97494DB9}"/>
              </a:ext>
            </a:extLst>
          </p:cNvPr>
          <p:cNvSpPr/>
          <p:nvPr/>
        </p:nvSpPr>
        <p:spPr>
          <a:xfrm flipH="1">
            <a:off x="11081351" y="3281711"/>
            <a:ext cx="212778" cy="212778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DD036-80C0-72C2-B960-7658FBF2916B}"/>
              </a:ext>
            </a:extLst>
          </p:cNvPr>
          <p:cNvSpPr txBox="1"/>
          <p:nvPr/>
        </p:nvSpPr>
        <p:spPr>
          <a:xfrm>
            <a:off x="276717" y="3724911"/>
            <a:ext cx="1195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Our</a:t>
            </a:r>
          </a:p>
          <a:p>
            <a:pPr algn="ctr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ibraries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CFB2D-DBFD-6E80-878E-6BF44D113266}"/>
              </a:ext>
            </a:extLst>
          </p:cNvPr>
          <p:cNvSpPr txBox="1"/>
          <p:nvPr/>
        </p:nvSpPr>
        <p:spPr>
          <a:xfrm>
            <a:off x="1416617" y="3724911"/>
            <a:ext cx="1701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Facilities and Booking System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951E-C1F6-CAC2-700C-1D22C2790592}"/>
              </a:ext>
            </a:extLst>
          </p:cNvPr>
          <p:cNvSpPr txBox="1"/>
          <p:nvPr/>
        </p:nvSpPr>
        <p:spPr>
          <a:xfrm>
            <a:off x="3132715" y="3724911"/>
            <a:ext cx="147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Borrowing Privileges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A32880-10EB-7BB4-FE6B-65D8848AED2B}"/>
              </a:ext>
            </a:extLst>
          </p:cNvPr>
          <p:cNvSpPr txBox="1"/>
          <p:nvPr/>
        </p:nvSpPr>
        <p:spPr>
          <a:xfrm>
            <a:off x="4618426" y="3724911"/>
            <a:ext cx="1471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iSearch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12BB64-8D93-4684-C7B1-BEE57525BD27}"/>
              </a:ext>
            </a:extLst>
          </p:cNvPr>
          <p:cNvSpPr txBox="1"/>
          <p:nvPr/>
        </p:nvSpPr>
        <p:spPr>
          <a:xfrm>
            <a:off x="5984302" y="3724911"/>
            <a:ext cx="1684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Inter-campus</a:t>
            </a:r>
            <a:r>
              <a:rPr lang="en-US" sz="16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Delivery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13626E-E419-4789-44E2-E1C96511D606}"/>
              </a:ext>
            </a:extLst>
          </p:cNvPr>
          <p:cNvSpPr txBox="1"/>
          <p:nvPr/>
        </p:nvSpPr>
        <p:spPr>
          <a:xfrm>
            <a:off x="7596679" y="3724911"/>
            <a:ext cx="14710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Joint University Librarians Advisory Committee (JULAC) Cards</a:t>
            </a:r>
            <a:endParaRPr lang="en-HK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B69519-6DE5-B7B9-AD9A-0382B426844D}"/>
              </a:ext>
            </a:extLst>
          </p:cNvPr>
          <p:cNvSpPr txBox="1"/>
          <p:nvPr/>
        </p:nvSpPr>
        <p:spPr>
          <a:xfrm>
            <a:off x="9103888" y="3724911"/>
            <a:ext cx="147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Electronic Resources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6C490C-1DB5-A9DE-5264-464C354EC97C}"/>
              </a:ext>
            </a:extLst>
          </p:cNvPr>
          <p:cNvSpPr txBox="1"/>
          <p:nvPr/>
        </p:nvSpPr>
        <p:spPr>
          <a:xfrm>
            <a:off x="10442613" y="3724910"/>
            <a:ext cx="147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Information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BD951-D8C8-A3B4-306B-3494A0546F5C}"/>
              </a:ext>
            </a:extLst>
          </p:cNvPr>
          <p:cNvSpPr txBox="1"/>
          <p:nvPr/>
        </p:nvSpPr>
        <p:spPr>
          <a:xfrm>
            <a:off x="278343" y="3724911"/>
            <a:ext cx="1195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</a:t>
            </a:r>
          </a:p>
          <a:p>
            <a:pPr algn="ctr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ibraries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F53CAB-4768-7B2B-3302-D1EE51061CF7}"/>
              </a:ext>
            </a:extLst>
          </p:cNvPr>
          <p:cNvSpPr txBox="1"/>
          <p:nvPr/>
        </p:nvSpPr>
        <p:spPr>
          <a:xfrm>
            <a:off x="1418243" y="3724911"/>
            <a:ext cx="1701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Facilities and Booking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35141-5BA3-D838-B2ED-2EEED2E2BEC7}"/>
              </a:ext>
            </a:extLst>
          </p:cNvPr>
          <p:cNvSpPr txBox="1"/>
          <p:nvPr/>
        </p:nvSpPr>
        <p:spPr>
          <a:xfrm>
            <a:off x="3134341" y="3724911"/>
            <a:ext cx="147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Borrowing Privileges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3E4F6-E75A-C398-6797-D9CD2C56E8DD}"/>
              </a:ext>
            </a:extLst>
          </p:cNvPr>
          <p:cNvSpPr txBox="1"/>
          <p:nvPr/>
        </p:nvSpPr>
        <p:spPr>
          <a:xfrm>
            <a:off x="5985928" y="3724911"/>
            <a:ext cx="1684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Inter-campus</a:t>
            </a:r>
            <a:r>
              <a:rPr lang="en-US" sz="16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Delivery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A536C6-D3F3-DE5D-380E-415494F636E1}"/>
              </a:ext>
            </a:extLst>
          </p:cNvPr>
          <p:cNvSpPr txBox="1"/>
          <p:nvPr/>
        </p:nvSpPr>
        <p:spPr>
          <a:xfrm>
            <a:off x="7598305" y="3724911"/>
            <a:ext cx="14710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Joint University Librarians Advisory Committee (JULAC) Cards</a:t>
            </a:r>
            <a:endParaRPr lang="en-HK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84CD9B-B030-02F9-3903-5F4619799695}"/>
              </a:ext>
            </a:extLst>
          </p:cNvPr>
          <p:cNvSpPr txBox="1"/>
          <p:nvPr/>
        </p:nvSpPr>
        <p:spPr>
          <a:xfrm>
            <a:off x="9105514" y="3724911"/>
            <a:ext cx="147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Electronic Resources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75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623E2-15A2-337E-2F00-8FD3141A4B51}"/>
              </a:ext>
            </a:extLst>
          </p:cNvPr>
          <p:cNvSpPr txBox="1"/>
          <p:nvPr/>
        </p:nvSpPr>
        <p:spPr>
          <a:xfrm>
            <a:off x="1027408" y="521218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7AD1D-82DF-2BCF-C9E7-F1AD0F0D4564}"/>
              </a:ext>
            </a:extLst>
          </p:cNvPr>
          <p:cNvSpPr txBox="1"/>
          <p:nvPr/>
        </p:nvSpPr>
        <p:spPr>
          <a:xfrm>
            <a:off x="962093" y="777881"/>
            <a:ext cx="7239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Postgraduate Degrees 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64EEB338-398B-C1E8-3672-C5590A98E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5" y="4382897"/>
            <a:ext cx="2099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(for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any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combinations)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</a:b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Hold Quota: 20 items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3754D0-DF98-9C78-E38B-B8637FBEBFC7}"/>
              </a:ext>
            </a:extLst>
          </p:cNvPr>
          <p:cNvSpPr txBox="1"/>
          <p:nvPr/>
        </p:nvSpPr>
        <p:spPr>
          <a:xfrm>
            <a:off x="962093" y="1914556"/>
            <a:ext cx="346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</a:rPr>
              <a:t>Loan Quota: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668997-778C-218D-1FBF-BFC54851DF17}"/>
              </a:ext>
            </a:extLst>
          </p:cNvPr>
          <p:cNvSpPr txBox="1"/>
          <p:nvPr/>
        </p:nvSpPr>
        <p:spPr>
          <a:xfrm>
            <a:off x="852820" y="2358122"/>
            <a:ext cx="216537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</a:rPr>
              <a:t>80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343592-DECF-37AA-0ACD-B3C731EAC543}"/>
              </a:ext>
            </a:extLst>
          </p:cNvPr>
          <p:cNvSpPr txBox="1"/>
          <p:nvPr/>
        </p:nvSpPr>
        <p:spPr>
          <a:xfrm>
            <a:off x="2762100" y="3837082"/>
            <a:ext cx="2018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items</a:t>
            </a:r>
          </a:p>
        </p:txBody>
      </p:sp>
      <p:sp>
        <p:nvSpPr>
          <p:cNvPr id="46" name="Text Box 6">
            <a:extLst>
              <a:ext uri="{FF2B5EF4-FFF2-40B4-BE49-F238E27FC236}">
                <a16:creationId xmlns:a16="http://schemas.microsoft.com/office/drawing/2014/main" id="{269EC91C-C441-F125-C113-7674909DC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93" y="5834931"/>
            <a:ext cx="90725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The initial loan periods of 14-day, 30-day and 90-day loan items will be reduced to 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7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days, 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15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days and 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30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days respectively if the items have been held by other users when the items are being checked out.</a:t>
            </a: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EE1903B0-1A3D-F7CF-E4A7-BE1AB8384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435" y="2620343"/>
            <a:ext cx="178355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Circulation Books:</a:t>
            </a:r>
          </a:p>
        </p:txBody>
      </p:sp>
      <p:sp>
        <p:nvSpPr>
          <p:cNvPr id="48" name="Text Box 24">
            <a:extLst>
              <a:ext uri="{FF2B5EF4-FFF2-40B4-BE49-F238E27FC236}">
                <a16:creationId xmlns:a16="http://schemas.microsoft.com/office/drawing/2014/main" id="{1AEC517F-2167-24EE-A1B3-EBBDE7498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9659" y="2620343"/>
            <a:ext cx="203888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Teaching Resources, School Textbooks &amp; EIH Collection:</a:t>
            </a:r>
          </a:p>
        </p:txBody>
      </p:sp>
      <p:sp>
        <p:nvSpPr>
          <p:cNvPr id="49" name="Text Box 23">
            <a:extLst>
              <a:ext uri="{FF2B5EF4-FFF2-40B4-BE49-F238E27FC236}">
                <a16:creationId xmlns:a16="http://schemas.microsoft.com/office/drawing/2014/main" id="{BB4030BF-B04D-3DFF-02B6-79F707F2C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089" y="2620343"/>
            <a:ext cx="246426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Media &amp; e-book reader: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7A9DF3-0B93-9EC1-AA8F-332B0FDC4724}"/>
              </a:ext>
            </a:extLst>
          </p:cNvPr>
          <p:cNvSpPr txBox="1"/>
          <p:nvPr/>
        </p:nvSpPr>
        <p:spPr>
          <a:xfrm>
            <a:off x="4283768" y="3299754"/>
            <a:ext cx="17835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90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22B0BE-B2C0-2988-0BA3-7098E96A0055}"/>
              </a:ext>
            </a:extLst>
          </p:cNvPr>
          <p:cNvSpPr txBox="1"/>
          <p:nvPr/>
        </p:nvSpPr>
        <p:spPr>
          <a:xfrm>
            <a:off x="7934061" y="3299754"/>
            <a:ext cx="17835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14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4563B9-7D5A-6105-D9FD-6080BEF637D1}"/>
              </a:ext>
            </a:extLst>
          </p:cNvPr>
          <p:cNvSpPr txBox="1"/>
          <p:nvPr/>
        </p:nvSpPr>
        <p:spPr>
          <a:xfrm>
            <a:off x="6067324" y="3259084"/>
            <a:ext cx="9951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14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E237A4-D344-4531-1FEB-9E8BB316EC06}"/>
              </a:ext>
            </a:extLst>
          </p:cNvPr>
          <p:cNvSpPr txBox="1"/>
          <p:nvPr/>
        </p:nvSpPr>
        <p:spPr>
          <a:xfrm>
            <a:off x="9993561" y="2620343"/>
            <a:ext cx="1577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Reserve Collection :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307A6F-FD63-7363-9DF7-A2AF14903250}"/>
              </a:ext>
            </a:extLst>
          </p:cNvPr>
          <p:cNvSpPr txBox="1"/>
          <p:nvPr/>
        </p:nvSpPr>
        <p:spPr>
          <a:xfrm>
            <a:off x="9979581" y="3299754"/>
            <a:ext cx="6651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7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B09D76-697C-6AC9-5769-10AD0867135B}"/>
              </a:ext>
            </a:extLst>
          </p:cNvPr>
          <p:cNvSpPr txBox="1"/>
          <p:nvPr/>
        </p:nvSpPr>
        <p:spPr>
          <a:xfrm>
            <a:off x="5205222" y="3867398"/>
            <a:ext cx="63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83897E-81CE-CF50-F253-C4AC9B82A8D8}"/>
              </a:ext>
            </a:extLst>
          </p:cNvPr>
          <p:cNvSpPr txBox="1"/>
          <p:nvPr/>
        </p:nvSpPr>
        <p:spPr>
          <a:xfrm>
            <a:off x="6885974" y="3867398"/>
            <a:ext cx="63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4C7035-EE0C-80F5-F5AB-EDC6AAC604CD}"/>
              </a:ext>
            </a:extLst>
          </p:cNvPr>
          <p:cNvSpPr txBox="1"/>
          <p:nvPr/>
        </p:nvSpPr>
        <p:spPr>
          <a:xfrm>
            <a:off x="8752711" y="3867398"/>
            <a:ext cx="63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D7B867-1414-2D93-0FEF-5FA451380A34}"/>
              </a:ext>
            </a:extLst>
          </p:cNvPr>
          <p:cNvSpPr txBox="1"/>
          <p:nvPr/>
        </p:nvSpPr>
        <p:spPr>
          <a:xfrm>
            <a:off x="10449655" y="3882787"/>
            <a:ext cx="665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sz="1600" dirty="0"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B69D02-6FCA-5B2B-F04B-D59BC6A7BB1F}"/>
              </a:ext>
            </a:extLst>
          </p:cNvPr>
          <p:cNvSpPr txBox="1"/>
          <p:nvPr/>
        </p:nvSpPr>
        <p:spPr>
          <a:xfrm>
            <a:off x="10449310" y="4187173"/>
            <a:ext cx="121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or Library Use Only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C96B9E-93DD-1319-92A4-0DB6A23D6EAE}"/>
              </a:ext>
            </a:extLst>
          </p:cNvPr>
          <p:cNvCxnSpPr>
            <a:cxnSpLocks/>
          </p:cNvCxnSpPr>
          <p:nvPr/>
        </p:nvCxnSpPr>
        <p:spPr>
          <a:xfrm>
            <a:off x="3931920" y="2029968"/>
            <a:ext cx="0" cy="28346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Action Button: Custom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FCB8FBC-7C36-F2C6-744B-26EEEDB96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529" y="-37127"/>
            <a:ext cx="12192000" cy="6882751"/>
          </a:xfrm>
          <a:prstGeom prst="actionButtonBlan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8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0" name="TextBox 100359">
            <a:extLst>
              <a:ext uri="{FF2B5EF4-FFF2-40B4-BE49-F238E27FC236}">
                <a16:creationId xmlns:a16="http://schemas.microsoft.com/office/drawing/2014/main" id="{9DB3E9A3-79E9-7C6D-D444-C4C8C8D311FD}"/>
              </a:ext>
            </a:extLst>
          </p:cNvPr>
          <p:cNvSpPr txBox="1"/>
          <p:nvPr/>
        </p:nvSpPr>
        <p:spPr>
          <a:xfrm>
            <a:off x="828917" y="2319468"/>
            <a:ext cx="216537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</a:rPr>
              <a:t>50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" name="Text Box 6">
            <a:extLst>
              <a:ext uri="{FF2B5EF4-FFF2-40B4-BE49-F238E27FC236}">
                <a16:creationId xmlns:a16="http://schemas.microsoft.com/office/drawing/2014/main" id="{8FDF542B-5745-A82E-D295-F39E06D82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93" y="4361424"/>
            <a:ext cx="2099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(for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any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combinations)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</a:b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Hold Quota: 20 items</a:t>
            </a:r>
          </a:p>
        </p:txBody>
      </p:sp>
      <p:sp>
        <p:nvSpPr>
          <p:cNvPr id="56" name="Text Box 22">
            <a:extLst>
              <a:ext uri="{FF2B5EF4-FFF2-40B4-BE49-F238E27FC236}">
                <a16:creationId xmlns:a16="http://schemas.microsoft.com/office/drawing/2014/main" id="{4E985391-EC86-2FEE-6136-D7A9173F6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577" y="2691367"/>
            <a:ext cx="178355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Circulation Books:</a:t>
            </a:r>
          </a:p>
        </p:txBody>
      </p:sp>
      <p:sp>
        <p:nvSpPr>
          <p:cNvPr id="57" name="Text Box 24">
            <a:extLst>
              <a:ext uri="{FF2B5EF4-FFF2-40B4-BE49-F238E27FC236}">
                <a16:creationId xmlns:a16="http://schemas.microsoft.com/office/drawing/2014/main" id="{3581C9B2-6992-6502-67FC-0A79D2095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801" y="2691367"/>
            <a:ext cx="203888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Teaching Resources, School Textbooks &amp; EIH Collection:</a:t>
            </a:r>
          </a:p>
        </p:txBody>
      </p:sp>
      <p:sp>
        <p:nvSpPr>
          <p:cNvPr id="59" name="Text Box 23">
            <a:extLst>
              <a:ext uri="{FF2B5EF4-FFF2-40B4-BE49-F238E27FC236}">
                <a16:creationId xmlns:a16="http://schemas.microsoft.com/office/drawing/2014/main" id="{7E7B7695-4E7B-23BB-8A28-6A658E0CD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231" y="2691367"/>
            <a:ext cx="246426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Media &amp; e-book reader: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1244ED66-358F-C04C-FD63-9CA9A39D9C7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53AD5B5-B691-41E3-BCB7-F8BAB1E7D555}" type="slidenum">
              <a:rPr lang="zh-TW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pPr>
                <a:defRPr/>
              </a:pPr>
              <a:t>21</a:t>
            </a:fld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00353" name="TextBox 100352">
            <a:extLst>
              <a:ext uri="{FF2B5EF4-FFF2-40B4-BE49-F238E27FC236}">
                <a16:creationId xmlns:a16="http://schemas.microsoft.com/office/drawing/2014/main" id="{D59CE728-B552-0E7F-82FF-921565929D1F}"/>
              </a:ext>
            </a:extLst>
          </p:cNvPr>
          <p:cNvSpPr txBox="1"/>
          <p:nvPr/>
        </p:nvSpPr>
        <p:spPr>
          <a:xfrm>
            <a:off x="4138910" y="3370778"/>
            <a:ext cx="17835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30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0354" name="TextBox 100353">
            <a:extLst>
              <a:ext uri="{FF2B5EF4-FFF2-40B4-BE49-F238E27FC236}">
                <a16:creationId xmlns:a16="http://schemas.microsoft.com/office/drawing/2014/main" id="{D5838E09-E635-27B7-94C0-8F39654F0017}"/>
              </a:ext>
            </a:extLst>
          </p:cNvPr>
          <p:cNvSpPr txBox="1"/>
          <p:nvPr/>
        </p:nvSpPr>
        <p:spPr>
          <a:xfrm>
            <a:off x="7789203" y="3370778"/>
            <a:ext cx="17835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14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0355" name="TextBox 100354">
            <a:extLst>
              <a:ext uri="{FF2B5EF4-FFF2-40B4-BE49-F238E27FC236}">
                <a16:creationId xmlns:a16="http://schemas.microsoft.com/office/drawing/2014/main" id="{E321DAE2-B87E-5ED7-FDCA-769CE2224233}"/>
              </a:ext>
            </a:extLst>
          </p:cNvPr>
          <p:cNvSpPr txBox="1"/>
          <p:nvPr/>
        </p:nvSpPr>
        <p:spPr>
          <a:xfrm>
            <a:off x="5922466" y="3330108"/>
            <a:ext cx="9951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14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0357" name="TextBox 100356">
            <a:extLst>
              <a:ext uri="{FF2B5EF4-FFF2-40B4-BE49-F238E27FC236}">
                <a16:creationId xmlns:a16="http://schemas.microsoft.com/office/drawing/2014/main" id="{EF85BA04-38C2-3A84-376C-84A0CB794F11}"/>
              </a:ext>
            </a:extLst>
          </p:cNvPr>
          <p:cNvSpPr txBox="1"/>
          <p:nvPr/>
        </p:nvSpPr>
        <p:spPr>
          <a:xfrm>
            <a:off x="9848703" y="2691367"/>
            <a:ext cx="1577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Reserve Collection :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0358" name="TextBox 100357">
            <a:extLst>
              <a:ext uri="{FF2B5EF4-FFF2-40B4-BE49-F238E27FC236}">
                <a16:creationId xmlns:a16="http://schemas.microsoft.com/office/drawing/2014/main" id="{5E1707F4-8005-C9DF-8B98-41F07A13C1CC}"/>
              </a:ext>
            </a:extLst>
          </p:cNvPr>
          <p:cNvSpPr txBox="1"/>
          <p:nvPr/>
        </p:nvSpPr>
        <p:spPr>
          <a:xfrm>
            <a:off x="9834723" y="3370778"/>
            <a:ext cx="6651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7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0359" name="TextBox 100358">
            <a:extLst>
              <a:ext uri="{FF2B5EF4-FFF2-40B4-BE49-F238E27FC236}">
                <a16:creationId xmlns:a16="http://schemas.microsoft.com/office/drawing/2014/main" id="{496CF49B-E140-3B47-B866-43D16E1EC584}"/>
              </a:ext>
            </a:extLst>
          </p:cNvPr>
          <p:cNvSpPr txBox="1"/>
          <p:nvPr/>
        </p:nvSpPr>
        <p:spPr>
          <a:xfrm>
            <a:off x="962093" y="1943612"/>
            <a:ext cx="2433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</a:rPr>
              <a:t>Loan Quota: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0361" name="TextBox 100360">
            <a:extLst>
              <a:ext uri="{FF2B5EF4-FFF2-40B4-BE49-F238E27FC236}">
                <a16:creationId xmlns:a16="http://schemas.microsoft.com/office/drawing/2014/main" id="{B244A2B0-098C-EBEB-DF7B-4D14EA638773}"/>
              </a:ext>
            </a:extLst>
          </p:cNvPr>
          <p:cNvSpPr txBox="1"/>
          <p:nvPr/>
        </p:nvSpPr>
        <p:spPr>
          <a:xfrm>
            <a:off x="2762100" y="3837082"/>
            <a:ext cx="2018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2A4F4-CCD6-B68A-F62C-40BB5191AE27}"/>
              </a:ext>
            </a:extLst>
          </p:cNvPr>
          <p:cNvSpPr txBox="1"/>
          <p:nvPr/>
        </p:nvSpPr>
        <p:spPr>
          <a:xfrm>
            <a:off x="962093" y="518839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860F8-CA63-5876-5F22-CA0A78767E7A}"/>
              </a:ext>
            </a:extLst>
          </p:cNvPr>
          <p:cNvSpPr txBox="1"/>
          <p:nvPr/>
        </p:nvSpPr>
        <p:spPr>
          <a:xfrm>
            <a:off x="962093" y="777881"/>
            <a:ext cx="10391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Bachelor Degrees, Elder Academy, Higher Diploma, Postgraduate Diploma, Professional Development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Programmes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4DD76-B965-68B4-4CF5-80E7CFCCD701}"/>
              </a:ext>
            </a:extLst>
          </p:cNvPr>
          <p:cNvSpPr txBox="1"/>
          <p:nvPr/>
        </p:nvSpPr>
        <p:spPr>
          <a:xfrm>
            <a:off x="5060364" y="3938422"/>
            <a:ext cx="63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0A924-2A24-BAD4-AFE7-AEAF5724DD8C}"/>
              </a:ext>
            </a:extLst>
          </p:cNvPr>
          <p:cNvSpPr txBox="1"/>
          <p:nvPr/>
        </p:nvSpPr>
        <p:spPr>
          <a:xfrm>
            <a:off x="6741116" y="3938422"/>
            <a:ext cx="63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1B3C6-00B6-2EC6-9F63-6E851688C90B}"/>
              </a:ext>
            </a:extLst>
          </p:cNvPr>
          <p:cNvSpPr txBox="1"/>
          <p:nvPr/>
        </p:nvSpPr>
        <p:spPr>
          <a:xfrm>
            <a:off x="8607853" y="3938422"/>
            <a:ext cx="63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A076A-9DE8-8AEC-03EF-A000C2B99200}"/>
              </a:ext>
            </a:extLst>
          </p:cNvPr>
          <p:cNvSpPr txBox="1"/>
          <p:nvPr/>
        </p:nvSpPr>
        <p:spPr>
          <a:xfrm>
            <a:off x="10304797" y="3953811"/>
            <a:ext cx="665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days</a:t>
            </a:r>
            <a:endParaRPr lang="en-US" sz="1600" dirty="0">
              <a:latin typeface="+mj-lt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CDCF747-7F7B-D0C9-9453-C66DB736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93" y="5834931"/>
            <a:ext cx="90725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The initial loan periods of 14-day, 30-day and 90-day loan items will be reduced to 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7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days, 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15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days and 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30</a:t>
            </a:r>
            <a:r>
              <a: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days respectively if the items have been held by other users when the items are being checked out.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57F9B-A3B4-3D10-41A2-55F3FAE5D620}"/>
              </a:ext>
            </a:extLst>
          </p:cNvPr>
          <p:cNvSpPr txBox="1"/>
          <p:nvPr/>
        </p:nvSpPr>
        <p:spPr>
          <a:xfrm>
            <a:off x="10304452" y="4258197"/>
            <a:ext cx="121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or Library Use Only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839782-26B6-5B0C-9618-2297C78DA057}"/>
              </a:ext>
            </a:extLst>
          </p:cNvPr>
          <p:cNvCxnSpPr>
            <a:cxnSpLocks/>
          </p:cNvCxnSpPr>
          <p:nvPr/>
        </p:nvCxnSpPr>
        <p:spPr>
          <a:xfrm>
            <a:off x="3931920" y="2029968"/>
            <a:ext cx="0" cy="28346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0EF1149-C612-4B5E-80F0-0A930933331C}"/>
              </a:ext>
            </a:extLst>
          </p:cNvPr>
          <p:cNvSpPr/>
          <p:nvPr/>
        </p:nvSpPr>
        <p:spPr>
          <a:xfrm>
            <a:off x="461319" y="1424212"/>
            <a:ext cx="11450595" cy="5223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">
            <a:hlinkClick r:id="rId3" action="ppaction://hlinksldjump"/>
            <a:extLst>
              <a:ext uri="{FF2B5EF4-FFF2-40B4-BE49-F238E27FC236}">
                <a16:creationId xmlns:a16="http://schemas.microsoft.com/office/drawing/2014/main" id="{ECC698BE-7936-4548-824D-7D26B2407B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529" y="-37127"/>
            <a:ext cx="12192000" cy="6882751"/>
          </a:xfrm>
          <a:prstGeom prst="actionButtonBlan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1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281881" y="2694676"/>
            <a:ext cx="73860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Borrow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15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books from other UGC libraries via HKALL for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新細明體" panose="02020500000000000000" pitchFamily="18" charset="-120"/>
                <a:cs typeface="Tahoma" pitchFamily="34" charset="0"/>
              </a:rPr>
              <a:t>30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Tahoma" pitchFamily="34" charset="0"/>
              </a:rPr>
              <a:t> days</a:t>
            </a:r>
            <a:endParaRPr kumimoji="1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+mj-lt"/>
              <a:ea typeface="新細明體" panose="02020500000000000000" pitchFamily="18" charset="-120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HKALL loans are included in EdUHK Library loan quota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Request books with “</a:t>
            </a:r>
            <a:r>
              <a:rPr kumimoji="1" lang="en-US" altLang="zh-TW" sz="1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available</a:t>
            </a:r>
            <a:r>
              <a:rPr kumimoji="1" lang="en-US" altLang="zh-TW" sz="1600" b="0" i="0" strike="noStrike" kern="1200" cap="none" spc="0" normalizeH="0" baseline="0" noProof="0" dirty="0">
                <a:ln>
                  <a:noFill/>
                </a:ln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”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status only</a:t>
            </a:r>
          </a:p>
          <a:p>
            <a:pPr marL="265113" lvl="0" indent="-265113">
              <a:buFontTx/>
              <a:buChar char="•"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Pick up books at MMW Library, </a:t>
            </a:r>
            <a:r>
              <a:rPr kumimoji="1" lang="en-US" altLang="zh-TW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Tseung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Kwan O Study Centre Library </a:t>
            </a:r>
            <a:r>
              <a:rPr kumimoji="1" lang="en-US" altLang="zh-TW" sz="1600" dirty="0">
                <a:solidFill>
                  <a:prstClr val="black"/>
                </a:solidFill>
                <a:latin typeface="+mj-lt"/>
              </a:rPr>
              <a:t>or North Point Study Centre</a:t>
            </a:r>
            <a:endParaRPr kumimoji="1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+mj-lt"/>
              <a:ea typeface="新細明體" panose="02020500000000000000" pitchFamily="18" charset="-120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Notify by email when the item is ready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Collect books within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5 days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</a:rPr>
              <a:t>of notification</a:t>
            </a:r>
            <a:endParaRPr kumimoji="1" lang="en-US" altLang="zh-TW" sz="1600" dirty="0">
              <a:solidFill>
                <a:prstClr val="black"/>
              </a:solidFill>
              <a:latin typeface="+mj-lt"/>
              <a:ea typeface="新細明體" panose="02020500000000000000" pitchFamily="18" charset="-120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600" dirty="0">
                <a:latin typeface="+mj-lt"/>
                <a:ea typeface="新細明體" panose="02020500000000000000" pitchFamily="18" charset="-120"/>
              </a:rPr>
              <a:t>Ren</a:t>
            </a:r>
            <a:r>
              <a:rPr kumimoji="1" lang="en-US" altLang="zh-TW" sz="16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ew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loans up to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90 days,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j-lt"/>
                <a:ea typeface="新細明體" panose="02020500000000000000" pitchFamily="18" charset="-120"/>
                <a:cs typeface="+mn-cs"/>
              </a:rPr>
              <a:t>unless a hold or recall is placed by the lending library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5D46DA-8117-4EB1-945B-90788C577FF2}"/>
              </a:ext>
            </a:extLst>
          </p:cNvPr>
          <p:cNvSpPr/>
          <p:nvPr/>
        </p:nvSpPr>
        <p:spPr>
          <a:xfrm rot="259393">
            <a:off x="169326" y="507987"/>
            <a:ext cx="4096466" cy="9283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FF5757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E0776-79CA-3A08-53E4-4343CBA2F0B9}"/>
              </a:ext>
            </a:extLst>
          </p:cNvPr>
          <p:cNvSpPr txBox="1"/>
          <p:nvPr/>
        </p:nvSpPr>
        <p:spPr>
          <a:xfrm>
            <a:off x="620267" y="2694676"/>
            <a:ext cx="2732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Postgraduate Degrees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7805B-2DEF-5927-2FC4-43EF04FE86E6}"/>
              </a:ext>
            </a:extLst>
          </p:cNvPr>
          <p:cNvSpPr txBox="1"/>
          <p:nvPr/>
        </p:nvSpPr>
        <p:spPr>
          <a:xfrm>
            <a:off x="654571" y="479813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BF0D2-38CA-A554-D6E4-5BF1C291DA3D}"/>
              </a:ext>
            </a:extLst>
          </p:cNvPr>
          <p:cNvSpPr txBox="1"/>
          <p:nvPr/>
        </p:nvSpPr>
        <p:spPr>
          <a:xfrm>
            <a:off x="620267" y="1304831"/>
            <a:ext cx="609755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香港高校圖書聯網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A4B284-5BF0-4E36-7993-9C0777D2AD45}"/>
              </a:ext>
            </a:extLst>
          </p:cNvPr>
          <p:cNvCxnSpPr>
            <a:cxnSpLocks/>
          </p:cNvCxnSpPr>
          <p:nvPr/>
        </p:nvCxnSpPr>
        <p:spPr>
          <a:xfrm>
            <a:off x="3936683" y="2730768"/>
            <a:ext cx="0" cy="28346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C46C419-EC5B-5020-C520-740404794161}"/>
              </a:ext>
            </a:extLst>
          </p:cNvPr>
          <p:cNvSpPr txBox="1"/>
          <p:nvPr/>
        </p:nvSpPr>
        <p:spPr>
          <a:xfrm>
            <a:off x="589256" y="736476"/>
            <a:ext cx="975353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Black" panose="020B0200000000000000" pitchFamily="34" charset="-128"/>
                <a:ea typeface="Noto Sans KR Black" panose="020B0200000000000000" pitchFamily="34" charset="-128"/>
                <a:cs typeface="Tahoma" panose="020B0604030504040204" pitchFamily="34" charset="0"/>
              </a:rPr>
              <a:t>Hong Kong Academic Library Link (HKALL)</a:t>
            </a:r>
          </a:p>
        </p:txBody>
      </p:sp>
      <p:sp>
        <p:nvSpPr>
          <p:cNvPr id="2" name="Action Button: Custom 2">
            <a:hlinkClick r:id="rId3" action="ppaction://hlinksldjump"/>
            <a:extLst>
              <a:ext uri="{FF2B5EF4-FFF2-40B4-BE49-F238E27FC236}">
                <a16:creationId xmlns:a16="http://schemas.microsoft.com/office/drawing/2014/main" id="{3DDE020B-6F15-E380-BD91-DD11C0EBB000}"/>
              </a:ext>
            </a:extLst>
          </p:cNvPr>
          <p:cNvSpPr/>
          <p:nvPr/>
        </p:nvSpPr>
        <p:spPr>
          <a:xfrm>
            <a:off x="-11529" y="-37127"/>
            <a:ext cx="12192000" cy="6882751"/>
          </a:xfrm>
          <a:prstGeom prst="actionButtonBlan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60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535788" y="2664093"/>
            <a:ext cx="743906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Borrow </a:t>
            </a:r>
            <a:r>
              <a:rPr kumimoji="1" lang="en-US" altLang="zh-TW" dirty="0">
                <a:solidFill>
                  <a:srgbClr val="FF0000"/>
                </a:solidFill>
                <a:latin typeface="+mj-lt"/>
              </a:rPr>
              <a:t>15</a:t>
            </a: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 books from other UGC libraries via HKALL for </a:t>
            </a:r>
            <a:r>
              <a:rPr kumimoji="1" lang="en-US" altLang="zh-TW" dirty="0">
                <a:solidFill>
                  <a:srgbClr val="FF0000"/>
                </a:solidFill>
                <a:latin typeface="+mj-lt"/>
                <a:cs typeface="Tahoma" pitchFamily="34" charset="0"/>
              </a:rPr>
              <a:t>15</a:t>
            </a:r>
            <a:r>
              <a:rPr kumimoji="1" lang="en-US" altLang="zh-TW" dirty="0">
                <a:solidFill>
                  <a:prstClr val="black"/>
                </a:solidFill>
                <a:latin typeface="+mj-lt"/>
                <a:cs typeface="Tahoma" pitchFamily="34" charset="0"/>
              </a:rPr>
              <a:t> days</a:t>
            </a:r>
            <a:endParaRPr kumimoji="1" lang="en-US" altLang="zh-TW" dirty="0">
              <a:solidFill>
                <a:prstClr val="black"/>
              </a:solidFill>
              <a:latin typeface="+mj-lt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HKALL loans are included in EdUHK Library loan quota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Request books with “</a:t>
            </a:r>
            <a:r>
              <a:rPr kumimoji="1" lang="en-US" altLang="zh-TW" u="sng" dirty="0">
                <a:solidFill>
                  <a:srgbClr val="FF0000"/>
                </a:solidFill>
                <a:latin typeface="+mj-lt"/>
              </a:rPr>
              <a:t>available</a:t>
            </a:r>
            <a:r>
              <a:rPr kumimoji="1" lang="en-US" altLang="zh-TW" dirty="0">
                <a:latin typeface="+mj-lt"/>
              </a:rPr>
              <a:t>”</a:t>
            </a:r>
            <a:r>
              <a:rPr kumimoji="1" lang="en-US" altLang="zh-TW" dirty="0">
                <a:solidFill>
                  <a:srgbClr val="FF0000"/>
                </a:solidFill>
                <a:latin typeface="+mj-lt"/>
              </a:rPr>
              <a:t> </a:t>
            </a: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status only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Pick up books at MMW Library, Tseung Kwan O Study Centre Library or North Point Study Centre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Notify by email when the item is ready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Collect books within </a:t>
            </a:r>
            <a:r>
              <a:rPr kumimoji="1" lang="en-US" altLang="zh-TW" dirty="0">
                <a:solidFill>
                  <a:srgbClr val="FF0000"/>
                </a:solidFill>
                <a:latin typeface="+mj-lt"/>
              </a:rPr>
              <a:t>5 days </a:t>
            </a: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of notification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1" lang="en-US" altLang="zh-TW" dirty="0">
                <a:latin typeface="+mj-lt"/>
              </a:rPr>
              <a:t>Renew</a:t>
            </a:r>
            <a:r>
              <a:rPr kumimoji="1" lang="en-US" altLang="zh-TW" dirty="0">
                <a:solidFill>
                  <a:srgbClr val="FF0000"/>
                </a:solidFill>
                <a:latin typeface="+mj-lt"/>
              </a:rPr>
              <a:t> </a:t>
            </a:r>
            <a:r>
              <a:rPr kumimoji="1" lang="en-US" altLang="zh-TW" dirty="0">
                <a:latin typeface="+mj-lt"/>
              </a:rPr>
              <a:t>loans up to </a:t>
            </a:r>
            <a:r>
              <a:rPr kumimoji="1" lang="en-US" altLang="zh-TW" dirty="0">
                <a:solidFill>
                  <a:srgbClr val="FF0000"/>
                </a:solidFill>
                <a:latin typeface="+mj-lt"/>
              </a:rPr>
              <a:t>45 days, </a:t>
            </a:r>
            <a:r>
              <a:rPr kumimoji="1" lang="en-US" altLang="zh-TW" dirty="0">
                <a:solidFill>
                  <a:prstClr val="black"/>
                </a:solidFill>
                <a:latin typeface="+mj-lt"/>
              </a:rPr>
              <a:t>unless a hold or recall is placed by the lending library</a:t>
            </a:r>
            <a:endParaRPr kumimoji="1" lang="en-US" altLang="zh-TW" sz="1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BAE076-3EB2-43D9-8711-1768A144E30F}"/>
              </a:ext>
            </a:extLst>
          </p:cNvPr>
          <p:cNvSpPr/>
          <p:nvPr/>
        </p:nvSpPr>
        <p:spPr>
          <a:xfrm rot="185252">
            <a:off x="-201091" y="656938"/>
            <a:ext cx="2939928" cy="876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dirty="0">
              <a:solidFill>
                <a:srgbClr val="0066CC"/>
              </a:solidFill>
              <a:latin typeface="Ink Free" panose="03080402000500000000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E2822-A48C-47E0-3F4B-9F818BDB0ECB}"/>
              </a:ext>
            </a:extLst>
          </p:cNvPr>
          <p:cNvSpPr txBox="1"/>
          <p:nvPr/>
        </p:nvSpPr>
        <p:spPr>
          <a:xfrm>
            <a:off x="620267" y="2730768"/>
            <a:ext cx="32183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Bachelor Degrees,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Higher Diploma,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Postgraduate Diploma,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Professional Development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Programmes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E51CC-89F1-BA99-5A79-658BDA24B36D}"/>
              </a:ext>
            </a:extLst>
          </p:cNvPr>
          <p:cNvSpPr txBox="1"/>
          <p:nvPr/>
        </p:nvSpPr>
        <p:spPr>
          <a:xfrm>
            <a:off x="654571" y="479813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1789F-260E-ED15-59BB-1D36464027B0}"/>
              </a:ext>
            </a:extLst>
          </p:cNvPr>
          <p:cNvSpPr txBox="1"/>
          <p:nvPr/>
        </p:nvSpPr>
        <p:spPr>
          <a:xfrm>
            <a:off x="589256" y="736476"/>
            <a:ext cx="975353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Black" panose="020B0200000000000000" pitchFamily="34" charset="-128"/>
                <a:ea typeface="Noto Sans KR Black" panose="020B0200000000000000" pitchFamily="34" charset="-128"/>
                <a:cs typeface="Tahoma" panose="020B0604030504040204" pitchFamily="34" charset="0"/>
              </a:rPr>
              <a:t>Hong Kong Academic Library Link (HKALL)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2072B-3ADD-0B81-4FDF-8DE72E373843}"/>
              </a:ext>
            </a:extLst>
          </p:cNvPr>
          <p:cNvSpPr txBox="1"/>
          <p:nvPr/>
        </p:nvSpPr>
        <p:spPr>
          <a:xfrm>
            <a:off x="620267" y="1304831"/>
            <a:ext cx="609755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香港高校圖書聯網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3D896B-68A9-C218-3D4F-CE09986ED85B}"/>
              </a:ext>
            </a:extLst>
          </p:cNvPr>
          <p:cNvCxnSpPr>
            <a:cxnSpLocks/>
          </p:cNvCxnSpPr>
          <p:nvPr/>
        </p:nvCxnSpPr>
        <p:spPr>
          <a:xfrm>
            <a:off x="3936683" y="2730768"/>
            <a:ext cx="0" cy="28346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Action Button: Custom 2">
            <a:hlinkClick r:id="rId3" action="ppaction://hlinksldjump"/>
            <a:extLst>
              <a:ext uri="{FF2B5EF4-FFF2-40B4-BE49-F238E27FC236}">
                <a16:creationId xmlns:a16="http://schemas.microsoft.com/office/drawing/2014/main" id="{01C8E69C-60E7-3737-632C-06669ED778D5}"/>
              </a:ext>
            </a:extLst>
          </p:cNvPr>
          <p:cNvSpPr/>
          <p:nvPr/>
        </p:nvSpPr>
        <p:spPr>
          <a:xfrm>
            <a:off x="-11529" y="-37127"/>
            <a:ext cx="12192000" cy="6882751"/>
          </a:xfrm>
          <a:prstGeom prst="actionButtonBlan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7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731838" y="2141845"/>
            <a:ext cx="10728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request books, book chapters, or journal articles that are not available in EdUHK Library from </a:t>
            </a:r>
            <a:r>
              <a:rPr lang="en-US" altLang="zh-TW" sz="1600" dirty="0">
                <a:solidFill>
                  <a:srgbClr val="FF0000"/>
                </a:solidFill>
              </a:rPr>
              <a:t>other libraries worldwide.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will be notified by email to download the requested electronic items from </a:t>
            </a:r>
            <a:r>
              <a:rPr lang="en-US" altLang="zh-TW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MyLibrary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There is a maximum download limit of 5 times. PDFs that have expired cannot be retrieved.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request options are not available, eligible users* may submit a request via a “Request Form” for the requested items.</a:t>
            </a:r>
            <a:endParaRPr lang="en-GB" altLang="zh-TW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D46F5-8E6F-9E3E-BB50-6DF27C5385F1}"/>
              </a:ext>
            </a:extLst>
          </p:cNvPr>
          <p:cNvSpPr txBox="1"/>
          <p:nvPr/>
        </p:nvSpPr>
        <p:spPr>
          <a:xfrm>
            <a:off x="589231" y="465323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F78D8-3B2D-6FD9-B68C-0C922CE73D4B}"/>
              </a:ext>
            </a:extLst>
          </p:cNvPr>
          <p:cNvSpPr txBox="1"/>
          <p:nvPr/>
        </p:nvSpPr>
        <p:spPr>
          <a:xfrm>
            <a:off x="589231" y="795636"/>
            <a:ext cx="79056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Inter-library Loan and Document Delivery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2B87E-5119-859E-45B4-133974627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87" y="4109874"/>
            <a:ext cx="8404225" cy="27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9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071" y="208225"/>
            <a:ext cx="82779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How</a:t>
            </a:r>
            <a:r>
              <a:rPr lang="en-US" altLang="zh-TW" sz="1200" dirty="0">
                <a:latin typeface="Bahnschrift SemiBold" panose="020B0502040204020203" pitchFamily="34" charset="0"/>
              </a:rPr>
              <a:t> 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to Request HKALL, ILL &amp; DDS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025AD0F7-DAD6-4C5C-9520-3B87457C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85909-A836-C671-8346-E9258CAB4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70" y="1435297"/>
            <a:ext cx="9913059" cy="48341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CA64F-BDC9-F178-D399-23C325809BDA}"/>
              </a:ext>
            </a:extLst>
          </p:cNvPr>
          <p:cNvGrpSpPr/>
          <p:nvPr/>
        </p:nvGrpSpPr>
        <p:grpSpPr>
          <a:xfrm>
            <a:off x="1509387" y="1475401"/>
            <a:ext cx="8560044" cy="4485535"/>
            <a:chOff x="1815977" y="1374375"/>
            <a:chExt cx="8560044" cy="44855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D696C2-BD59-C498-B22E-198A8D81D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977" y="1374375"/>
              <a:ext cx="8560044" cy="4485535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C09EE6F-A9AD-9F2E-048E-285A05D3E594}"/>
                </a:ext>
              </a:extLst>
            </p:cNvPr>
            <p:cNvSpPr/>
            <p:nvPr/>
          </p:nvSpPr>
          <p:spPr>
            <a:xfrm>
              <a:off x="7688279" y="2601547"/>
              <a:ext cx="1451920" cy="38095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Step 1: Sign in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FC4D10A-ED6D-90DD-72C1-620982BBE8CE}"/>
                </a:ext>
              </a:extLst>
            </p:cNvPr>
            <p:cNvSpPr/>
            <p:nvPr/>
          </p:nvSpPr>
          <p:spPr>
            <a:xfrm>
              <a:off x="5076772" y="5460208"/>
              <a:ext cx="3460057" cy="37834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Step 2: Check for Available Services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7BF429-0C6D-2B7D-A3E4-E3BBAEDD3E53}"/>
                </a:ext>
              </a:extLst>
            </p:cNvPr>
            <p:cNvSpPr/>
            <p:nvPr/>
          </p:nvSpPr>
          <p:spPr>
            <a:xfrm>
              <a:off x="7496892" y="2201577"/>
              <a:ext cx="649464" cy="3158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FCA036-06DE-23A5-09A3-E9C394631FE1}"/>
                </a:ext>
              </a:extLst>
            </p:cNvPr>
            <p:cNvSpPr/>
            <p:nvPr/>
          </p:nvSpPr>
          <p:spPr>
            <a:xfrm>
              <a:off x="2895667" y="5534343"/>
              <a:ext cx="1976587" cy="23007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BA5BC3-9D8E-E9C2-C9A0-0E5DEF90AF9A}"/>
              </a:ext>
            </a:extLst>
          </p:cNvPr>
          <p:cNvGrpSpPr/>
          <p:nvPr/>
        </p:nvGrpSpPr>
        <p:grpSpPr>
          <a:xfrm>
            <a:off x="485794" y="1076780"/>
            <a:ext cx="10889303" cy="5797095"/>
            <a:chOff x="475088" y="837978"/>
            <a:chExt cx="10889303" cy="57970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9439D4-1993-FD4B-7E63-1EC0BD425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329" y="837978"/>
              <a:ext cx="8040884" cy="579709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74AB45-F81D-2FD6-D0E0-DCC2CCACF011}"/>
                </a:ext>
              </a:extLst>
            </p:cNvPr>
            <p:cNvGrpSpPr/>
            <p:nvPr/>
          </p:nvGrpSpPr>
          <p:grpSpPr>
            <a:xfrm>
              <a:off x="7283298" y="4023289"/>
              <a:ext cx="4081093" cy="1490441"/>
              <a:chOff x="7187728" y="4781793"/>
              <a:chExt cx="4243437" cy="14958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A8EEC97-0EF8-1ADB-0D43-20B7A1823946}"/>
                  </a:ext>
                </a:extLst>
              </p:cNvPr>
              <p:cNvSpPr/>
              <p:nvPr/>
            </p:nvSpPr>
            <p:spPr>
              <a:xfrm>
                <a:off x="7187728" y="5886335"/>
                <a:ext cx="1912475" cy="39135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C0A9A7A5-7326-F1F3-5C4E-488D822A7732}"/>
                  </a:ext>
                </a:extLst>
              </p:cNvPr>
              <p:cNvSpPr/>
              <p:nvPr/>
            </p:nvSpPr>
            <p:spPr>
              <a:xfrm>
                <a:off x="8983778" y="4781793"/>
                <a:ext cx="2447387" cy="821563"/>
              </a:xfrm>
              <a:prstGeom prst="wedgeRoundRectCallout">
                <a:avLst>
                  <a:gd name="adj1" fmla="val -41533"/>
                  <a:gd name="adj2" fmla="val 82142"/>
                  <a:gd name="adj3" fmla="val 166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Use </a:t>
                </a: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DDS service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 get a digital copy of one chapter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D34B6C9-7231-2955-76ED-EB715A175249}"/>
                </a:ext>
              </a:extLst>
            </p:cNvPr>
            <p:cNvGrpSpPr/>
            <p:nvPr/>
          </p:nvGrpSpPr>
          <p:grpSpPr>
            <a:xfrm>
              <a:off x="475088" y="4184921"/>
              <a:ext cx="5111450" cy="1317232"/>
              <a:chOff x="1717213" y="4188734"/>
              <a:chExt cx="5358216" cy="13172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400707-6BAB-A07C-234B-7B3517E017D8}"/>
                  </a:ext>
                </a:extLst>
              </p:cNvPr>
              <p:cNvSpPr/>
              <p:nvPr/>
            </p:nvSpPr>
            <p:spPr>
              <a:xfrm>
                <a:off x="5595129" y="5127618"/>
                <a:ext cx="1480300" cy="37834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734624F4-C77B-AF7F-03BA-613A20A5303E}"/>
                  </a:ext>
                </a:extLst>
              </p:cNvPr>
              <p:cNvSpPr/>
              <p:nvPr/>
            </p:nvSpPr>
            <p:spPr>
              <a:xfrm>
                <a:off x="1717213" y="4188734"/>
                <a:ext cx="2719027" cy="932923"/>
              </a:xfrm>
              <a:prstGeom prst="wedgeRoundRectCallout">
                <a:avLst>
                  <a:gd name="adj1" fmla="val 88915"/>
                  <a:gd name="adj2" fmla="val 65466"/>
                  <a:gd name="adj3" fmla="val 16667"/>
                </a:avLst>
              </a:prstGeom>
              <a:solidFill>
                <a:srgbClr val="F3C9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Use </a:t>
                </a:r>
                <a:r>
                  <a:rPr lang="en-GB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</a:t>
                </a: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KALL service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 get a physical copy from other 7 UGC university libraries</a:t>
                </a:r>
              </a:p>
            </p:txBody>
          </p:sp>
        </p:grpSp>
      </p:grp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4BFEC7C-6DD6-F9B5-BDD1-97A5C1167110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53AD5B5-B691-41E3-BCB7-F8BAB1E7D55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>
                <a:defRPr/>
              </a:pPr>
              <a:t>25</a:t>
            </a:fld>
            <a:endParaRPr lang="en-US" altLang="zh-TW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3715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65217" y="1964527"/>
            <a:ext cx="7418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Overdue fines are calculated according to the loan period of items</a:t>
            </a:r>
          </a:p>
        </p:txBody>
      </p:sp>
      <p:sp>
        <p:nvSpPr>
          <p:cNvPr id="260111" name="Text Box 15"/>
          <p:cNvSpPr txBox="1">
            <a:spLocks noChangeArrowheads="1"/>
          </p:cNvSpPr>
          <p:nvPr/>
        </p:nvSpPr>
        <p:spPr bwMode="auto">
          <a:xfrm>
            <a:off x="290353" y="2789589"/>
            <a:ext cx="3513073" cy="2571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30-day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90-day loans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0120" name="Text Box 24"/>
          <p:cNvSpPr txBox="1">
            <a:spLocks noChangeArrowheads="1"/>
          </p:cNvSpPr>
          <p:nvPr/>
        </p:nvSpPr>
        <p:spPr bwMode="auto">
          <a:xfrm>
            <a:off x="5828215" y="2651090"/>
            <a:ext cx="3311525" cy="5341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14-day, 7-day, 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3-day and 1-day loans</a:t>
            </a:r>
          </a:p>
        </p:txBody>
      </p:sp>
      <p:sp>
        <p:nvSpPr>
          <p:cNvPr id="260121" name="Text Box 25"/>
          <p:cNvSpPr txBox="1">
            <a:spLocks noChangeArrowheads="1"/>
          </p:cNvSpPr>
          <p:nvPr/>
        </p:nvSpPr>
        <p:spPr bwMode="auto">
          <a:xfrm>
            <a:off x="3136934" y="2789589"/>
            <a:ext cx="2879725" cy="2571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3-hour loans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Text Box 25">
            <a:extLst>
              <a:ext uri="{FF2B5EF4-FFF2-40B4-BE49-F238E27FC236}">
                <a16:creationId xmlns:a16="http://schemas.microsoft.com/office/drawing/2014/main" id="{D872B4B7-1DB0-49C2-81AA-DA79893CC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680334"/>
            <a:ext cx="2879725" cy="2571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HKALL items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58CAA-A5C6-3B05-69D6-F8DA88106028}"/>
              </a:ext>
            </a:extLst>
          </p:cNvPr>
          <p:cNvSpPr txBox="1"/>
          <p:nvPr/>
        </p:nvSpPr>
        <p:spPr>
          <a:xfrm>
            <a:off x="665217" y="5296741"/>
            <a:ext cx="8878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When an overdue fine reaches the Maximum Fine*, all borrowing privileges of the borrower will be suspended until payment is made.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*Please refer to: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3"/>
              </a:rPr>
              <a:t>https://www.lib.eduhk.hk/about/policies-regulations/regulations#4.7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62DA1-FDBA-4B6D-487F-9558A48DDA88}"/>
              </a:ext>
            </a:extLst>
          </p:cNvPr>
          <p:cNvSpPr txBox="1"/>
          <p:nvPr/>
        </p:nvSpPr>
        <p:spPr>
          <a:xfrm>
            <a:off x="665217" y="455050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6AA7C-6E56-CC95-8F7D-FFCAEF68F289}"/>
              </a:ext>
            </a:extLst>
          </p:cNvPr>
          <p:cNvSpPr txBox="1"/>
          <p:nvPr/>
        </p:nvSpPr>
        <p:spPr>
          <a:xfrm>
            <a:off x="599902" y="739390"/>
            <a:ext cx="975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Overdue Fines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2AFA3-E315-0A0E-909C-5599E0C8B61A}"/>
              </a:ext>
            </a:extLst>
          </p:cNvPr>
          <p:cNvSpPr txBox="1"/>
          <p:nvPr/>
        </p:nvSpPr>
        <p:spPr>
          <a:xfrm>
            <a:off x="2545351" y="4133263"/>
            <a:ext cx="616690" cy="25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D3A6E1-78D2-BA58-E582-7989946E3B11}"/>
              </a:ext>
            </a:extLst>
          </p:cNvPr>
          <p:cNvSpPr txBox="1"/>
          <p:nvPr/>
        </p:nvSpPr>
        <p:spPr>
          <a:xfrm>
            <a:off x="1327426" y="3085916"/>
            <a:ext cx="14389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9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</a:t>
            </a:r>
            <a:endParaRPr lang="en-US" sz="9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D2686-57DE-9EAD-48B0-6A5F36B72E4B}"/>
              </a:ext>
            </a:extLst>
          </p:cNvPr>
          <p:cNvSpPr txBox="1"/>
          <p:nvPr/>
        </p:nvSpPr>
        <p:spPr>
          <a:xfrm>
            <a:off x="3796623" y="3085916"/>
            <a:ext cx="1560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9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$2</a:t>
            </a:r>
            <a:endParaRPr lang="en-US" sz="9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E46AB5-4994-E438-EAB4-FDDDBAC191ED}"/>
              </a:ext>
            </a:extLst>
          </p:cNvPr>
          <p:cNvSpPr txBox="1"/>
          <p:nvPr/>
        </p:nvSpPr>
        <p:spPr>
          <a:xfrm>
            <a:off x="6619590" y="3085916"/>
            <a:ext cx="17287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96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algn="ctr"/>
            <a:r>
              <a:rPr lang="en-US" altLang="zh-TW" dirty="0">
                <a:latin typeface="+mn-lt"/>
              </a:rPr>
              <a:t>$2</a:t>
            </a:r>
            <a:endParaRPr lang="en-US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367166-6C37-E052-5F06-1BD24EDE99AE}"/>
              </a:ext>
            </a:extLst>
          </p:cNvPr>
          <p:cNvSpPr txBox="1"/>
          <p:nvPr/>
        </p:nvSpPr>
        <p:spPr>
          <a:xfrm>
            <a:off x="9210207" y="3085916"/>
            <a:ext cx="19446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96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algn="ctr"/>
            <a:r>
              <a:rPr lang="en-US" altLang="zh-TW" dirty="0">
                <a:latin typeface="+mn-lt"/>
              </a:rPr>
              <a:t>$2</a:t>
            </a:r>
            <a:endParaRPr lang="en-US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148DF7-25AF-2CE0-202C-901C265BD288}"/>
              </a:ext>
            </a:extLst>
          </p:cNvPr>
          <p:cNvSpPr txBox="1"/>
          <p:nvPr/>
        </p:nvSpPr>
        <p:spPr>
          <a:xfrm>
            <a:off x="7985613" y="4133263"/>
            <a:ext cx="616690" cy="25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/day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97083-E595-FB52-EA09-ABE2BEDB413E}"/>
              </a:ext>
            </a:extLst>
          </p:cNvPr>
          <p:cNvSpPr txBox="1"/>
          <p:nvPr/>
        </p:nvSpPr>
        <p:spPr>
          <a:xfrm>
            <a:off x="10737110" y="4133263"/>
            <a:ext cx="616690" cy="25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/day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DC61F8-02FB-B12B-4A4B-C0C851047964}"/>
              </a:ext>
            </a:extLst>
          </p:cNvPr>
          <p:cNvSpPr txBox="1"/>
          <p:nvPr/>
        </p:nvSpPr>
        <p:spPr>
          <a:xfrm>
            <a:off x="5173454" y="4133263"/>
            <a:ext cx="838278" cy="25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/hour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C51A2-7E5E-6122-A8BA-13504FC43C1D}"/>
              </a:ext>
            </a:extLst>
          </p:cNvPr>
          <p:cNvSpPr txBox="1"/>
          <p:nvPr/>
        </p:nvSpPr>
        <p:spPr>
          <a:xfrm>
            <a:off x="631301" y="1272708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逾期罰款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527680-CE2C-D2EE-071E-91549E3FA575}"/>
              </a:ext>
            </a:extLst>
          </p:cNvPr>
          <p:cNvCxnSpPr>
            <a:cxnSpLocks/>
          </p:cNvCxnSpPr>
          <p:nvPr/>
        </p:nvCxnSpPr>
        <p:spPr>
          <a:xfrm>
            <a:off x="3395663" y="2721194"/>
            <a:ext cx="0" cy="200448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9BEA6C-C376-3532-D807-9EE779DC84AF}"/>
              </a:ext>
            </a:extLst>
          </p:cNvPr>
          <p:cNvCxnSpPr>
            <a:cxnSpLocks/>
          </p:cNvCxnSpPr>
          <p:nvPr/>
        </p:nvCxnSpPr>
        <p:spPr>
          <a:xfrm>
            <a:off x="6096000" y="2721194"/>
            <a:ext cx="0" cy="200448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22E859-7C33-F3E8-6854-BB85AD60201B}"/>
              </a:ext>
            </a:extLst>
          </p:cNvPr>
          <p:cNvCxnSpPr>
            <a:cxnSpLocks/>
          </p:cNvCxnSpPr>
          <p:nvPr/>
        </p:nvCxnSpPr>
        <p:spPr>
          <a:xfrm>
            <a:off x="8796338" y="2690889"/>
            <a:ext cx="0" cy="200448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64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0010" y="3886006"/>
            <a:ext cx="9965221" cy="2609775"/>
          </a:xfrm>
        </p:spPr>
        <p:txBody>
          <a:bodyPr rtlCol="0">
            <a:normAutofit/>
          </a:bodyPr>
          <a:lstStyle/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altLang="zh-TW" sz="1600" dirty="0">
                <a:latin typeface="+mj-lt"/>
                <a:cs typeface="Tahoma" panose="020B0604030504040204" pitchFamily="34" charset="0"/>
              </a:rPr>
              <a:t>All loans with a loan period of 14 days or more may be renewed up to the maximum loan period specified below unless a hold or a recall has been placed.</a:t>
            </a:r>
            <a:br>
              <a:rPr lang="en-HK" altLang="zh-TW" sz="1600" dirty="0">
                <a:latin typeface="+mj-lt"/>
                <a:cs typeface="Tahoma" panose="020B0604030504040204" pitchFamily="34" charset="0"/>
              </a:rPr>
            </a:br>
            <a:r>
              <a:rPr lang="en-HK" altLang="zh-TW" sz="1600" i="1" dirty="0">
                <a:solidFill>
                  <a:srgbClr val="7030A0"/>
                </a:solidFill>
                <a:latin typeface="+mj-lt"/>
                <a:cs typeface="Tahoma" panose="020B0604030504040204" pitchFamily="34" charset="0"/>
              </a:rPr>
              <a:t>* EdUHK Students (excluding students of self-funded non-credit bearing programmes)</a:t>
            </a:r>
          </a:p>
          <a:p>
            <a:pPr>
              <a:lnSpc>
                <a:spcPct val="10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altLang="zh-TW" sz="1600" dirty="0">
                <a:latin typeface="+mj-lt"/>
                <a:cs typeface="Tahoma" panose="020B0604030504040204" pitchFamily="34" charset="0"/>
              </a:rPr>
              <a:t>Borrowers can renew their loans in person or online via the Library System anytime before the due date.</a:t>
            </a:r>
          </a:p>
          <a:p>
            <a:pPr>
              <a:lnSpc>
                <a:spcPct val="10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altLang="zh-TW" sz="1600" dirty="0">
                <a:latin typeface="+mj-lt"/>
                <a:cs typeface="Tahoma" panose="020B0604030504040204" pitchFamily="34" charset="0"/>
              </a:rPr>
              <a:t>The new due date is calculated from the date of renewal.</a:t>
            </a:r>
          </a:p>
          <a:p>
            <a:pPr>
              <a:lnSpc>
                <a:spcPct val="10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altLang="zh-HK" sz="1600" dirty="0">
                <a:latin typeface="+mj-lt"/>
                <a:cs typeface="Tahoma" panose="020B0604030504040204" pitchFamily="34" charset="0"/>
              </a:rPr>
              <a:t>Overdue items are not renewable. </a:t>
            </a:r>
          </a:p>
          <a:p>
            <a:pPr>
              <a:lnSpc>
                <a:spcPct val="10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Automatic</a:t>
            </a:r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renewal of </a:t>
            </a:r>
            <a:r>
              <a:rPr lang="en-US" sz="160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EdUHK Library items (HKALL items excluded) </a:t>
            </a:r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three days before the due date.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876393"/>
              </p:ext>
            </p:extLst>
          </p:nvPr>
        </p:nvGraphicFramePr>
        <p:xfrm>
          <a:off x="2443425" y="1904546"/>
          <a:ext cx="6828967" cy="1724464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2058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0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16">
                <a:tc>
                  <a:txBody>
                    <a:bodyPr/>
                    <a:lstStyle/>
                    <a:p>
                      <a:pPr algn="l"/>
                      <a:r>
                        <a:rPr lang="en-US" altLang="zh-HK" sz="1800" b="0" dirty="0">
                          <a:latin typeface="+mj-lt"/>
                        </a:rPr>
                        <a:t>Initial Loan Period</a:t>
                      </a:r>
                      <a:endParaRPr lang="zh-HK" altLang="en-US" sz="1800" b="0" dirty="0"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1800" b="0" dirty="0">
                          <a:latin typeface="+mj-lt"/>
                        </a:rPr>
                        <a:t>Maximum Loan Period after Renewals</a:t>
                      </a:r>
                      <a:endParaRPr lang="zh-HK" altLang="en-US" sz="1800" b="0" dirty="0"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116">
                <a:tc>
                  <a:txBody>
                    <a:bodyPr/>
                    <a:lstStyle/>
                    <a:p>
                      <a:pPr algn="l"/>
                      <a:r>
                        <a:rPr lang="en-US" altLang="zh-HK" sz="1800" b="0" dirty="0">
                          <a:latin typeface="+mj-lt"/>
                        </a:rPr>
                        <a:t>14 days</a:t>
                      </a:r>
                      <a:endParaRPr lang="zh-HK" altLang="en-US" sz="1800" b="0" dirty="0"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1800" b="0" dirty="0">
                          <a:latin typeface="+mj-lt"/>
                        </a:rPr>
                        <a:t>56 days</a:t>
                      </a:r>
                      <a:endParaRPr lang="zh-HK" altLang="en-US" sz="1800" b="0" dirty="0"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extLst>
                  <a:ext uri="{0D108BD9-81ED-4DB2-BD59-A6C34878D82A}">
                    <a16:rowId xmlns:a16="http://schemas.microsoft.com/office/drawing/2014/main" val="578211185"/>
                  </a:ext>
                </a:extLst>
              </a:tr>
              <a:tr h="431116">
                <a:tc>
                  <a:txBody>
                    <a:bodyPr/>
                    <a:lstStyle/>
                    <a:p>
                      <a:pPr algn="l"/>
                      <a:r>
                        <a:rPr lang="en-HK" altLang="zh-HK" sz="1800" b="0" dirty="0">
                          <a:latin typeface="+mj-lt"/>
                        </a:rPr>
                        <a:t>30 days</a:t>
                      </a:r>
                      <a:endParaRPr lang="zh-HK" altLang="en-US" sz="1800" b="0" dirty="0"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altLang="zh-HK" sz="1800" b="0" dirty="0">
                          <a:latin typeface="+mj-lt"/>
                        </a:rPr>
                        <a:t>Unlimited </a:t>
                      </a:r>
                      <a:r>
                        <a:rPr lang="en-HK" altLang="zh-HK" sz="1800" b="0" dirty="0">
                          <a:solidFill>
                            <a:srgbClr val="7030A0"/>
                          </a:solidFill>
                          <a:latin typeface="+mj-lt"/>
                        </a:rPr>
                        <a:t>*</a:t>
                      </a:r>
                      <a:endParaRPr lang="en-HK" altLang="zh-HK" sz="1800" b="0" dirty="0">
                        <a:solidFill>
                          <a:srgbClr val="7030A0"/>
                        </a:solidFill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extLst>
                  <a:ext uri="{0D108BD9-81ED-4DB2-BD59-A6C34878D82A}">
                    <a16:rowId xmlns:a16="http://schemas.microsoft.com/office/drawing/2014/main" val="2014839431"/>
                  </a:ext>
                </a:extLst>
              </a:tr>
              <a:tr h="431116">
                <a:tc>
                  <a:txBody>
                    <a:bodyPr/>
                    <a:lstStyle/>
                    <a:p>
                      <a:pPr algn="l"/>
                      <a:r>
                        <a:rPr lang="en-US" altLang="zh-HK" sz="1800" b="0" dirty="0">
                          <a:latin typeface="+mj-lt"/>
                        </a:rPr>
                        <a:t>90 days</a:t>
                      </a:r>
                      <a:endParaRPr lang="zh-HK" altLang="en-US" sz="1800" b="0" dirty="0"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1800" b="0" dirty="0">
                          <a:latin typeface="+mj-lt"/>
                        </a:rPr>
                        <a:t>Unlimited</a:t>
                      </a:r>
                      <a:endParaRPr lang="zh-HK" altLang="en-US" sz="1800" b="0" dirty="0"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1446" marR="91446" marT="45749" marB="4574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3D4E6-7D68-79EA-6524-B801BB14B665}"/>
              </a:ext>
            </a:extLst>
          </p:cNvPr>
          <p:cNvSpPr txBox="1"/>
          <p:nvPr/>
        </p:nvSpPr>
        <p:spPr>
          <a:xfrm>
            <a:off x="630010" y="478087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185C1-8967-49A9-791A-64FB9292D092}"/>
              </a:ext>
            </a:extLst>
          </p:cNvPr>
          <p:cNvSpPr txBox="1"/>
          <p:nvPr/>
        </p:nvSpPr>
        <p:spPr>
          <a:xfrm>
            <a:off x="630010" y="734750"/>
            <a:ext cx="975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Renewal 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(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EdUHK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 Library Items)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C8BBB-1AA9-CDDB-D185-B19CA24BCECD}"/>
              </a:ext>
            </a:extLst>
          </p:cNvPr>
          <p:cNvSpPr txBox="1"/>
          <p:nvPr/>
        </p:nvSpPr>
        <p:spPr>
          <a:xfrm>
            <a:off x="630010" y="1247440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續借 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07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46696-0828-4367-9C3F-517110593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" y="1958837"/>
            <a:ext cx="10468576" cy="5105100"/>
          </a:xfrm>
          <a:prstGeom prst="rect">
            <a:avLst/>
          </a:prstGeom>
        </p:spPr>
      </p:pic>
      <p:sp>
        <p:nvSpPr>
          <p:cNvPr id="33795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966729" y="572637"/>
            <a:ext cx="4782449" cy="91628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zh-TW" sz="1600" dirty="0">
                <a:latin typeface="+mj-lt"/>
                <a:cs typeface="Tahoma" panose="020B0604030504040204" pitchFamily="34" charset="0"/>
              </a:rPr>
              <a:t>Sign in to MyLibrary Record to view your loan record, renew your loan items, check your loan history, view request status, save searches and search results, etc.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200340" y="2293370"/>
            <a:ext cx="576263" cy="274638"/>
          </a:xfrm>
          <a:prstGeom prst="roundRect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797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7819" y="4553001"/>
            <a:ext cx="2964372" cy="2306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5609765" y="5180115"/>
            <a:ext cx="2871505" cy="545999"/>
          </a:xfrm>
          <a:prstGeom prst="roundRect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cxnSpLocks/>
            <a:stCxn id="3" idx="2"/>
          </p:cNvCxnSpPr>
          <p:nvPr/>
        </p:nvCxnSpPr>
        <p:spPr bwMode="auto">
          <a:xfrm flipH="1">
            <a:off x="7677150" y="2568008"/>
            <a:ext cx="1811322" cy="2537494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07540" y="280250"/>
            <a:ext cx="7632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B4CB6-EC6E-E3E9-F0AB-0280F8865FBF}"/>
              </a:ext>
            </a:extLst>
          </p:cNvPr>
          <p:cNvSpPr txBox="1"/>
          <p:nvPr/>
        </p:nvSpPr>
        <p:spPr>
          <a:xfrm>
            <a:off x="695325" y="507317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712E0-9E77-3447-662A-6122F29DBC88}"/>
              </a:ext>
            </a:extLst>
          </p:cNvPr>
          <p:cNvSpPr txBox="1"/>
          <p:nvPr/>
        </p:nvSpPr>
        <p:spPr>
          <a:xfrm>
            <a:off x="695325" y="763980"/>
            <a:ext cx="975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MyLibrary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 Record</a:t>
            </a:r>
          </a:p>
        </p:txBody>
      </p:sp>
    </p:spTree>
    <p:extLst>
      <p:ext uri="{BB962C8B-B14F-4D97-AF65-F5344CB8AC3E}">
        <p14:creationId xmlns:p14="http://schemas.microsoft.com/office/powerpoint/2010/main" val="345563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4" y="1531752"/>
            <a:ext cx="8096250" cy="496252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801114">
            <a:off x="6169193" y="4229454"/>
            <a:ext cx="1770264" cy="47938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renew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77" y="1495697"/>
            <a:ext cx="8182904" cy="54810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F6E82-9E50-8331-4712-10BEAB0DD093}"/>
              </a:ext>
            </a:extLst>
          </p:cNvPr>
          <p:cNvSpPr txBox="1"/>
          <p:nvPr/>
        </p:nvSpPr>
        <p:spPr>
          <a:xfrm>
            <a:off x="625663" y="521218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0513B-6BEC-75FC-28B9-ABE1A8D8B492}"/>
              </a:ext>
            </a:extLst>
          </p:cNvPr>
          <p:cNvSpPr txBox="1"/>
          <p:nvPr/>
        </p:nvSpPr>
        <p:spPr>
          <a:xfrm>
            <a:off x="625663" y="777881"/>
            <a:ext cx="975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Loan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Bahnschrift SemiBold" panose="020B0502040204020203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Record and Renewal</a:t>
            </a:r>
          </a:p>
        </p:txBody>
      </p:sp>
    </p:spTree>
    <p:extLst>
      <p:ext uri="{BB962C8B-B14F-4D97-AF65-F5344CB8AC3E}">
        <p14:creationId xmlns:p14="http://schemas.microsoft.com/office/powerpoint/2010/main" val="648373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model of a building&#10;&#10;AI-generated content may be incorrect.">
            <a:extLst>
              <a:ext uri="{FF2B5EF4-FFF2-40B4-BE49-F238E27FC236}">
                <a16:creationId xmlns:a16="http://schemas.microsoft.com/office/drawing/2014/main" id="{0406938D-0D83-F44B-088B-18C470CC9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47083">
            <a:off x="321892" y="1812519"/>
            <a:ext cx="5049111" cy="2772763"/>
          </a:xfrm>
          <a:prstGeom prst="rect">
            <a:avLst/>
          </a:prstGeom>
          <a:noFill/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45A73-F473-D6AE-BDC9-3AF68B089AF3}"/>
              </a:ext>
            </a:extLst>
          </p:cNvPr>
          <p:cNvSpPr txBox="1"/>
          <p:nvPr/>
        </p:nvSpPr>
        <p:spPr>
          <a:xfrm>
            <a:off x="4876122" y="4695587"/>
            <a:ext cx="2959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Tseung Kwan O Study Centre Library (TKOSC)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CC1BC-FD1B-44F1-688A-ACBFC2E35204}"/>
              </a:ext>
            </a:extLst>
          </p:cNvPr>
          <p:cNvSpPr txBox="1"/>
          <p:nvPr/>
        </p:nvSpPr>
        <p:spPr>
          <a:xfrm>
            <a:off x="4876122" y="5568257"/>
            <a:ext cx="31365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King Yin Lane, Tseung Kwan O, N.T.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E9797-4EF2-E33E-2219-29AAB10F1DC6}"/>
              </a:ext>
            </a:extLst>
          </p:cNvPr>
          <p:cNvSpPr txBox="1"/>
          <p:nvPr/>
        </p:nvSpPr>
        <p:spPr>
          <a:xfrm>
            <a:off x="8610600" y="4732256"/>
            <a:ext cx="2569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North Point Study Centre Library (NPSC)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E8A090-A5D7-B750-808C-F37DA33DF163}"/>
              </a:ext>
            </a:extLst>
          </p:cNvPr>
          <p:cNvSpPr txBox="1"/>
          <p:nvPr/>
        </p:nvSpPr>
        <p:spPr>
          <a:xfrm>
            <a:off x="8602449" y="5475925"/>
            <a:ext cx="2577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200" dirty="0">
                <a:latin typeface="+mj-lt"/>
              </a:rPr>
              <a:t>19 Cheung Hong Street, North Point, Hong Kong Island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6B225E-5C5E-F6CC-1568-93797867E772}"/>
              </a:ext>
            </a:extLst>
          </p:cNvPr>
          <p:cNvSpPr txBox="1"/>
          <p:nvPr/>
        </p:nvSpPr>
        <p:spPr>
          <a:xfrm>
            <a:off x="731838" y="5563931"/>
            <a:ext cx="2984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10 Lo Ping Road, Tai Po, N.T.</a:t>
            </a:r>
            <a:br>
              <a:rPr lang="en-US" altLang="zh-TW" sz="1200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endParaRPr lang="en-US" altLang="zh-TW" sz="12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76869-A9CC-CD7D-9DD9-5E8AD7DD0C53}"/>
              </a:ext>
            </a:extLst>
          </p:cNvPr>
          <p:cNvSpPr txBox="1"/>
          <p:nvPr/>
        </p:nvSpPr>
        <p:spPr>
          <a:xfrm>
            <a:off x="755878" y="4758263"/>
            <a:ext cx="2639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Mong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Man Wai Library (MMW)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249239D-0437-FC33-FDAA-F0AD09FF80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1" b="94311" l="9838" r="89868">
                        <a14:foregroundMark x1="25404" y1="18713" x2="18502" y2="32635"/>
                        <a14:foregroundMark x1="18502" y1="32635" x2="19383" y2="52545"/>
                        <a14:foregroundMark x1="18062" y1="50449" x2="18502" y2="57186"/>
                        <a14:foregroundMark x1="15125" y1="59281" x2="11307" y2="63174"/>
                        <a14:foregroundMark x1="22467" y1="59581" x2="25110" y2="62126"/>
                        <a14:foregroundMark x1="36858" y1="25449" x2="51395" y2="42964"/>
                        <a14:foregroundMark x1="51395" y1="42964" x2="63142" y2="49701"/>
                        <a14:foregroundMark x1="80323" y1="45958" x2="87078" y2="50000"/>
                        <a14:foregroundMark x1="62702" y1="41018" x2="75330" y2="47156"/>
                        <a14:foregroundMark x1="16593" y1="69910" x2="50073" y2="92216"/>
                        <a14:foregroundMark x1="41410" y1="82934" x2="60059" y2="89820"/>
                        <a14:foregroundMark x1="60059" y1="89820" x2="63877" y2="94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410">
            <a:off x="4931497" y="1870132"/>
            <a:ext cx="2538472" cy="2490015"/>
          </a:xfrm>
          <a:prstGeom prst="rect">
            <a:avLst/>
          </a:prstGeom>
        </p:spPr>
      </p:pic>
      <p:pic>
        <p:nvPicPr>
          <p:cNvPr id="33" name="Picture 32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DB88F9B4-F43D-C2E0-063E-F0DCB1AA5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6458">
            <a:off x="8390184" y="2194053"/>
            <a:ext cx="2763160" cy="22071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096DF5-555C-BF37-8747-4B4E9629FE1A}"/>
              </a:ext>
            </a:extLst>
          </p:cNvPr>
          <p:cNvSpPr txBox="1"/>
          <p:nvPr/>
        </p:nvSpPr>
        <p:spPr>
          <a:xfrm>
            <a:off x="755878" y="5021485"/>
            <a:ext cx="2639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蒙民偉圖書館</a:t>
            </a:r>
            <a:endParaRPr lang="en-US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2CFA27-D7FA-ADAE-317F-A478F23FA2A1}"/>
              </a:ext>
            </a:extLst>
          </p:cNvPr>
          <p:cNvSpPr txBox="1"/>
          <p:nvPr/>
        </p:nvSpPr>
        <p:spPr>
          <a:xfrm>
            <a:off x="4876122" y="5238643"/>
            <a:ext cx="27717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將軍澳教學中心圖書館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780D5E-CFCB-5291-F356-5C204D0CE679}"/>
              </a:ext>
            </a:extLst>
          </p:cNvPr>
          <p:cNvSpPr txBox="1"/>
          <p:nvPr/>
        </p:nvSpPr>
        <p:spPr>
          <a:xfrm>
            <a:off x="8602983" y="5238789"/>
            <a:ext cx="27717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北角教學中心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38FCE-310B-70DD-1E2F-EDDE8581447A}"/>
              </a:ext>
            </a:extLst>
          </p:cNvPr>
          <p:cNvSpPr txBox="1"/>
          <p:nvPr/>
        </p:nvSpPr>
        <p:spPr>
          <a:xfrm>
            <a:off x="622924" y="456916"/>
            <a:ext cx="684308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OUR 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LIBRARIES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87940-711C-C27D-FEE7-D7B387B280DC}"/>
              </a:ext>
            </a:extLst>
          </p:cNvPr>
          <p:cNvSpPr txBox="1"/>
          <p:nvPr/>
        </p:nvSpPr>
        <p:spPr>
          <a:xfrm>
            <a:off x="8610600" y="6022321"/>
            <a:ext cx="298468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Self Pick-up Station and Book Return only</a:t>
            </a:r>
          </a:p>
        </p:txBody>
      </p:sp>
    </p:spTree>
    <p:extLst>
      <p:ext uri="{BB962C8B-B14F-4D97-AF65-F5344CB8AC3E}">
        <p14:creationId xmlns:p14="http://schemas.microsoft.com/office/powerpoint/2010/main" val="1272124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82989" y="2738042"/>
            <a:ext cx="5029548" cy="2018331"/>
          </a:xfrm>
        </p:spPr>
        <p:txBody>
          <a:bodyPr rtlCol="0">
            <a:noAutofit/>
          </a:bodyPr>
          <a:lstStyle/>
          <a:p>
            <a:pPr>
              <a:lnSpc>
                <a:spcPct val="140000"/>
              </a:lnSpc>
              <a:defRPr/>
            </a:pPr>
            <a:r>
              <a:rPr lang="en-US" altLang="zh-TW" sz="1200" dirty="0">
                <a:latin typeface="+mj-lt"/>
              </a:rPr>
              <a:t>All loaned items with a loan period of </a:t>
            </a:r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14 days or more</a:t>
            </a:r>
            <a:r>
              <a:rPr lang="en-US" altLang="zh-TW" sz="1200" dirty="0">
                <a:latin typeface="+mj-lt"/>
              </a:rPr>
              <a:t> are subject to hold requests (original loan period will not be shortened) placed on them by another user.</a:t>
            </a:r>
          </a:p>
          <a:p>
            <a:pPr>
              <a:lnSpc>
                <a:spcPct val="140000"/>
              </a:lnSpc>
              <a:defRPr/>
            </a:pPr>
            <a:r>
              <a:rPr lang="en-US" altLang="zh-TW" sz="1200" dirty="0">
                <a:latin typeface="+mj-lt"/>
              </a:rPr>
              <a:t>Your “hold” quotas: </a:t>
            </a:r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20 items</a:t>
            </a:r>
          </a:p>
          <a:p>
            <a:pPr>
              <a:lnSpc>
                <a:spcPct val="140000"/>
              </a:lnSpc>
              <a:defRPr/>
            </a:pPr>
            <a:r>
              <a:rPr lang="en-US" altLang="zh-TW" sz="1200" dirty="0">
                <a:latin typeface="+mj-lt"/>
              </a:rPr>
              <a:t>Email notice will be sent to you when the hold item is ready for pickup.</a:t>
            </a:r>
            <a:endParaRPr lang="zh-TW" altLang="en-US" sz="12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F2132-7CA2-2550-695F-CC6382E9EA29}"/>
              </a:ext>
            </a:extLst>
          </p:cNvPr>
          <p:cNvSpPr txBox="1"/>
          <p:nvPr/>
        </p:nvSpPr>
        <p:spPr>
          <a:xfrm>
            <a:off x="646409" y="541345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EBE0102-C8B8-BED7-5D51-10D4E06ED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853" y="2738042"/>
            <a:ext cx="5620647" cy="2180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sz="1200" dirty="0"/>
              <a:t>All loaned items with a loan period of </a:t>
            </a:r>
            <a:r>
              <a:rPr lang="en-US" altLang="zh-TW" sz="1200" dirty="0">
                <a:solidFill>
                  <a:srgbClr val="FF0000"/>
                </a:solidFill>
              </a:rPr>
              <a:t>30 days or more </a:t>
            </a:r>
            <a:r>
              <a:rPr lang="en-US" altLang="zh-TW" sz="1200" dirty="0"/>
              <a:t>are also subject to recall (original loan period </a:t>
            </a:r>
            <a:r>
              <a:rPr lang="en-US" altLang="zh-TW" sz="1200" dirty="0">
                <a:solidFill>
                  <a:srgbClr val="FF0000"/>
                </a:solidFill>
              </a:rPr>
              <a:t>will be shortened</a:t>
            </a:r>
            <a:r>
              <a:rPr lang="en-US" altLang="zh-TW" sz="1200" dirty="0"/>
              <a:t>) if requested by another user. </a:t>
            </a:r>
          </a:p>
          <a:p>
            <a:r>
              <a:rPr lang="en-US" altLang="zh-TW" sz="1200" dirty="0"/>
              <a:t>Email will be sent to you notifying the revised due date.</a:t>
            </a:r>
          </a:p>
          <a:p>
            <a:r>
              <a:rPr lang="en-US" altLang="zh-TW" sz="1200" dirty="0"/>
              <a:t>HKALL items may be recalled by users of the lending library.</a:t>
            </a:r>
          </a:p>
          <a:p>
            <a:r>
              <a:rPr lang="en-US" altLang="zh-TW" sz="1200" dirty="0">
                <a:solidFill>
                  <a:srgbClr val="FF0000"/>
                </a:solidFill>
              </a:rPr>
              <a:t>Late return of recalled or held items will be treated as overdue and liable to a fine.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77EBE-ED24-D690-0FAB-5977BC8992FB}"/>
              </a:ext>
            </a:extLst>
          </p:cNvPr>
          <p:cNvCxnSpPr>
            <a:cxnSpLocks/>
          </p:cNvCxnSpPr>
          <p:nvPr/>
        </p:nvCxnSpPr>
        <p:spPr>
          <a:xfrm>
            <a:off x="6096000" y="1915723"/>
            <a:ext cx="0" cy="3682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2FE4C38-197C-3863-FAC7-C8DB5B629C62}"/>
              </a:ext>
            </a:extLst>
          </p:cNvPr>
          <p:cNvSpPr txBox="1"/>
          <p:nvPr/>
        </p:nvSpPr>
        <p:spPr>
          <a:xfrm>
            <a:off x="6265472" y="1937267"/>
            <a:ext cx="261613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Recall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724309-FD23-7850-E727-A10607F83F5F}"/>
              </a:ext>
            </a:extLst>
          </p:cNvPr>
          <p:cNvSpPr txBox="1"/>
          <p:nvPr/>
        </p:nvSpPr>
        <p:spPr>
          <a:xfrm>
            <a:off x="646408" y="1915723"/>
            <a:ext cx="1872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Hold</a:t>
            </a:r>
            <a:endParaRPr lang="en-US" sz="2800" dirty="0">
              <a:latin typeface="Bahnschrift SemiBol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19F4DD-F6E2-B91C-4D81-F4CC1EBB7A6B}"/>
              </a:ext>
            </a:extLst>
          </p:cNvPr>
          <p:cNvSpPr txBox="1"/>
          <p:nvPr/>
        </p:nvSpPr>
        <p:spPr>
          <a:xfrm>
            <a:off x="6265472" y="225427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催還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0F1E3-4809-6C88-2520-9A9A2188D40B}"/>
              </a:ext>
            </a:extLst>
          </p:cNvPr>
          <p:cNvSpPr txBox="1"/>
          <p:nvPr/>
        </p:nvSpPr>
        <p:spPr>
          <a:xfrm>
            <a:off x="664683" y="2301302"/>
            <a:ext cx="243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預約 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354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F2132-7CA2-2550-695F-CC6382E9EA29}"/>
              </a:ext>
            </a:extLst>
          </p:cNvPr>
          <p:cNvSpPr txBox="1"/>
          <p:nvPr/>
        </p:nvSpPr>
        <p:spPr>
          <a:xfrm>
            <a:off x="646409" y="541345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BORROWING PRIVILEGES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7598BB-0B19-E0FC-44F6-A68B87931A3E}"/>
              </a:ext>
            </a:extLst>
          </p:cNvPr>
          <p:cNvSpPr txBox="1"/>
          <p:nvPr/>
        </p:nvSpPr>
        <p:spPr>
          <a:xfrm>
            <a:off x="646409" y="882977"/>
            <a:ext cx="296632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Library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\"/>
                <a:ea typeface="Noto Sans KR Black" panose="020B0200000000000000" pitchFamily="34" charset="-128"/>
                <a:cs typeface="Tahoma" panose="020B0604030504040204" pitchFamily="34" charset="0"/>
              </a:rPr>
              <a:t> Notice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A067A8-D2C8-D9E7-9344-591015F3F532}"/>
              </a:ext>
            </a:extLst>
          </p:cNvPr>
          <p:cNvSpPr txBox="1"/>
          <p:nvPr/>
        </p:nvSpPr>
        <p:spPr>
          <a:xfrm>
            <a:off x="731838" y="2108048"/>
            <a:ext cx="9088792" cy="249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20000"/>
              </a:lnSpc>
            </a:pPr>
            <a:r>
              <a:rPr lang="en-US" altLang="zh-TW" sz="1600" dirty="0"/>
              <a:t>All library notices will be sent to you by email </a:t>
            </a:r>
            <a:br>
              <a:rPr lang="en-US" altLang="zh-TW" sz="1600" dirty="0"/>
            </a:br>
            <a:r>
              <a:rPr lang="en-US" altLang="zh-TW" sz="1600" dirty="0"/>
              <a:t>(</a:t>
            </a:r>
            <a:r>
              <a:rPr lang="en-US" altLang="zh-TW" sz="1600" dirty="0" err="1"/>
              <a:t>EdUHK</a:t>
            </a:r>
            <a:r>
              <a:rPr lang="en-US" altLang="zh-TW" sz="1600" dirty="0"/>
              <a:t> email account, e.g. </a:t>
            </a:r>
            <a:r>
              <a:rPr lang="en-US" altLang="zh-TW" sz="1600" dirty="0">
                <a:solidFill>
                  <a:srgbClr val="00B0F0"/>
                </a:solidFill>
              </a:rPr>
              <a:t>s0765432@s.eduhk.hk</a:t>
            </a:r>
            <a:r>
              <a:rPr lang="en-US" altLang="zh-TW" sz="1600" dirty="0"/>
              <a:t>)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HK" altLang="zh-TW" sz="1600" dirty="0">
                <a:latin typeface="+mj-lt"/>
              </a:rPr>
              <a:t>Due date alert notice (3 days before the due date and on the due date)</a:t>
            </a:r>
            <a:endParaRPr lang="en-US" altLang="zh-TW" sz="1600" dirty="0">
              <a:latin typeface="+mj-lt"/>
            </a:endParaRP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TW" sz="1600" dirty="0">
                <a:latin typeface="+mj-lt"/>
              </a:rPr>
              <a:t>Overdue notice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TW" sz="1600" dirty="0">
                <a:latin typeface="+mj-lt"/>
              </a:rPr>
              <a:t>Item recalled notice </a:t>
            </a:r>
            <a:r>
              <a:rPr lang="en-US" altLang="zh-TW" sz="1600" dirty="0">
                <a:solidFill>
                  <a:srgbClr val="FF0000"/>
                </a:solidFill>
                <a:latin typeface="+mj-lt"/>
              </a:rPr>
              <a:t>(due date shortened)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TW" sz="1600" dirty="0">
                <a:latin typeface="+mj-lt"/>
              </a:rPr>
              <a:t>Pickup notice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TW" sz="1600" dirty="0">
                <a:latin typeface="+mj-lt"/>
              </a:rPr>
              <a:t>Weekly report of loan activities</a:t>
            </a:r>
          </a:p>
          <a:p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1532750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BB6BD4-42ED-2466-7F77-78BC286BF717}"/>
              </a:ext>
            </a:extLst>
          </p:cNvPr>
          <p:cNvSpPr txBox="1"/>
          <p:nvPr/>
        </p:nvSpPr>
        <p:spPr>
          <a:xfrm>
            <a:off x="2345834" y="1842790"/>
            <a:ext cx="7540180" cy="239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660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iSearch</a:t>
            </a:r>
            <a:endParaRPr lang="en-US" sz="16600" dirty="0">
              <a:solidFill>
                <a:schemeClr val="accent1">
                  <a:lumMod val="50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07FB50-4263-F655-BC0E-FB850FC0027B}"/>
              </a:ext>
            </a:extLst>
          </p:cNvPr>
          <p:cNvSpPr txBox="1"/>
          <p:nvPr/>
        </p:nvSpPr>
        <p:spPr>
          <a:xfrm>
            <a:off x="3621249" y="5036073"/>
            <a:ext cx="4989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TW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One-stop search for multiple information sources, e.g., books, videos, journals &amp; articles, or more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zh-TW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Gives you a Google-like searching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90377-FB9D-AAE8-ECF0-71996FFA7C68}"/>
              </a:ext>
            </a:extLst>
          </p:cNvPr>
          <p:cNvSpPr txBox="1"/>
          <p:nvPr/>
        </p:nvSpPr>
        <p:spPr>
          <a:xfrm>
            <a:off x="3067924" y="404954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/ˈ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aɪsɜːrtʃ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6174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33</a:t>
            </a:fld>
            <a:endParaRPr lang="en-US" dirty="0"/>
          </a:p>
        </p:txBody>
      </p:sp>
      <p:pic>
        <p:nvPicPr>
          <p:cNvPr id="2" name="isearch_30012024">
            <a:hlinkClick r:id="" action="ppaction://media"/>
            <a:extLst>
              <a:ext uri="{FF2B5EF4-FFF2-40B4-BE49-F238E27FC236}">
                <a16:creationId xmlns:a16="http://schemas.microsoft.com/office/drawing/2014/main" id="{95D6F49C-AF7F-1A31-5388-E228130D8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93192"/>
            <a:ext cx="12170227" cy="62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1DE5A-3185-4BEB-83B1-8F37B570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0" y="1134424"/>
            <a:ext cx="8969380" cy="518151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1644" y="672759"/>
            <a:ext cx="1027786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Tips on Using iSearch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91" y="2082573"/>
            <a:ext cx="5623888" cy="4458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208BA3-6F67-42A9-8BFE-E3842D2607FC}"/>
              </a:ext>
            </a:extLst>
          </p:cNvPr>
          <p:cNvGrpSpPr/>
          <p:nvPr/>
        </p:nvGrpSpPr>
        <p:grpSpPr>
          <a:xfrm>
            <a:off x="8450418" y="4623563"/>
            <a:ext cx="2105750" cy="1274934"/>
            <a:chOff x="8298018" y="4118738"/>
            <a:chExt cx="2105750" cy="1274934"/>
          </a:xfrm>
        </p:grpSpPr>
        <p:sp>
          <p:nvSpPr>
            <p:cNvPr id="12" name="Rectangle 7"/>
            <p:cNvSpPr/>
            <p:nvPr/>
          </p:nvSpPr>
          <p:spPr bwMode="auto">
            <a:xfrm>
              <a:off x="8459552" y="4118738"/>
              <a:ext cx="1944216" cy="346930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ahoma" pitchFamily="34" charset="0"/>
                  <a:ea typeface="新細明體" panose="02020500000000000000" pitchFamily="18" charset="-120"/>
                  <a:cs typeface="Tahoma" pitchFamily="34" charset="0"/>
                </a:rPr>
                <a:t>iSearch User Guide</a:t>
              </a:r>
              <a:endPara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panose="02020500000000000000" pitchFamily="18" charset="-120"/>
                <a:cs typeface="Arial" charset="0"/>
              </a:endParaRPr>
            </a:p>
          </p:txBody>
        </p:sp>
        <p:sp>
          <p:nvSpPr>
            <p:cNvPr id="13" name="Left Arrow 9"/>
            <p:cNvSpPr/>
            <p:nvPr/>
          </p:nvSpPr>
          <p:spPr>
            <a:xfrm rot="17720786">
              <a:off x="8541830" y="4647548"/>
              <a:ext cx="675844" cy="307852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DD35E4-A067-4D0E-B1E6-917DCE318ABB}"/>
                </a:ext>
              </a:extLst>
            </p:cNvPr>
            <p:cNvSpPr/>
            <p:nvPr/>
          </p:nvSpPr>
          <p:spPr>
            <a:xfrm>
              <a:off x="8298018" y="5124260"/>
              <a:ext cx="637752" cy="2694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C432A98-99AB-D206-90FD-60412522A9EB}"/>
              </a:ext>
            </a:extLst>
          </p:cNvPr>
          <p:cNvSpPr txBox="1"/>
          <p:nvPr/>
        </p:nvSpPr>
        <p:spPr>
          <a:xfrm>
            <a:off x="681644" y="358650"/>
            <a:ext cx="5414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iSearch</a:t>
            </a:r>
          </a:p>
        </p:txBody>
      </p:sp>
    </p:spTree>
    <p:extLst>
      <p:ext uri="{BB962C8B-B14F-4D97-AF65-F5344CB8AC3E}">
        <p14:creationId xmlns:p14="http://schemas.microsoft.com/office/powerpoint/2010/main" val="121427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29675" y="2254850"/>
            <a:ext cx="4932650" cy="2976466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altLang="zh-TW" sz="1400" dirty="0">
                <a:latin typeface="+mj-lt"/>
              </a:rPr>
              <a:t>Students and staff can request </a:t>
            </a:r>
            <a:r>
              <a:rPr lang="en-US" altLang="zh-TW" sz="1400" u="sng" dirty="0">
                <a:solidFill>
                  <a:srgbClr val="FF3300"/>
                </a:solidFill>
                <a:latin typeface="+mj-lt"/>
              </a:rPr>
              <a:t>loanable materials</a:t>
            </a:r>
            <a:r>
              <a:rPr lang="en-US" altLang="zh-TW" sz="1400" dirty="0">
                <a:latin typeface="+mj-lt"/>
              </a:rPr>
              <a:t> housed in Tai Po MMW Library to be sent to the Tseung Kwan O Study Centre Library for borrowing, or vice versa. Loanable materials from above libraries can be sent to North Point Study Centre for borrowing.</a:t>
            </a:r>
          </a:p>
          <a:p>
            <a:pPr marL="457200" indent="-457200">
              <a:lnSpc>
                <a:spcPct val="100000"/>
              </a:lnSpc>
            </a:pPr>
            <a:r>
              <a:rPr lang="en-US" altLang="zh-TW" sz="1400" dirty="0">
                <a:latin typeface="+mj-lt"/>
              </a:rPr>
              <a:t>Only </a:t>
            </a:r>
            <a:r>
              <a:rPr lang="en-US" altLang="zh-TW" sz="1400" u="sng" dirty="0">
                <a:solidFill>
                  <a:srgbClr val="FF3300"/>
                </a:solidFill>
                <a:latin typeface="+mj-lt"/>
              </a:rPr>
              <a:t>available </a:t>
            </a:r>
            <a:r>
              <a:rPr lang="en-US" altLang="zh-TW" sz="1400" dirty="0">
                <a:latin typeface="+mj-lt"/>
              </a:rPr>
              <a:t>for loan materials can be requested for delivery. For </a:t>
            </a:r>
            <a:r>
              <a:rPr lang="en-US" altLang="zh-TW" sz="1400" u="sng" dirty="0">
                <a:solidFill>
                  <a:srgbClr val="FF3300"/>
                </a:solidFill>
                <a:latin typeface="+mj-lt"/>
              </a:rPr>
              <a:t>items on loan</a:t>
            </a:r>
            <a:r>
              <a:rPr lang="en-US" altLang="zh-TW" sz="1400" dirty="0">
                <a:latin typeface="+mj-lt"/>
              </a:rPr>
              <a:t>, they can be delivered at different libraries. </a:t>
            </a:r>
          </a:p>
          <a:p>
            <a:pPr marL="457200" indent="-457200" eaLnBrk="1" hangingPunct="1">
              <a:lnSpc>
                <a:spcPct val="100000"/>
              </a:lnSpc>
            </a:pPr>
            <a:r>
              <a:rPr lang="en-US" altLang="zh-TW" sz="1400" dirty="0">
                <a:latin typeface="+mj-lt"/>
              </a:rPr>
              <a:t>Items cannot be requested for delivery within the </a:t>
            </a:r>
            <a:r>
              <a:rPr lang="en-US" altLang="zh-TW" sz="1400" u="sng" dirty="0">
                <a:solidFill>
                  <a:srgbClr val="FF3300"/>
                </a:solidFill>
                <a:latin typeface="+mj-lt"/>
              </a:rPr>
              <a:t>same library</a:t>
            </a:r>
            <a:r>
              <a:rPr lang="en-US" altLang="zh-TW" sz="1400" dirty="0">
                <a:latin typeface="+mj-lt"/>
              </a:rPr>
              <a:t>. Otherwise, items will be delivered to the another library automatically.</a:t>
            </a:r>
            <a:endParaRPr lang="en-US" altLang="zh-TW" sz="1400" u="sng" dirty="0">
              <a:latin typeface="+mj-lt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5325" y="576497"/>
            <a:ext cx="9552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Noto Sans KR Black" panose="020B0200000000000000" pitchFamily="34" charset="-128"/>
                <a:ea typeface="Noto Sans KR Black" panose="020B0200000000000000" pitchFamily="34" charset="-128"/>
                <a:cs typeface="Tahoma" panose="020B0604030504040204" pitchFamily="34" charset="0"/>
              </a:defRPr>
            </a:lvl1pPr>
          </a:lstStyle>
          <a:p>
            <a:r>
              <a:rPr lang="en-US" altLang="zh-TW" sz="4000" dirty="0">
                <a:latin typeface="Bahnschrift SemiBold" panose="020B0502040204020203" pitchFamily="34" charset="0"/>
              </a:rPr>
              <a:t>Inter-campus Delivery</a:t>
            </a:r>
            <a:endParaRPr lang="zh-TW" altLang="en-US" sz="4000" dirty="0">
              <a:latin typeface="Bahnschrift SemiBold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3383E-C00E-3210-4CD2-F045106876DF}"/>
              </a:ext>
            </a:extLst>
          </p:cNvPr>
          <p:cNvSpPr txBox="1"/>
          <p:nvPr/>
        </p:nvSpPr>
        <p:spPr>
          <a:xfrm>
            <a:off x="695325" y="1194075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校內圖書運送服務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C8D42D-8881-2EB2-2553-E1B2ED18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1" b="94311" l="9838" r="89868">
                        <a14:foregroundMark x1="25404" y1="18713" x2="18502" y2="32635"/>
                        <a14:foregroundMark x1="18502" y1="32635" x2="19383" y2="52545"/>
                        <a14:foregroundMark x1="18062" y1="50449" x2="18502" y2="57186"/>
                        <a14:foregroundMark x1="15125" y1="59281" x2="11307" y2="63174"/>
                        <a14:foregroundMark x1="22467" y1="59581" x2="25110" y2="62126"/>
                        <a14:foregroundMark x1="36858" y1="25449" x2="51395" y2="42964"/>
                        <a14:foregroundMark x1="51395" y1="42964" x2="63142" y2="49701"/>
                        <a14:foregroundMark x1="80323" y1="45958" x2="87078" y2="50000"/>
                        <a14:foregroundMark x1="62702" y1="41018" x2="75330" y2="47156"/>
                        <a14:foregroundMark x1="16593" y1="69910" x2="50073" y2="92216"/>
                        <a14:foregroundMark x1="41410" y1="82934" x2="60059" y2="89820"/>
                        <a14:foregroundMark x1="60059" y1="89820" x2="63877" y2="94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66" y="1361515"/>
            <a:ext cx="4667778" cy="4578673"/>
          </a:xfrm>
          <a:prstGeom prst="rect">
            <a:avLst/>
          </a:prstGeom>
        </p:spPr>
      </p:pic>
      <p:pic>
        <p:nvPicPr>
          <p:cNvPr id="12" name="Picture 11" descr="A model of a building&#10;&#10;AI-generated content may be incorrect.">
            <a:extLst>
              <a:ext uri="{FF2B5EF4-FFF2-40B4-BE49-F238E27FC236}">
                <a16:creationId xmlns:a16="http://schemas.microsoft.com/office/drawing/2014/main" id="{98C89336-6AB6-3791-569B-569B04DCD3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4207">
            <a:off x="-2276063" y="2116614"/>
            <a:ext cx="7109109" cy="36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23947" y="465681"/>
            <a:ext cx="63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Noto Sans KR Black" panose="020B0200000000000000" pitchFamily="34" charset="-128"/>
                <a:ea typeface="Noto Sans KR Black" panose="020B0200000000000000" pitchFamily="34" charset="-128"/>
                <a:cs typeface="Tahoma" panose="020B0604030504040204" pitchFamily="34" charset="0"/>
              </a:defRPr>
            </a:lvl1pPr>
          </a:lstStyle>
          <a:p>
            <a:r>
              <a:rPr lang="en-US" altLang="zh-TW" dirty="0">
                <a:latin typeface="Bahnschrift SemiBold" panose="020B0502040204020203" pitchFamily="34" charset="0"/>
              </a:rPr>
              <a:t>How to Request items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8DE89C4-02BC-41B6-AB45-F430F2CB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17600A-1045-4410-9CD1-416CCA4EE1D9}"/>
              </a:ext>
            </a:extLst>
          </p:cNvPr>
          <p:cNvGrpSpPr/>
          <p:nvPr/>
        </p:nvGrpSpPr>
        <p:grpSpPr>
          <a:xfrm>
            <a:off x="7345680" y="5857198"/>
            <a:ext cx="1821180" cy="456041"/>
            <a:chOff x="7345680" y="5857198"/>
            <a:chExt cx="1821180" cy="456041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9D77CA8-A10B-44E5-AC8F-53CB59977313}"/>
                </a:ext>
              </a:extLst>
            </p:cNvPr>
            <p:cNvSpPr/>
            <p:nvPr/>
          </p:nvSpPr>
          <p:spPr>
            <a:xfrm>
              <a:off x="7345680" y="5857198"/>
              <a:ext cx="1211580" cy="456041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1BDF68-600D-46F5-BB15-A2D3187A8A07}"/>
                </a:ext>
              </a:extLst>
            </p:cNvPr>
            <p:cNvSpPr/>
            <p:nvPr/>
          </p:nvSpPr>
          <p:spPr>
            <a:xfrm>
              <a:off x="8610600" y="5950053"/>
              <a:ext cx="556260" cy="3074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5F2F4-6625-4F06-B62C-79A9507EC5AC}"/>
              </a:ext>
            </a:extLst>
          </p:cNvPr>
          <p:cNvGrpSpPr/>
          <p:nvPr/>
        </p:nvGrpSpPr>
        <p:grpSpPr>
          <a:xfrm>
            <a:off x="1251808" y="1128762"/>
            <a:ext cx="9974132" cy="5526582"/>
            <a:chOff x="1251808" y="1128762"/>
            <a:chExt cx="9974132" cy="55265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C389E9-841F-4D13-8132-BAD54A10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808" y="1128762"/>
              <a:ext cx="9974132" cy="55265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753531-81F4-4715-BA71-1214B2EA396E}"/>
                </a:ext>
              </a:extLst>
            </p:cNvPr>
            <p:cNvSpPr/>
            <p:nvPr/>
          </p:nvSpPr>
          <p:spPr>
            <a:xfrm>
              <a:off x="1352550" y="3753105"/>
              <a:ext cx="4910649" cy="5331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3E39FD-C814-47D0-AD7D-23D857642F5C}"/>
              </a:ext>
            </a:extLst>
          </p:cNvPr>
          <p:cNvGrpSpPr/>
          <p:nvPr/>
        </p:nvGrpSpPr>
        <p:grpSpPr>
          <a:xfrm>
            <a:off x="2218197" y="1427566"/>
            <a:ext cx="8291487" cy="4833937"/>
            <a:chOff x="2218197" y="1427566"/>
            <a:chExt cx="8291487" cy="48339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BE296C-B471-42D8-B932-84D66D95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197" y="1427566"/>
              <a:ext cx="8291487" cy="483393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2659EC-1DC3-4667-B13D-EB1FA2D07EEF}"/>
                </a:ext>
              </a:extLst>
            </p:cNvPr>
            <p:cNvSpPr/>
            <p:nvPr/>
          </p:nvSpPr>
          <p:spPr>
            <a:xfrm>
              <a:off x="3570514" y="4601029"/>
              <a:ext cx="2525486" cy="2322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F4D9C517-CEEC-4CC4-879C-2BF64C5C7BD1}"/>
                </a:ext>
              </a:extLst>
            </p:cNvPr>
            <p:cNvSpPr/>
            <p:nvPr/>
          </p:nvSpPr>
          <p:spPr>
            <a:xfrm flipH="1">
              <a:off x="6157929" y="4461037"/>
              <a:ext cx="1429942" cy="5331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TKO book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177C09-3EC0-4022-8551-F3B48ED15C44}"/>
              </a:ext>
            </a:extLst>
          </p:cNvPr>
          <p:cNvGrpSpPr/>
          <p:nvPr/>
        </p:nvGrpSpPr>
        <p:grpSpPr>
          <a:xfrm>
            <a:off x="1888581" y="1171963"/>
            <a:ext cx="9337359" cy="5440180"/>
            <a:chOff x="1888581" y="1171963"/>
            <a:chExt cx="9337359" cy="54401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14D74F-A6DF-4A1F-87F1-2944EAED9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581" y="1171963"/>
              <a:ext cx="9337359" cy="5440180"/>
            </a:xfrm>
            <a:prstGeom prst="rect">
              <a:avLst/>
            </a:prstGeom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26C74626-7E3E-4EB0-8B81-2AD105CB54ED}"/>
                </a:ext>
              </a:extLst>
            </p:cNvPr>
            <p:cNvSpPr/>
            <p:nvPr/>
          </p:nvSpPr>
          <p:spPr>
            <a:xfrm>
              <a:off x="7821541" y="5762273"/>
              <a:ext cx="1471437" cy="8495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Click Request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92BCF4-D283-44EB-8040-7C23358F8D4F}"/>
              </a:ext>
            </a:extLst>
          </p:cNvPr>
          <p:cNvGrpSpPr/>
          <p:nvPr/>
        </p:nvGrpSpPr>
        <p:grpSpPr>
          <a:xfrm>
            <a:off x="2764480" y="3002407"/>
            <a:ext cx="7272703" cy="2967463"/>
            <a:chOff x="2764480" y="3002407"/>
            <a:chExt cx="7272703" cy="29674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F80CBA1-1E74-4870-8659-4BB7C5E96A29}"/>
                </a:ext>
              </a:extLst>
            </p:cNvPr>
            <p:cNvGrpSpPr/>
            <p:nvPr/>
          </p:nvGrpSpPr>
          <p:grpSpPr>
            <a:xfrm>
              <a:off x="2764480" y="3002407"/>
              <a:ext cx="7227570" cy="2034540"/>
              <a:chOff x="2764480" y="3002407"/>
              <a:chExt cx="7227570" cy="203454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BCC4F63-6876-47E3-854B-317BC923B7E7}"/>
                  </a:ext>
                </a:extLst>
              </p:cNvPr>
              <p:cNvGrpSpPr/>
              <p:nvPr/>
            </p:nvGrpSpPr>
            <p:grpSpPr>
              <a:xfrm>
                <a:off x="2764480" y="3002407"/>
                <a:ext cx="7227570" cy="2034540"/>
                <a:chOff x="-1817372" y="2977923"/>
                <a:chExt cx="8020050" cy="241935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3176E03-FDAA-46A1-BC4F-9B46F08987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17372" y="2977923"/>
                  <a:ext cx="8020050" cy="2419350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41F372A-8960-425D-AEB8-364BDA01F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9518" y="3439888"/>
                  <a:ext cx="1948817" cy="1495419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65E60FD-1767-43C0-BB81-409ED9C2ED1F}"/>
                  </a:ext>
                </a:extLst>
              </p:cNvPr>
              <p:cNvSpPr/>
              <p:nvPr/>
            </p:nvSpPr>
            <p:spPr>
              <a:xfrm>
                <a:off x="4238170" y="3165286"/>
                <a:ext cx="1857829" cy="6845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Select Pickup Location</a:t>
                </a:r>
              </a:p>
            </p:txBody>
          </p:sp>
        </p:grpSp>
        <p:sp>
          <p:nvSpPr>
            <p:cNvPr id="23" name="Arrow: Curved Right 22">
              <a:extLst>
                <a:ext uri="{FF2B5EF4-FFF2-40B4-BE49-F238E27FC236}">
                  <a16:creationId xmlns:a16="http://schemas.microsoft.com/office/drawing/2014/main" id="{209B5FA2-F8C1-4DF9-B624-7D91B570A31F}"/>
                </a:ext>
              </a:extLst>
            </p:cNvPr>
            <p:cNvSpPr/>
            <p:nvPr/>
          </p:nvSpPr>
          <p:spPr>
            <a:xfrm rot="10487840">
              <a:off x="9477620" y="4736155"/>
              <a:ext cx="559563" cy="123371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C8B7734-392D-7BF9-0BDE-6094F5B4210C}"/>
              </a:ext>
            </a:extLst>
          </p:cNvPr>
          <p:cNvSpPr txBox="1"/>
          <p:nvPr/>
        </p:nvSpPr>
        <p:spPr>
          <a:xfrm>
            <a:off x="1123948" y="145213"/>
            <a:ext cx="6097554" cy="412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Inter-campus Delivery</a:t>
            </a:r>
          </a:p>
        </p:txBody>
      </p:sp>
    </p:spTree>
    <p:extLst>
      <p:ext uri="{BB962C8B-B14F-4D97-AF65-F5344CB8AC3E}">
        <p14:creationId xmlns:p14="http://schemas.microsoft.com/office/powerpoint/2010/main" val="111659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BB6BD4-42ED-2466-7F77-78BC286BF717}"/>
              </a:ext>
            </a:extLst>
          </p:cNvPr>
          <p:cNvSpPr txBox="1"/>
          <p:nvPr/>
        </p:nvSpPr>
        <p:spPr>
          <a:xfrm>
            <a:off x="695325" y="2684927"/>
            <a:ext cx="827832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Joint University Librarians Advisory Committee (JULAC) Cards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928049E5-606D-FA7E-15C4-08C6E15F08AF}"/>
              </a:ext>
            </a:extLst>
          </p:cNvPr>
          <p:cNvGrpSpPr>
            <a:grpSpLocks/>
          </p:cNvGrpSpPr>
          <p:nvPr/>
        </p:nvGrpSpPr>
        <p:grpSpPr bwMode="auto">
          <a:xfrm>
            <a:off x="653632" y="3975429"/>
            <a:ext cx="7418387" cy="655638"/>
            <a:chOff x="431" y="3561"/>
            <a:chExt cx="4673" cy="413"/>
          </a:xfrm>
        </p:grpSpPr>
        <p:pic>
          <p:nvPicPr>
            <p:cNvPr id="4" name="Picture 21">
              <a:extLst>
                <a:ext uri="{FF2B5EF4-FFF2-40B4-BE49-F238E27FC236}">
                  <a16:creationId xmlns:a16="http://schemas.microsoft.com/office/drawing/2014/main" id="{D9165229-99ED-2B79-D19E-3E5EB02AD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566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DE92AB3B-3B5A-A927-930C-28A492C9A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562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3128CE94-D18E-003C-3C65-5F1E52160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" y="3562"/>
              <a:ext cx="38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122E2D6E-FED8-EABD-A878-2F78D3093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" y="3566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5">
              <a:extLst>
                <a:ext uri="{FF2B5EF4-FFF2-40B4-BE49-F238E27FC236}">
                  <a16:creationId xmlns:a16="http://schemas.microsoft.com/office/drawing/2014/main" id="{4B0A2006-7D4F-7221-5E02-7568F7197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" y="3566"/>
              <a:ext cx="37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03357671-37AB-CD02-E656-A9F74554F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" y="3562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Lingnan">
              <a:extLst>
                <a:ext uri="{FF2B5EF4-FFF2-40B4-BE49-F238E27FC236}">
                  <a16:creationId xmlns:a16="http://schemas.microsoft.com/office/drawing/2014/main" id="{7C5E7223-B44F-F2FC-AE7D-3CD92E84E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" y="3561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4110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38401"/>
            <a:ext cx="7361852" cy="11166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Joint University Librarians Advisory Committee (JULAC) Cards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664CA2-8432-4561-9F4C-783F808B1775}"/>
              </a:ext>
            </a:extLst>
          </p:cNvPr>
          <p:cNvSpPr/>
          <p:nvPr/>
        </p:nvSpPr>
        <p:spPr>
          <a:xfrm>
            <a:off x="2643944" y="2274739"/>
            <a:ext cx="6904111" cy="417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Please select your status: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93C29EF-B45B-E47F-2851-B5E7F6A86B5D}"/>
              </a:ext>
            </a:extLst>
          </p:cNvPr>
          <p:cNvSpPr/>
          <p:nvPr/>
        </p:nvSpPr>
        <p:spPr>
          <a:xfrm>
            <a:off x="1589200" y="2943694"/>
            <a:ext cx="8794241" cy="9150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Postgraduate Degrees (Master’s &amp; Doctoral Degrees)</a:t>
            </a:r>
          </a:p>
          <a:p>
            <a:pPr marL="171450" marR="0" lvl="0" indent="-171450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UGC-funded PGDE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Programmes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E9F1AEC5-D3E2-992A-E680-AF7686EE6FD8}"/>
              </a:ext>
            </a:extLst>
          </p:cNvPr>
          <p:cNvSpPr>
            <a:spLocks/>
          </p:cNvSpPr>
          <p:nvPr/>
        </p:nvSpPr>
        <p:spPr>
          <a:xfrm>
            <a:off x="1575912" y="3923894"/>
            <a:ext cx="8820816" cy="9023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1066800">
              <a:lnSpc>
                <a:spcPts val="34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Undergraduate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egree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Programmes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UGC-funded)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4C1B83F2-8E90-0AF2-453E-60D1ECF5ADD5}"/>
              </a:ext>
            </a:extLst>
          </p:cNvPr>
          <p:cNvSpPr/>
          <p:nvPr/>
        </p:nvSpPr>
        <p:spPr>
          <a:xfrm>
            <a:off x="1571768" y="4891366"/>
            <a:ext cx="8829104" cy="102480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85750" lvl="0" indent="-285750" defTabSz="1066800">
              <a:lnSpc>
                <a:spcPts val="34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Professional Development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Programmes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lvl="0" indent="-285750" defTabSz="1066800">
              <a:lnSpc>
                <a:spcPts val="34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Diploma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2440AB-07D9-44A0-B7ED-6F21FA47B3D3}"/>
              </a:ext>
            </a:extLst>
          </p:cNvPr>
          <p:cNvSpPr txBox="1"/>
          <p:nvPr/>
        </p:nvSpPr>
        <p:spPr>
          <a:xfrm>
            <a:off x="8440770" y="5180817"/>
            <a:ext cx="1694686" cy="40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Not applicable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02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695325" y="3264072"/>
            <a:ext cx="1040236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1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</a:rPr>
              <a:t>UGC-Funded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</a:rPr>
              <a:t> Postgraduate Diploma (PGDE) and Postgraduate Degree students are eligible to apply for JULAC Cards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</a:rPr>
              <a:t>Visit and borrow items of other 7 UGC libraries 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</a:rPr>
              <a:t>Borrowing privileges may vary among libraries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</a:rPr>
              <a:t>Admission to some libraries may be restricted during “black-out” periods of peak seasons</a:t>
            </a:r>
          </a:p>
          <a:p>
            <a:pPr lvl="0">
              <a:spcBef>
                <a:spcPct val="0"/>
              </a:spcBef>
              <a:buFontTx/>
              <a:buChar char="•"/>
              <a:defRPr/>
            </a:pPr>
            <a:r>
              <a:rPr lang="en-US" altLang="zh-TW" sz="2000" dirty="0">
                <a:solidFill>
                  <a:prstClr val="black"/>
                </a:solidFill>
                <a:latin typeface="+mj-lt"/>
                <a:cs typeface="Tahoma" panose="020B0604030504040204" pitchFamily="34" charset="0"/>
              </a:rPr>
              <a:t>Application can be made online at </a:t>
            </a:r>
            <a:r>
              <a:rPr lang="en-US" altLang="zh-TW" sz="2000" dirty="0">
                <a:solidFill>
                  <a:prstClr val="black"/>
                </a:solidFill>
                <a:latin typeface="+mj-lt"/>
                <a:cs typeface="Tahoma" panose="020B0604030504040204" pitchFamily="34" charset="0"/>
                <a:hlinkClick r:id="rId3"/>
              </a:rPr>
              <a:t>https://www.lib.eduhk.hk/access-borrowing/julac-library-cards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新細明體" panose="02020500000000000000" pitchFamily="18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416AC2-F421-406A-8C08-E3EDB8FA1057}"/>
              </a:ext>
            </a:extLst>
          </p:cNvPr>
          <p:cNvSpPr/>
          <p:nvPr/>
        </p:nvSpPr>
        <p:spPr>
          <a:xfrm>
            <a:off x="14867" y="6253809"/>
            <a:ext cx="6172216" cy="878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066800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Postgraduate Degrees (Master’s &amp; Doctoral Degrees) / UGC-funded PGDE Programmes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036BBA4-5A04-42AD-BDCC-0CC7E6023F73}"/>
              </a:ext>
            </a:extLst>
          </p:cNvPr>
          <p:cNvGrpSpPr>
            <a:grpSpLocks/>
          </p:cNvGrpSpPr>
          <p:nvPr/>
        </p:nvGrpSpPr>
        <p:grpSpPr bwMode="auto">
          <a:xfrm>
            <a:off x="2187314" y="2194718"/>
            <a:ext cx="7418387" cy="655638"/>
            <a:chOff x="431" y="3561"/>
            <a:chExt cx="4673" cy="413"/>
          </a:xfrm>
        </p:grpSpPr>
        <p:pic>
          <p:nvPicPr>
            <p:cNvPr id="16" name="Picture 21">
              <a:extLst>
                <a:ext uri="{FF2B5EF4-FFF2-40B4-BE49-F238E27FC236}">
                  <a16:creationId xmlns:a16="http://schemas.microsoft.com/office/drawing/2014/main" id="{CC8BB8D8-E747-4617-90B2-B1C0F2EFC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566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>
              <a:extLst>
                <a:ext uri="{FF2B5EF4-FFF2-40B4-BE49-F238E27FC236}">
                  <a16:creationId xmlns:a16="http://schemas.microsoft.com/office/drawing/2014/main" id="{24510BB2-859E-4B46-BB47-7D37EAF75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562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3">
              <a:extLst>
                <a:ext uri="{FF2B5EF4-FFF2-40B4-BE49-F238E27FC236}">
                  <a16:creationId xmlns:a16="http://schemas.microsoft.com/office/drawing/2014/main" id="{44B0F1FC-6A03-40FF-BD45-DDA1CAD8D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" y="3562"/>
              <a:ext cx="38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4">
              <a:extLst>
                <a:ext uri="{FF2B5EF4-FFF2-40B4-BE49-F238E27FC236}">
                  <a16:creationId xmlns:a16="http://schemas.microsoft.com/office/drawing/2014/main" id="{A70BD5F7-6EC4-432C-B4E8-B895E5092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" y="3566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5">
              <a:extLst>
                <a:ext uri="{FF2B5EF4-FFF2-40B4-BE49-F238E27FC236}">
                  <a16:creationId xmlns:a16="http://schemas.microsoft.com/office/drawing/2014/main" id="{D7FCEF32-71DD-4661-9261-85B470AB3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" y="3566"/>
              <a:ext cx="37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6">
              <a:extLst>
                <a:ext uri="{FF2B5EF4-FFF2-40B4-BE49-F238E27FC236}">
                  <a16:creationId xmlns:a16="http://schemas.microsoft.com/office/drawing/2014/main" id="{F622D603-7D46-48F2-B9F0-E4B946A60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" y="3562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4" descr="Lingnan">
              <a:extLst>
                <a:ext uri="{FF2B5EF4-FFF2-40B4-BE49-F238E27FC236}">
                  <a16:creationId xmlns:a16="http://schemas.microsoft.com/office/drawing/2014/main" id="{0489D3D0-ECDC-46D5-BBF9-24B087914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" y="3561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6CAF883-B880-D57A-E4C2-EFA7DE8512DC}"/>
              </a:ext>
            </a:extLst>
          </p:cNvPr>
          <p:cNvSpPr txBox="1">
            <a:spLocks/>
          </p:cNvSpPr>
          <p:nvPr/>
        </p:nvSpPr>
        <p:spPr>
          <a:xfrm>
            <a:off x="695325" y="591350"/>
            <a:ext cx="736185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Joint University Librarians Advisory Committee (JULAC) Cards</a:t>
            </a:r>
          </a:p>
        </p:txBody>
      </p:sp>
      <p:sp>
        <p:nvSpPr>
          <p:cNvPr id="6" name="Action Button: Custom 2">
            <a:hlinkClick r:id="rId11" action="ppaction://hlinksldjump"/>
            <a:extLst>
              <a:ext uri="{FF2B5EF4-FFF2-40B4-BE49-F238E27FC236}">
                <a16:creationId xmlns:a16="http://schemas.microsoft.com/office/drawing/2014/main" id="{7BECF14B-4777-AF53-3145-7D49ED3CF60C}"/>
              </a:ext>
            </a:extLst>
          </p:cNvPr>
          <p:cNvSpPr/>
          <p:nvPr/>
        </p:nvSpPr>
        <p:spPr>
          <a:xfrm>
            <a:off x="2907" y="0"/>
            <a:ext cx="12186186" cy="6858000"/>
          </a:xfrm>
          <a:prstGeom prst="actionButtonBlan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88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odel of a building&#10;&#10;AI-generated content may be incorrect.">
            <a:extLst>
              <a:ext uri="{FF2B5EF4-FFF2-40B4-BE49-F238E27FC236}">
                <a16:creationId xmlns:a16="http://schemas.microsoft.com/office/drawing/2014/main" id="{CA5A1629-65D3-088C-AAE2-BF655C40B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47083">
            <a:off x="6532547" y="1975235"/>
            <a:ext cx="9252789" cy="508124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BB6BD4-42ED-2466-7F77-78BC286BF717}"/>
              </a:ext>
            </a:extLst>
          </p:cNvPr>
          <p:cNvSpPr txBox="1"/>
          <p:nvPr/>
        </p:nvSpPr>
        <p:spPr>
          <a:xfrm>
            <a:off x="646265" y="504207"/>
            <a:ext cx="430474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OUR LIBRARIES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CDFCB-7571-FCE1-9510-9C2D696E21E1}"/>
              </a:ext>
            </a:extLst>
          </p:cNvPr>
          <p:cNvSpPr txBox="1"/>
          <p:nvPr/>
        </p:nvSpPr>
        <p:spPr>
          <a:xfrm>
            <a:off x="619050" y="752397"/>
            <a:ext cx="4804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Mong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Man Wai Library (MMW)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C4567-21AD-2D94-DAC0-DFF1B47AFB81}"/>
              </a:ext>
            </a:extLst>
          </p:cNvPr>
          <p:cNvSpPr txBox="1"/>
          <p:nvPr/>
        </p:nvSpPr>
        <p:spPr>
          <a:xfrm>
            <a:off x="655409" y="1285105"/>
            <a:ext cx="2639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蒙民偉圖書館</a:t>
            </a:r>
            <a:endParaRPr lang="en-US" altLang="zh-TW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696F21-FA5C-BEA3-ED3B-B1D3A6591362}"/>
              </a:ext>
            </a:extLst>
          </p:cNvPr>
          <p:cNvSpPr txBox="1"/>
          <p:nvPr/>
        </p:nvSpPr>
        <p:spPr>
          <a:xfrm>
            <a:off x="659780" y="4091407"/>
            <a:ext cx="17835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&gt;800 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89160F-E8CF-0E3A-8CAD-39675AFDD04E}"/>
              </a:ext>
            </a:extLst>
          </p:cNvPr>
          <p:cNvSpPr txBox="1"/>
          <p:nvPr/>
        </p:nvSpPr>
        <p:spPr>
          <a:xfrm>
            <a:off x="2435311" y="4072010"/>
            <a:ext cx="17284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&gt;600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D079A5-C1A9-26AF-47FD-873C10EDED55}"/>
              </a:ext>
            </a:extLst>
          </p:cNvPr>
          <p:cNvSpPr txBox="1"/>
          <p:nvPr/>
        </p:nvSpPr>
        <p:spPr>
          <a:xfrm>
            <a:off x="690269" y="4706958"/>
            <a:ext cx="1236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Study seats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948CC4-C343-4AB2-5A92-38539B36542B}"/>
              </a:ext>
            </a:extLst>
          </p:cNvPr>
          <p:cNvSpPr txBox="1"/>
          <p:nvPr/>
        </p:nvSpPr>
        <p:spPr>
          <a:xfrm>
            <a:off x="2386945" y="4706958"/>
            <a:ext cx="1889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Group Discussion Seats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9522F86E-2952-0E00-2B89-EAD9F6FE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202" y="4706958"/>
            <a:ext cx="113898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High-end PCs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44BB4-E436-3BD1-7A0D-B4BA9559B340}"/>
              </a:ext>
            </a:extLst>
          </p:cNvPr>
          <p:cNvSpPr txBox="1"/>
          <p:nvPr/>
        </p:nvSpPr>
        <p:spPr>
          <a:xfrm>
            <a:off x="4435236" y="4091406"/>
            <a:ext cx="14770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&gt;250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39A8D-0BCA-5D83-42B7-F3D368B45CB4}"/>
              </a:ext>
            </a:extLst>
          </p:cNvPr>
          <p:cNvSpPr txBox="1"/>
          <p:nvPr/>
        </p:nvSpPr>
        <p:spPr>
          <a:xfrm>
            <a:off x="601029" y="1715776"/>
            <a:ext cx="17835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3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55ACB-A99E-84DF-BA45-5B7147A501CE}"/>
              </a:ext>
            </a:extLst>
          </p:cNvPr>
          <p:cNvSpPr txBox="1"/>
          <p:nvPr/>
        </p:nvSpPr>
        <p:spPr>
          <a:xfrm>
            <a:off x="674135" y="3453964"/>
            <a:ext cx="1236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Floors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DC4F7-8366-C09B-3AC8-5CD19B470D16}"/>
              </a:ext>
            </a:extLst>
          </p:cNvPr>
          <p:cNvSpPr txBox="1"/>
          <p:nvPr/>
        </p:nvSpPr>
        <p:spPr>
          <a:xfrm>
            <a:off x="2435493" y="2706548"/>
            <a:ext cx="2302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&gt;900K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ED270-5638-59B2-1287-22DCBC9C5A63}"/>
              </a:ext>
            </a:extLst>
          </p:cNvPr>
          <p:cNvSpPr txBox="1"/>
          <p:nvPr/>
        </p:nvSpPr>
        <p:spPr>
          <a:xfrm>
            <a:off x="2346216" y="3453964"/>
            <a:ext cx="1758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Physical collections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61937-4376-1423-65C3-B99E5A88B419}"/>
              </a:ext>
            </a:extLst>
          </p:cNvPr>
          <p:cNvSpPr txBox="1"/>
          <p:nvPr/>
        </p:nvSpPr>
        <p:spPr>
          <a:xfrm>
            <a:off x="4364527" y="2706548"/>
            <a:ext cx="2302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</a:rPr>
              <a:t>&gt;350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163E5-E65A-5472-A0EC-BADEF3A01B22}"/>
              </a:ext>
            </a:extLst>
          </p:cNvPr>
          <p:cNvSpPr txBox="1"/>
          <p:nvPr/>
        </p:nvSpPr>
        <p:spPr>
          <a:xfrm>
            <a:off x="4424202" y="3453964"/>
            <a:ext cx="1758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E-databases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089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39701" y="728827"/>
            <a:ext cx="9841303" cy="36933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 KR Black" panose="020B0200000000000000" pitchFamily="34" charset="-128"/>
                <a:ea typeface="Noto Sans KR Black" panose="020B0200000000000000" pitchFamily="34" charset="-128"/>
                <a:cs typeface="Tahoma" panose="020B0604030504040204" pitchFamily="34" charset="0"/>
              </a:defRPr>
            </a:lvl1pPr>
          </a:lstStyle>
          <a:p>
            <a:r>
              <a:rPr lang="en-US" altLang="zh-TW" dirty="0">
                <a:latin typeface="Bahnschrift SemiBold" panose="020B0502040204020203" pitchFamily="34" charset="0"/>
              </a:rPr>
              <a:t>Book Return Service</a:t>
            </a: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639701" y="2169460"/>
            <a:ext cx="6404048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You can return books borrowed with your JULAC cards at MMW Library or Tseung Kwan O Study Centre Library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No overdue items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Must return books in person with your JULAC card at the </a:t>
            </a:r>
            <a:r>
              <a:rPr kumimoji="1" lang="en-US" altLang="zh-TW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Circulation Counter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At least 3 working days before the due date</a:t>
            </a:r>
          </a:p>
        </p:txBody>
      </p:sp>
      <p:grpSp>
        <p:nvGrpSpPr>
          <p:cNvPr id="54276" name="Group 21"/>
          <p:cNvGrpSpPr>
            <a:grpSpLocks/>
          </p:cNvGrpSpPr>
          <p:nvPr/>
        </p:nvGrpSpPr>
        <p:grpSpPr bwMode="auto">
          <a:xfrm>
            <a:off x="7983284" y="1755453"/>
            <a:ext cx="3072905" cy="2997837"/>
            <a:chOff x="1791" y="2502"/>
            <a:chExt cx="1851" cy="1632"/>
          </a:xfrm>
        </p:grpSpPr>
        <p:sp>
          <p:nvSpPr>
            <p:cNvPr id="54277" name="Line 20"/>
            <p:cNvSpPr>
              <a:spLocks noChangeShapeType="1"/>
            </p:cNvSpPr>
            <p:nvPr/>
          </p:nvSpPr>
          <p:spPr bwMode="auto">
            <a:xfrm>
              <a:off x="2699" y="2894"/>
              <a:ext cx="0" cy="408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278" name="Line 19"/>
            <p:cNvSpPr>
              <a:spLocks noChangeShapeType="1"/>
            </p:cNvSpPr>
            <p:nvPr/>
          </p:nvSpPr>
          <p:spPr bwMode="auto">
            <a:xfrm>
              <a:off x="2154" y="3339"/>
              <a:ext cx="1089" cy="0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279" name="Line 18"/>
            <p:cNvSpPr>
              <a:spLocks noChangeShapeType="1"/>
            </p:cNvSpPr>
            <p:nvPr/>
          </p:nvSpPr>
          <p:spPr bwMode="auto">
            <a:xfrm flipH="1">
              <a:off x="2245" y="2976"/>
              <a:ext cx="907" cy="817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280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" y="3754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1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" y="2659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2" name="Picture 2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3203"/>
              <a:ext cx="359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3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502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4" name="Picture 2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2659"/>
              <a:ext cx="35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5" name="Picture 2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3742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6" name="Picture 14" descr="Lingnan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" y="3204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7" name="Line 17"/>
            <p:cNvSpPr>
              <a:spLocks noChangeShapeType="1"/>
            </p:cNvSpPr>
            <p:nvPr/>
          </p:nvSpPr>
          <p:spPr bwMode="auto">
            <a:xfrm>
              <a:off x="2245" y="2976"/>
              <a:ext cx="907" cy="816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288" name="Picture 15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158"/>
              <a:ext cx="35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53D3E-F41E-4023-9381-4196527D325C}"/>
              </a:ext>
            </a:extLst>
          </p:cNvPr>
          <p:cNvSpPr/>
          <p:nvPr/>
        </p:nvSpPr>
        <p:spPr>
          <a:xfrm>
            <a:off x="14867" y="6253809"/>
            <a:ext cx="6172216" cy="878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066800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Postgraduate Degrees (Master’s &amp; Doctoral Degrees) / UGC-funded PGDE Programmes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BDCE9-6FF5-14B2-3AC1-550990A46639}"/>
              </a:ext>
            </a:extLst>
          </p:cNvPr>
          <p:cNvSpPr txBox="1"/>
          <p:nvPr/>
        </p:nvSpPr>
        <p:spPr>
          <a:xfrm>
            <a:off x="639701" y="436546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JULAC Cards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Action Button: Custom 1">
            <a:hlinkClick r:id="rId11" action="ppaction://hlinksldjump"/>
            <a:extLst>
              <a:ext uri="{FF2B5EF4-FFF2-40B4-BE49-F238E27FC236}">
                <a16:creationId xmlns:a16="http://schemas.microsoft.com/office/drawing/2014/main" id="{93B457BE-F92E-861E-A3C9-9B14ABBFF676}"/>
              </a:ext>
            </a:extLst>
          </p:cNvPr>
          <p:cNvSpPr/>
          <p:nvPr/>
        </p:nvSpPr>
        <p:spPr>
          <a:xfrm>
            <a:off x="-14867" y="0"/>
            <a:ext cx="12192000" cy="6858000"/>
          </a:xfrm>
          <a:prstGeom prst="actionButtonBlan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21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1018303" y="2505456"/>
            <a:ext cx="84978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UGC-funded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 Undergraduate Degree students are eligible to apply for JULAC Library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Reader Cards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Visit and use the collections of other UGC libraries </a:t>
            </a:r>
            <a:r>
              <a:rPr kumimoji="0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in-house</a:t>
            </a:r>
            <a:endParaRPr kumimoji="0" lang="en-US" altLang="zh-TW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Annual registration fee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$50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charged by each host library (1 Aug - 31 Jul)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Admission to some libraries may be restricted during “black-out” periods  of peak seasons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Application can be made online at </a:t>
            </a:r>
            <a:r>
              <a:rPr lang="en-US" altLang="zh-TW" sz="2000" dirty="0">
                <a:solidFill>
                  <a:prstClr val="black"/>
                </a:solidFill>
                <a:latin typeface="+mj-lt"/>
                <a:cs typeface="Tahoma" panose="020B0604030504040204" pitchFamily="34" charset="0"/>
                <a:hlinkClick r:id="rId3"/>
              </a:rPr>
              <a:t>https://www.lib.eduhk.hk/access-borrowing/julac-library-cards</a:t>
            </a:r>
            <a:r>
              <a:rPr lang="en-US" altLang="zh-TW" sz="2000" dirty="0">
                <a:solidFill>
                  <a:prstClr val="black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3DEC57-A641-4CCD-BC12-D9DC731D9E2A}"/>
              </a:ext>
            </a:extLst>
          </p:cNvPr>
          <p:cNvSpPr/>
          <p:nvPr/>
        </p:nvSpPr>
        <p:spPr>
          <a:xfrm>
            <a:off x="76089" y="6533098"/>
            <a:ext cx="3358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* UGC-funded Undergraduate Degree Programmes </a:t>
            </a:r>
            <a:endParaRPr lang="en-US" sz="1200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61332E-555C-B026-2CA1-0DB2F166126B}"/>
              </a:ext>
            </a:extLst>
          </p:cNvPr>
          <p:cNvSpPr txBox="1">
            <a:spLocks/>
          </p:cNvSpPr>
          <p:nvPr/>
        </p:nvSpPr>
        <p:spPr>
          <a:xfrm>
            <a:off x="1018303" y="766741"/>
            <a:ext cx="736185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Joint University Librarians Advisory Committee (JULAC) Cards</a:t>
            </a:r>
          </a:p>
        </p:txBody>
      </p:sp>
      <p:sp>
        <p:nvSpPr>
          <p:cNvPr id="5" name="Action Button: Custom 1">
            <a:hlinkClick r:id="rId4" action="ppaction://hlinksldjump"/>
            <a:extLst>
              <a:ext uri="{FF2B5EF4-FFF2-40B4-BE49-F238E27FC236}">
                <a16:creationId xmlns:a16="http://schemas.microsoft.com/office/drawing/2014/main" id="{27131D8A-8470-0737-6E41-91F54AA1899A}"/>
              </a:ext>
            </a:extLst>
          </p:cNvPr>
          <p:cNvSpPr/>
          <p:nvPr/>
        </p:nvSpPr>
        <p:spPr>
          <a:xfrm>
            <a:off x="-14867" y="0"/>
            <a:ext cx="12192000" cy="6858000"/>
          </a:xfrm>
          <a:prstGeom prst="actionButtonBlan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01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BB6BD4-42ED-2466-7F77-78BC286BF717}"/>
              </a:ext>
            </a:extLst>
          </p:cNvPr>
          <p:cNvSpPr txBox="1"/>
          <p:nvPr/>
        </p:nvSpPr>
        <p:spPr>
          <a:xfrm>
            <a:off x="595452" y="2631661"/>
            <a:ext cx="4630054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Electronic Resources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42</a:t>
            </a:fld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99FD3BB-A645-29A5-A872-E7CAB3D66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391" y="4819649"/>
            <a:ext cx="4539115" cy="95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TW" sz="2000" dirty="0">
                <a:latin typeface="+mj-lt"/>
              </a:rPr>
              <a:t>The Library has a rich collection of electronic resources and research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E8F9F-5091-8407-0424-2CF23902C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96" y="795119"/>
            <a:ext cx="11044232" cy="5561230"/>
          </a:xfrm>
          <a:prstGeom prst="rect">
            <a:avLst/>
          </a:prstGeom>
        </p:spPr>
      </p:pic>
      <p:sp>
        <p:nvSpPr>
          <p:cNvPr id="4" name="AutoShape 16">
            <a:extLst>
              <a:ext uri="{FF2B5EF4-FFF2-40B4-BE49-F238E27FC236}">
                <a16:creationId xmlns:a16="http://schemas.microsoft.com/office/drawing/2014/main" id="{60B42703-7E30-169A-2A1D-E1ABFE0B0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137" y="5197953"/>
            <a:ext cx="1510923" cy="1156215"/>
          </a:xfrm>
          <a:prstGeom prst="roundRect">
            <a:avLst>
              <a:gd name="adj" fmla="val 1439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3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73FB7BD-5029-4E2A-9469-072A726B8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524" y="1241032"/>
            <a:ext cx="9844951" cy="5297880"/>
          </a:xfrm>
          <a:prstGeom prst="rect">
            <a:avLst/>
          </a:prstGeom>
        </p:spPr>
      </p:pic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77881" y="668545"/>
            <a:ext cx="87852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E-Databases</a:t>
            </a:r>
            <a:r>
              <a:rPr lang="en-US" altLang="zh-TW" sz="1100" dirty="0">
                <a:latin typeface="Bahnschrift SemiBold" panose="020B0502040204020203" pitchFamily="34" charset="0"/>
              </a:rPr>
              <a:t> 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&amp; E-Books Collections</a:t>
            </a:r>
          </a:p>
        </p:txBody>
      </p:sp>
      <p:sp>
        <p:nvSpPr>
          <p:cNvPr id="64518" name="AutoShape 16"/>
          <p:cNvSpPr>
            <a:spLocks noChangeArrowheads="1"/>
          </p:cNvSpPr>
          <p:nvPr/>
        </p:nvSpPr>
        <p:spPr bwMode="auto">
          <a:xfrm>
            <a:off x="912579" y="2426937"/>
            <a:ext cx="2534129" cy="1459122"/>
          </a:xfrm>
          <a:prstGeom prst="roundRect">
            <a:avLst>
              <a:gd name="adj" fmla="val 14394"/>
            </a:avLst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6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0A0664-3568-4287-B613-1AD4E5262988}"/>
              </a:ext>
            </a:extLst>
          </p:cNvPr>
          <p:cNvGrpSpPr/>
          <p:nvPr/>
        </p:nvGrpSpPr>
        <p:grpSpPr>
          <a:xfrm>
            <a:off x="3618527" y="2474595"/>
            <a:ext cx="3382339" cy="4326255"/>
            <a:chOff x="3797948" y="3394666"/>
            <a:chExt cx="3382339" cy="4326255"/>
          </a:xfrm>
        </p:grpSpPr>
        <p:sp>
          <p:nvSpPr>
            <p:cNvPr id="64517" name="Rectangle 38"/>
            <p:cNvSpPr>
              <a:spLocks noChangeArrowheads="1"/>
            </p:cNvSpPr>
            <p:nvPr/>
          </p:nvSpPr>
          <p:spPr bwMode="auto">
            <a:xfrm>
              <a:off x="4230712" y="3394666"/>
              <a:ext cx="2949575" cy="5556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新細明體" panose="02020500000000000000" pitchFamily="18" charset="-120"/>
                  <a:cs typeface="Tahoma" panose="020B0604030504040204" pitchFamily="34" charset="0"/>
                </a:rPr>
                <a:t>Refine the databases by Subject or Resource Type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BA3CE1-C5D4-4F0C-BF83-FB052E177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948" y="4425050"/>
              <a:ext cx="1662518" cy="329587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1C633-F03A-4214-A702-09500875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310" y="3485929"/>
            <a:ext cx="1975337" cy="27399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157241-339D-FCCA-17DE-256EAF8BC89F}"/>
              </a:ext>
            </a:extLst>
          </p:cNvPr>
          <p:cNvSpPr txBox="1"/>
          <p:nvPr/>
        </p:nvSpPr>
        <p:spPr>
          <a:xfrm>
            <a:off x="605253" y="461270"/>
            <a:ext cx="218549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Electronic Resources</a:t>
            </a:r>
          </a:p>
        </p:txBody>
      </p:sp>
    </p:spTree>
    <p:extLst>
      <p:ext uri="{BB962C8B-B14F-4D97-AF65-F5344CB8AC3E}">
        <p14:creationId xmlns:p14="http://schemas.microsoft.com/office/powerpoint/2010/main" val="1497678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0"/>
          <p:cNvSpPr>
            <a:spLocks noChangeArrowheads="1"/>
          </p:cNvSpPr>
          <p:nvPr/>
        </p:nvSpPr>
        <p:spPr bwMode="auto">
          <a:xfrm>
            <a:off x="3846725" y="5133936"/>
            <a:ext cx="4498550" cy="95796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Join our workshops to discover how the databases can help your research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CD1A350E-D985-CAEA-ED76-B0ECB342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53" y="691701"/>
            <a:ext cx="87852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Recommended E-Databases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BB733-71B8-FAF4-33E5-F2C64248F459}"/>
              </a:ext>
            </a:extLst>
          </p:cNvPr>
          <p:cNvSpPr txBox="1"/>
          <p:nvPr/>
        </p:nvSpPr>
        <p:spPr>
          <a:xfrm>
            <a:off x="695325" y="484426"/>
            <a:ext cx="218549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Electronic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F0ED7-3B82-6DB8-8C11-3C1C85FA51A4}"/>
              </a:ext>
            </a:extLst>
          </p:cNvPr>
          <p:cNvSpPr txBox="1"/>
          <p:nvPr/>
        </p:nvSpPr>
        <p:spPr>
          <a:xfrm>
            <a:off x="1643267" y="2240788"/>
            <a:ext cx="3069771" cy="22159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Noto Sans KR Black" panose="020B0200000000000000" pitchFamily="34" charset="-128"/>
                <a:ea typeface="Noto Sans KR Black" panose="020B0200000000000000" pitchFamily="34" charset="-128"/>
                <a:cs typeface="Tahoma" panose="020B0604030504040204" pitchFamily="34" charset="0"/>
              </a:defRPr>
            </a:lvl1pPr>
          </a:lstStyle>
          <a:p>
            <a:r>
              <a:rPr lang="en-US" sz="13800" dirty="0">
                <a:latin typeface="Bahnschrift SemiBold" panose="020B0502040204020203" pitchFamily="34" charset="0"/>
              </a:rPr>
              <a:t>350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35531-753C-3334-2CDF-2539732F572C}"/>
              </a:ext>
            </a:extLst>
          </p:cNvPr>
          <p:cNvSpPr txBox="1"/>
          <p:nvPr/>
        </p:nvSpPr>
        <p:spPr>
          <a:xfrm>
            <a:off x="4500547" y="3741962"/>
            <a:ext cx="150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ahoma" panose="020B0604030504040204" pitchFamily="34" charset="0"/>
              </a:rPr>
              <a:t>e-databases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37CE7-6A63-90CB-5CC4-F6FB3BDCE37F}"/>
              </a:ext>
            </a:extLst>
          </p:cNvPr>
          <p:cNvSpPr txBox="1"/>
          <p:nvPr/>
        </p:nvSpPr>
        <p:spPr>
          <a:xfrm>
            <a:off x="716319" y="203189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ahoma" panose="020B0604030504040204" pitchFamily="34" charset="0"/>
              </a:rPr>
              <a:t>More than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39BA82-8864-8F70-01B1-DBA4AFC64B17}"/>
              </a:ext>
            </a:extLst>
          </p:cNvPr>
          <p:cNvSpPr txBox="1"/>
          <p:nvPr/>
        </p:nvSpPr>
        <p:spPr>
          <a:xfrm>
            <a:off x="6183957" y="1989027"/>
            <a:ext cx="5105269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Academic Search Ultimate</a:t>
            </a: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ERIC </a:t>
            </a: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Factiva</a:t>
            </a: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ProQuest Databases</a:t>
            </a: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Scopus </a:t>
            </a: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Social Sciences Citation Index</a:t>
            </a: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HK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ACI </a:t>
            </a:r>
            <a:r>
              <a:rPr lang="zh-HK" alt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學術引用文獻資料庫</a:t>
            </a:r>
            <a:endParaRPr lang="en-US" altLang="zh-HK" sz="1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細明體" panose="02020509000000000000" pitchFamily="49" charset="-120"/>
              </a:rPr>
              <a:t>CNKI </a:t>
            </a:r>
            <a:r>
              <a:rPr lang="zh-TW" altLang="en-US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細明體" panose="02020509000000000000" pitchFamily="49" charset="-120"/>
              </a:rPr>
              <a:t>中國知網</a:t>
            </a: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細明體" panose="02020509000000000000" pitchFamily="49" charset="-120"/>
              </a:rPr>
              <a:t>中國學位論文全文數據庫</a:t>
            </a:r>
            <a:endParaRPr lang="en-US" altLang="zh-TW" sz="1800" dirty="0">
              <a:solidFill>
                <a:schemeClr val="bg2">
                  <a:lumMod val="25000"/>
                </a:schemeClr>
              </a:solidFill>
              <a:latin typeface="+mj-lt"/>
              <a:ea typeface="細明體" panose="02020509000000000000" pitchFamily="49" charset="-120"/>
            </a:endParaRP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bg2">
                    <a:lumMod val="25000"/>
                  </a:schemeClr>
                </a:solidFill>
                <a:latin typeface="+mj-lt"/>
                <a:ea typeface="細明體" panose="02020509000000000000" pitchFamily="49" charset="-120"/>
              </a:rPr>
              <a:t>漢籍全文資料庫 </a:t>
            </a:r>
            <a:endParaRPr lang="en-US" altLang="zh-TW" sz="1800" dirty="0">
              <a:solidFill>
                <a:schemeClr val="bg2">
                  <a:lumMod val="25000"/>
                </a:schemeClr>
              </a:solidFill>
              <a:latin typeface="+mj-lt"/>
              <a:ea typeface="細明體" panose="02020509000000000000" pitchFamily="49" charset="-120"/>
            </a:endParaRPr>
          </a:p>
          <a:p>
            <a:pPr marL="285750" indent="-285750" eaLnBrk="1" hangingPunct="1">
              <a:lnSpc>
                <a:spcPct val="8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… and more</a:t>
            </a:r>
          </a:p>
        </p:txBody>
      </p:sp>
    </p:spTree>
    <p:extLst>
      <p:ext uri="{BB962C8B-B14F-4D97-AF65-F5344CB8AC3E}">
        <p14:creationId xmlns:p14="http://schemas.microsoft.com/office/powerpoint/2010/main" val="191377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8"/>
          <p:cNvSpPr>
            <a:spLocks noChangeArrowheads="1"/>
          </p:cNvSpPr>
          <p:nvPr/>
        </p:nvSpPr>
        <p:spPr bwMode="auto">
          <a:xfrm>
            <a:off x="667953" y="1570601"/>
            <a:ext cx="9875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ahoma" panose="020B0604030504040204" pitchFamily="34" charset="0"/>
              </a:rPr>
              <a:t>The EdUHK Research Repository collects, manages, preserves and showcases the research output of EdUHK staff in one digital location. The </a:t>
            </a:r>
            <a:r>
              <a:rPr lang="en-US" altLang="en-US" sz="1600" dirty="0">
                <a:latin typeface="+mj-lt"/>
              </a:rPr>
              <a:t>Research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ahoma" panose="020B0604030504040204" pitchFamily="34" charset="0"/>
              </a:rPr>
              <a:t> Repository also provides access to an electronic copy of the material when available.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Tahom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09800" y="-3812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04B68561-AAF5-7B49-0780-B4C0BB1DC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53" y="630941"/>
            <a:ext cx="87852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EdUHK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 Research Repository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B191E-4ED5-E27E-AFBA-0A0999EA9DDA}"/>
              </a:ext>
            </a:extLst>
          </p:cNvPr>
          <p:cNvSpPr txBox="1"/>
          <p:nvPr/>
        </p:nvSpPr>
        <p:spPr>
          <a:xfrm>
            <a:off x="667953" y="423666"/>
            <a:ext cx="218549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Electronic Resources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9965F-73A2-911A-0899-CAFAA552F4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09" y="2331060"/>
            <a:ext cx="7505182" cy="44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9254" y="1283898"/>
            <a:ext cx="8710612" cy="1019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600" dirty="0">
                <a:latin typeface="+mj-lt"/>
              </a:rPr>
              <a:t>Video-on-demand service which features education related and current affairs programmes from RTHK, TVB, former ATV, former ETV and </a:t>
            </a:r>
            <a:r>
              <a:rPr lang="en-US" altLang="zh-TW" sz="1600" dirty="0" err="1">
                <a:latin typeface="+mj-lt"/>
              </a:rPr>
              <a:t>ViuTV</a:t>
            </a:r>
            <a:endParaRPr lang="en-US" altLang="zh-TW" sz="1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D4EF6B-42A1-420C-9030-A11495D41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801" y="1958357"/>
            <a:ext cx="9225052" cy="5572468"/>
          </a:xfrm>
          <a:prstGeom prst="rect">
            <a:avLst/>
          </a:prstGeom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F032A40C-8871-B225-5A17-0E4A24BC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54" y="665447"/>
            <a:ext cx="87852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EdVideo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 (Local TV 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Programmes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E1AD3-E2A5-86B4-9FE6-7A91D352E625}"/>
              </a:ext>
            </a:extLst>
          </p:cNvPr>
          <p:cNvSpPr txBox="1"/>
          <p:nvPr/>
        </p:nvSpPr>
        <p:spPr>
          <a:xfrm>
            <a:off x="569254" y="458172"/>
            <a:ext cx="218549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Electronic Resources</a:t>
            </a:r>
          </a:p>
        </p:txBody>
      </p:sp>
    </p:spTree>
    <p:extLst>
      <p:ext uri="{BB962C8B-B14F-4D97-AF65-F5344CB8AC3E}">
        <p14:creationId xmlns:p14="http://schemas.microsoft.com/office/powerpoint/2010/main" val="3491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ChangeArrowheads="1"/>
          </p:cNvSpPr>
          <p:nvPr/>
        </p:nvSpPr>
        <p:spPr bwMode="auto">
          <a:xfrm>
            <a:off x="7040730" y="654650"/>
            <a:ext cx="48834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en-US" altLang="zh-TW" sz="1600" dirty="0">
                <a:latin typeface="+mj-lt"/>
              </a:rPr>
              <a:t>Remote access to library electronic resources is available via Non-</a:t>
            </a:r>
            <a:r>
              <a:rPr lang="en-US" altLang="zh-TW" sz="1600" dirty="0" err="1">
                <a:latin typeface="+mj-lt"/>
              </a:rPr>
              <a:t>EdUHK</a:t>
            </a:r>
            <a:r>
              <a:rPr lang="en-US" altLang="zh-TW" sz="1600" dirty="0">
                <a:latin typeface="+mj-lt"/>
              </a:rPr>
              <a:t> network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zh-TW" sz="1600" dirty="0">
                <a:latin typeface="+mj-lt"/>
              </a:rPr>
              <a:t>Use your EdUHK Network Username and Password for authentication purpose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61341" y="50259"/>
            <a:ext cx="111556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95" y="2541534"/>
            <a:ext cx="7962409" cy="40335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01469" y="3713506"/>
            <a:ext cx="3694531" cy="204883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3042D387-39A1-5B3A-D1F5-680526DE3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53" y="715496"/>
            <a:ext cx="87852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Remote Access to E-Resources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1441-5429-91F7-B9D1-5506C93FCFAC}"/>
              </a:ext>
            </a:extLst>
          </p:cNvPr>
          <p:cNvSpPr txBox="1"/>
          <p:nvPr/>
        </p:nvSpPr>
        <p:spPr>
          <a:xfrm>
            <a:off x="667953" y="508221"/>
            <a:ext cx="218549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Electronic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278F7-B0CB-5CEE-A332-33F47FB6E744}"/>
              </a:ext>
            </a:extLst>
          </p:cNvPr>
          <p:cNvSpPr txBox="1"/>
          <p:nvPr/>
        </p:nvSpPr>
        <p:spPr>
          <a:xfrm>
            <a:off x="667953" y="118021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遠程登錄圖書館電子資源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210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BB6BD4-42ED-2466-7F77-78BC286BF717}"/>
              </a:ext>
            </a:extLst>
          </p:cNvPr>
          <p:cNvSpPr txBox="1"/>
          <p:nvPr/>
        </p:nvSpPr>
        <p:spPr>
          <a:xfrm>
            <a:off x="623258" y="2667674"/>
            <a:ext cx="8278324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OTHER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4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6"/>
          <p:cNvSpPr txBox="1">
            <a:spLocks noChangeArrowheads="1"/>
          </p:cNvSpPr>
          <p:nvPr/>
        </p:nvSpPr>
        <p:spPr bwMode="auto">
          <a:xfrm>
            <a:off x="8193057" y="519874"/>
            <a:ext cx="3442217" cy="1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TW" sz="1400" dirty="0">
                <a:latin typeface="+mj-lt"/>
              </a:rPr>
              <a:t>Supports students in developing essential information and research skills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TW" sz="1400" dirty="0">
                <a:latin typeface="+mj-lt"/>
              </a:rPr>
              <a:t>Provides hands-on training on different library resources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95325" y="729298"/>
            <a:ext cx="5261686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000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 Workshops</a:t>
            </a:r>
            <a:endParaRPr lang="en-US" altLang="zh-TW" sz="4000" b="1" dirty="0">
              <a:solidFill>
                <a:schemeClr val="bg2">
                  <a:lumMod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B83E639-3C00-4795-B862-983B9934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D8CE8C-4BD1-499A-8B92-D8C2E70A696F}" type="slidenum">
              <a:rPr lang="en-US" smtClean="0"/>
              <a:t>49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8FF5C-08C3-4A7E-A7F6-47D4719218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0" y="2140849"/>
            <a:ext cx="7917163" cy="374805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99219C-A803-4FFD-BAC4-50A4FE7B1DB2}"/>
              </a:ext>
            </a:extLst>
          </p:cNvPr>
          <p:cNvGrpSpPr/>
          <p:nvPr/>
        </p:nvGrpSpPr>
        <p:grpSpPr>
          <a:xfrm>
            <a:off x="3581401" y="2481850"/>
            <a:ext cx="6928235" cy="4133755"/>
            <a:chOff x="3581401" y="2514600"/>
            <a:chExt cx="6928235" cy="41337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1013CF-8029-49DD-BDCA-CD5DEDF44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5375" y="2986412"/>
              <a:ext cx="5604261" cy="366194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EEF6BD-2200-41DE-A868-946ADE2CD5CE}"/>
                </a:ext>
              </a:extLst>
            </p:cNvPr>
            <p:cNvGrpSpPr/>
            <p:nvPr/>
          </p:nvGrpSpPr>
          <p:grpSpPr>
            <a:xfrm>
              <a:off x="3581401" y="2514600"/>
              <a:ext cx="1620657" cy="1445712"/>
              <a:chOff x="3581401" y="2514600"/>
              <a:chExt cx="1620657" cy="144571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008A432-03C3-4144-BC22-95151B571241}"/>
                  </a:ext>
                </a:extLst>
              </p:cNvPr>
              <p:cNvSpPr/>
              <p:nvPr/>
            </p:nvSpPr>
            <p:spPr>
              <a:xfrm>
                <a:off x="3581401" y="2514600"/>
                <a:ext cx="1266824" cy="786539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row: Curved Right 6">
                <a:extLst>
                  <a:ext uri="{FF2B5EF4-FFF2-40B4-BE49-F238E27FC236}">
                    <a16:creationId xmlns:a16="http://schemas.microsoft.com/office/drawing/2014/main" id="{CC67E256-798A-4B37-9526-767A4DE2F29C}"/>
                  </a:ext>
                </a:extLst>
              </p:cNvPr>
              <p:cNvSpPr/>
              <p:nvPr/>
            </p:nvSpPr>
            <p:spPr>
              <a:xfrm rot="18527070">
                <a:off x="4408924" y="3167178"/>
                <a:ext cx="334457" cy="1251811"/>
              </a:xfrm>
              <a:prstGeom prst="curvedRightArrow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E6F82BE-B26E-2E7F-0B33-F6B101C6B5ED}"/>
              </a:ext>
            </a:extLst>
          </p:cNvPr>
          <p:cNvSpPr txBox="1"/>
          <p:nvPr/>
        </p:nvSpPr>
        <p:spPr>
          <a:xfrm>
            <a:off x="695324" y="592223"/>
            <a:ext cx="221057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3598755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227" y="6278277"/>
            <a:ext cx="2743200" cy="365125"/>
          </a:xfrm>
        </p:spPr>
        <p:txBody>
          <a:bodyPr/>
          <a:lstStyle/>
          <a:p>
            <a:fld id="{71D8CE8C-4BD1-499A-8B92-D8C2E70A696F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3E259-0803-59E2-50BC-1A98002E9E29}"/>
              </a:ext>
            </a:extLst>
          </p:cNvPr>
          <p:cNvSpPr txBox="1"/>
          <p:nvPr/>
        </p:nvSpPr>
        <p:spPr>
          <a:xfrm>
            <a:off x="630593" y="4220342"/>
            <a:ext cx="473427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Tseung Kwan O Study Centre Library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1DB92-CF99-94EC-25B6-E62E4721D96A}"/>
              </a:ext>
            </a:extLst>
          </p:cNvPr>
          <p:cNvSpPr txBox="1"/>
          <p:nvPr/>
        </p:nvSpPr>
        <p:spPr>
          <a:xfrm>
            <a:off x="684485" y="5339990"/>
            <a:ext cx="30681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新細明體" panose="02020500000000000000" pitchFamily="18" charset="-120"/>
                <a:cs typeface="Tahoma" panose="020B0604030504040204" pitchFamily="34" charset="0"/>
              </a:rPr>
              <a:t>No. 1, King Yin Lane, Tseung Kwan O, New Territories</a:t>
            </a:r>
          </a:p>
          <a:p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新細明體" panose="02020500000000000000" pitchFamily="18" charset="-120"/>
                <a:cs typeface="Tahoma" panose="020B0604030504040204" pitchFamily="34" charset="0"/>
              </a:rPr>
              <a:t>Tel : 2190 8521</a:t>
            </a:r>
          </a:p>
          <a:p>
            <a:r>
              <a:rPr kumimoji="0" lang="zh-TW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新細明體" panose="02020500000000000000" pitchFamily="18" charset="-120"/>
                <a:cs typeface="Tahoma" panose="020B0604030504040204" pitchFamily="34" charset="0"/>
              </a:rPr>
              <a:t>新界將軍澳敬賢里</a:t>
            </a:r>
            <a:r>
              <a:rPr kumimoji="0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新細明體" panose="02020500000000000000" pitchFamily="18" charset="-120"/>
                <a:cs typeface="Tahoma" panose="020B0604030504040204" pitchFamily="34" charset="0"/>
              </a:rPr>
              <a:t>1</a:t>
            </a:r>
            <a:r>
              <a:rPr kumimoji="0" lang="zh-TW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新細明體" panose="02020500000000000000" pitchFamily="18" charset="-120"/>
                <a:cs typeface="Tahoma" panose="020B0604030504040204" pitchFamily="34" charset="0"/>
              </a:rPr>
              <a:t>號 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7D39B1A-B6B3-8FDD-15DD-1405CF89E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735" y="4390749"/>
            <a:ext cx="538967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Tseung Kwan O Study Centre Library (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TKOSC Library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 is located on the ground floor of the EdUHK Tseung Kwan O Study Centre.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It serves primarily as a resource centre for students enrolled in programmes at the Tseung Kwan O Study Centre.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 addition, students and staff of TKOSC also enjoy access to the resources, facilities, and services of the MMW Library on Tai Po Campus.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295716-6989-0920-B146-37BABB81A925}"/>
              </a:ext>
            </a:extLst>
          </p:cNvPr>
          <p:cNvSpPr txBox="1"/>
          <p:nvPr/>
        </p:nvSpPr>
        <p:spPr>
          <a:xfrm>
            <a:off x="630593" y="495402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OUR LIBRARIES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5B6CC9-1881-0A55-5D8C-5322A702C049}"/>
              </a:ext>
            </a:extLst>
          </p:cNvPr>
          <p:cNvSpPr txBox="1"/>
          <p:nvPr/>
        </p:nvSpPr>
        <p:spPr>
          <a:xfrm>
            <a:off x="565279" y="743727"/>
            <a:ext cx="4304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OVERVIEWS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EC0E-6C17-F44A-88E1-880CF306D86C}"/>
              </a:ext>
            </a:extLst>
          </p:cNvPr>
          <p:cNvSpPr txBox="1"/>
          <p:nvPr/>
        </p:nvSpPr>
        <p:spPr>
          <a:xfrm>
            <a:off x="630593" y="4609350"/>
            <a:ext cx="473427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將軍澳教學中心圖書館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 descr="A red and white counter with a metal gate&#10;&#10;AI-generated content may be incorrect.">
            <a:extLst>
              <a:ext uri="{FF2B5EF4-FFF2-40B4-BE49-F238E27FC236}">
                <a16:creationId xmlns:a16="http://schemas.microsoft.com/office/drawing/2014/main" id="{A83CF48F-359F-4411-4835-D22A1479E6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22" y="1424212"/>
            <a:ext cx="4036942" cy="2692649"/>
          </a:xfrm>
          <a:prstGeom prst="rect">
            <a:avLst/>
          </a:prstGeom>
        </p:spPr>
      </p:pic>
      <p:pic>
        <p:nvPicPr>
          <p:cNvPr id="10" name="Picture 9" descr="A green sign with white text&#10;&#10;AI-generated content may be incorrect.">
            <a:extLst>
              <a:ext uri="{FF2B5EF4-FFF2-40B4-BE49-F238E27FC236}">
                <a16:creationId xmlns:a16="http://schemas.microsoft.com/office/drawing/2014/main" id="{4F5E0C21-4BD6-860A-F81F-175F77017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836"/>
            <a:ext cx="4036941" cy="2692649"/>
          </a:xfrm>
          <a:prstGeom prst="rect">
            <a:avLst/>
          </a:prstGeom>
        </p:spPr>
      </p:pic>
      <p:pic>
        <p:nvPicPr>
          <p:cNvPr id="13" name="Picture 12" descr="An office with many computers&#10;&#10;AI-generated content may be incorrect.">
            <a:extLst>
              <a:ext uri="{FF2B5EF4-FFF2-40B4-BE49-F238E27FC236}">
                <a16:creationId xmlns:a16="http://schemas.microsoft.com/office/drawing/2014/main" id="{A20080B8-6D16-1B63-26CE-CCF5703F0C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34" y="1418462"/>
            <a:ext cx="4045565" cy="269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96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29770" y="67988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>
              <a:defRPr/>
            </a:pPr>
            <a:endParaRPr lang="en-US" altLang="zh-TW" sz="3200" b="1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77828" name="Picture 4" descr="Image result for lib map eduhk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8712" r="14407" b="39285"/>
          <a:stretch/>
        </p:blipFill>
        <p:spPr bwMode="auto">
          <a:xfrm>
            <a:off x="5105880" y="2707349"/>
            <a:ext cx="1449658" cy="10496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Image result for lib map eduh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32" y="2422567"/>
            <a:ext cx="1619250" cy="1619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7832" y="2096283"/>
            <a:ext cx="134575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EdU Library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6765" y="2096283"/>
            <a:ext cx="10182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Lib MAP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9016" y="5366813"/>
            <a:ext cx="2287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https://edulib.me/app</a:t>
            </a:r>
          </a:p>
        </p:txBody>
      </p:sp>
      <p:sp>
        <p:nvSpPr>
          <p:cNvPr id="77834" name="AutoShape 8" descr="data:image/png;base64,iVBORw0KGgoAAAANSUhEUgAAAMgAAADICAYAAACtWK6eAAAL70lEQVR4Xu2d63ojKQxE4/d/6Ow3mdnEsduNOC2pLz771whEqYoSOLO+fX5+fn74nwiIwCICNwUiM0TgNQIKRHaIwAoCCkR6iIACkQMiwBDQQRhuRr0JAgrkTQrtNhkCCoThZtSbIKBA3qTQbpMhoEAYbka9CQIK5E0K7TYZAgqE4WbUmyAwLZDb7XZ6aNb+/Gxtf91xa0B3/wnd1ev+CmsF8oCMAlmmigIJ+sLVgVIgCuQeAR1EBwkdjVc/GG2x7hDovkvQ9byDhLQbHkTubTqIDhIimA4Sgunj4+pAeQfxDlJ2ByEWFtTl9DBK9LWFjnQ4UKwpLjRuunAbA7LzTG2xaNE2YrIYng3Un0UUyHKlrlx3BTKhTgWiQIZ0qTiZh4uCARV5KhAFMqRiBfGGi4IBFXkqEAUypGIF8YaLggEVeSoQBTKkYgXxhouCARV5KhAFMqQiJV4Fueg31DRuCM6LAfSVh2JG16NP3EfCk/Lz1d7bXrFosdeKRgtD4xTIvIOcpe4K5A4BBTIvdXoyK5CDEu8sBaVtDXXWeWn8jTgLnjRPHeSgQlYg85KlHQC5m3kHeahPd0ugQBTI0KLnIfobUXGSKJDlatDWpRtPmqct1kFbrAoCVdxPKPEq9ldxMCoQBTJ0XdruUcIeqXNQIApEgYBfG/SSvvMlvaIFscVaRsBXrDtcrtAz0xZEgSiQYbugQPJI8memK+Cpg+ggQ9MhJFEgQ1h/Blz9JKH7oy9AtB2quLvQ1ygaN0G7X0PpeuRw8JI+cUknAI9OXwUyLxMFEsSsAigdZBl8istZnM7vQRK+B9FB5i/+CiSBeEHDeBqmg1DkcolO60Czp+uRA847iHeQbwQqiKeD6CDDg5CShBJ2mNCLAXQ9GnekPHe/g1AwaBy9VFasV/FSRdoFurfRS1x3Lmv7yK57W4u1pTgkNhuoUQ7dLtFNym48R3i/PPFXfkOTYKZAaCUm7i46SBLIgWmyhaxAAqBHhuggEZTqxyiQIMbZQI2WVSAjhHo+z667DpJUNwWSBOTGaRRIEMBsoEbLKpARQj2fZ9c91UF6INi+Cn23N2479nvOsPsr1p6bn1lboi+jRXGZwX7PsQokiD4lgnFBgA86TIEECyPRdZAgVT68gzwgRS957xwXJdve43SQYAV0EB0kSBUd5BGod3YCenBEybb3uBYH2XuTR12/W1gUB5onXe/scdN3kLNvuCp/SjwaR/fRvR7N8yhxCiSpEpR4NI6m3b0ezfMocQokqRKUeDSOpt29Hs3zKHEKJKkSlHg0jqbdvR7N8yhxCiSpEpR4NI6m3b0ezfMocQokqRKUeDSOpt29Hs3zKHHTAqF/1k03TN6u/6xFiVARV7H3K9ShGxfCJQXyUCUFskxbQq7RQaVAKAJ3cRWFod8Y0zgKQ/d6a3lW1KEbF7IHHUQHCfGUkEsHCUG7bVBFYejJTOMoAt3r6SDPCOggOkhIvxUHVWjhhUH04CB7UCAKJMRTQq63bLFCaC4Mos+StDBredKXqoo5aS7dcRV7r+BSNl+mHaRiUxW9b3dBuwnbvV43nkdZT4E8VIKeQN2E7V7vKIQdtW20fq/2p0AUyDcClFxUrBXdCN2DArlDoKKgdM6zxOkgVM7BOC/py0ApkCCBig84HaQY4LMQneapg8wLeSqCFoY6D30Zq1hvCqi7wZ1fiNEcR5dmWoct+WTGHuKSTolAgeherzvP7IvqKH96qHTnOdrH0ucK5AEVWmwC/iiGCrmbeBSz7jxHeCuQfwhQ4hGAt8TQPLuJp0C2VPlfrHeQeRAVyDxm2RG2WLZYmzmlg2yGsObfiNO06MlM16NxNE9bLIr4c9whHCRvOz8zUXJ157K2XkVb2i0eur+1uM49KJAKRTzMSQuqQJaLQ/EkpVYgBLXJGFpQBaJAJqkWH26LtT+5RtU6w+VeBxlVMeFzHWQZRAVyhwsFg/JTB9FBKHfu43SQDBQHc+ggOsgXAke6VNJcup8lK5y1QpD02ZXW4Si4pDpIBRgVxa6Ys4JA1NzOsr/uNpjgokAmWEhPtTMQYdQBVBwAZ8BFgSiQbwS6DwAFckc+CgaxxdFpWDFnxQk7od1fQ8+yP8qJTlx0kAm0u0/YidQUSAAscnAokACw/w9RIPPfrVQ83EyUbPPBkSoQmjh9WiUnwihHWlC6B9qa0fUoZvRwqNhf594VyAPaCmSZfgpkdLTu9HkFYTtPoNGDQcUJW4GZAtlJAKNlK4qtQEaoP3+uQOYxa4lQIPMwV2CmQObr0BJRUWwdZL50CmQes5YIBTIPcwVmCmS+Dk8R3YWh38RWxFW4UjeeR3owoIKkz9iv9p76zNtd0AqiX2EPVKwKZOFx4jNRclcg1xX2oEAS2qF/U+ggD1gqkGVy0XOU4mmLFRR5BcAVrRk9tY+Uiy2WLdYXAkci5ZFyUSAKRIHcbkHv/j3MFisIG215gtNPDaO50DjaRlWczFNABQfTvj84/dMwKjpaB7Le9CW9glwUYJoLjaOFUSC5F39aBwVyh9zVe3t6qFByVaxHCDvKI/vw00EeEKdFo+0JXW9EFPI53QNZa/RYQudUIHfIUTBoXMXpq0CoFJbjsmurg+gg3wjoIM+iUyAKRIGsmNi0QHIN8e9s9OSquIhTi75CXEVtjzQnaWcVyEMFr0B0enAcicwVuSiQHS/wVxBWBSmPNKcCUSBfCOggy7JUIApEgaxYlgJRIApEgfwgQFsJ4450M+jL5bQO0gfReKWKJ+fxqn0j6GMCzZCu1x33an+HeOal4FfEKZBcVLuJTtdTIMG6K5AgUMFhlLDdcQokoaBrU5D+NphS6jBKPJoEXa87ToEEK6yDBIEKDusmOl1PgSQUVAcJgng3jBK2O06BBGurgwSBCg7rJjpdL00glEBBPFuG0ftCNvijzVKsr/49zwi3V5+Tuk8/89Ki0U1VxBGg/uShQJar0S1IyglSdwUygbYCUSBDuugg8yQZgvpiAMW6+0TvXo/iqYMEkSNA2WK9/j8yKpDgs12Qn7sPUyDzLkjby4o4SiBSd+8gE2jTYk8s8WuoLRZFbv4AaHnmJQrNheBntquTuQK3ivp11yEbl1QHqQCYbri7MN2nPcVlLa6ift11yMZFgSQhqkCWgVQgd7hUnECUv92FUSAK5AuBbuIpEIrAfFzFAXcWvnhJL3Y6HUQH0UFWDmUFokA2CYQSiL66VFg73QNtXSrWo3PON2zbIiq+nScZtb1iVRSmG0S6BwUyT83u2u5+B6Hk0kH6yDW/Ul2EAknAthtEKnIdZL7Y3bXVQRJesRTIPNFphAKhyAWJ7iV9/lUpoSRpUyiQBCi7QdRBEooWnKK7trZYxc5T4VhBLqUNqzgA6JxpmwrWXYEEgaJEp3EVRKBzUjLT057mSePIY4nfgzygTYlO42ixK+IUyDOqCkSBfCOgQBTIFwK0JaiIq3ACOqcCUSAKZEU9CkSBKBAFMmWw3kGS7iBTqCcMpo8C1CXWUq5oPWme5KVqbW8KRIFslqsCuYPwnU+u7NNpCzPfuQ7UzQjeOogOQnjzK0YH0UGGl/vNLJucQAdZBizb5XUQHWRSms/DdRAdRAdZkZECSRDI5mNqcoKKFoQSYTL1zcNpm1HxtNpdh83gPXYUn5No0g1nJz6aj+ZZETfKNfvzyZJ+L69AnivRdgfJJsFovgqi6yDzF+PuOox4Mfu5Akm6pNPTd7ZgkfE6SASl2BgFokBssVa0okAUiAJRIL8RoHcJGhcz87xRtlh5WKY6SF5atTNRotO4td1QMtcitPCac3v9K7fdudD1CNYKZOcWixSNEmRL3JEeIeg+CNYKRIGE+KZAQjCt/8JUcIrdh9FWicbZYu1e8q8EdJBgHSjRaZwCCRameJgCCQJMiU7jFEiwMMXDFEgQYEp0GqdAgoUpHtYikOI9OL0IHAqB6VesQ2VvMiJQjIACKQbY6c+NgAI5d/3MvhgBBVIMsNOfGwEFcu76mX0xAgqkGGCnPzcCCuTc9TP7YgQUSDHATn9uBBTIuetn9sUIKJBigJ3+3AgokHPXz+yLEVAgxQA7/bkR+A/YDn2ZXQfAXwAAAABJRU5ErkJggg=="/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60405020304" pitchFamily="18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61" y="3961220"/>
            <a:ext cx="1216025" cy="12160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55049" y="5366813"/>
            <a:ext cx="2354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https://edulib.me/map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75" y="3962012"/>
            <a:ext cx="1216025" cy="12144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11455C-5D1E-4E4B-BF3A-CE10CB6C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6520" y="3960832"/>
            <a:ext cx="1216800" cy="1216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E3D7A-A4F6-4E00-8D13-C47C1DC4AE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20" y="2669228"/>
            <a:ext cx="1216025" cy="12160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AD2288-0795-4647-AE17-2EF881968D8E}"/>
              </a:ext>
            </a:extLst>
          </p:cNvPr>
          <p:cNvSpPr/>
          <p:nvPr/>
        </p:nvSpPr>
        <p:spPr>
          <a:xfrm>
            <a:off x="7727686" y="5366813"/>
            <a:ext cx="3734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https://edulib.me/smart-learning-app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534F9-0EA7-474E-8D5C-562AB8466F07}"/>
              </a:ext>
            </a:extLst>
          </p:cNvPr>
          <p:cNvSpPr txBox="1"/>
          <p:nvPr/>
        </p:nvSpPr>
        <p:spPr>
          <a:xfrm>
            <a:off x="8695963" y="2096283"/>
            <a:ext cx="171713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Smart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14198-DDEB-01E3-6DED-9F1EF7BAC691}"/>
              </a:ext>
            </a:extLst>
          </p:cNvPr>
          <p:cNvSpPr txBox="1"/>
          <p:nvPr/>
        </p:nvSpPr>
        <p:spPr>
          <a:xfrm>
            <a:off x="714416" y="554584"/>
            <a:ext cx="221057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30716F2-B43F-F734-8712-B3EE613D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28" y="739348"/>
            <a:ext cx="5334219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Library Mobile Apps</a:t>
            </a:r>
          </a:p>
        </p:txBody>
      </p:sp>
    </p:spTree>
    <p:extLst>
      <p:ext uri="{BB962C8B-B14F-4D97-AF65-F5344CB8AC3E}">
        <p14:creationId xmlns:p14="http://schemas.microsoft.com/office/powerpoint/2010/main" val="383718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DC586-B07B-4E6D-A34D-CD638FB5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D8CE8C-4BD1-499A-8B92-D8C2E70A696F}" type="slidenum">
              <a:rPr lang="en-US" smtClean="0"/>
              <a:t>51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6C7EC2-AA62-4735-AD88-ECD09434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183" y="21499"/>
            <a:ext cx="9867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>
              <a:defRPr/>
            </a:pP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AutoShape 2" descr="blob:https://web.whatsapp.com/bf1a1f56-c7cd-4409-a443-22be7bb92d93">
            <a:extLst>
              <a:ext uri="{FF2B5EF4-FFF2-40B4-BE49-F238E27FC236}">
                <a16:creationId xmlns:a16="http://schemas.microsoft.com/office/drawing/2014/main" id="{2123B239-BBFB-4FEB-87C7-329BF6753F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995057"/>
            <a:ext cx="304800" cy="7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A7F129-75E0-4E35-A9FD-942DB3CDC4E3}"/>
              </a:ext>
            </a:extLst>
          </p:cNvPr>
          <p:cNvSpPr/>
          <p:nvPr/>
        </p:nvSpPr>
        <p:spPr>
          <a:xfrm>
            <a:off x="5638800" y="1558572"/>
            <a:ext cx="59392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First</a:t>
            </a:r>
            <a:r>
              <a:rPr lang="en-US" sz="2000" dirty="0"/>
              <a:t> mobile application among all local university libraries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 Allow EdUHK Library users to borrow library books instantly by themselves anywhere inside the Library.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Not</a:t>
            </a:r>
            <a:r>
              <a:rPr lang="en-US" sz="2000" dirty="0"/>
              <a:t> all library materials can be borrowed by phones, please check them out at Circulation Counter if needed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Remember to scan </a:t>
            </a:r>
            <a:r>
              <a:rPr lang="en-GB" sz="2000" dirty="0">
                <a:solidFill>
                  <a:srgbClr val="FF0000"/>
                </a:solidFill>
              </a:rPr>
              <a:t>EdUHK Library Barcode (starting with 31995…) </a:t>
            </a:r>
            <a:r>
              <a:rPr lang="en-GB" sz="2000" dirty="0"/>
              <a:t>instead of ISBN Barcode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A8BCA0-0CF0-49ED-B32B-6FE6D96806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4" y="1408648"/>
            <a:ext cx="4489807" cy="47704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EF1E4-9B85-4FD8-B95F-E3954742668C}"/>
              </a:ext>
            </a:extLst>
          </p:cNvPr>
          <p:cNvGrpSpPr/>
          <p:nvPr/>
        </p:nvGrpSpPr>
        <p:grpSpPr>
          <a:xfrm>
            <a:off x="6305122" y="5694750"/>
            <a:ext cx="1877524" cy="661600"/>
            <a:chOff x="5960380" y="5608817"/>
            <a:chExt cx="1877524" cy="661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29550C-DD83-4509-B5E2-BE2C24B664C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960380" y="5700166"/>
              <a:ext cx="1546724" cy="478901"/>
            </a:xfrm>
            <a:prstGeom prst="rect">
              <a:avLst/>
            </a:prstGeom>
            <a:effectLst>
              <a:outerShdw blurRad="546100" dist="38100" dir="5400000" sx="106000" sy="106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Graphic 5" descr="Checkmark">
              <a:extLst>
                <a:ext uri="{FF2B5EF4-FFF2-40B4-BE49-F238E27FC236}">
                  <a16:creationId xmlns:a16="http://schemas.microsoft.com/office/drawing/2014/main" id="{62257E06-77CA-4935-87DC-5B9F39005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76304" y="5608817"/>
              <a:ext cx="661600" cy="661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582D12-E4A4-41B4-B955-C589EFB9268D}"/>
              </a:ext>
            </a:extLst>
          </p:cNvPr>
          <p:cNvGrpSpPr/>
          <p:nvPr/>
        </p:nvGrpSpPr>
        <p:grpSpPr>
          <a:xfrm>
            <a:off x="8444890" y="5236456"/>
            <a:ext cx="1134747" cy="1180718"/>
            <a:chOff x="8097071" y="4996137"/>
            <a:chExt cx="1134747" cy="11807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FD59DD-F897-4531-AFDD-2B3052528555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070146" y="5146995"/>
              <a:ext cx="1056785" cy="1002935"/>
            </a:xfrm>
            <a:prstGeom prst="rect">
              <a:avLst/>
            </a:prstGeom>
            <a:effectLst>
              <a:outerShdw blurRad="5207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phic 11" descr="Checkmark">
              <a:extLst>
                <a:ext uri="{FF2B5EF4-FFF2-40B4-BE49-F238E27FC236}">
                  <a16:creationId xmlns:a16="http://schemas.microsoft.com/office/drawing/2014/main" id="{FA85BB53-FBFC-43DC-8126-2D267020B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70218" y="4996137"/>
              <a:ext cx="661600" cy="6616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FD9536-CAB1-4478-87E5-B7B0CDB0A417}"/>
              </a:ext>
            </a:extLst>
          </p:cNvPr>
          <p:cNvGrpSpPr/>
          <p:nvPr/>
        </p:nvGrpSpPr>
        <p:grpSpPr>
          <a:xfrm>
            <a:off x="9982200" y="5318530"/>
            <a:ext cx="1606083" cy="1184577"/>
            <a:chOff x="9982200" y="5171773"/>
            <a:chExt cx="1606083" cy="1184577"/>
          </a:xfrm>
        </p:grpSpPr>
        <p:pic>
          <p:nvPicPr>
            <p:cNvPr id="13" name="Picture 100">
              <a:extLst>
                <a:ext uri="{FF2B5EF4-FFF2-40B4-BE49-F238E27FC236}">
                  <a16:creationId xmlns:a16="http://schemas.microsoft.com/office/drawing/2014/main" id="{8E016E1F-9AF8-4B50-8D8E-FF54D534584E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2200" y="5171773"/>
              <a:ext cx="1300089" cy="1056786"/>
            </a:xfrm>
            <a:prstGeom prst="roundRect">
              <a:avLst>
                <a:gd name="adj" fmla="val 7927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6" name="Graphic 15" descr="Close">
              <a:extLst>
                <a:ext uri="{FF2B5EF4-FFF2-40B4-BE49-F238E27FC236}">
                  <a16:creationId xmlns:a16="http://schemas.microsoft.com/office/drawing/2014/main" id="{A05C026A-E5E3-48EE-AF3A-22E9B4D9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73883" y="5441950"/>
              <a:ext cx="914400" cy="9144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B6659B-2127-EF65-2744-66F1A4109D29}"/>
              </a:ext>
            </a:extLst>
          </p:cNvPr>
          <p:cNvSpPr txBox="1"/>
          <p:nvPr/>
        </p:nvSpPr>
        <p:spPr>
          <a:xfrm>
            <a:off x="607270" y="510859"/>
            <a:ext cx="221057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521BA81B-7009-1C3C-7A67-F179385D7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81" y="684826"/>
            <a:ext cx="533421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Mobile Borrowing Service</a:t>
            </a:r>
          </a:p>
        </p:txBody>
      </p:sp>
    </p:spTree>
    <p:extLst>
      <p:ext uri="{BB962C8B-B14F-4D97-AF65-F5344CB8AC3E}">
        <p14:creationId xmlns:p14="http://schemas.microsoft.com/office/powerpoint/2010/main" val="9376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DC586-B07B-4E6D-A34D-CD638FB5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D8CE8C-4BD1-499A-8B92-D8C2E70A696F}" type="slidenum">
              <a:rPr lang="en-US" smtClean="0"/>
              <a:t>52</a:t>
            </a:fld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1C44E0-9831-41F9-8B50-4698BD64248B}"/>
              </a:ext>
            </a:extLst>
          </p:cNvPr>
          <p:cNvSpPr/>
          <p:nvPr/>
        </p:nvSpPr>
        <p:spPr>
          <a:xfrm>
            <a:off x="769277" y="2140506"/>
            <a:ext cx="5015662" cy="257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SMS Alert service (</a:t>
            </a:r>
            <a:r>
              <a:rPr lang="en-US" dirty="0">
                <a:hlinkClick r:id="rId2"/>
              </a:rPr>
              <a:t>https://sms.lib.eduhk.hk/</a:t>
            </a:r>
            <a:r>
              <a:rPr lang="en-US" dirty="0"/>
              <a:t>) is available to all EdUHK staff and students for</a:t>
            </a:r>
            <a:r>
              <a:rPr lang="en-US" dirty="0">
                <a:solidFill>
                  <a:srgbClr val="CD0000"/>
                </a:solidFill>
              </a:rPr>
              <a:t> </a:t>
            </a:r>
            <a:r>
              <a:rPr lang="en-US" i="1" dirty="0">
                <a:solidFill>
                  <a:srgbClr val="CD0000"/>
                </a:solidFill>
              </a:rPr>
              <a:t>free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Register your HK phone number before using this service</a:t>
            </a:r>
            <a:endParaRPr lang="en-US" i="1" dirty="0">
              <a:solidFill>
                <a:srgbClr val="CD0000"/>
              </a:solidFill>
            </a:endParaRP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Receive SMS alert when a borrowed item is due within 3 days, overdue, recalled or ready to pick up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8F3672-AC35-4E5F-AA89-78BF85487971}"/>
              </a:ext>
            </a:extLst>
          </p:cNvPr>
          <p:cNvSpPr/>
          <p:nvPr/>
        </p:nvSpPr>
        <p:spPr>
          <a:xfrm>
            <a:off x="629358" y="1459427"/>
            <a:ext cx="395167" cy="3143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AutoShape 2" descr="blob:https://web.whatsapp.com/0e51902e-02a5-4922-9407-8716dcb2b5ab">
            <a:extLst>
              <a:ext uri="{FF2B5EF4-FFF2-40B4-BE49-F238E27FC236}">
                <a16:creationId xmlns:a16="http://schemas.microsoft.com/office/drawing/2014/main" id="{2EFE3736-5EDF-41AB-9FCC-9B0635F7C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FBC5A-B870-B5B9-528F-563E11C5573D}"/>
              </a:ext>
            </a:extLst>
          </p:cNvPr>
          <p:cNvSpPr txBox="1"/>
          <p:nvPr/>
        </p:nvSpPr>
        <p:spPr>
          <a:xfrm>
            <a:off x="607888" y="556584"/>
            <a:ext cx="221057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819D17A-71E9-08F0-016E-4D23587BA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99" y="730551"/>
            <a:ext cx="533421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Library SMS Alert Service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63DD1-8046-2365-9052-FF736ECFCE20}"/>
              </a:ext>
            </a:extLst>
          </p:cNvPr>
          <p:cNvSpPr txBox="1"/>
          <p:nvPr/>
        </p:nvSpPr>
        <p:spPr>
          <a:xfrm>
            <a:off x="629358" y="118876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圖書館短訊提示服務 </a:t>
            </a:r>
            <a:endParaRPr lang="en-US" dirty="0"/>
          </a:p>
        </p:txBody>
      </p:sp>
      <p:pic>
        <p:nvPicPr>
          <p:cNvPr id="7" name="Picture 6" descr="A hand holding a phone&#10;&#10;AI-generated content may be incorrect.">
            <a:extLst>
              <a:ext uri="{FF2B5EF4-FFF2-40B4-BE49-F238E27FC236}">
                <a16:creationId xmlns:a16="http://schemas.microsoft.com/office/drawing/2014/main" id="{456BBAC6-26D5-7539-8D19-03DA698CDD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5"/>
          <a:stretch/>
        </p:blipFill>
        <p:spPr>
          <a:xfrm>
            <a:off x="7245350" y="556584"/>
            <a:ext cx="4946650" cy="63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0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1" name="Rectangle 21"/>
          <p:cNvSpPr>
            <a:spLocks noChangeArrowheads="1"/>
          </p:cNvSpPr>
          <p:nvPr/>
        </p:nvSpPr>
        <p:spPr bwMode="auto">
          <a:xfrm>
            <a:off x="2209800" y="30924"/>
            <a:ext cx="7772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ahoma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E11E0-7121-A181-FF01-BC5C4B1CB00B}"/>
              </a:ext>
            </a:extLst>
          </p:cNvPr>
          <p:cNvSpPr txBox="1"/>
          <p:nvPr/>
        </p:nvSpPr>
        <p:spPr>
          <a:xfrm>
            <a:off x="655638" y="477011"/>
            <a:ext cx="221057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8ABBFABA-3775-6ECD-A192-7ADF762E9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47" y="659423"/>
            <a:ext cx="533421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Library Regulations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4A4B0-26B6-03A2-6191-5B383FF1A2DB}"/>
              </a:ext>
            </a:extLst>
          </p:cNvPr>
          <p:cNvSpPr/>
          <p:nvPr/>
        </p:nvSpPr>
        <p:spPr>
          <a:xfrm>
            <a:off x="7642808" y="457961"/>
            <a:ext cx="4215818" cy="999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found on Library website: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https://www.lib.eduhk.hk/about/policies-regulations/regulations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A person and person looking at each other&#10;&#10;AI-generated content may be incorrect.">
            <a:extLst>
              <a:ext uri="{FF2B5EF4-FFF2-40B4-BE49-F238E27FC236}">
                <a16:creationId xmlns:a16="http://schemas.microsoft.com/office/drawing/2014/main" id="{F7219B77-D974-5A02-1609-11054A796B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1322" r="6247" b="8665"/>
          <a:stretch/>
        </p:blipFill>
        <p:spPr>
          <a:xfrm>
            <a:off x="7423366" y="1671065"/>
            <a:ext cx="2931976" cy="4409695"/>
          </a:xfrm>
          <a:prstGeom prst="rect">
            <a:avLst/>
          </a:prstGeom>
        </p:spPr>
      </p:pic>
      <p:pic>
        <p:nvPicPr>
          <p:cNvPr id="21" name="Picture 20" descr="A person standing in a building&#10;&#10;AI-generated content may be incorrect.">
            <a:extLst>
              <a:ext uri="{FF2B5EF4-FFF2-40B4-BE49-F238E27FC236}">
                <a16:creationId xmlns:a16="http://schemas.microsoft.com/office/drawing/2014/main" id="{00A0ABA1-7BD6-A521-3BD4-29FC9B9120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" y="1682496"/>
            <a:ext cx="2932176" cy="4398264"/>
          </a:xfrm>
          <a:prstGeom prst="rect">
            <a:avLst/>
          </a:prstGeom>
        </p:spPr>
      </p:pic>
      <p:pic>
        <p:nvPicPr>
          <p:cNvPr id="10" name="Picture 9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B69FD270-54A2-42F8-DDBA-A31A5E20B6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1682496"/>
            <a:ext cx="2932176" cy="43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7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97" y="2191924"/>
            <a:ext cx="5489401" cy="2697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FA6A3B-07AA-4852-AD06-2FE468491B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963" y="1637183"/>
            <a:ext cx="3019246" cy="42374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E2B746-A618-4805-BAC7-54C9F7829BCF}"/>
              </a:ext>
            </a:extLst>
          </p:cNvPr>
          <p:cNvSpPr/>
          <p:nvPr/>
        </p:nvSpPr>
        <p:spPr>
          <a:xfrm>
            <a:off x="1383611" y="2852428"/>
            <a:ext cx="925833" cy="205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2025/2026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BCF07-1EF8-EE05-D954-CCC273C1157A}"/>
              </a:ext>
            </a:extLst>
          </p:cNvPr>
          <p:cNvSpPr txBox="1"/>
          <p:nvPr/>
        </p:nvSpPr>
        <p:spPr>
          <a:xfrm>
            <a:off x="695325" y="506379"/>
            <a:ext cx="221057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OTHER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4EABC6DE-7B5F-9D8C-DA7C-D39326EC6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68" y="686835"/>
            <a:ext cx="1016025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Library Handbook &amp; Library VR Tour</a:t>
            </a:r>
          </a:p>
        </p:txBody>
      </p:sp>
    </p:spTree>
    <p:extLst>
      <p:ext uri="{BB962C8B-B14F-4D97-AF65-F5344CB8AC3E}">
        <p14:creationId xmlns:p14="http://schemas.microsoft.com/office/powerpoint/2010/main" val="678817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B61444-0A1B-4C28-822B-50C121EC7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2" y="958190"/>
            <a:ext cx="10788358" cy="51076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D050F-87A2-485F-8CFD-34AA135B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55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CC0B04-1CC2-42A4-8BB2-D4992321E696}"/>
              </a:ext>
            </a:extLst>
          </p:cNvPr>
          <p:cNvGrpSpPr/>
          <p:nvPr/>
        </p:nvGrpSpPr>
        <p:grpSpPr>
          <a:xfrm>
            <a:off x="1058392" y="2111078"/>
            <a:ext cx="8144328" cy="4121673"/>
            <a:chOff x="-1178859" y="3634133"/>
            <a:chExt cx="8144328" cy="412167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7BE0083-424C-4EC0-B55C-51771A8DAB23}"/>
                </a:ext>
              </a:extLst>
            </p:cNvPr>
            <p:cNvGrpSpPr/>
            <p:nvPr/>
          </p:nvGrpSpPr>
          <p:grpSpPr>
            <a:xfrm>
              <a:off x="-1178859" y="3634133"/>
              <a:ext cx="8144328" cy="4121673"/>
              <a:chOff x="1419708" y="1962895"/>
              <a:chExt cx="7816821" cy="37075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88C1420-9D51-476F-9DF8-AB7119786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9708" y="1962895"/>
                <a:ext cx="7816821" cy="370755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5F0AA2-28BA-4EA7-A745-6E60A0EEE5C3}"/>
                  </a:ext>
                </a:extLst>
              </p:cNvPr>
              <p:cNvSpPr/>
              <p:nvPr/>
            </p:nvSpPr>
            <p:spPr>
              <a:xfrm>
                <a:off x="1658040" y="3885496"/>
                <a:ext cx="1449599" cy="2286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48AABD-C03C-4F37-A6F8-E532CB5A9834}"/>
                </a:ext>
              </a:extLst>
            </p:cNvPr>
            <p:cNvGrpSpPr/>
            <p:nvPr/>
          </p:nvGrpSpPr>
          <p:grpSpPr>
            <a:xfrm>
              <a:off x="350349" y="5236357"/>
              <a:ext cx="6290850" cy="1597980"/>
              <a:chOff x="2756362" y="3358268"/>
              <a:chExt cx="6290850" cy="159798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95ED977-73F3-4AC4-96D1-4CC075591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7051" y="3721199"/>
                <a:ext cx="5020161" cy="1235049"/>
              </a:xfrm>
              <a:prstGeom prst="rect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5" name="Arrow: Curved Down 24">
                <a:extLst>
                  <a:ext uri="{FF2B5EF4-FFF2-40B4-BE49-F238E27FC236}">
                    <a16:creationId xmlns:a16="http://schemas.microsoft.com/office/drawing/2014/main" id="{92D9BDC5-0AEB-4C73-844C-1ACE519AEE34}"/>
                  </a:ext>
                </a:extLst>
              </p:cNvPr>
              <p:cNvSpPr/>
              <p:nvPr/>
            </p:nvSpPr>
            <p:spPr>
              <a:xfrm rot="20495910">
                <a:off x="2756362" y="3358268"/>
                <a:ext cx="1444789" cy="445542"/>
              </a:xfrm>
              <a:prstGeom prst="curvedDownArrow">
                <a:avLst>
                  <a:gd name="adj1" fmla="val 25000"/>
                  <a:gd name="adj2" fmla="val 50000"/>
                  <a:gd name="adj3" fmla="val 35294"/>
                </a:avLst>
              </a:prstGeom>
              <a:solidFill>
                <a:srgbClr val="FFC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7267E6-2014-44A6-AA49-F839957869E0}"/>
              </a:ext>
            </a:extLst>
          </p:cNvPr>
          <p:cNvGrpSpPr/>
          <p:nvPr/>
        </p:nvGrpSpPr>
        <p:grpSpPr>
          <a:xfrm>
            <a:off x="4778042" y="1293115"/>
            <a:ext cx="1403790" cy="833519"/>
            <a:chOff x="4753394" y="1054060"/>
            <a:chExt cx="1403790" cy="833519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3778EA49-B747-4969-98FB-AF6AAC2C8E87}"/>
                </a:ext>
              </a:extLst>
            </p:cNvPr>
            <p:cNvSpPr/>
            <p:nvPr/>
          </p:nvSpPr>
          <p:spPr>
            <a:xfrm>
              <a:off x="5095147" y="1054060"/>
              <a:ext cx="720285" cy="499700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D65F350-9699-4B8D-99DF-D565442DCDD4}"/>
                </a:ext>
              </a:extLst>
            </p:cNvPr>
            <p:cNvSpPr/>
            <p:nvPr/>
          </p:nvSpPr>
          <p:spPr>
            <a:xfrm>
              <a:off x="4753394" y="1534806"/>
              <a:ext cx="1403790" cy="352773"/>
            </a:xfrm>
            <a:prstGeom prst="ellipse">
              <a:avLst/>
            </a:prstGeom>
            <a:noFill/>
            <a:ln>
              <a:solidFill>
                <a:srgbClr val="5DD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F5B7A2-AB85-E4A8-727F-E7369050B863}"/>
              </a:ext>
            </a:extLst>
          </p:cNvPr>
          <p:cNvSpPr txBox="1"/>
          <p:nvPr/>
        </p:nvSpPr>
        <p:spPr>
          <a:xfrm>
            <a:off x="606468" y="432059"/>
            <a:ext cx="221057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OTHER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INFORMATION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537A3A8-0BA3-D52F-9F49-2D8CB47D9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68" y="567743"/>
            <a:ext cx="747093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Download This PowerPoint</a:t>
            </a:r>
          </a:p>
        </p:txBody>
      </p:sp>
    </p:spTree>
    <p:extLst>
      <p:ext uri="{BB962C8B-B14F-4D97-AF65-F5344CB8AC3E}">
        <p14:creationId xmlns:p14="http://schemas.microsoft.com/office/powerpoint/2010/main" val="73593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itting at a desk with a computer screen&#10;&#10;AI-generated content may be incorrect.">
            <a:extLst>
              <a:ext uri="{FF2B5EF4-FFF2-40B4-BE49-F238E27FC236}">
                <a16:creationId xmlns:a16="http://schemas.microsoft.com/office/drawing/2014/main" id="{24BA64EA-41A2-7700-D24F-043AB74681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914" y="0"/>
            <a:ext cx="1158978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F205B8-8E3F-97B3-B1B9-5BA6A1CD1C4D}"/>
              </a:ext>
            </a:extLst>
          </p:cNvPr>
          <p:cNvSpPr/>
          <p:nvPr/>
        </p:nvSpPr>
        <p:spPr>
          <a:xfrm>
            <a:off x="0" y="0"/>
            <a:ext cx="50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66605-861F-F6B0-9F2A-810C7873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56</a:t>
            </a:fld>
            <a:endParaRPr lang="en-US" dirty="0"/>
          </a:p>
        </p:txBody>
      </p:sp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02DB17D-EB83-72D8-7CD6-7209D5E63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0" y="3602424"/>
            <a:ext cx="256048" cy="256048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7D75D82-8CB8-692D-9C6F-7B99C7FF9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0" y="3964870"/>
            <a:ext cx="256048" cy="256048"/>
          </a:xfrm>
          <a:prstGeom prst="rect">
            <a:avLst/>
          </a:prstGeom>
        </p:spPr>
      </p:pic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6368BCE-DDA9-B41D-F2D3-A8CAAB527B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239978"/>
            <a:ext cx="256048" cy="256048"/>
          </a:xfrm>
          <a:prstGeom prst="rect">
            <a:avLst/>
          </a:prstGeom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3206EB1-BE2E-3108-DBEA-792F27DD21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0" y="4327316"/>
            <a:ext cx="256048" cy="256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66AA03-755D-B6E3-CC97-F29BA9C57EA6}"/>
              </a:ext>
            </a:extLst>
          </p:cNvPr>
          <p:cNvSpPr txBox="1"/>
          <p:nvPr/>
        </p:nvSpPr>
        <p:spPr>
          <a:xfrm>
            <a:off x="1328701" y="3035825"/>
            <a:ext cx="3868450" cy="48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zh-TW" sz="1800" dirty="0">
                <a:latin typeface="+mj-lt"/>
              </a:rPr>
              <a:t>2948 6653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873F16-1C29-B897-0309-8D89F35A47C3}"/>
              </a:ext>
            </a:extLst>
          </p:cNvPr>
          <p:cNvSpPr txBox="1"/>
          <p:nvPr/>
        </p:nvSpPr>
        <p:spPr>
          <a:xfrm>
            <a:off x="1301571" y="3779197"/>
            <a:ext cx="4246390" cy="48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zh-TW" sz="1800" dirty="0">
                <a:latin typeface="+mj-lt"/>
              </a:rPr>
              <a:t>9514 9655 (Mon-Fri, 9am-5pm)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0CFF67-CBE2-7845-8562-1457D11E8758}"/>
              </a:ext>
            </a:extLst>
          </p:cNvPr>
          <p:cNvSpPr txBox="1"/>
          <p:nvPr/>
        </p:nvSpPr>
        <p:spPr>
          <a:xfrm>
            <a:off x="1315136" y="352466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libinfo@eduhk.hk</a:t>
            </a:r>
            <a:endParaRPr lang="en-US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171EC8-7824-206F-791F-8EEC8765F383}"/>
              </a:ext>
            </a:extLst>
          </p:cNvPr>
          <p:cNvSpPr txBox="1"/>
          <p:nvPr/>
        </p:nvSpPr>
        <p:spPr>
          <a:xfrm>
            <a:off x="1301571" y="4220918"/>
            <a:ext cx="3895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https://app.lib.eduhk.hk/zoom</a:t>
            </a:r>
            <a:endParaRPr lang="en-US" dirty="0">
              <a:latin typeface="+mj-lt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9F971308-0403-C347-4830-B70BC317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24" y="2181812"/>
            <a:ext cx="37580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latin typeface="+mj-lt"/>
              </a:rPr>
              <a:t>Information Counter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09D7DC31-EB95-C622-8C76-083DC17F9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59" y="452153"/>
            <a:ext cx="747093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QUESTIONS?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791CD4-8539-F62B-B810-902445A3754B}"/>
              </a:ext>
            </a:extLst>
          </p:cNvPr>
          <p:cNvSpPr txBox="1"/>
          <p:nvPr/>
        </p:nvSpPr>
        <p:spPr>
          <a:xfrm>
            <a:off x="610724" y="197454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+mj-lt"/>
              </a:rPr>
              <a:t>Ask your Librarian @ </a:t>
            </a:r>
            <a:endParaRPr lang="en-US" dirty="0"/>
          </a:p>
        </p:txBody>
      </p:sp>
      <p:pic>
        <p:nvPicPr>
          <p:cNvPr id="8" name="Picture 6" descr="EdUHK Library">
            <a:extLst>
              <a:ext uri="{FF2B5EF4-FFF2-40B4-BE49-F238E27FC236}">
                <a16:creationId xmlns:a16="http://schemas.microsoft.com/office/drawing/2014/main" id="{400CF6C4-E008-DAE2-0D58-8D21F347E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17" y="6081489"/>
            <a:ext cx="179268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0DB39E-293E-1C0D-43A6-816EEF20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5994020"/>
            <a:ext cx="1590675" cy="61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3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BB6BD4-42ED-2466-7F77-78BC286BF717}"/>
              </a:ext>
            </a:extLst>
          </p:cNvPr>
          <p:cNvSpPr txBox="1"/>
          <p:nvPr/>
        </p:nvSpPr>
        <p:spPr>
          <a:xfrm>
            <a:off x="557946" y="2723546"/>
            <a:ext cx="5414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Bahnschrift SemiBold" panose="020B0502040204020203" pitchFamily="34" charset="0"/>
                <a:ea typeface="Noto Sans KR Black" panose="020B0200000000000000" pitchFamily="34" charset="-128"/>
              </a:rPr>
              <a:t>FACILITIES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04A5EA6-5599-A7F8-3E6A-2B8F57A46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74" y="4073895"/>
            <a:ext cx="475001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400" dirty="0">
                <a:latin typeface="+mj-lt"/>
              </a:rPr>
              <a:t>The </a:t>
            </a:r>
            <a:r>
              <a:rPr lang="en-US" altLang="en-US" sz="1400" dirty="0" err="1">
                <a:latin typeface="+mj-lt"/>
              </a:rPr>
              <a:t>EdUHK</a:t>
            </a:r>
            <a:r>
              <a:rPr lang="en-US" altLang="en-US" sz="1400" dirty="0">
                <a:latin typeface="+mj-lt"/>
              </a:rPr>
              <a:t> Library provides various facilities including 24-hour study areas, group discussion rooms, media/VR studios, and STEM/Makerspace rooms. Users can access self-service options for borrowing, printing, and item returns, with accessible features such as barrier-free access and wheelchair-friendly equipment.</a:t>
            </a:r>
          </a:p>
        </p:txBody>
      </p:sp>
      <p:pic>
        <p:nvPicPr>
          <p:cNvPr id="7" name="Picture 6" descr="A pair of black headphones&#10;&#10;AI-generated content may be incorrect.">
            <a:extLst>
              <a:ext uri="{FF2B5EF4-FFF2-40B4-BE49-F238E27FC236}">
                <a16:creationId xmlns:a16="http://schemas.microsoft.com/office/drawing/2014/main" id="{D492336A-FF42-94A4-1C84-22356C1745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86" y="0"/>
            <a:ext cx="3416295" cy="2301379"/>
          </a:xfrm>
          <a:prstGeom prst="rect">
            <a:avLst/>
          </a:prstGeom>
        </p:spPr>
      </p:pic>
      <p:pic>
        <p:nvPicPr>
          <p:cNvPr id="9" name="Picture 8" descr="A close up of a virtual reality goggles&#10;&#10;AI-generated content may be incorrect.">
            <a:extLst>
              <a:ext uri="{FF2B5EF4-FFF2-40B4-BE49-F238E27FC236}">
                <a16:creationId xmlns:a16="http://schemas.microsoft.com/office/drawing/2014/main" id="{589340F7-DEFD-4AC8-54FA-82B231C522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b="24868"/>
          <a:stretch/>
        </p:blipFill>
        <p:spPr>
          <a:xfrm>
            <a:off x="9701393" y="0"/>
            <a:ext cx="2409645" cy="1406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ABA236-4109-A640-3ED8-B956837A91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14" r="14051"/>
          <a:stretch/>
        </p:blipFill>
        <p:spPr>
          <a:xfrm>
            <a:off x="6108192" y="1975104"/>
            <a:ext cx="5724144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8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FE603E6-D266-507F-F50D-7A6585FB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CE8C-4BD1-499A-8B92-D8C2E70A696F}" type="slidenum">
              <a:rPr lang="en-US" smtClean="0"/>
              <a:t>7</a:t>
            </a:fld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8C1A66-4E34-D617-D616-45A64BE2B284}"/>
              </a:ext>
            </a:extLst>
          </p:cNvPr>
          <p:cNvSpPr txBox="1"/>
          <p:nvPr/>
        </p:nvSpPr>
        <p:spPr>
          <a:xfrm>
            <a:off x="695325" y="5252409"/>
            <a:ext cx="2639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Lounge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AEB516-BD4A-B00B-FE0D-F35260AC9742}"/>
              </a:ext>
            </a:extLst>
          </p:cNvPr>
          <p:cNvSpPr txBox="1"/>
          <p:nvPr/>
        </p:nvSpPr>
        <p:spPr>
          <a:xfrm>
            <a:off x="695325" y="5480663"/>
            <a:ext cx="2465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en-US" altLang="zh-TW" dirty="0"/>
              <a:t>Perfect place for chatting and relaxation</a:t>
            </a:r>
            <a:endParaRPr lang="zh-TW" alt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AB5F6D-B59D-5C1A-4607-0FCBB42A3BD0}"/>
              </a:ext>
            </a:extLst>
          </p:cNvPr>
          <p:cNvSpPr txBox="1"/>
          <p:nvPr/>
        </p:nvSpPr>
        <p:spPr>
          <a:xfrm>
            <a:off x="8673904" y="5267055"/>
            <a:ext cx="2639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Discussion Booths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577C13-36DD-28DE-1F92-001A9C7952B0}"/>
              </a:ext>
            </a:extLst>
          </p:cNvPr>
          <p:cNvSpPr txBox="1"/>
          <p:nvPr/>
        </p:nvSpPr>
        <p:spPr>
          <a:xfrm>
            <a:off x="5036442" y="5257912"/>
            <a:ext cx="2639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Print-N-Go Stations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5053564-AE68-43B8-D894-61C39A51CFBE}"/>
              </a:ext>
            </a:extLst>
          </p:cNvPr>
          <p:cNvSpPr txBox="1"/>
          <p:nvPr/>
        </p:nvSpPr>
        <p:spPr>
          <a:xfrm>
            <a:off x="596087" y="450930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FACILITIES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DCF74E-A953-C05F-9B21-DF2FBD3FA90C}"/>
              </a:ext>
            </a:extLst>
          </p:cNvPr>
          <p:cNvSpPr txBox="1"/>
          <p:nvPr/>
        </p:nvSpPr>
        <p:spPr>
          <a:xfrm>
            <a:off x="596087" y="734881"/>
            <a:ext cx="5494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G/F Ground Floor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06968A-1E2D-3BE1-1A24-EAA7C7299CBB}"/>
              </a:ext>
            </a:extLst>
          </p:cNvPr>
          <p:cNvSpPr txBox="1"/>
          <p:nvPr/>
        </p:nvSpPr>
        <p:spPr>
          <a:xfrm>
            <a:off x="9909675" y="873381"/>
            <a:ext cx="157583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Open</a:t>
            </a:r>
            <a:r>
              <a:rPr lang="en-US" dirty="0"/>
              <a:t> 24 hours</a:t>
            </a:r>
          </a:p>
        </p:txBody>
      </p:sp>
      <p:pic>
        <p:nvPicPr>
          <p:cNvPr id="3" name="Picture 2" descr="A room with glass doors&#10;&#10;AI-generated content may be incorrect.">
            <a:extLst>
              <a:ext uri="{FF2B5EF4-FFF2-40B4-BE49-F238E27FC236}">
                <a16:creationId xmlns:a16="http://schemas.microsoft.com/office/drawing/2014/main" id="{F587FC8D-D8F9-F66D-428A-0584A4A2CF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8380" y="1672538"/>
            <a:ext cx="2798295" cy="3579872"/>
          </a:xfrm>
          <a:prstGeom prst="rect">
            <a:avLst/>
          </a:prstGeom>
        </p:spPr>
      </p:pic>
      <p:pic>
        <p:nvPicPr>
          <p:cNvPr id="6" name="Picture 5" descr="A room with several computers on a white table&#10;&#10;AI-generated content may be incorrect.">
            <a:extLst>
              <a:ext uri="{FF2B5EF4-FFF2-40B4-BE49-F238E27FC236}">
                <a16:creationId xmlns:a16="http://schemas.microsoft.com/office/drawing/2014/main" id="{19B7AEAA-4235-8451-4094-11A8F9CBC8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442" y="1672538"/>
            <a:ext cx="3593189" cy="3579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6E706-6F87-773B-838C-27020CCE0D59}"/>
              </a:ext>
            </a:extLst>
          </p:cNvPr>
          <p:cNvSpPr txBox="1"/>
          <p:nvPr/>
        </p:nvSpPr>
        <p:spPr>
          <a:xfrm>
            <a:off x="5036442" y="5543736"/>
            <a:ext cx="3307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400" dirty="0">
                <a:latin typeface="+mj-lt"/>
              </a:rPr>
              <a:t>OCIO Print Quota System </a:t>
            </a:r>
            <a:endParaRPr lang="zh-TW" altLang="en-US" sz="1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7F79A-8F9C-A253-0F3C-2343574A2499}"/>
              </a:ext>
            </a:extLst>
          </p:cNvPr>
          <p:cNvSpPr txBox="1"/>
          <p:nvPr/>
        </p:nvSpPr>
        <p:spPr>
          <a:xfrm>
            <a:off x="8698380" y="5543736"/>
            <a:ext cx="3307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400" dirty="0">
                <a:latin typeface="+mj-lt"/>
              </a:rPr>
              <a:t>5 on G/F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DD891-B3C5-4410-A731-005E28CFE0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2633" t="-11975" r="6485"/>
          <a:stretch/>
        </p:blipFill>
        <p:spPr>
          <a:xfrm>
            <a:off x="-322942" y="1242713"/>
            <a:ext cx="5306722" cy="400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86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B2BE8B85-7490-41F7-980C-AA62FCBC1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35" y="168936"/>
            <a:ext cx="2952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306B6E"/>
              </a:solidFill>
              <a:effectLst/>
              <a:uLnTx/>
              <a:uFillTx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5E29243-5E09-4408-ACEB-3A5C674AE6BC}"/>
              </a:ext>
            </a:extLst>
          </p:cNvPr>
          <p:cNvSpPr/>
          <p:nvPr/>
        </p:nvSpPr>
        <p:spPr>
          <a:xfrm>
            <a:off x="2950227" y="5462645"/>
            <a:ext cx="1975036" cy="156160"/>
          </a:xfrm>
          <a:prstGeom prst="wedgeRectCallout">
            <a:avLst>
              <a:gd name="adj1" fmla="val 31411"/>
              <a:gd name="adj2" fmla="val -267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zh-TW" sz="12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7" name="Speech Bubble: Rectangle 46">
            <a:extLst>
              <a:ext uri="{FF2B5EF4-FFF2-40B4-BE49-F238E27FC236}">
                <a16:creationId xmlns:a16="http://schemas.microsoft.com/office/drawing/2014/main" id="{C7CE20F7-6E62-46CA-A5F6-54B74F14616E}"/>
              </a:ext>
            </a:extLst>
          </p:cNvPr>
          <p:cNvSpPr/>
          <p:nvPr/>
        </p:nvSpPr>
        <p:spPr>
          <a:xfrm>
            <a:off x="941900" y="5462645"/>
            <a:ext cx="1881608" cy="292548"/>
          </a:xfrm>
          <a:prstGeom prst="wedgeRectCallout">
            <a:avLst>
              <a:gd name="adj1" fmla="val 28957"/>
              <a:gd name="adj2" fmla="val -2762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12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A6CC7043-66E7-45B2-A4B5-27D6CECE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8CE8C-4BD1-499A-8B92-D8C2E70A6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E02D4-80CB-9F54-E620-F771D10BC4C0}"/>
              </a:ext>
            </a:extLst>
          </p:cNvPr>
          <p:cNvSpPr txBox="1"/>
          <p:nvPr/>
        </p:nvSpPr>
        <p:spPr>
          <a:xfrm>
            <a:off x="620517" y="471729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FACILITIES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99262C-C5AF-8BFB-CBCC-790B917DE357}"/>
              </a:ext>
            </a:extLst>
          </p:cNvPr>
          <p:cNvSpPr txBox="1"/>
          <p:nvPr/>
        </p:nvSpPr>
        <p:spPr>
          <a:xfrm>
            <a:off x="601310" y="716934"/>
            <a:ext cx="5494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G/F Ground Floor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Noto Sans KR Black" panose="020B0200000000000000" pitchFamily="34" charset="-128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5AF01B-AC77-2758-2D2C-984EB1CEB267}"/>
              </a:ext>
            </a:extLst>
          </p:cNvPr>
          <p:cNvSpPr txBox="1"/>
          <p:nvPr/>
        </p:nvSpPr>
        <p:spPr>
          <a:xfrm>
            <a:off x="9909675" y="873381"/>
            <a:ext cx="157583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Open 24 hours</a:t>
            </a:r>
          </a:p>
        </p:txBody>
      </p:sp>
      <p:pic>
        <p:nvPicPr>
          <p:cNvPr id="3" name="Picture 2" descr="A person in a white coat&#10;&#10;AI-generated content may be incorrect.">
            <a:extLst>
              <a:ext uri="{FF2B5EF4-FFF2-40B4-BE49-F238E27FC236}">
                <a16:creationId xmlns:a16="http://schemas.microsoft.com/office/drawing/2014/main" id="{58AF8F7D-26A4-F8B4-09D0-46DA6D83CF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9334" y="1747714"/>
            <a:ext cx="2599998" cy="3825293"/>
          </a:xfrm>
          <a:prstGeom prst="rect">
            <a:avLst/>
          </a:prstGeom>
        </p:spPr>
      </p:pic>
      <p:pic>
        <p:nvPicPr>
          <p:cNvPr id="6" name="Picture 5" descr="A person standing in front of a computer&#10;&#10;AI-generated content may be incorrect.">
            <a:extLst>
              <a:ext uri="{FF2B5EF4-FFF2-40B4-BE49-F238E27FC236}">
                <a16:creationId xmlns:a16="http://schemas.microsoft.com/office/drawing/2014/main" id="{C08164FE-1480-B38E-F976-423FA0F1D6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635" y="1747715"/>
            <a:ext cx="2605306" cy="3825293"/>
          </a:xfrm>
          <a:prstGeom prst="rect">
            <a:avLst/>
          </a:prstGeom>
        </p:spPr>
      </p:pic>
      <p:pic>
        <p:nvPicPr>
          <p:cNvPr id="8" name="Picture 7" descr="A shelf of books on a shelf&#10;&#10;AI-generated content may be incorrect.">
            <a:extLst>
              <a:ext uri="{FF2B5EF4-FFF2-40B4-BE49-F238E27FC236}">
                <a16:creationId xmlns:a16="http://schemas.microsoft.com/office/drawing/2014/main" id="{C5689C7E-C27E-0D1B-810C-9A1C507A3F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6660" y="1747714"/>
            <a:ext cx="2586007" cy="3825294"/>
          </a:xfrm>
          <a:prstGeom prst="rect">
            <a:avLst/>
          </a:prstGeom>
        </p:spPr>
      </p:pic>
      <p:pic>
        <p:nvPicPr>
          <p:cNvPr id="2" name="Picture 1" descr="A white lockers with green writing&#10;&#10;AI-generated content may be incorrect.">
            <a:extLst>
              <a:ext uri="{FF2B5EF4-FFF2-40B4-BE49-F238E27FC236}">
                <a16:creationId xmlns:a16="http://schemas.microsoft.com/office/drawing/2014/main" id="{61FD975E-C466-BA93-12C3-9835B6119F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2770" y="1761422"/>
            <a:ext cx="2653929" cy="3811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CAC267-2698-A308-C878-49FC64AC7303}"/>
              </a:ext>
            </a:extLst>
          </p:cNvPr>
          <p:cNvSpPr txBox="1"/>
          <p:nvPr/>
        </p:nvSpPr>
        <p:spPr>
          <a:xfrm>
            <a:off x="6149334" y="5540725"/>
            <a:ext cx="2206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Short-Term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Self-Service Lockers</a:t>
            </a:r>
            <a:endParaRPr lang="zh-TW" altLang="en-US" sz="1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A5AA1-DE07-B9B0-EDD1-94F7B5F09594}"/>
              </a:ext>
            </a:extLst>
          </p:cNvPr>
          <p:cNvSpPr txBox="1"/>
          <p:nvPr/>
        </p:nvSpPr>
        <p:spPr>
          <a:xfrm>
            <a:off x="3458087" y="5600662"/>
            <a:ext cx="2097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Reserve Collection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07492-5B15-264F-289E-C7B68224F979}"/>
              </a:ext>
            </a:extLst>
          </p:cNvPr>
          <p:cNvSpPr txBox="1"/>
          <p:nvPr/>
        </p:nvSpPr>
        <p:spPr>
          <a:xfrm>
            <a:off x="695325" y="5583863"/>
            <a:ext cx="2052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Self-Service Stations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36A44-9112-D8FA-EAC6-F547784A40A0}"/>
              </a:ext>
            </a:extLst>
          </p:cNvPr>
          <p:cNvSpPr txBox="1"/>
          <p:nvPr/>
        </p:nvSpPr>
        <p:spPr>
          <a:xfrm>
            <a:off x="8822770" y="5612565"/>
            <a:ext cx="2052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Self Pick-up Station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E2FEC-57F1-19EA-DF43-7A39981F841A}"/>
              </a:ext>
            </a:extLst>
          </p:cNvPr>
          <p:cNvSpPr txBox="1"/>
          <p:nvPr/>
        </p:nvSpPr>
        <p:spPr>
          <a:xfrm>
            <a:off x="724635" y="5833289"/>
            <a:ext cx="2605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400" dirty="0">
                <a:latin typeface="+mj-lt"/>
              </a:rPr>
              <a:t>RFID self-service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4FD82-ECFE-EF4F-2DBF-DA30DE98634C}"/>
              </a:ext>
            </a:extLst>
          </p:cNvPr>
          <p:cNvSpPr txBox="1"/>
          <p:nvPr/>
        </p:nvSpPr>
        <p:spPr>
          <a:xfrm>
            <a:off x="3426790" y="5833288"/>
            <a:ext cx="2605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400" dirty="0">
                <a:latin typeface="+mj-lt"/>
              </a:rPr>
              <a:t>Reading materials for specific </a:t>
            </a:r>
            <a:r>
              <a:rPr lang="en-US" altLang="zh-TW" sz="1400" dirty="0" err="1">
                <a:latin typeface="+mj-lt"/>
              </a:rPr>
              <a:t>programmes</a:t>
            </a:r>
            <a:r>
              <a:rPr lang="en-US" altLang="zh-TW" sz="1400" dirty="0">
                <a:latin typeface="+mj-lt"/>
              </a:rPr>
              <a:t> and modules</a:t>
            </a:r>
          </a:p>
        </p:txBody>
      </p:sp>
    </p:spTree>
    <p:extLst>
      <p:ext uri="{BB962C8B-B14F-4D97-AF65-F5344CB8AC3E}">
        <p14:creationId xmlns:p14="http://schemas.microsoft.com/office/powerpoint/2010/main" val="373987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758880" y="5983042"/>
            <a:ext cx="2232025" cy="3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Mini Theatre (3/F)</a:t>
            </a:r>
          </a:p>
        </p:txBody>
      </p:sp>
      <p:sp>
        <p:nvSpPr>
          <p:cNvPr id="21517" name="Rectangle 6"/>
          <p:cNvSpPr>
            <a:spLocks noChangeArrowheads="1"/>
          </p:cNvSpPr>
          <p:nvPr/>
        </p:nvSpPr>
        <p:spPr bwMode="auto">
          <a:xfrm>
            <a:off x="4752653" y="5976381"/>
            <a:ext cx="3006944" cy="36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Language Learning Room (3/F)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907296" y="6356350"/>
            <a:ext cx="44650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AD5B5-B691-41E3-BCB7-F8BAB1E7D55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13DCA59-07E5-48CF-A4C8-BC6DD34D1C6B}"/>
              </a:ext>
            </a:extLst>
          </p:cNvPr>
          <p:cNvSpPr/>
          <p:nvPr/>
        </p:nvSpPr>
        <p:spPr>
          <a:xfrm>
            <a:off x="1673126" y="3144324"/>
            <a:ext cx="2749613" cy="326618"/>
          </a:xfrm>
          <a:custGeom>
            <a:avLst/>
            <a:gdLst>
              <a:gd name="connsiteX0" fmla="*/ 0 w 2566546"/>
              <a:gd name="connsiteY0" fmla="*/ 0 h 900287"/>
              <a:gd name="connsiteX1" fmla="*/ 2566546 w 2566546"/>
              <a:gd name="connsiteY1" fmla="*/ 0 h 900287"/>
              <a:gd name="connsiteX2" fmla="*/ 2566546 w 2566546"/>
              <a:gd name="connsiteY2" fmla="*/ 900287 h 900287"/>
              <a:gd name="connsiteX3" fmla="*/ 0 w 2566546"/>
              <a:gd name="connsiteY3" fmla="*/ 900287 h 900287"/>
              <a:gd name="connsiteX4" fmla="*/ 0 w 2566546"/>
              <a:gd name="connsiteY4" fmla="*/ 0 h 9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6546" h="900287">
                <a:moveTo>
                  <a:pt x="0" y="0"/>
                </a:moveTo>
                <a:lnTo>
                  <a:pt x="2566546" y="0"/>
                </a:lnTo>
                <a:lnTo>
                  <a:pt x="2566546" y="900287"/>
                </a:lnTo>
                <a:lnTo>
                  <a:pt x="0" y="9002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marR="0" lvl="0" indent="0" defTabSz="6223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Discussion Zone (1/F)</a:t>
            </a:r>
          </a:p>
          <a:p>
            <a:pPr marL="171450" lvl="0" indent="-171450" defTabSz="622300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endParaRPr lang="en-US" sz="1400" b="1" i="1" dirty="0">
              <a:solidFill>
                <a:schemeClr val="bg2">
                  <a:lumMod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marR="0" lvl="0" indent="-171450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C6093E-5FFF-43C4-A74E-76DF1A63F9BF}"/>
              </a:ext>
            </a:extLst>
          </p:cNvPr>
          <p:cNvSpPr/>
          <p:nvPr/>
        </p:nvSpPr>
        <p:spPr>
          <a:xfrm>
            <a:off x="4799136" y="3161792"/>
            <a:ext cx="3344458" cy="409920"/>
          </a:xfrm>
          <a:custGeom>
            <a:avLst/>
            <a:gdLst>
              <a:gd name="connsiteX0" fmla="*/ 0 w 3067043"/>
              <a:gd name="connsiteY0" fmla="*/ 0 h 900287"/>
              <a:gd name="connsiteX1" fmla="*/ 3067043 w 3067043"/>
              <a:gd name="connsiteY1" fmla="*/ 0 h 900287"/>
              <a:gd name="connsiteX2" fmla="*/ 3067043 w 3067043"/>
              <a:gd name="connsiteY2" fmla="*/ 900287 h 900287"/>
              <a:gd name="connsiteX3" fmla="*/ 0 w 3067043"/>
              <a:gd name="connsiteY3" fmla="*/ 900287 h 900287"/>
              <a:gd name="connsiteX4" fmla="*/ 0 w 3067043"/>
              <a:gd name="connsiteY4" fmla="*/ 0 h 9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043" h="900287">
                <a:moveTo>
                  <a:pt x="0" y="0"/>
                </a:moveTo>
                <a:lnTo>
                  <a:pt x="3067043" y="0"/>
                </a:lnTo>
                <a:lnTo>
                  <a:pt x="3067043" y="900287"/>
                </a:lnTo>
                <a:lnTo>
                  <a:pt x="0" y="9002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marR="0" lvl="0" indent="0" defTabSz="622300" rtl="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/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Flexi Zone (1/F)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69A4A6-3060-4F23-B5D2-42CC004B4645}"/>
              </a:ext>
            </a:extLst>
          </p:cNvPr>
          <p:cNvSpPr/>
          <p:nvPr/>
        </p:nvSpPr>
        <p:spPr>
          <a:xfrm>
            <a:off x="7838215" y="3135394"/>
            <a:ext cx="2749613" cy="312741"/>
          </a:xfrm>
          <a:custGeom>
            <a:avLst/>
            <a:gdLst>
              <a:gd name="connsiteX0" fmla="*/ 0 w 2426650"/>
              <a:gd name="connsiteY0" fmla="*/ 0 h 900287"/>
              <a:gd name="connsiteX1" fmla="*/ 2426650 w 2426650"/>
              <a:gd name="connsiteY1" fmla="*/ 0 h 900287"/>
              <a:gd name="connsiteX2" fmla="*/ 2426650 w 2426650"/>
              <a:gd name="connsiteY2" fmla="*/ 900287 h 900287"/>
              <a:gd name="connsiteX3" fmla="*/ 0 w 2426650"/>
              <a:gd name="connsiteY3" fmla="*/ 900287 h 900287"/>
              <a:gd name="connsiteX4" fmla="*/ 0 w 2426650"/>
              <a:gd name="connsiteY4" fmla="*/ 0 h 9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650" h="900287">
                <a:moveTo>
                  <a:pt x="0" y="0"/>
                </a:moveTo>
                <a:lnTo>
                  <a:pt x="2426650" y="0"/>
                </a:lnTo>
                <a:lnTo>
                  <a:pt x="2426650" y="900287"/>
                </a:lnTo>
                <a:lnTo>
                  <a:pt x="0" y="9002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marR="0" lvl="0" indent="0" defTabSz="622300" rtl="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Research Commons (4/F)</a:t>
            </a:r>
          </a:p>
          <a:p>
            <a:pPr marL="171450" marR="0" lvl="0" indent="-171450" defTabSz="622300" rtl="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A7318FD-CB87-4A66-A094-AB237DC2FCF9}"/>
              </a:ext>
            </a:extLst>
          </p:cNvPr>
          <p:cNvSpPr/>
          <p:nvPr/>
        </p:nvSpPr>
        <p:spPr>
          <a:xfrm>
            <a:off x="7808736" y="5999893"/>
            <a:ext cx="2599738" cy="319416"/>
          </a:xfrm>
          <a:custGeom>
            <a:avLst/>
            <a:gdLst>
              <a:gd name="connsiteX0" fmla="*/ 0 w 2426650"/>
              <a:gd name="connsiteY0" fmla="*/ 0 h 900287"/>
              <a:gd name="connsiteX1" fmla="*/ 2426650 w 2426650"/>
              <a:gd name="connsiteY1" fmla="*/ 0 h 900287"/>
              <a:gd name="connsiteX2" fmla="*/ 2426650 w 2426650"/>
              <a:gd name="connsiteY2" fmla="*/ 900287 h 900287"/>
              <a:gd name="connsiteX3" fmla="*/ 0 w 2426650"/>
              <a:gd name="connsiteY3" fmla="*/ 900287 h 900287"/>
              <a:gd name="connsiteX4" fmla="*/ 0 w 2426650"/>
              <a:gd name="connsiteY4" fmla="*/ 0 h 9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650" h="900287">
                <a:moveTo>
                  <a:pt x="0" y="0"/>
                </a:moveTo>
                <a:lnTo>
                  <a:pt x="2426650" y="0"/>
                </a:lnTo>
                <a:lnTo>
                  <a:pt x="2426650" y="900287"/>
                </a:lnTo>
                <a:lnTo>
                  <a:pt x="0" y="9002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0" numCol="1" spcCol="1270" anchor="t" anchorCtr="0">
            <a:noAutofit/>
          </a:bodyPr>
          <a:lstStyle/>
          <a:p>
            <a:pPr marL="0" marR="0" lvl="0" indent="0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Media Production Lab (3/F)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6719BE-0613-4BCB-BDE6-C36A178F65DB}"/>
              </a:ext>
            </a:extLst>
          </p:cNvPr>
          <p:cNvSpPr/>
          <p:nvPr/>
        </p:nvSpPr>
        <p:spPr>
          <a:xfrm>
            <a:off x="4978398" y="5852300"/>
            <a:ext cx="2599738" cy="900287"/>
          </a:xfrm>
          <a:custGeom>
            <a:avLst/>
            <a:gdLst>
              <a:gd name="connsiteX0" fmla="*/ 0 w 2426650"/>
              <a:gd name="connsiteY0" fmla="*/ 0 h 900287"/>
              <a:gd name="connsiteX1" fmla="*/ 2426650 w 2426650"/>
              <a:gd name="connsiteY1" fmla="*/ 0 h 900287"/>
              <a:gd name="connsiteX2" fmla="*/ 2426650 w 2426650"/>
              <a:gd name="connsiteY2" fmla="*/ 900287 h 900287"/>
              <a:gd name="connsiteX3" fmla="*/ 0 w 2426650"/>
              <a:gd name="connsiteY3" fmla="*/ 900287 h 900287"/>
              <a:gd name="connsiteX4" fmla="*/ 0 w 2426650"/>
              <a:gd name="connsiteY4" fmla="*/ 0 h 9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650" h="900287">
                <a:moveTo>
                  <a:pt x="0" y="0"/>
                </a:moveTo>
                <a:lnTo>
                  <a:pt x="2426650" y="0"/>
                </a:lnTo>
                <a:lnTo>
                  <a:pt x="2426650" y="900287"/>
                </a:lnTo>
                <a:lnTo>
                  <a:pt x="0" y="9002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704" tIns="298704" rIns="298704" bIns="0" numCol="1" spcCol="1270" anchor="t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966D487-3D06-48B7-9276-44B55A0B39D5}"/>
              </a:ext>
            </a:extLst>
          </p:cNvPr>
          <p:cNvSpPr/>
          <p:nvPr/>
        </p:nvSpPr>
        <p:spPr>
          <a:xfrm>
            <a:off x="7838219" y="5852300"/>
            <a:ext cx="2599738" cy="900287"/>
          </a:xfrm>
          <a:custGeom>
            <a:avLst/>
            <a:gdLst>
              <a:gd name="connsiteX0" fmla="*/ 0 w 2426650"/>
              <a:gd name="connsiteY0" fmla="*/ 0 h 900287"/>
              <a:gd name="connsiteX1" fmla="*/ 2426650 w 2426650"/>
              <a:gd name="connsiteY1" fmla="*/ 0 h 900287"/>
              <a:gd name="connsiteX2" fmla="*/ 2426650 w 2426650"/>
              <a:gd name="connsiteY2" fmla="*/ 900287 h 900287"/>
              <a:gd name="connsiteX3" fmla="*/ 0 w 2426650"/>
              <a:gd name="connsiteY3" fmla="*/ 900287 h 900287"/>
              <a:gd name="connsiteX4" fmla="*/ 0 w 2426650"/>
              <a:gd name="connsiteY4" fmla="*/ 0 h 9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650" h="900287">
                <a:moveTo>
                  <a:pt x="0" y="0"/>
                </a:moveTo>
                <a:lnTo>
                  <a:pt x="2426650" y="0"/>
                </a:lnTo>
                <a:lnTo>
                  <a:pt x="2426650" y="900287"/>
                </a:lnTo>
                <a:lnTo>
                  <a:pt x="0" y="9002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704" tIns="298704" rIns="298704" bIns="0" numCol="1" spcCol="1270" anchor="t" anchorCtr="0">
            <a:noAutofit/>
          </a:bodyPr>
          <a:lstStyle/>
          <a:p>
            <a:pPr marL="0" marR="0" lvl="0" indent="0" algn="ctr" defTabSz="1866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3F27D-3B4A-4F69-8860-FA5A6945DD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624" y="1458441"/>
            <a:ext cx="2629736" cy="17531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AA1B7-EE9B-4CEA-9347-C7BA4352CD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8215" y="1479900"/>
            <a:ext cx="2599742" cy="1723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3D9E99-1CAF-4538-9237-C42BAFC93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97" y="4290244"/>
            <a:ext cx="2599742" cy="17331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0C3082-8EBA-495D-891C-7BA137E0D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68" y="1469955"/>
            <a:ext cx="2609858" cy="17399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BFDE9F-DF4E-4BAB-8C17-20B7920060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411" y="4280764"/>
            <a:ext cx="2599738" cy="1731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51D738-E3B6-4F1F-BA4B-BB99D29496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5467" y="4266454"/>
            <a:ext cx="2599739" cy="173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C4B96-8B88-4885-F7F4-DAB05CAE3F8B}"/>
              </a:ext>
            </a:extLst>
          </p:cNvPr>
          <p:cNvSpPr txBox="1"/>
          <p:nvPr/>
        </p:nvSpPr>
        <p:spPr>
          <a:xfrm>
            <a:off x="592402" y="447903"/>
            <a:ext cx="430474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  <a:ea typeface="Noto Sans KR Black" panose="020B0200000000000000" pitchFamily="34" charset="-128"/>
                <a:cs typeface="Tahoma" panose="020B0604030504040204" pitchFamily="34" charset="0"/>
              </a:rPr>
              <a:t>FACILITIES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CBE7E-0D4D-2784-83CE-C0266C97A749}"/>
              </a:ext>
            </a:extLst>
          </p:cNvPr>
          <p:cNvSpPr txBox="1"/>
          <p:nvPr/>
        </p:nvSpPr>
        <p:spPr>
          <a:xfrm>
            <a:off x="592402" y="684608"/>
            <a:ext cx="5494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Noto Sans KR Black" panose="020B0200000000000000" pitchFamily="34" charset="-128"/>
                <a:cs typeface="Tahoma" panose="020B0604030504040204" pitchFamily="34" charset="0"/>
              </a:rPr>
              <a:t>1/F - 4/F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D7C0F-70A7-455E-0C05-2609CB14E00B}"/>
              </a:ext>
            </a:extLst>
          </p:cNvPr>
          <p:cNvSpPr txBox="1"/>
          <p:nvPr/>
        </p:nvSpPr>
        <p:spPr>
          <a:xfrm>
            <a:off x="1751624" y="3448135"/>
            <a:ext cx="2413240" cy="807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622300" rtl="0" eaLnBrk="1" fontAlgn="auto" latinLnBrk="0" hangingPunct="1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5 group discussion rooms</a:t>
            </a:r>
          </a:p>
          <a:p>
            <a:pPr marL="171450" marR="0" lvl="0" indent="-171450" defTabSz="622300" rtl="0" eaLnBrk="1" fontAlgn="auto" latinLnBrk="0" hangingPunct="1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23 group discussion tables </a:t>
            </a:r>
          </a:p>
          <a:p>
            <a:pPr marL="171450" lvl="0" indent="-171450" defTabSz="622300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 discussion booths</a:t>
            </a:r>
          </a:p>
          <a:p>
            <a:pPr marL="171450" indent="-171450" defTabSz="622300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 study booths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6F7B3-F404-BDFA-22C7-369568163DC5}"/>
              </a:ext>
            </a:extLst>
          </p:cNvPr>
          <p:cNvSpPr txBox="1"/>
          <p:nvPr/>
        </p:nvSpPr>
        <p:spPr>
          <a:xfrm>
            <a:off x="1783526" y="6209872"/>
            <a:ext cx="2468605" cy="312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800"/>
              </a:lnSpc>
              <a:spcBef>
                <a:spcPct val="0"/>
              </a:spcBef>
              <a:defRPr/>
            </a:pP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40 seats for classes</a:t>
            </a:r>
            <a:endParaRPr kumimoji="0" lang="zh-TW" altLang="en-US" sz="1200" b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D58763-8C55-7F9F-D94E-C6E2ACE7E76D}"/>
              </a:ext>
            </a:extLst>
          </p:cNvPr>
          <p:cNvSpPr txBox="1"/>
          <p:nvPr/>
        </p:nvSpPr>
        <p:spPr>
          <a:xfrm>
            <a:off x="4752653" y="3554628"/>
            <a:ext cx="2652553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622300" rtl="0" eaLnBrk="1" fontAlgn="auto" latinLnBrk="0" hangingPunct="1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Two sets of 4K projectors and PCs</a:t>
            </a:r>
          </a:p>
          <a:p>
            <a:pPr marL="171450" lvl="0" indent="-171450" defTabSz="622300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u="none" strike="noStrike" kern="1200" cap="none" spc="0" normalizeH="0" baseline="0" noProof="0" dirty="0">
                <a:ln/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Two sets of Handheld Wireless </a:t>
            </a:r>
            <a:r>
              <a:rPr lang="en-US" altLang="zh-TW" sz="1200" dirty="0">
                <a:ln/>
                <a:solidFill>
                  <a:schemeClr val="bg2">
                    <a:lumMod val="25000"/>
                  </a:schemeClr>
                </a:solidFill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Microphones</a:t>
            </a:r>
            <a:endParaRPr kumimoji="0" lang="en-US" altLang="zh-TW" sz="1200" b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D85B76-40A9-7CE6-24F1-DADE2B4DCB8A}"/>
              </a:ext>
            </a:extLst>
          </p:cNvPr>
          <p:cNvSpPr txBox="1"/>
          <p:nvPr/>
        </p:nvSpPr>
        <p:spPr>
          <a:xfrm>
            <a:off x="4807027" y="6249163"/>
            <a:ext cx="2599738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800"/>
              </a:lnSpc>
              <a:spcBef>
                <a:spcPct val="0"/>
              </a:spcBef>
              <a:defRPr/>
            </a:pP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4 workstations </a:t>
            </a:r>
            <a:endParaRPr kumimoji="0" lang="zh-TW" altLang="en-US" sz="1200" b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新細明體" panose="02020500000000000000" pitchFamily="18" charset="-12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9778D6-60C6-4551-007F-706A42D05170}"/>
              </a:ext>
            </a:extLst>
          </p:cNvPr>
          <p:cNvSpPr txBox="1"/>
          <p:nvPr/>
        </p:nvSpPr>
        <p:spPr>
          <a:xfrm>
            <a:off x="7838215" y="3444930"/>
            <a:ext cx="2749613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622300" rtl="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32</a:t>
            </a: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 individual study carrels</a:t>
            </a:r>
          </a:p>
          <a:p>
            <a:pPr marL="171450" marR="0" lvl="0" indent="-171450" defTabSz="622300" rtl="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 dirty="0">
                <a:solidFill>
                  <a:schemeClr val="bg2">
                    <a:lumMod val="25000"/>
                  </a:schemeClr>
                </a:solidFill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54 study booths</a:t>
            </a: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651882-52B1-CB7B-4030-B688460D6087}"/>
              </a:ext>
            </a:extLst>
          </p:cNvPr>
          <p:cNvSpPr txBox="1"/>
          <p:nvPr/>
        </p:nvSpPr>
        <p:spPr>
          <a:xfrm>
            <a:off x="7749507" y="6337636"/>
            <a:ext cx="709325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新細明體" panose="02020500000000000000" pitchFamily="18" charset="-120"/>
                <a:cs typeface="Tahoma" panose="020B0604030504040204" pitchFamily="34" charset="0"/>
              </a:rPr>
              <a:t>16 media workstations</a:t>
            </a:r>
            <a:endParaRPr kumimoji="0" lang="en-US" sz="1200" b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54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0E961F2-8BD9-42E1-AE28-F17FDAEF84EA}">
  <we:reference id="beefbeef-beef-beef-beef-beefbeefbeef" version="2.0.0.0" store="EXCatalog" storeType="EXCatalog"/>
  <we:alternateReferences>
    <we:reference id="WA104380121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13496</TotalTime>
  <Words>3217</Words>
  <Application>Microsoft Office PowerPoint</Application>
  <PresentationFormat>Widescreen</PresentationFormat>
  <Paragraphs>506</Paragraphs>
  <Slides>56</Slides>
  <Notes>51</Notes>
  <HiddenSlides>7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Bahnschrift SemiBold\</vt:lpstr>
      <vt:lpstr>Noto Sans KR Black</vt:lpstr>
      <vt:lpstr>微軟正黑體</vt:lpstr>
      <vt:lpstr>新細明體</vt:lpstr>
      <vt:lpstr>Arial</vt:lpstr>
      <vt:lpstr>Bahnschrift SemiBold</vt:lpstr>
      <vt:lpstr>Calibri</vt:lpstr>
      <vt:lpstr>Calibri Light</vt:lpstr>
      <vt:lpstr>Impact</vt:lpstr>
      <vt:lpstr>Ink Free</vt:lpstr>
      <vt:lpstr>Tahoma</vt:lpstr>
      <vt:lpstr>Times</vt:lpstr>
      <vt:lpstr>Wingdings</vt:lpstr>
      <vt:lpstr>1_Office Theme</vt:lpstr>
      <vt:lpstr>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Joint University Librarians Advisory Committee (JULAC) 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PANG, Sau King Bonnie [LIB]</dc:creator>
  <cp:lastModifiedBy>TAI, Chung Yin Isaac [LIB]</cp:lastModifiedBy>
  <cp:revision>698</cp:revision>
  <cp:lastPrinted>2023-05-19T01:23:48Z</cp:lastPrinted>
  <dcterms:created xsi:type="dcterms:W3CDTF">2021-08-16T08:41:53Z</dcterms:created>
  <dcterms:modified xsi:type="dcterms:W3CDTF">2025-07-31T03:59:09Z</dcterms:modified>
</cp:coreProperties>
</file>