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sldIdLst>
    <p:sldId id="256" r:id="rId2"/>
    <p:sldId id="258" r:id="rId3"/>
    <p:sldId id="267" r:id="rId4"/>
    <p:sldId id="379" r:id="rId5"/>
    <p:sldId id="317" r:id="rId6"/>
    <p:sldId id="335" r:id="rId7"/>
    <p:sldId id="263" r:id="rId8"/>
    <p:sldId id="380" r:id="rId9"/>
    <p:sldId id="313" r:id="rId10"/>
    <p:sldId id="309" r:id="rId11"/>
    <p:sldId id="311" r:id="rId12"/>
    <p:sldId id="724" r:id="rId13"/>
    <p:sldId id="262" r:id="rId14"/>
    <p:sldId id="348" r:id="rId15"/>
    <p:sldId id="339" r:id="rId16"/>
    <p:sldId id="325" r:id="rId17"/>
    <p:sldId id="729" r:id="rId18"/>
    <p:sldId id="295" r:id="rId19"/>
    <p:sldId id="259" r:id="rId20"/>
    <p:sldId id="283" r:id="rId21"/>
    <p:sldId id="275" r:id="rId22"/>
    <p:sldId id="343" r:id="rId23"/>
    <p:sldId id="296" r:id="rId24"/>
    <p:sldId id="303" r:id="rId25"/>
    <p:sldId id="269" r:id="rId26"/>
    <p:sldId id="345" r:id="rId27"/>
    <p:sldId id="305" r:id="rId28"/>
    <p:sldId id="312" r:id="rId29"/>
    <p:sldId id="314" r:id="rId30"/>
    <p:sldId id="731" r:id="rId31"/>
    <p:sldId id="308" r:id="rId32"/>
    <p:sldId id="359" r:id="rId33"/>
    <p:sldId id="375" r:id="rId34"/>
  </p:sldIdLst>
  <p:sldSz cx="12192000" cy="6858000"/>
  <p:notesSz cx="6858000" cy="9144000"/>
  <p:embeddedFontLst>
    <p:embeddedFont>
      <p:font typeface="Abril Fatface" panose="02000503000000020003" pitchFamily="2" charset="0"/>
      <p:regular r:id="rId36"/>
    </p:embeddedFont>
    <p:embeddedFont>
      <p:font typeface="Arial Narrow" panose="020B0606020202030204" pitchFamily="34" charset="0"/>
      <p:regular r:id="rId37"/>
      <p:bold r:id="rId38"/>
      <p:italic r:id="rId39"/>
      <p:boldItalic r:id="rId40"/>
    </p:embeddedFont>
    <p:embeddedFont>
      <p:font typeface="Bahnschrift SemiBold" panose="020B0502040204020203" pitchFamily="34" charset="0"/>
      <p:bold r:id="rId41"/>
    </p:embeddedFont>
    <p:embeddedFont>
      <p:font typeface="Impact" panose="020B0806030902050204" pitchFamily="34" charset="0"/>
      <p:regular r:id="rId42"/>
    </p:embeddedFont>
    <p:embeddedFont>
      <p:font typeface="Poppins" panose="00000500000000000000" pitchFamily="2" charset="0"/>
      <p:regular r:id="rId43"/>
      <p:bold r:id="rId44"/>
      <p:italic r:id="rId45"/>
      <p:boldItalic r:id="rId46"/>
    </p:embeddedFont>
    <p:embeddedFont>
      <p:font typeface="Poppins ExtraBold" panose="00000900000000000000" pitchFamily="2" charset="0"/>
      <p:bold r:id="rId47"/>
      <p:boldItalic r:id="rId48"/>
    </p:embeddedFont>
    <p:embeddedFont>
      <p:font typeface="Poppins Light" panose="00000400000000000000" pitchFamily="2" charset="0"/>
      <p:regular r:id="rId49"/>
      <p:italic r:id="rId50"/>
    </p:embeddedFont>
    <p:embeddedFont>
      <p:font typeface="Poppins Medium" panose="00000600000000000000" pitchFamily="2" charset="0"/>
      <p:regular r:id="rId51"/>
      <p:italic r:id="rId52"/>
    </p:embeddedFont>
    <p:embeddedFont>
      <p:font typeface="poppins-bold" panose="02020500000000000000"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9C168-4348-4216-8932-364F3836C0E5}" type="datetimeFigureOut">
              <a:rPr lang="en-US" smtClean="0"/>
              <a:t>28/1/2026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E8844-DCE1-4A0F-9013-D3EE40EEB69A}" type="slidenum">
              <a:rPr lang="en-US" smtClean="0"/>
              <a:t>‹#›</a:t>
            </a:fld>
            <a:endParaRPr lang="en-US"/>
          </a:p>
        </p:txBody>
      </p:sp>
    </p:spTree>
    <p:extLst>
      <p:ext uri="{BB962C8B-B14F-4D97-AF65-F5344CB8AC3E}">
        <p14:creationId xmlns:p14="http://schemas.microsoft.com/office/powerpoint/2010/main" val="289862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b205fd2b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b205fd2b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821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803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F02DD-01D2-3118-9051-8945A680D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91EA7-44E5-0556-0F24-6FA91235F9E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553663-566B-0054-B5FB-32A0813999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685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504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491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f7aa71982b_0_1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f7aa71982b_0_1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627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14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193E2-5E08-471A-BD72-2A84F6066AE5}" type="datetime1">
              <a:rPr lang="en-US" smtClean="0"/>
              <a:t>28/1/2026</a:t>
            </a:fld>
            <a:endParaRPr lang="en-US" dirty="0"/>
          </a:p>
        </p:txBody>
      </p:sp>
      <p:sp>
        <p:nvSpPr>
          <p:cNvPr id="6" name="Footer Placeholder 5"/>
          <p:cNvSpPr>
            <a:spLocks noGrp="1"/>
          </p:cNvSpPr>
          <p:nvPr>
            <p:ph type="ftr" sz="quarter" idx="11"/>
          </p:nvPr>
        </p:nvSpPr>
        <p:spPr/>
        <p:txBody>
          <a:bodyPr/>
          <a:lstStyle/>
          <a:p>
            <a:r>
              <a:rPr lang="en-US" dirty="0"/>
              <a:t>EDUHK Library 202020202020Orientation 2025/2026</a:t>
            </a:r>
          </a:p>
        </p:txBody>
      </p:sp>
      <p:sp>
        <p:nvSpPr>
          <p:cNvPr id="7" name="Slide Number Placeholder 6"/>
          <p:cNvSpPr>
            <a:spLocks noGrp="1"/>
          </p:cNvSpPr>
          <p:nvPr>
            <p:ph type="sldNum" sz="quarter" idx="12"/>
          </p:nvPr>
        </p:nvSpPr>
        <p:spPr/>
        <p:txBody>
          <a:bodyPr/>
          <a:lstStyle/>
          <a:p>
            <a:fld id="{71D8CE8C-4BD1-499A-8B92-D8C2E70A696F}" type="slidenum">
              <a:rPr lang="en-US" smtClean="0"/>
              <a:t>‹#›</a:t>
            </a:fld>
            <a:endParaRPr lang="en-US" dirty="0"/>
          </a:p>
        </p:txBody>
      </p:sp>
    </p:spTree>
    <p:extLst>
      <p:ext uri="{BB962C8B-B14F-4D97-AF65-F5344CB8AC3E}">
        <p14:creationId xmlns:p14="http://schemas.microsoft.com/office/powerpoint/2010/main" val="409109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12"/>
        <p:cNvGrpSpPr/>
        <p:nvPr/>
      </p:nvGrpSpPr>
      <p:grpSpPr>
        <a:xfrm>
          <a:off x="0" y="0"/>
          <a:ext cx="0" cy="0"/>
          <a:chOff x="0" y="0"/>
          <a:chExt cx="0" cy="0"/>
        </a:xfrm>
      </p:grpSpPr>
      <p:sp>
        <p:nvSpPr>
          <p:cNvPr id="413" name="Google Shape;413;p15"/>
          <p:cNvSpPr txBox="1">
            <a:spLocks noGrp="1"/>
          </p:cNvSpPr>
          <p:nvPr>
            <p:ph type="title"/>
          </p:nvPr>
        </p:nvSpPr>
        <p:spPr>
          <a:xfrm>
            <a:off x="683250" y="2674975"/>
            <a:ext cx="10825500" cy="28851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48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414" name="Google Shape;414;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415" name="Google Shape;415;p15"/>
          <p:cNvSpPr txBox="1">
            <a:spLocks noGrp="1"/>
          </p:cNvSpPr>
          <p:nvPr>
            <p:ph type="subTitle" idx="1"/>
          </p:nvPr>
        </p:nvSpPr>
        <p:spPr>
          <a:xfrm>
            <a:off x="683250" y="5560063"/>
            <a:ext cx="10825500" cy="731700"/>
          </a:xfrm>
          <a:prstGeom prst="rect">
            <a:avLst/>
          </a:prstGeom>
        </p:spPr>
        <p:txBody>
          <a:bodyPr spcFirstLastPara="1" wrap="square" lIns="121900" tIns="121900" rIns="121900" bIns="121900" anchor="t" anchorCtr="0">
            <a:normAutofit/>
          </a:bodyPr>
          <a:lstStyle>
            <a:lvl1pPr lvl="0" algn="r" rtl="0">
              <a:lnSpc>
                <a:spcPct val="100000"/>
              </a:lnSpc>
              <a:spcBef>
                <a:spcPts val="0"/>
              </a:spcBef>
              <a:spcAft>
                <a:spcPts val="0"/>
              </a:spcAft>
              <a:buSzPts val="2200"/>
              <a:buNone/>
              <a:defRPr sz="2200"/>
            </a:lvl1pPr>
            <a:lvl2pPr lvl="1" algn="r" rtl="0">
              <a:lnSpc>
                <a:spcPct val="100000"/>
              </a:lnSpc>
              <a:spcBef>
                <a:spcPts val="0"/>
              </a:spcBef>
              <a:spcAft>
                <a:spcPts val="0"/>
              </a:spcAft>
              <a:buSzPts val="2200"/>
              <a:buNone/>
              <a:defRPr sz="2200"/>
            </a:lvl2pPr>
            <a:lvl3pPr lvl="2" algn="r" rtl="0">
              <a:lnSpc>
                <a:spcPct val="100000"/>
              </a:lnSpc>
              <a:spcBef>
                <a:spcPts val="0"/>
              </a:spcBef>
              <a:spcAft>
                <a:spcPts val="0"/>
              </a:spcAft>
              <a:buSzPts val="2200"/>
              <a:buNone/>
              <a:defRPr sz="2200"/>
            </a:lvl3pPr>
            <a:lvl4pPr lvl="3" algn="r" rtl="0">
              <a:lnSpc>
                <a:spcPct val="100000"/>
              </a:lnSpc>
              <a:spcBef>
                <a:spcPts val="0"/>
              </a:spcBef>
              <a:spcAft>
                <a:spcPts val="0"/>
              </a:spcAft>
              <a:buSzPts val="2200"/>
              <a:buNone/>
              <a:defRPr sz="2200"/>
            </a:lvl4pPr>
            <a:lvl5pPr lvl="4" algn="r" rtl="0">
              <a:lnSpc>
                <a:spcPct val="100000"/>
              </a:lnSpc>
              <a:spcBef>
                <a:spcPts val="0"/>
              </a:spcBef>
              <a:spcAft>
                <a:spcPts val="0"/>
              </a:spcAft>
              <a:buSzPts val="2200"/>
              <a:buNone/>
              <a:defRPr sz="2200"/>
            </a:lvl5pPr>
            <a:lvl6pPr lvl="5" algn="r" rtl="0">
              <a:lnSpc>
                <a:spcPct val="100000"/>
              </a:lnSpc>
              <a:spcBef>
                <a:spcPts val="0"/>
              </a:spcBef>
              <a:spcAft>
                <a:spcPts val="0"/>
              </a:spcAft>
              <a:buSzPts val="2200"/>
              <a:buNone/>
              <a:defRPr sz="2200"/>
            </a:lvl6pPr>
            <a:lvl7pPr lvl="6" algn="r" rtl="0">
              <a:lnSpc>
                <a:spcPct val="100000"/>
              </a:lnSpc>
              <a:spcBef>
                <a:spcPts val="0"/>
              </a:spcBef>
              <a:spcAft>
                <a:spcPts val="0"/>
              </a:spcAft>
              <a:buSzPts val="2200"/>
              <a:buNone/>
              <a:defRPr sz="2200"/>
            </a:lvl7pPr>
            <a:lvl8pPr lvl="7" algn="r" rtl="0">
              <a:lnSpc>
                <a:spcPct val="100000"/>
              </a:lnSpc>
              <a:spcBef>
                <a:spcPts val="0"/>
              </a:spcBef>
              <a:spcAft>
                <a:spcPts val="0"/>
              </a:spcAft>
              <a:buSzPts val="2200"/>
              <a:buNone/>
              <a:defRPr sz="2200"/>
            </a:lvl8pPr>
            <a:lvl9pPr lvl="8" algn="r" rtl="0">
              <a:lnSpc>
                <a:spcPct val="100000"/>
              </a:lnSpc>
              <a:spcBef>
                <a:spcPts val="0"/>
              </a:spcBef>
              <a:spcAft>
                <a:spcPts val="0"/>
              </a:spcAft>
              <a:buSzPts val="2200"/>
              <a:buNone/>
              <a:defRPr sz="2200"/>
            </a:lvl9pPr>
          </a:lstStyle>
          <a:p>
            <a:endParaRPr/>
          </a:p>
        </p:txBody>
      </p:sp>
      <p:grpSp>
        <p:nvGrpSpPr>
          <p:cNvPr id="416" name="Google Shape;416;p15"/>
          <p:cNvGrpSpPr/>
          <p:nvPr/>
        </p:nvGrpSpPr>
        <p:grpSpPr>
          <a:xfrm flipH="1">
            <a:off x="9698297" y="237744"/>
            <a:ext cx="2245810" cy="2245752"/>
            <a:chOff x="4616075" y="1332525"/>
            <a:chExt cx="1915566" cy="1881022"/>
          </a:xfrm>
        </p:grpSpPr>
        <p:sp>
          <p:nvSpPr>
            <p:cNvPr id="417" name="Google Shape;417;p15"/>
            <p:cNvSpPr/>
            <p:nvPr/>
          </p:nvSpPr>
          <p:spPr>
            <a:xfrm>
              <a:off x="4616077" y="1332525"/>
              <a:ext cx="1912253" cy="4048"/>
            </a:xfrm>
            <a:custGeom>
              <a:avLst/>
              <a:gdLst/>
              <a:ahLst/>
              <a:cxnLst/>
              <a:rect l="l" t="t" r="r" b="b"/>
              <a:pathLst>
                <a:path w="1912253" h="4048" extrusionOk="0">
                  <a:moveTo>
                    <a:pt x="0" y="0"/>
                  </a:moveTo>
                  <a:lnTo>
                    <a:pt x="1912253"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8" name="Google Shape;418;p15"/>
            <p:cNvSpPr/>
            <p:nvPr/>
          </p:nvSpPr>
          <p:spPr>
            <a:xfrm>
              <a:off x="4616077" y="1645356"/>
              <a:ext cx="1912253" cy="4048"/>
            </a:xfrm>
            <a:custGeom>
              <a:avLst/>
              <a:gdLst/>
              <a:ahLst/>
              <a:cxnLst/>
              <a:rect l="l" t="t" r="r" b="b"/>
              <a:pathLst>
                <a:path w="1912253" h="4048" extrusionOk="0">
                  <a:moveTo>
                    <a:pt x="0" y="0"/>
                  </a:moveTo>
                  <a:lnTo>
                    <a:pt x="1912253"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9" name="Google Shape;419;p15"/>
            <p:cNvSpPr/>
            <p:nvPr/>
          </p:nvSpPr>
          <p:spPr>
            <a:xfrm>
              <a:off x="4616077" y="1958183"/>
              <a:ext cx="1912253" cy="4048"/>
            </a:xfrm>
            <a:custGeom>
              <a:avLst/>
              <a:gdLst/>
              <a:ahLst/>
              <a:cxnLst/>
              <a:rect l="l" t="t" r="r" b="b"/>
              <a:pathLst>
                <a:path w="1912253" h="4048" extrusionOk="0">
                  <a:moveTo>
                    <a:pt x="0" y="0"/>
                  </a:moveTo>
                  <a:lnTo>
                    <a:pt x="1912253"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0" name="Google Shape;420;p15"/>
            <p:cNvSpPr/>
            <p:nvPr/>
          </p:nvSpPr>
          <p:spPr>
            <a:xfrm>
              <a:off x="4616077" y="2271014"/>
              <a:ext cx="1912253" cy="4048"/>
            </a:xfrm>
            <a:custGeom>
              <a:avLst/>
              <a:gdLst/>
              <a:ahLst/>
              <a:cxnLst/>
              <a:rect l="l" t="t" r="r" b="b"/>
              <a:pathLst>
                <a:path w="1912253" h="4048" extrusionOk="0">
                  <a:moveTo>
                    <a:pt x="0" y="0"/>
                  </a:moveTo>
                  <a:lnTo>
                    <a:pt x="1912253"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1" name="Google Shape;421;p15"/>
            <p:cNvSpPr/>
            <p:nvPr/>
          </p:nvSpPr>
          <p:spPr>
            <a:xfrm>
              <a:off x="4616077" y="2583841"/>
              <a:ext cx="1912253" cy="4048"/>
            </a:xfrm>
            <a:custGeom>
              <a:avLst/>
              <a:gdLst/>
              <a:ahLst/>
              <a:cxnLst/>
              <a:rect l="l" t="t" r="r" b="b"/>
              <a:pathLst>
                <a:path w="1912253" h="4048" extrusionOk="0">
                  <a:moveTo>
                    <a:pt x="0" y="0"/>
                  </a:moveTo>
                  <a:lnTo>
                    <a:pt x="1912253"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2" name="Google Shape;422;p15"/>
            <p:cNvSpPr/>
            <p:nvPr/>
          </p:nvSpPr>
          <p:spPr>
            <a:xfrm>
              <a:off x="4616077" y="2896672"/>
              <a:ext cx="1912253" cy="4048"/>
            </a:xfrm>
            <a:custGeom>
              <a:avLst/>
              <a:gdLst/>
              <a:ahLst/>
              <a:cxnLst/>
              <a:rect l="l" t="t" r="r" b="b"/>
              <a:pathLst>
                <a:path w="1912253" h="4048" extrusionOk="0">
                  <a:moveTo>
                    <a:pt x="0" y="0"/>
                  </a:moveTo>
                  <a:lnTo>
                    <a:pt x="1912253"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3" name="Google Shape;423;p15"/>
            <p:cNvSpPr/>
            <p:nvPr/>
          </p:nvSpPr>
          <p:spPr>
            <a:xfrm>
              <a:off x="4616077" y="3209499"/>
              <a:ext cx="1912253" cy="4048"/>
            </a:xfrm>
            <a:custGeom>
              <a:avLst/>
              <a:gdLst/>
              <a:ahLst/>
              <a:cxnLst/>
              <a:rect l="l" t="t" r="r" b="b"/>
              <a:pathLst>
                <a:path w="1912253" h="4048" extrusionOk="0">
                  <a:moveTo>
                    <a:pt x="0" y="0"/>
                  </a:moveTo>
                  <a:lnTo>
                    <a:pt x="1912253"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4" name="Google Shape;424;p15"/>
            <p:cNvSpPr/>
            <p:nvPr/>
          </p:nvSpPr>
          <p:spPr>
            <a:xfrm>
              <a:off x="4616075" y="1332525"/>
              <a:ext cx="4048" cy="1876973"/>
            </a:xfrm>
            <a:custGeom>
              <a:avLst/>
              <a:gdLst/>
              <a:ahLst/>
              <a:cxnLst/>
              <a:rect l="l" t="t" r="r" b="b"/>
              <a:pathLst>
                <a:path w="4048" h="1876973" extrusionOk="0">
                  <a:moveTo>
                    <a:pt x="0" y="1876974"/>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5" name="Google Shape;425;p15"/>
            <p:cNvSpPr/>
            <p:nvPr/>
          </p:nvSpPr>
          <p:spPr>
            <a:xfrm>
              <a:off x="4941627" y="1332525"/>
              <a:ext cx="4048" cy="1876973"/>
            </a:xfrm>
            <a:custGeom>
              <a:avLst/>
              <a:gdLst/>
              <a:ahLst/>
              <a:cxnLst/>
              <a:rect l="l" t="t" r="r" b="b"/>
              <a:pathLst>
                <a:path w="4048" h="1876973" extrusionOk="0">
                  <a:moveTo>
                    <a:pt x="0" y="1876974"/>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6" name="Google Shape;426;p15"/>
            <p:cNvSpPr/>
            <p:nvPr/>
          </p:nvSpPr>
          <p:spPr>
            <a:xfrm>
              <a:off x="5256733" y="1332525"/>
              <a:ext cx="4048" cy="1876973"/>
            </a:xfrm>
            <a:custGeom>
              <a:avLst/>
              <a:gdLst/>
              <a:ahLst/>
              <a:cxnLst/>
              <a:rect l="l" t="t" r="r" b="b"/>
              <a:pathLst>
                <a:path w="4048" h="1876973" extrusionOk="0">
                  <a:moveTo>
                    <a:pt x="0" y="1876974"/>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7" name="Google Shape;427;p15"/>
            <p:cNvSpPr/>
            <p:nvPr/>
          </p:nvSpPr>
          <p:spPr>
            <a:xfrm>
              <a:off x="5571839" y="1332525"/>
              <a:ext cx="4048" cy="1876973"/>
            </a:xfrm>
            <a:custGeom>
              <a:avLst/>
              <a:gdLst/>
              <a:ahLst/>
              <a:cxnLst/>
              <a:rect l="l" t="t" r="r" b="b"/>
              <a:pathLst>
                <a:path w="4048" h="1876973" extrusionOk="0">
                  <a:moveTo>
                    <a:pt x="0" y="1876974"/>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8" name="Google Shape;428;p15"/>
            <p:cNvSpPr/>
            <p:nvPr/>
          </p:nvSpPr>
          <p:spPr>
            <a:xfrm>
              <a:off x="5886945" y="1332525"/>
              <a:ext cx="4048" cy="1876973"/>
            </a:xfrm>
            <a:custGeom>
              <a:avLst/>
              <a:gdLst/>
              <a:ahLst/>
              <a:cxnLst/>
              <a:rect l="l" t="t" r="r" b="b"/>
              <a:pathLst>
                <a:path w="4048" h="1876973" extrusionOk="0">
                  <a:moveTo>
                    <a:pt x="0" y="1876974"/>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29" name="Google Shape;429;p15"/>
            <p:cNvSpPr/>
            <p:nvPr/>
          </p:nvSpPr>
          <p:spPr>
            <a:xfrm>
              <a:off x="6202051" y="1332525"/>
              <a:ext cx="4048" cy="1876973"/>
            </a:xfrm>
            <a:custGeom>
              <a:avLst/>
              <a:gdLst/>
              <a:ahLst/>
              <a:cxnLst/>
              <a:rect l="l" t="t" r="r" b="b"/>
              <a:pathLst>
                <a:path w="4048" h="1876973" extrusionOk="0">
                  <a:moveTo>
                    <a:pt x="0" y="1876974"/>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0" name="Google Shape;430;p15"/>
            <p:cNvSpPr/>
            <p:nvPr/>
          </p:nvSpPr>
          <p:spPr>
            <a:xfrm>
              <a:off x="6527594" y="1332525"/>
              <a:ext cx="4048" cy="1876973"/>
            </a:xfrm>
            <a:custGeom>
              <a:avLst/>
              <a:gdLst/>
              <a:ahLst/>
              <a:cxnLst/>
              <a:rect l="l" t="t" r="r" b="b"/>
              <a:pathLst>
                <a:path w="4048" h="1876973" extrusionOk="0">
                  <a:moveTo>
                    <a:pt x="0" y="1876974"/>
                  </a:moveTo>
                  <a:lnTo>
                    <a:pt x="0" y="0"/>
                  </a:lnTo>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sp>
        <p:nvSpPr>
          <p:cNvPr id="431" name="Google Shape;431;p15"/>
          <p:cNvSpPr/>
          <p:nvPr/>
        </p:nvSpPr>
        <p:spPr>
          <a:xfrm flipH="1">
            <a:off x="10430470" y="-361799"/>
            <a:ext cx="1019976" cy="1019979"/>
          </a:xfrm>
          <a:custGeom>
            <a:avLst/>
            <a:gdLst/>
            <a:ahLst/>
            <a:cxnLst/>
            <a:rect l="l" t="t" r="r" b="b"/>
            <a:pathLst>
              <a:path w="1291109" h="1291113" extrusionOk="0">
                <a:moveTo>
                  <a:pt x="0" y="645559"/>
                </a:moveTo>
                <a:cubicBezTo>
                  <a:pt x="0" y="289024"/>
                  <a:pt x="288996" y="0"/>
                  <a:pt x="645554" y="0"/>
                </a:cubicBezTo>
                <a:cubicBezTo>
                  <a:pt x="1002073" y="0"/>
                  <a:pt x="1291109" y="289024"/>
                  <a:pt x="1291109" y="645559"/>
                </a:cubicBezTo>
                <a:cubicBezTo>
                  <a:pt x="1291109" y="1002089"/>
                  <a:pt x="1002073" y="1291113"/>
                  <a:pt x="645554" y="1291113"/>
                </a:cubicBezTo>
                <a:cubicBezTo>
                  <a:pt x="288996" y="1291113"/>
                  <a:pt x="0" y="1002089"/>
                  <a:pt x="0" y="645559"/>
                </a:cubicBezTo>
                <a:close/>
              </a:path>
            </a:pathLst>
          </a:custGeom>
          <a:gradFill>
            <a:gsLst>
              <a:gs pos="0">
                <a:schemeClr val="accent5"/>
              </a:gs>
              <a:gs pos="100000">
                <a:schemeClr val="accent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dirty="0"/>
          </a:p>
        </p:txBody>
      </p:sp>
      <p:grpSp>
        <p:nvGrpSpPr>
          <p:cNvPr id="432" name="Google Shape;432;p15"/>
          <p:cNvGrpSpPr/>
          <p:nvPr/>
        </p:nvGrpSpPr>
        <p:grpSpPr>
          <a:xfrm flipH="1">
            <a:off x="11173259" y="950815"/>
            <a:ext cx="770785" cy="561999"/>
            <a:chOff x="4468725" y="937901"/>
            <a:chExt cx="656322" cy="478541"/>
          </a:xfrm>
        </p:grpSpPr>
        <p:sp>
          <p:nvSpPr>
            <p:cNvPr id="433" name="Google Shape;433;p15"/>
            <p:cNvSpPr/>
            <p:nvPr/>
          </p:nvSpPr>
          <p:spPr>
            <a:xfrm>
              <a:off x="4469534" y="937901"/>
              <a:ext cx="655513" cy="397461"/>
            </a:xfrm>
            <a:custGeom>
              <a:avLst/>
              <a:gdLst/>
              <a:ahLst/>
              <a:cxnLst/>
              <a:rect l="l" t="t" r="r" b="b"/>
              <a:pathLst>
                <a:path w="655513" h="397461" extrusionOk="0">
                  <a:moveTo>
                    <a:pt x="446589" y="397461"/>
                  </a:moveTo>
                  <a:lnTo>
                    <a:pt x="59831" y="253036"/>
                  </a:lnTo>
                  <a:lnTo>
                    <a:pt x="0" y="152311"/>
                  </a:lnTo>
                  <a:lnTo>
                    <a:pt x="261347" y="0"/>
                  </a:lnTo>
                  <a:lnTo>
                    <a:pt x="655513" y="159184"/>
                  </a:lnTo>
                  <a:lnTo>
                    <a:pt x="446589" y="39746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4" name="Google Shape;434;p15"/>
            <p:cNvSpPr/>
            <p:nvPr/>
          </p:nvSpPr>
          <p:spPr>
            <a:xfrm>
              <a:off x="4468725" y="1087913"/>
              <a:ext cx="468570" cy="328529"/>
            </a:xfrm>
            <a:custGeom>
              <a:avLst/>
              <a:gdLst/>
              <a:ahLst/>
              <a:cxnLst/>
              <a:rect l="l" t="t" r="r" b="b"/>
              <a:pathLst>
                <a:path w="468570" h="328529" extrusionOk="0">
                  <a:moveTo>
                    <a:pt x="69587" y="164066"/>
                  </a:moveTo>
                  <a:lnTo>
                    <a:pt x="0" y="0"/>
                  </a:lnTo>
                  <a:lnTo>
                    <a:pt x="468570" y="201929"/>
                  </a:lnTo>
                  <a:lnTo>
                    <a:pt x="427927" y="328530"/>
                  </a:lnTo>
                  <a:lnTo>
                    <a:pt x="69587" y="16406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5" name="Google Shape;435;p15"/>
            <p:cNvSpPr/>
            <p:nvPr/>
          </p:nvSpPr>
          <p:spPr>
            <a:xfrm>
              <a:off x="4859530" y="1097086"/>
              <a:ext cx="265516" cy="319356"/>
            </a:xfrm>
            <a:custGeom>
              <a:avLst/>
              <a:gdLst/>
              <a:ahLst/>
              <a:cxnLst/>
              <a:rect l="l" t="t" r="r" b="b"/>
              <a:pathLst>
                <a:path w="265516" h="319356" extrusionOk="0">
                  <a:moveTo>
                    <a:pt x="0" y="158537"/>
                  </a:moveTo>
                  <a:lnTo>
                    <a:pt x="265517" y="0"/>
                  </a:lnTo>
                  <a:lnTo>
                    <a:pt x="253777" y="267958"/>
                  </a:lnTo>
                  <a:lnTo>
                    <a:pt x="37121" y="319357"/>
                  </a:lnTo>
                  <a:lnTo>
                    <a:pt x="0" y="15853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grpSp>
        <p:nvGrpSpPr>
          <p:cNvPr id="436" name="Google Shape;436;p15"/>
          <p:cNvGrpSpPr/>
          <p:nvPr/>
        </p:nvGrpSpPr>
        <p:grpSpPr>
          <a:xfrm flipH="1">
            <a:off x="8759551" y="242069"/>
            <a:ext cx="1976801" cy="1979513"/>
            <a:chOff x="4593392" y="1441589"/>
            <a:chExt cx="1683243" cy="1685552"/>
          </a:xfrm>
        </p:grpSpPr>
        <p:sp>
          <p:nvSpPr>
            <p:cNvPr id="437" name="Google Shape;437;p15"/>
            <p:cNvSpPr/>
            <p:nvPr/>
          </p:nvSpPr>
          <p:spPr>
            <a:xfrm>
              <a:off x="4643547" y="1545109"/>
              <a:ext cx="1633088" cy="1582032"/>
            </a:xfrm>
            <a:custGeom>
              <a:avLst/>
              <a:gdLst/>
              <a:ahLst/>
              <a:cxnLst/>
              <a:rect l="l" t="t" r="r" b="b"/>
              <a:pathLst>
                <a:path w="1653760" h="1582032" extrusionOk="0">
                  <a:moveTo>
                    <a:pt x="1278115" y="0"/>
                  </a:moveTo>
                  <a:cubicBezTo>
                    <a:pt x="1278115" y="0"/>
                    <a:pt x="1326166" y="722772"/>
                    <a:pt x="1062795" y="991155"/>
                  </a:cubicBezTo>
                  <a:cubicBezTo>
                    <a:pt x="803634" y="1255283"/>
                    <a:pt x="237544" y="1176365"/>
                    <a:pt x="0" y="1110874"/>
                  </a:cubicBezTo>
                  <a:cubicBezTo>
                    <a:pt x="19836" y="1171940"/>
                    <a:pt x="287417" y="1421932"/>
                    <a:pt x="332756" y="1466433"/>
                  </a:cubicBezTo>
                  <a:cubicBezTo>
                    <a:pt x="554027" y="1683550"/>
                    <a:pt x="1001911" y="1585906"/>
                    <a:pt x="1333169" y="1248341"/>
                  </a:cubicBezTo>
                  <a:cubicBezTo>
                    <a:pt x="1664387" y="910771"/>
                    <a:pt x="1753405" y="461017"/>
                    <a:pt x="1532135" y="243900"/>
                  </a:cubicBezTo>
                  <a:cubicBezTo>
                    <a:pt x="1522176" y="234103"/>
                    <a:pt x="1278115" y="0"/>
                    <a:pt x="127811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8" name="Google Shape;438;p15"/>
            <p:cNvSpPr/>
            <p:nvPr/>
          </p:nvSpPr>
          <p:spPr>
            <a:xfrm>
              <a:off x="4593392" y="1441589"/>
              <a:ext cx="1442681" cy="1453563"/>
            </a:xfrm>
            <a:custGeom>
              <a:avLst/>
              <a:gdLst/>
              <a:ahLst/>
              <a:cxnLst/>
              <a:rect l="l" t="t" r="r" b="b"/>
              <a:pathLst>
                <a:path w="1442681" h="1453563" extrusionOk="0">
                  <a:moveTo>
                    <a:pt x="994706" y="186"/>
                  </a:moveTo>
                  <a:cubicBezTo>
                    <a:pt x="780358" y="5452"/>
                    <a:pt x="527714" y="122670"/>
                    <a:pt x="320693" y="333650"/>
                  </a:cubicBezTo>
                  <a:cubicBezTo>
                    <a:pt x="-10525" y="671215"/>
                    <a:pt x="-99705" y="1120845"/>
                    <a:pt x="121606" y="1337962"/>
                  </a:cubicBezTo>
                  <a:cubicBezTo>
                    <a:pt x="342877" y="1555083"/>
                    <a:pt x="790761" y="1457438"/>
                    <a:pt x="1121979" y="1119869"/>
                  </a:cubicBezTo>
                  <a:cubicBezTo>
                    <a:pt x="1453196" y="782304"/>
                    <a:pt x="1542377" y="332675"/>
                    <a:pt x="1321106" y="115557"/>
                  </a:cubicBezTo>
                  <a:cubicBezTo>
                    <a:pt x="1238119" y="34137"/>
                    <a:pt x="1123315" y="-2976"/>
                    <a:pt x="994706" y="186"/>
                  </a:cubicBezTo>
                  <a:close/>
                  <a:moveTo>
                    <a:pt x="845573" y="399938"/>
                  </a:moveTo>
                  <a:cubicBezTo>
                    <a:pt x="903704" y="398509"/>
                    <a:pt x="955560" y="415256"/>
                    <a:pt x="993087" y="452058"/>
                  </a:cubicBezTo>
                  <a:cubicBezTo>
                    <a:pt x="1093075" y="550192"/>
                    <a:pt x="1052837" y="753501"/>
                    <a:pt x="903137" y="906079"/>
                  </a:cubicBezTo>
                  <a:cubicBezTo>
                    <a:pt x="753437" y="1058653"/>
                    <a:pt x="551031" y="1102762"/>
                    <a:pt x="451002" y="1004627"/>
                  </a:cubicBezTo>
                  <a:cubicBezTo>
                    <a:pt x="350973" y="906492"/>
                    <a:pt x="391252" y="703305"/>
                    <a:pt x="540951" y="550731"/>
                  </a:cubicBezTo>
                  <a:cubicBezTo>
                    <a:pt x="634503" y="455369"/>
                    <a:pt x="748701" y="402318"/>
                    <a:pt x="845573" y="3999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9" name="Google Shape;439;p15"/>
            <p:cNvSpPr/>
            <p:nvPr/>
          </p:nvSpPr>
          <p:spPr>
            <a:xfrm>
              <a:off x="4986203" y="1827976"/>
              <a:ext cx="656440" cy="678044"/>
            </a:xfrm>
            <a:custGeom>
              <a:avLst/>
              <a:gdLst/>
              <a:ahLst/>
              <a:cxnLst/>
              <a:rect l="l" t="t" r="r" b="b"/>
              <a:pathLst>
                <a:path w="651553" h="656701" extrusionOk="0">
                  <a:moveTo>
                    <a:pt x="449336" y="84"/>
                  </a:moveTo>
                  <a:cubicBezTo>
                    <a:pt x="352424" y="2464"/>
                    <a:pt x="238267" y="55390"/>
                    <a:pt x="144714" y="150751"/>
                  </a:cubicBezTo>
                  <a:cubicBezTo>
                    <a:pt x="91400" y="205065"/>
                    <a:pt x="52336" y="265827"/>
                    <a:pt x="28169" y="325958"/>
                  </a:cubicBezTo>
                  <a:cubicBezTo>
                    <a:pt x="-15551" y="434735"/>
                    <a:pt x="-9641" y="541574"/>
                    <a:pt x="54765" y="604773"/>
                  </a:cubicBezTo>
                  <a:cubicBezTo>
                    <a:pt x="106662" y="655723"/>
                    <a:pt x="186289" y="667907"/>
                    <a:pt x="271704" y="646898"/>
                  </a:cubicBezTo>
                  <a:cubicBezTo>
                    <a:pt x="289759" y="567587"/>
                    <a:pt x="336150" y="482770"/>
                    <a:pt x="407964" y="409576"/>
                  </a:cubicBezTo>
                  <a:cubicBezTo>
                    <a:pt x="479899" y="336249"/>
                    <a:pt x="564019" y="288383"/>
                    <a:pt x="643120" y="268904"/>
                  </a:cubicBezTo>
                  <a:cubicBezTo>
                    <a:pt x="654819" y="217493"/>
                    <a:pt x="654495" y="168539"/>
                    <a:pt x="641217" y="126463"/>
                  </a:cubicBezTo>
                  <a:cubicBezTo>
                    <a:pt x="632311" y="98134"/>
                    <a:pt x="617900" y="72748"/>
                    <a:pt x="596930" y="52204"/>
                  </a:cubicBezTo>
                  <a:cubicBezTo>
                    <a:pt x="559445" y="15402"/>
                    <a:pt x="507467" y="-1345"/>
                    <a:pt x="449336" y="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990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329"/>
        <p:cNvGrpSpPr/>
        <p:nvPr/>
      </p:nvGrpSpPr>
      <p:grpSpPr>
        <a:xfrm>
          <a:off x="0" y="0"/>
          <a:ext cx="0" cy="0"/>
          <a:chOff x="0" y="0"/>
          <a:chExt cx="0" cy="0"/>
        </a:xfrm>
      </p:grpSpPr>
      <p:sp>
        <p:nvSpPr>
          <p:cNvPr id="330" name="Google Shape;330;p11"/>
          <p:cNvSpPr/>
          <p:nvPr/>
        </p:nvSpPr>
        <p:spPr>
          <a:xfrm flipH="1">
            <a:off x="11270114" y="232339"/>
            <a:ext cx="607123" cy="607123"/>
          </a:xfrm>
          <a:custGeom>
            <a:avLst/>
            <a:gdLst/>
            <a:ahLst/>
            <a:cxnLst/>
            <a:rect l="l" t="t" r="r" b="b"/>
            <a:pathLst>
              <a:path w="447236" h="447236" extrusionOk="0">
                <a:moveTo>
                  <a:pt x="0" y="223266"/>
                </a:moveTo>
                <a:lnTo>
                  <a:pt x="223983" y="0"/>
                </a:lnTo>
                <a:lnTo>
                  <a:pt x="447237" y="223971"/>
                </a:lnTo>
                <a:lnTo>
                  <a:pt x="223254" y="447237"/>
                </a:lnTo>
                <a:lnTo>
                  <a:pt x="0" y="223266"/>
                </a:lnTo>
                <a:close/>
              </a:path>
            </a:pathLst>
          </a:cu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31" name="Google Shape;331;p11"/>
          <p:cNvSpPr/>
          <p:nvPr/>
        </p:nvSpPr>
        <p:spPr>
          <a:xfrm flipH="1">
            <a:off x="9890848" y="-461213"/>
            <a:ext cx="1181365" cy="1181368"/>
          </a:xfrm>
          <a:custGeom>
            <a:avLst/>
            <a:gdLst/>
            <a:ahLst/>
            <a:cxnLst/>
            <a:rect l="l" t="t" r="r" b="b"/>
            <a:pathLst>
              <a:path w="1291109" h="1291113" extrusionOk="0">
                <a:moveTo>
                  <a:pt x="0" y="645559"/>
                </a:moveTo>
                <a:cubicBezTo>
                  <a:pt x="0" y="289024"/>
                  <a:pt x="288996" y="0"/>
                  <a:pt x="645554" y="0"/>
                </a:cubicBezTo>
                <a:cubicBezTo>
                  <a:pt x="1002073" y="0"/>
                  <a:pt x="1291109" y="289024"/>
                  <a:pt x="1291109" y="645559"/>
                </a:cubicBezTo>
                <a:cubicBezTo>
                  <a:pt x="1291109" y="1002089"/>
                  <a:pt x="1002073" y="1291113"/>
                  <a:pt x="645554" y="1291113"/>
                </a:cubicBezTo>
                <a:cubicBezTo>
                  <a:pt x="288996" y="1291113"/>
                  <a:pt x="0" y="1002089"/>
                  <a:pt x="0" y="645559"/>
                </a:cubicBezTo>
                <a:close/>
              </a:path>
            </a:pathLst>
          </a:custGeom>
          <a:gradFill>
            <a:gsLst>
              <a:gs pos="0">
                <a:schemeClr val="accent5"/>
              </a:gs>
              <a:gs pos="100000">
                <a:schemeClr val="accent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dirty="0"/>
          </a:p>
        </p:txBody>
      </p:sp>
      <p:sp>
        <p:nvSpPr>
          <p:cNvPr id="332" name="Google Shape;332;p11"/>
          <p:cNvSpPr/>
          <p:nvPr/>
        </p:nvSpPr>
        <p:spPr>
          <a:xfrm>
            <a:off x="323750" y="241352"/>
            <a:ext cx="607123" cy="607123"/>
          </a:xfrm>
          <a:custGeom>
            <a:avLst/>
            <a:gdLst/>
            <a:ahLst/>
            <a:cxnLst/>
            <a:rect l="l" t="t" r="r" b="b"/>
            <a:pathLst>
              <a:path w="447236" h="447236" extrusionOk="0">
                <a:moveTo>
                  <a:pt x="0" y="223266"/>
                </a:moveTo>
                <a:lnTo>
                  <a:pt x="223983" y="0"/>
                </a:lnTo>
                <a:lnTo>
                  <a:pt x="447237" y="223971"/>
                </a:lnTo>
                <a:lnTo>
                  <a:pt x="223254" y="447237"/>
                </a:lnTo>
                <a:lnTo>
                  <a:pt x="0" y="223266"/>
                </a:lnTo>
                <a:close/>
              </a:path>
            </a:pathLst>
          </a:cu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33" name="Google Shape;333;p11"/>
          <p:cNvSpPr/>
          <p:nvPr/>
        </p:nvSpPr>
        <p:spPr>
          <a:xfrm flipH="1">
            <a:off x="159222" y="6172023"/>
            <a:ext cx="1090987" cy="1090990"/>
          </a:xfrm>
          <a:custGeom>
            <a:avLst/>
            <a:gdLst/>
            <a:ahLst/>
            <a:cxnLst/>
            <a:rect l="l" t="t" r="r" b="b"/>
            <a:pathLst>
              <a:path w="1291109" h="1291113" extrusionOk="0">
                <a:moveTo>
                  <a:pt x="0" y="645559"/>
                </a:moveTo>
                <a:cubicBezTo>
                  <a:pt x="0" y="289024"/>
                  <a:pt x="288996" y="0"/>
                  <a:pt x="645554" y="0"/>
                </a:cubicBezTo>
                <a:cubicBezTo>
                  <a:pt x="1002073" y="0"/>
                  <a:pt x="1291109" y="289024"/>
                  <a:pt x="1291109" y="645559"/>
                </a:cubicBezTo>
                <a:cubicBezTo>
                  <a:pt x="1291109" y="1002089"/>
                  <a:pt x="1002073" y="1291113"/>
                  <a:pt x="645554" y="1291113"/>
                </a:cubicBezTo>
                <a:cubicBezTo>
                  <a:pt x="288996" y="1291113"/>
                  <a:pt x="0" y="1002089"/>
                  <a:pt x="0" y="645559"/>
                </a:cubicBezTo>
                <a:close/>
              </a:path>
            </a:pathLst>
          </a:custGeom>
          <a:gradFill>
            <a:gsLst>
              <a:gs pos="0">
                <a:schemeClr val="accent5"/>
              </a:gs>
              <a:gs pos="100000">
                <a:schemeClr val="accent6"/>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dirty="0"/>
          </a:p>
        </p:txBody>
      </p:sp>
      <p:sp>
        <p:nvSpPr>
          <p:cNvPr id="334" name="Google Shape;334;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35" name="Google Shape;335;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38543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006 Two columns">
  <p:cSld name="006 Two columns">
    <p:spTree>
      <p:nvGrpSpPr>
        <p:cNvPr id="1" name="Shape 106"/>
        <p:cNvGrpSpPr/>
        <p:nvPr/>
      </p:nvGrpSpPr>
      <p:grpSpPr>
        <a:xfrm>
          <a:off x="0" y="0"/>
          <a:ext cx="0" cy="0"/>
          <a:chOff x="0" y="0"/>
          <a:chExt cx="0" cy="0"/>
        </a:xfrm>
      </p:grpSpPr>
      <p:sp>
        <p:nvSpPr>
          <p:cNvPr id="107" name="Google Shape;107;p7"/>
          <p:cNvSpPr/>
          <p:nvPr/>
        </p:nvSpPr>
        <p:spPr>
          <a:xfrm>
            <a:off x="241675" y="666675"/>
            <a:ext cx="11332800" cy="5893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7"/>
          <p:cNvSpPr/>
          <p:nvPr/>
        </p:nvSpPr>
        <p:spPr>
          <a:xfrm>
            <a:off x="494685" y="392025"/>
            <a:ext cx="11332800" cy="5893200"/>
          </a:xfrm>
          <a:prstGeom prst="rect">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7"/>
          <p:cNvSpPr txBox="1">
            <a:spLocks noGrp="1"/>
          </p:cNvSpPr>
          <p:nvPr>
            <p:ph type="subTitle" idx="1"/>
          </p:nvPr>
        </p:nvSpPr>
        <p:spPr>
          <a:xfrm>
            <a:off x="873360" y="17375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2100"/>
              <a:buNone/>
              <a:defRPr sz="2100" b="1">
                <a:solidFill>
                  <a:schemeClr val="lt2"/>
                </a:solidFill>
                <a:highlight>
                  <a:schemeClr val="accent3"/>
                </a:highlight>
              </a:defRPr>
            </a:lvl1pPr>
            <a:lvl2pPr lvl="1" rtl="0">
              <a:spcBef>
                <a:spcPts val="2100"/>
              </a:spcBef>
              <a:spcAft>
                <a:spcPts val="0"/>
              </a:spcAft>
              <a:buClr>
                <a:schemeClr val="lt2"/>
              </a:buClr>
              <a:buSzPts val="2100"/>
              <a:buNone/>
              <a:defRPr sz="2100" b="1">
                <a:solidFill>
                  <a:schemeClr val="lt2"/>
                </a:solidFill>
                <a:highlight>
                  <a:schemeClr val="accent3"/>
                </a:highlight>
              </a:defRPr>
            </a:lvl2pPr>
            <a:lvl3pPr lvl="2" rtl="0">
              <a:spcBef>
                <a:spcPts val="2100"/>
              </a:spcBef>
              <a:spcAft>
                <a:spcPts val="0"/>
              </a:spcAft>
              <a:buClr>
                <a:schemeClr val="lt2"/>
              </a:buClr>
              <a:buSzPts val="2100"/>
              <a:buNone/>
              <a:defRPr sz="2100" b="1">
                <a:solidFill>
                  <a:schemeClr val="lt2"/>
                </a:solidFill>
                <a:highlight>
                  <a:schemeClr val="accent3"/>
                </a:highlight>
              </a:defRPr>
            </a:lvl3pPr>
            <a:lvl4pPr lvl="3" rtl="0">
              <a:spcBef>
                <a:spcPts val="2100"/>
              </a:spcBef>
              <a:spcAft>
                <a:spcPts val="0"/>
              </a:spcAft>
              <a:buClr>
                <a:schemeClr val="lt2"/>
              </a:buClr>
              <a:buSzPts val="2100"/>
              <a:buNone/>
              <a:defRPr sz="2100" b="1">
                <a:solidFill>
                  <a:schemeClr val="lt2"/>
                </a:solidFill>
                <a:highlight>
                  <a:schemeClr val="accent3"/>
                </a:highlight>
              </a:defRPr>
            </a:lvl4pPr>
            <a:lvl5pPr lvl="4" rtl="0">
              <a:spcBef>
                <a:spcPts val="2100"/>
              </a:spcBef>
              <a:spcAft>
                <a:spcPts val="0"/>
              </a:spcAft>
              <a:buClr>
                <a:schemeClr val="lt2"/>
              </a:buClr>
              <a:buSzPts val="2100"/>
              <a:buNone/>
              <a:defRPr sz="2100" b="1">
                <a:solidFill>
                  <a:schemeClr val="lt2"/>
                </a:solidFill>
                <a:highlight>
                  <a:schemeClr val="accent3"/>
                </a:highlight>
              </a:defRPr>
            </a:lvl5pPr>
            <a:lvl6pPr lvl="5" rtl="0">
              <a:spcBef>
                <a:spcPts val="2100"/>
              </a:spcBef>
              <a:spcAft>
                <a:spcPts val="0"/>
              </a:spcAft>
              <a:buClr>
                <a:schemeClr val="lt2"/>
              </a:buClr>
              <a:buSzPts val="2100"/>
              <a:buNone/>
              <a:defRPr sz="2100" b="1">
                <a:solidFill>
                  <a:schemeClr val="lt2"/>
                </a:solidFill>
                <a:highlight>
                  <a:schemeClr val="accent3"/>
                </a:highlight>
              </a:defRPr>
            </a:lvl6pPr>
            <a:lvl7pPr lvl="6" rtl="0">
              <a:spcBef>
                <a:spcPts val="2100"/>
              </a:spcBef>
              <a:spcAft>
                <a:spcPts val="0"/>
              </a:spcAft>
              <a:buClr>
                <a:schemeClr val="lt2"/>
              </a:buClr>
              <a:buSzPts val="2100"/>
              <a:buNone/>
              <a:defRPr sz="2100" b="1">
                <a:solidFill>
                  <a:schemeClr val="lt2"/>
                </a:solidFill>
                <a:highlight>
                  <a:schemeClr val="accent3"/>
                </a:highlight>
              </a:defRPr>
            </a:lvl7pPr>
            <a:lvl8pPr lvl="7" rtl="0">
              <a:spcBef>
                <a:spcPts val="2100"/>
              </a:spcBef>
              <a:spcAft>
                <a:spcPts val="0"/>
              </a:spcAft>
              <a:buClr>
                <a:schemeClr val="lt2"/>
              </a:buClr>
              <a:buSzPts val="2100"/>
              <a:buNone/>
              <a:defRPr sz="2100" b="1">
                <a:solidFill>
                  <a:schemeClr val="lt2"/>
                </a:solidFill>
                <a:highlight>
                  <a:schemeClr val="accent3"/>
                </a:highlight>
              </a:defRPr>
            </a:lvl8pPr>
            <a:lvl9pPr lvl="8" rtl="0">
              <a:spcBef>
                <a:spcPts val="2100"/>
              </a:spcBef>
              <a:spcAft>
                <a:spcPts val="2100"/>
              </a:spcAft>
              <a:buClr>
                <a:schemeClr val="lt2"/>
              </a:buClr>
              <a:buSzPts val="2100"/>
              <a:buNone/>
              <a:defRPr sz="2100" b="1">
                <a:solidFill>
                  <a:schemeClr val="lt2"/>
                </a:solidFill>
                <a:highlight>
                  <a:schemeClr val="accent3"/>
                </a:highlight>
              </a:defRPr>
            </a:lvl9pPr>
          </a:lstStyle>
          <a:p>
            <a:endParaRPr/>
          </a:p>
        </p:txBody>
      </p:sp>
      <p:sp>
        <p:nvSpPr>
          <p:cNvPr id="110" name="Google Shape;110;p7"/>
          <p:cNvSpPr txBox="1">
            <a:spLocks noGrp="1"/>
          </p:cNvSpPr>
          <p:nvPr>
            <p:ph type="subTitle" idx="2"/>
          </p:nvPr>
        </p:nvSpPr>
        <p:spPr>
          <a:xfrm>
            <a:off x="6464155" y="17375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2100"/>
              <a:buNone/>
              <a:defRPr sz="2100" b="1">
                <a:solidFill>
                  <a:schemeClr val="lt2"/>
                </a:solidFill>
                <a:highlight>
                  <a:schemeClr val="accent3"/>
                </a:highlight>
              </a:defRPr>
            </a:lvl1pPr>
            <a:lvl2pPr lvl="1" rtl="0">
              <a:spcBef>
                <a:spcPts val="2100"/>
              </a:spcBef>
              <a:spcAft>
                <a:spcPts val="0"/>
              </a:spcAft>
              <a:buClr>
                <a:schemeClr val="lt2"/>
              </a:buClr>
              <a:buSzPts val="2100"/>
              <a:buNone/>
              <a:defRPr sz="2100" b="1">
                <a:solidFill>
                  <a:schemeClr val="lt2"/>
                </a:solidFill>
                <a:highlight>
                  <a:schemeClr val="accent3"/>
                </a:highlight>
              </a:defRPr>
            </a:lvl2pPr>
            <a:lvl3pPr lvl="2" rtl="0">
              <a:spcBef>
                <a:spcPts val="2100"/>
              </a:spcBef>
              <a:spcAft>
                <a:spcPts val="0"/>
              </a:spcAft>
              <a:buClr>
                <a:schemeClr val="lt2"/>
              </a:buClr>
              <a:buSzPts val="2100"/>
              <a:buNone/>
              <a:defRPr sz="2100" b="1">
                <a:solidFill>
                  <a:schemeClr val="lt2"/>
                </a:solidFill>
                <a:highlight>
                  <a:schemeClr val="accent3"/>
                </a:highlight>
              </a:defRPr>
            </a:lvl3pPr>
            <a:lvl4pPr lvl="3" rtl="0">
              <a:spcBef>
                <a:spcPts val="2100"/>
              </a:spcBef>
              <a:spcAft>
                <a:spcPts val="0"/>
              </a:spcAft>
              <a:buClr>
                <a:schemeClr val="lt2"/>
              </a:buClr>
              <a:buSzPts val="2100"/>
              <a:buNone/>
              <a:defRPr sz="2100" b="1">
                <a:solidFill>
                  <a:schemeClr val="lt2"/>
                </a:solidFill>
                <a:highlight>
                  <a:schemeClr val="accent3"/>
                </a:highlight>
              </a:defRPr>
            </a:lvl4pPr>
            <a:lvl5pPr lvl="4" rtl="0">
              <a:spcBef>
                <a:spcPts val="2100"/>
              </a:spcBef>
              <a:spcAft>
                <a:spcPts val="0"/>
              </a:spcAft>
              <a:buClr>
                <a:schemeClr val="lt2"/>
              </a:buClr>
              <a:buSzPts val="2100"/>
              <a:buNone/>
              <a:defRPr sz="2100" b="1">
                <a:solidFill>
                  <a:schemeClr val="lt2"/>
                </a:solidFill>
                <a:highlight>
                  <a:schemeClr val="accent3"/>
                </a:highlight>
              </a:defRPr>
            </a:lvl5pPr>
            <a:lvl6pPr lvl="5" rtl="0">
              <a:spcBef>
                <a:spcPts val="2100"/>
              </a:spcBef>
              <a:spcAft>
                <a:spcPts val="0"/>
              </a:spcAft>
              <a:buClr>
                <a:schemeClr val="lt2"/>
              </a:buClr>
              <a:buSzPts val="2100"/>
              <a:buNone/>
              <a:defRPr sz="2100" b="1">
                <a:solidFill>
                  <a:schemeClr val="lt2"/>
                </a:solidFill>
                <a:highlight>
                  <a:schemeClr val="accent3"/>
                </a:highlight>
              </a:defRPr>
            </a:lvl6pPr>
            <a:lvl7pPr lvl="6" rtl="0">
              <a:spcBef>
                <a:spcPts val="2100"/>
              </a:spcBef>
              <a:spcAft>
                <a:spcPts val="0"/>
              </a:spcAft>
              <a:buClr>
                <a:schemeClr val="lt2"/>
              </a:buClr>
              <a:buSzPts val="2100"/>
              <a:buNone/>
              <a:defRPr sz="2100" b="1">
                <a:solidFill>
                  <a:schemeClr val="lt2"/>
                </a:solidFill>
                <a:highlight>
                  <a:schemeClr val="accent3"/>
                </a:highlight>
              </a:defRPr>
            </a:lvl7pPr>
            <a:lvl8pPr lvl="7" rtl="0">
              <a:spcBef>
                <a:spcPts val="2100"/>
              </a:spcBef>
              <a:spcAft>
                <a:spcPts val="0"/>
              </a:spcAft>
              <a:buClr>
                <a:schemeClr val="lt2"/>
              </a:buClr>
              <a:buSzPts val="2100"/>
              <a:buNone/>
              <a:defRPr sz="2100" b="1">
                <a:solidFill>
                  <a:schemeClr val="lt2"/>
                </a:solidFill>
                <a:highlight>
                  <a:schemeClr val="accent3"/>
                </a:highlight>
              </a:defRPr>
            </a:lvl8pPr>
            <a:lvl9pPr lvl="8" rtl="0">
              <a:spcBef>
                <a:spcPts val="2100"/>
              </a:spcBef>
              <a:spcAft>
                <a:spcPts val="2100"/>
              </a:spcAft>
              <a:buClr>
                <a:schemeClr val="lt2"/>
              </a:buClr>
              <a:buSzPts val="2100"/>
              <a:buNone/>
              <a:defRPr sz="2100" b="1">
                <a:solidFill>
                  <a:schemeClr val="lt2"/>
                </a:solidFill>
                <a:highlight>
                  <a:schemeClr val="accent3"/>
                </a:highlight>
              </a:defRPr>
            </a:lvl9pPr>
          </a:lstStyle>
          <a:p>
            <a:endParaRPr/>
          </a:p>
        </p:txBody>
      </p:sp>
      <p:sp>
        <p:nvSpPr>
          <p:cNvPr id="111" name="Google Shape;111;p7"/>
          <p:cNvSpPr txBox="1">
            <a:spLocks noGrp="1"/>
          </p:cNvSpPr>
          <p:nvPr>
            <p:ph type="title"/>
          </p:nvPr>
        </p:nvSpPr>
        <p:spPr>
          <a:xfrm>
            <a:off x="873350" y="7601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2" name="Google Shape;112;p7"/>
          <p:cNvSpPr txBox="1">
            <a:spLocks noGrp="1"/>
          </p:cNvSpPr>
          <p:nvPr>
            <p:ph type="body" idx="3"/>
          </p:nvPr>
        </p:nvSpPr>
        <p:spPr>
          <a:xfrm>
            <a:off x="873350" y="26746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3" name="Google Shape;113;p7"/>
          <p:cNvSpPr txBox="1">
            <a:spLocks noGrp="1"/>
          </p:cNvSpPr>
          <p:nvPr>
            <p:ph type="body" idx="4"/>
          </p:nvPr>
        </p:nvSpPr>
        <p:spPr>
          <a:xfrm>
            <a:off x="6464146" y="26628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4" name="Google Shape;114;p7"/>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15" name="Google Shape;115;p7"/>
          <p:cNvGrpSpPr/>
          <p:nvPr/>
        </p:nvGrpSpPr>
        <p:grpSpPr>
          <a:xfrm>
            <a:off x="10732250" y="566525"/>
            <a:ext cx="737725" cy="887475"/>
            <a:chOff x="4038950" y="1664675"/>
            <a:chExt cx="737725" cy="887475"/>
          </a:xfrm>
        </p:grpSpPr>
        <p:sp>
          <p:nvSpPr>
            <p:cNvPr id="116" name="Google Shape;116;p7"/>
            <p:cNvSpPr/>
            <p:nvPr/>
          </p:nvSpPr>
          <p:spPr>
            <a:xfrm>
              <a:off x="4038950" y="22551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117" name="Google Shape;117;p7"/>
            <p:cNvSpPr/>
            <p:nvPr/>
          </p:nvSpPr>
          <p:spPr>
            <a:xfrm>
              <a:off x="4233150" y="1664675"/>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118" name="Google Shape;118;p7"/>
            <p:cNvSpPr/>
            <p:nvPr/>
          </p:nvSpPr>
          <p:spPr>
            <a:xfrm>
              <a:off x="4506675" y="2089550"/>
              <a:ext cx="270000" cy="297000"/>
            </a:xfrm>
            <a:custGeom>
              <a:avLst/>
              <a:gdLst/>
              <a:ahLst/>
              <a:cxnLst/>
              <a:rect l="l" t="t" r="r" b="b"/>
              <a:pathLst>
                <a:path w="2160000" h="2160000" extrusionOk="0">
                  <a:moveTo>
                    <a:pt x="1095825" y="0"/>
                  </a:moveTo>
                  <a:lnTo>
                    <a:pt x="1108157" y="0"/>
                  </a:lnTo>
                  <a:lnTo>
                    <a:pt x="1113289" y="101634"/>
                  </a:lnTo>
                  <a:cubicBezTo>
                    <a:pt x="1164909" y="609924"/>
                    <a:pt x="1568999" y="1014015"/>
                    <a:pt x="2077289" y="1065634"/>
                  </a:cubicBezTo>
                  <a:lnTo>
                    <a:pt x="2160000" y="1069811"/>
                  </a:lnTo>
                  <a:lnTo>
                    <a:pt x="2160000" y="1089613"/>
                  </a:lnTo>
                  <a:lnTo>
                    <a:pt x="2143732" y="1088791"/>
                  </a:lnTo>
                  <a:cubicBezTo>
                    <a:pt x="1584543" y="1088791"/>
                    <a:pt x="1124615" y="1513770"/>
                    <a:pt x="1069308" y="2058367"/>
                  </a:cubicBezTo>
                  <a:lnTo>
                    <a:pt x="1064176" y="2160000"/>
                  </a:lnTo>
                  <a:lnTo>
                    <a:pt x="1051844" y="2160000"/>
                  </a:lnTo>
                  <a:lnTo>
                    <a:pt x="1046712" y="2058367"/>
                  </a:lnTo>
                  <a:cubicBezTo>
                    <a:pt x="995093" y="1550077"/>
                    <a:pt x="591002" y="1145987"/>
                    <a:pt x="82712" y="1094367"/>
                  </a:cubicBezTo>
                  <a:lnTo>
                    <a:pt x="0" y="1090190"/>
                  </a:lnTo>
                  <a:lnTo>
                    <a:pt x="0" y="1070389"/>
                  </a:lnTo>
                  <a:lnTo>
                    <a:pt x="16269" y="1071210"/>
                  </a:lnTo>
                  <a:cubicBezTo>
                    <a:pt x="575458" y="1071210"/>
                    <a:pt x="1035386" y="646231"/>
                    <a:pt x="1090693" y="1016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grpSp>
    </p:spTree>
    <p:extLst>
      <p:ext uri="{BB962C8B-B14F-4D97-AF65-F5344CB8AC3E}">
        <p14:creationId xmlns:p14="http://schemas.microsoft.com/office/powerpoint/2010/main" val="1669518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alibabacloud.com/blog/alibaba-cloud-unveils-new-ai-models-and-revamped-infrastructure-for-ai-computing_60162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lmarena.ai/leaderboard"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cite.ai/" TargetMode="External"/><Relationship Id="rId2" Type="http://schemas.openxmlformats.org/officeDocument/2006/relationships/hyperlink" Target="https://scite.ai/"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owardsdatascience.com/how-i-won-singapores-gpt-4-prompt-engineering-competition-34c195a93d41/" TargetMode="Externa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poe.com/COSTARE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pmc.ncbi.nlm.nih.gov/articles/PMC11696704/#sup1"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libguides.eduhk.hk/refwork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libguides.eduhk.hk/ai-generative-tools/guidelines" TargetMode="External"/><Relationship Id="rId2" Type="http://schemas.openxmlformats.org/officeDocument/2006/relationships/hyperlink" Target="https://www.eduhk.hk/re/student_handbook/en/Academic-Honesty-And-Copyright.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openai.com/sora/" TargetMode="External"/><Relationship Id="rId2" Type="http://schemas.openxmlformats.org/officeDocument/2006/relationships/hyperlink" Target="https://www.forbes.com/sites/conormurray/2025/05/06/why-ai-"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app.lib.eduhk.hk/zoom"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mailto:libinfo@eduhk.hk" TargetMode="Externa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31.jpeg"/><Relationship Id="rId4" Type="http://schemas.openxmlformats.org/officeDocument/2006/relationships/image" Target="../media/image28.png"/><Relationship Id="rId9"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forbes.com/sites/conormurray/2025/05/06/why-ai-hallucinations-are-worse-than-ev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k01.com/%E7%A4%BE%E6%9C%83%E6%96%B0%E8%81%9E/60292757/%E6%B8%AF%E5%A4%A7%E8%AB%96%E6%96%87%E5%BC%95%E8%99%9B%E6%A7%8B%E6%96%87%E7%8D%BB-%E8%91%89%E5%85%86%E8%BC%9D%E8%87%B4%E6%AD%89-%E5%8D%9A%E5%A3%AB%E7%94%9F%E7%94%A8ai%E6%B2%92%E6%AA%A2%E6%9F%A5-%E9%9D%9E%E8%AA%A0%E4%BF%A1%E5%95%8F%E9%A1%8C"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815772" y="-1770743"/>
            <a:ext cx="4325257" cy="4325257"/>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10087430" y="-377370"/>
            <a:ext cx="2772228" cy="2772228"/>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9056915" y="4463143"/>
            <a:ext cx="4325257" cy="4325257"/>
          </a:xfrm>
          <a:prstGeom prst="ellipse">
            <a:avLst/>
          </a:prstGeom>
          <a:noFill/>
          <a:ln w="25400" cap="sq">
            <a:solidFill>
              <a:schemeClr val="tx1">
                <a:lumMod val="65000"/>
                <a:lumOff val="35000"/>
              </a:schemeClr>
            </a:solid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899886" y="692603"/>
            <a:ext cx="841829" cy="84182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9490504" y="914400"/>
            <a:ext cx="1559204" cy="1565278"/>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9372149" y="795584"/>
            <a:ext cx="1795914" cy="1802910"/>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9276899" y="699963"/>
            <a:ext cx="1986414" cy="1994152"/>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9598257" y="1029856"/>
            <a:ext cx="1329188" cy="133436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1" name="Group 10"/>
          <p:cNvGrpSpPr/>
          <p:nvPr/>
        </p:nvGrpSpPr>
        <p:grpSpPr>
          <a:xfrm>
            <a:off x="-740656" y="5337312"/>
            <a:ext cx="2376416" cy="2385674"/>
            <a:chOff x="-740656" y="5337312"/>
            <a:chExt cx="2376416" cy="2385674"/>
          </a:xfrm>
        </p:grpSpPr>
        <p:sp>
          <p:nvSpPr>
            <p:cNvPr id="12" name="标题 1"/>
            <p:cNvSpPr txBox="1"/>
            <p:nvPr/>
          </p:nvSpPr>
          <p:spPr>
            <a:xfrm>
              <a:off x="-485113" y="5593851"/>
              <a:ext cx="1865330" cy="1872597"/>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626705" y="5451707"/>
              <a:ext cx="2148514" cy="2156884"/>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14" name="标题 1"/>
            <p:cNvSpPr txBox="1"/>
            <p:nvPr/>
          </p:nvSpPr>
          <p:spPr>
            <a:xfrm>
              <a:off x="-740656" y="5337312"/>
              <a:ext cx="2376416" cy="2385674"/>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356204" y="5731975"/>
              <a:ext cx="1590154" cy="159634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7" name="标题 1"/>
          <p:cNvSpPr txBox="1"/>
          <p:nvPr/>
        </p:nvSpPr>
        <p:spPr>
          <a:xfrm>
            <a:off x="1843986" y="1520851"/>
            <a:ext cx="7278900" cy="2995505"/>
          </a:xfrm>
          <a:prstGeom prst="rect">
            <a:avLst/>
          </a:prstGeom>
          <a:noFill/>
          <a:ln>
            <a:noFill/>
          </a:ln>
        </p:spPr>
        <p:txBody>
          <a:bodyPr vert="horz" wrap="square" lIns="91440" tIns="45720" rIns="91440" bIns="45720" rtlCol="0" anchor="ctr"/>
          <a:lstStyle/>
          <a:p>
            <a:pPr algn="l"/>
            <a:r>
              <a:rPr kumimoji="1" lang="en-US" altLang="zh-CN" sz="4300" b="1" dirty="0">
                <a:ln w="12700">
                  <a:noFill/>
                </a:ln>
                <a:solidFill>
                  <a:srgbClr val="262626">
                    <a:alpha val="100000"/>
                  </a:srgbClr>
                </a:solidFill>
                <a:latin typeface="Poppins"/>
                <a:ea typeface="Poppins"/>
                <a:cs typeface="Poppins"/>
              </a:rPr>
              <a:t>AI for A+: Boosting Your Grade with AI Tools &amp; Library Databases</a:t>
            </a:r>
            <a:endParaRPr kumimoji="1" lang="zh-CN" altLang="en-US" b="1" dirty="0"/>
          </a:p>
        </p:txBody>
      </p:sp>
      <p:sp>
        <p:nvSpPr>
          <p:cNvPr id="18" name="TextBox 17">
            <a:extLst>
              <a:ext uri="{FF2B5EF4-FFF2-40B4-BE49-F238E27FC236}">
                <a16:creationId xmlns:a16="http://schemas.microsoft.com/office/drawing/2014/main" id="{2FE4296E-2AA3-8580-FCBB-B1645C6678B7}"/>
              </a:ext>
            </a:extLst>
          </p:cNvPr>
          <p:cNvSpPr txBox="1"/>
          <p:nvPr/>
        </p:nvSpPr>
        <p:spPr>
          <a:xfrm>
            <a:off x="1959460" y="5202908"/>
            <a:ext cx="4351469" cy="918866"/>
          </a:xfrm>
          <a:prstGeom prst="rect">
            <a:avLst/>
          </a:prstGeom>
          <a:noFill/>
        </p:spPr>
        <p:txBody>
          <a:bodyPr wrap="square">
            <a:spAutoFit/>
          </a:bodyPr>
          <a:lstStyle/>
          <a:p>
            <a:pPr marL="0" marR="0" algn="l">
              <a:spcBef>
                <a:spcPts val="0"/>
              </a:spcBef>
              <a:spcAft>
                <a:spcPts val="0"/>
              </a:spcAft>
            </a:pPr>
            <a:r>
              <a:rPr lang="en-US" sz="1800" b="1" i="0" dirty="0">
                <a:solidFill>
                  <a:srgbClr val="000000"/>
                </a:solidFill>
                <a:effectLst/>
                <a:latin typeface="Calibri" panose="020F0502020204030204" pitchFamily="34" charset="0"/>
              </a:rPr>
              <a:t>Mr. Isaac Tai</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0" dirty="0">
                <a:solidFill>
                  <a:srgbClr val="000000"/>
                </a:solidFill>
                <a:effectLst/>
                <a:latin typeface="Calibri" panose="020F0502020204030204" pitchFamily="34" charset="0"/>
              </a:rPr>
              <a:t>Assistant Librarian</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0" dirty="0">
                <a:solidFill>
                  <a:srgbClr val="000000"/>
                </a:solidFill>
                <a:effectLst/>
                <a:latin typeface="Calibri" panose="020F0502020204030204" pitchFamily="34" charset="0"/>
              </a:rPr>
              <a:t>Research and Learning Support Unit, Library</a:t>
            </a:r>
            <a:endParaRPr lang="en-US" sz="1800" b="0" i="0" dirty="0">
              <a:solidFill>
                <a:srgbClr val="242424"/>
              </a:solidFill>
              <a:effectLst/>
              <a:latin typeface="Calibri" panose="020F0502020204030204" pitchFamily="34" charset="0"/>
            </a:endParaRPr>
          </a:p>
        </p:txBody>
      </p:sp>
      <p:pic>
        <p:nvPicPr>
          <p:cNvPr id="20" name="Picture 2" descr="EdUHK Library">
            <a:extLst>
              <a:ext uri="{FF2B5EF4-FFF2-40B4-BE49-F238E27FC236}">
                <a16:creationId xmlns:a16="http://schemas.microsoft.com/office/drawing/2014/main" id="{61B0A472-F723-E8AA-7084-056FEEEC4859}"/>
              </a:ext>
            </a:extLst>
          </p:cNvPr>
          <p:cNvPicPr>
            <a:picLocks noChangeAspect="1" noChangeArrowheads="1"/>
          </p:cNvPicPr>
          <p:nvPr/>
        </p:nvPicPr>
        <p:blipFill>
          <a:blip r:embed="rId2">
            <a:duotone>
              <a:prstClr val="black"/>
              <a:schemeClr val="tx1">
                <a:lumMod val="95000"/>
                <a:lumOff val="5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942038" y="619349"/>
            <a:ext cx="1815072" cy="401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ACAF2-E639-74B0-E19F-449B827804B3}"/>
            </a:ext>
          </a:extLst>
        </p:cNvPr>
        <p:cNvGrpSpPr/>
        <p:nvPr/>
      </p:nvGrpSpPr>
      <p:grpSpPr>
        <a:xfrm>
          <a:off x="0" y="0"/>
          <a:ext cx="0" cy="0"/>
          <a:chOff x="0" y="0"/>
          <a:chExt cx="0" cy="0"/>
        </a:xfrm>
      </p:grpSpPr>
      <p:sp>
        <p:nvSpPr>
          <p:cNvPr id="20" name="标题 1">
            <a:extLst>
              <a:ext uri="{FF2B5EF4-FFF2-40B4-BE49-F238E27FC236}">
                <a16:creationId xmlns:a16="http://schemas.microsoft.com/office/drawing/2014/main" id="{E51E2589-385F-D0A1-4239-7C42BD67AEA8}"/>
              </a:ext>
            </a:extLst>
          </p:cNvPr>
          <p:cNvSpPr txBox="1"/>
          <p:nvPr/>
        </p:nvSpPr>
        <p:spPr>
          <a:xfrm>
            <a:off x="781050" y="406540"/>
            <a:ext cx="10671175" cy="468000"/>
          </a:xfrm>
          <a:prstGeom prst="rect">
            <a:avLst/>
          </a:prstGeom>
          <a:noFill/>
          <a:ln>
            <a:noFill/>
          </a:ln>
        </p:spPr>
        <p:txBody>
          <a:bodyPr vert="horz" wrap="square" lIns="0" tIns="0" rIns="0" bIns="0" rtlCol="0" anchor="ctr"/>
          <a:lstStyle/>
          <a:p>
            <a:pPr algn="l"/>
            <a:r>
              <a:rPr kumimoji="1" lang="en-US" altLang="zh-TW" sz="2800" dirty="0">
                <a:ln w="12700">
                  <a:noFill/>
                </a:ln>
                <a:solidFill>
                  <a:srgbClr val="262626">
                    <a:alpha val="100000"/>
                  </a:srgbClr>
                </a:solidFill>
                <a:latin typeface="poppins-bold"/>
                <a:ea typeface="poppins-bold"/>
                <a:cs typeface="poppins-bold"/>
              </a:rPr>
              <a:t>Limitations 2: Limited Converage and Bias</a:t>
            </a:r>
            <a:endParaRPr kumimoji="1" lang="zh-CN" altLang="en-US" dirty="0"/>
          </a:p>
        </p:txBody>
      </p:sp>
      <p:sp>
        <p:nvSpPr>
          <p:cNvPr id="21" name="标题 1">
            <a:extLst>
              <a:ext uri="{FF2B5EF4-FFF2-40B4-BE49-F238E27FC236}">
                <a16:creationId xmlns:a16="http://schemas.microsoft.com/office/drawing/2014/main" id="{BC2997FD-6E0A-CAA4-E6DE-56BE4BAB13BC}"/>
              </a:ext>
            </a:extLst>
          </p:cNvPr>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2" name="标题 1">
            <a:extLst>
              <a:ext uri="{FF2B5EF4-FFF2-40B4-BE49-F238E27FC236}">
                <a16:creationId xmlns:a16="http://schemas.microsoft.com/office/drawing/2014/main" id="{FE9EEF2D-F068-F518-82C5-BB701F8CDEA1}"/>
              </a:ext>
            </a:extLst>
          </p:cNvPr>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1" name="TextBox 30">
            <a:extLst>
              <a:ext uri="{FF2B5EF4-FFF2-40B4-BE49-F238E27FC236}">
                <a16:creationId xmlns:a16="http://schemas.microsoft.com/office/drawing/2014/main" id="{7D88E9AA-AD3A-83BC-12A7-89D26C06F0B0}"/>
              </a:ext>
            </a:extLst>
          </p:cNvPr>
          <p:cNvSpPr txBox="1"/>
          <p:nvPr/>
        </p:nvSpPr>
        <p:spPr>
          <a:xfrm>
            <a:off x="790194" y="2041635"/>
            <a:ext cx="7590440" cy="3139321"/>
          </a:xfrm>
          <a:prstGeom prst="rect">
            <a:avLst/>
          </a:prstGeom>
          <a:noFill/>
        </p:spPr>
        <p:txBody>
          <a:bodyPr wrap="square">
            <a:spAutoFit/>
          </a:bodyPr>
          <a:lstStyle/>
          <a:p>
            <a:r>
              <a:rPr lang="en-US" b="1" dirty="0"/>
              <a:t>Algorithmic bias</a:t>
            </a:r>
            <a:endParaRPr lang="en-US" dirty="0"/>
          </a:p>
          <a:p>
            <a:pPr marL="342900" indent="-342900">
              <a:buFont typeface="Arial" panose="020B0604020202020204" pitchFamily="34" charset="0"/>
              <a:buChar char="•"/>
            </a:pPr>
            <a:r>
              <a:rPr lang="en-US" dirty="0"/>
              <a:t>Amplify biases in training data (e.g., prioritize highly cited papers).</a:t>
            </a:r>
          </a:p>
          <a:p>
            <a:pPr marL="342900" indent="-342900">
              <a:buFont typeface="Arial" panose="020B0604020202020204" pitchFamily="34" charset="0"/>
              <a:buChar char="•"/>
            </a:pPr>
            <a:r>
              <a:rPr lang="en-US" dirty="0"/>
              <a:t>Overlook critical but less mainstream sources (community archives, government publications, niche academic works).</a:t>
            </a:r>
          </a:p>
          <a:p>
            <a:pPr marL="285750" indent="-285750">
              <a:buFont typeface="Arial" panose="020B0604020202020204" pitchFamily="34" charset="0"/>
              <a:buChar char="•"/>
            </a:pPr>
            <a:endParaRPr lang="en-US" dirty="0"/>
          </a:p>
          <a:p>
            <a:br>
              <a:rPr lang="en-US" dirty="0"/>
            </a:br>
            <a:r>
              <a:rPr lang="en-US" b="1" dirty="0"/>
              <a:t>Retracted or unreliable works</a:t>
            </a:r>
          </a:p>
          <a:p>
            <a:pPr marL="285750" indent="-285750">
              <a:buFont typeface="Arial" panose="020B0604020202020204" pitchFamily="34" charset="0"/>
              <a:buChar char="•"/>
            </a:pPr>
            <a:r>
              <a:rPr lang="en-US" dirty="0"/>
              <a:t>Some tools include retracted papers, introducing discredited findings.</a:t>
            </a:r>
          </a:p>
          <a:p>
            <a:pPr marL="285750" indent="-285750">
              <a:buFont typeface="Arial" panose="020B0604020202020204" pitchFamily="34" charset="0"/>
              <a:buChar char="•"/>
            </a:pPr>
            <a:endParaRPr lang="en-US" dirty="0"/>
          </a:p>
          <a:p>
            <a:r>
              <a:rPr lang="en-US" b="1" dirty="0"/>
              <a:t>Coverage limitations</a:t>
            </a:r>
          </a:p>
          <a:p>
            <a:pPr marL="285750" indent="-285750">
              <a:buFont typeface="Arial" panose="020B0604020202020204" pitchFamily="34" charset="0"/>
              <a:buChar char="•"/>
            </a:pPr>
            <a:r>
              <a:rPr lang="en-US" dirty="0"/>
              <a:t>Struggle with niche or under-documented subjects.</a:t>
            </a:r>
          </a:p>
        </p:txBody>
      </p:sp>
    </p:spTree>
    <p:extLst>
      <p:ext uri="{BB962C8B-B14F-4D97-AF65-F5344CB8AC3E}">
        <p14:creationId xmlns:p14="http://schemas.microsoft.com/office/powerpoint/2010/main" val="316754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817D7-2557-D703-EDAE-DDAC81E8B315}"/>
            </a:ext>
          </a:extLst>
        </p:cNvPr>
        <p:cNvGrpSpPr/>
        <p:nvPr/>
      </p:nvGrpSpPr>
      <p:grpSpPr>
        <a:xfrm>
          <a:off x="0" y="0"/>
          <a:ext cx="0" cy="0"/>
          <a:chOff x="0" y="0"/>
          <a:chExt cx="0" cy="0"/>
        </a:xfrm>
      </p:grpSpPr>
      <p:sp>
        <p:nvSpPr>
          <p:cNvPr id="20" name="标题 1">
            <a:extLst>
              <a:ext uri="{FF2B5EF4-FFF2-40B4-BE49-F238E27FC236}">
                <a16:creationId xmlns:a16="http://schemas.microsoft.com/office/drawing/2014/main" id="{36FEEB3B-4BAA-85F6-C0EA-D73D5AE819FA}"/>
              </a:ext>
            </a:extLst>
          </p:cNvPr>
          <p:cNvSpPr txBox="1"/>
          <p:nvPr/>
        </p:nvSpPr>
        <p:spPr>
          <a:xfrm>
            <a:off x="781050" y="406540"/>
            <a:ext cx="10671175" cy="468000"/>
          </a:xfrm>
          <a:prstGeom prst="rect">
            <a:avLst/>
          </a:prstGeom>
          <a:noFill/>
          <a:ln>
            <a:noFill/>
          </a:ln>
        </p:spPr>
        <p:txBody>
          <a:bodyPr vert="horz" wrap="square" lIns="0" tIns="0" rIns="0" bIns="0" rtlCol="0" anchor="ctr"/>
          <a:lstStyle/>
          <a:p>
            <a:pPr algn="l"/>
            <a:r>
              <a:rPr kumimoji="1" lang="en-US" altLang="zh-TW" sz="2800" dirty="0">
                <a:ln w="12700">
                  <a:noFill/>
                </a:ln>
                <a:solidFill>
                  <a:srgbClr val="262626">
                    <a:alpha val="100000"/>
                  </a:srgbClr>
                </a:solidFill>
                <a:latin typeface="poppins-bold"/>
                <a:ea typeface="poppins-bold"/>
                <a:cs typeface="poppins-bold"/>
              </a:rPr>
              <a:t>Limitations 3: Lack of Creativity</a:t>
            </a:r>
            <a:endParaRPr kumimoji="1" lang="zh-CN" altLang="en-US" dirty="0"/>
          </a:p>
        </p:txBody>
      </p:sp>
      <p:sp>
        <p:nvSpPr>
          <p:cNvPr id="21" name="标题 1">
            <a:extLst>
              <a:ext uri="{FF2B5EF4-FFF2-40B4-BE49-F238E27FC236}">
                <a16:creationId xmlns:a16="http://schemas.microsoft.com/office/drawing/2014/main" id="{765A0C07-7071-0F44-04E3-4384148CC547}"/>
              </a:ext>
            </a:extLst>
          </p:cNvPr>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2" name="标题 1">
            <a:extLst>
              <a:ext uri="{FF2B5EF4-FFF2-40B4-BE49-F238E27FC236}">
                <a16:creationId xmlns:a16="http://schemas.microsoft.com/office/drawing/2014/main" id="{EDA190EF-B1C8-3B11-A880-1FF7B1E1F71F}"/>
              </a:ext>
            </a:extLst>
          </p:cNvPr>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TextBox 6">
            <a:extLst>
              <a:ext uri="{FF2B5EF4-FFF2-40B4-BE49-F238E27FC236}">
                <a16:creationId xmlns:a16="http://schemas.microsoft.com/office/drawing/2014/main" id="{39CEF144-0A4C-CEA3-9C9E-27F760E9B8E6}"/>
              </a:ext>
            </a:extLst>
          </p:cNvPr>
          <p:cNvSpPr txBox="1"/>
          <p:nvPr/>
        </p:nvSpPr>
        <p:spPr>
          <a:xfrm>
            <a:off x="8214763" y="5935101"/>
            <a:ext cx="3635156" cy="276999"/>
          </a:xfrm>
          <a:prstGeom prst="rect">
            <a:avLst/>
          </a:prstGeom>
          <a:noFill/>
        </p:spPr>
        <p:txBody>
          <a:bodyPr wrap="square">
            <a:spAutoFit/>
          </a:bodyPr>
          <a:lstStyle/>
          <a:p>
            <a:r>
              <a:rPr lang="en-HK" sz="1200" dirty="0"/>
              <a:t>Image generated by using </a:t>
            </a:r>
            <a:r>
              <a:rPr lang="en-US" altLang="zh-TW" sz="1200" dirty="0"/>
              <a:t>Sora</a:t>
            </a:r>
            <a:r>
              <a:rPr lang="zh-TW" altLang="en-US" sz="1200" dirty="0"/>
              <a:t> </a:t>
            </a:r>
            <a:r>
              <a:rPr lang="en-US" sz="1200" dirty="0"/>
              <a:t>(OpenAI, 2024)</a:t>
            </a:r>
            <a:r>
              <a:rPr lang="zh-TW" altLang="en-US" sz="1200" dirty="0"/>
              <a:t> </a:t>
            </a:r>
            <a:endParaRPr lang="en-HK" sz="1200" dirty="0"/>
          </a:p>
        </p:txBody>
      </p:sp>
      <p:pic>
        <p:nvPicPr>
          <p:cNvPr id="5" name="Picture 4" descr="A person wearing headphones and holding a phone&#10;&#10;AI-generated content may be incorrect.">
            <a:extLst>
              <a:ext uri="{FF2B5EF4-FFF2-40B4-BE49-F238E27FC236}">
                <a16:creationId xmlns:a16="http://schemas.microsoft.com/office/drawing/2014/main" id="{79569512-9D20-FEB6-4A5C-69FD19933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150" y="1290638"/>
            <a:ext cx="3079750" cy="4619624"/>
          </a:xfrm>
          <a:prstGeom prst="rect">
            <a:avLst/>
          </a:prstGeom>
        </p:spPr>
      </p:pic>
      <p:sp>
        <p:nvSpPr>
          <p:cNvPr id="8" name="标题 1">
            <a:extLst>
              <a:ext uri="{FF2B5EF4-FFF2-40B4-BE49-F238E27FC236}">
                <a16:creationId xmlns:a16="http://schemas.microsoft.com/office/drawing/2014/main" id="{BF8945F5-551F-89FE-951C-B2389628C11A}"/>
              </a:ext>
            </a:extLst>
          </p:cNvPr>
          <p:cNvSpPr txBox="1"/>
          <p:nvPr/>
        </p:nvSpPr>
        <p:spPr>
          <a:xfrm>
            <a:off x="913881" y="2715311"/>
            <a:ext cx="5229744" cy="1618564"/>
          </a:xfrm>
          <a:prstGeom prst="rect">
            <a:avLst/>
          </a:prstGeom>
          <a:noFill/>
          <a:ln>
            <a:noFill/>
          </a:ln>
        </p:spPr>
        <p:txBody>
          <a:bodyPr vert="horz" wrap="square" lIns="0" tIns="0" rIns="0" bIns="0" rtlCol="0" anchor="t"/>
          <a:lstStyle/>
          <a:p>
            <a:r>
              <a:rPr kumimoji="1" lang="en-US" altLang="zh-TW" sz="1400" dirty="0">
                <a:ln w="12700">
                  <a:noFill/>
                </a:ln>
                <a:solidFill>
                  <a:srgbClr val="404040">
                    <a:alpha val="100000"/>
                  </a:srgbClr>
                </a:solidFill>
                <a:latin typeface="Poppins"/>
                <a:cs typeface="Poppins"/>
              </a:rPr>
              <a:t>AI models often generate responses by relying </a:t>
            </a:r>
            <a:r>
              <a:rPr kumimoji="1" lang="en-US" altLang="zh-TW" sz="1400" b="1" dirty="0">
                <a:ln w="12700">
                  <a:noFill/>
                </a:ln>
                <a:solidFill>
                  <a:srgbClr val="404040">
                    <a:alpha val="100000"/>
                  </a:srgbClr>
                </a:solidFill>
                <a:latin typeface="Poppins"/>
                <a:cs typeface="Poppins"/>
              </a:rPr>
              <a:t>on existing patterns in training data rather than producing genuinely novel or innovative ideas. </a:t>
            </a:r>
            <a:r>
              <a:rPr kumimoji="1" lang="en-US" altLang="zh-TW" sz="1400" dirty="0">
                <a:ln w="12700">
                  <a:noFill/>
                </a:ln>
                <a:solidFill>
                  <a:srgbClr val="404040">
                    <a:alpha val="100000"/>
                  </a:srgbClr>
                </a:solidFill>
                <a:latin typeface="Poppins"/>
                <a:cs typeface="Poppins"/>
              </a:rPr>
              <a:t>This means they may struggle with original thought, imaginative problem-solving, or creating entirely new concepts beyond what they have been trained on.</a:t>
            </a:r>
            <a:endParaRPr kumimoji="1" lang="zh-CN" altLang="en-US" dirty="0"/>
          </a:p>
        </p:txBody>
      </p:sp>
      <p:sp>
        <p:nvSpPr>
          <p:cNvPr id="10" name="TextBox 9">
            <a:extLst>
              <a:ext uri="{FF2B5EF4-FFF2-40B4-BE49-F238E27FC236}">
                <a16:creationId xmlns:a16="http://schemas.microsoft.com/office/drawing/2014/main" id="{332C14DF-9030-9BB6-C0F5-EB549A3ACD4E}"/>
              </a:ext>
            </a:extLst>
          </p:cNvPr>
          <p:cNvSpPr txBox="1"/>
          <p:nvPr/>
        </p:nvSpPr>
        <p:spPr>
          <a:xfrm>
            <a:off x="4810125" y="5200561"/>
            <a:ext cx="3305175" cy="938719"/>
          </a:xfrm>
          <a:prstGeom prst="rect">
            <a:avLst/>
          </a:prstGeom>
          <a:noFill/>
        </p:spPr>
        <p:txBody>
          <a:bodyPr wrap="square">
            <a:spAutoFit/>
          </a:bodyPr>
          <a:lstStyle/>
          <a:p>
            <a:r>
              <a:rPr lang="en-US" sz="1100" b="1" dirty="0"/>
              <a:t>Prompt:</a:t>
            </a:r>
          </a:p>
          <a:p>
            <a:r>
              <a:rPr lang="en-US" sz="1100" dirty="0"/>
              <a:t>"Monalisa, a dedicated university student, is studying in the library with her laptop, listening to music through headphones, while also using an orange iPhone 17 Pro Max."</a:t>
            </a:r>
          </a:p>
        </p:txBody>
      </p:sp>
    </p:spTree>
    <p:extLst>
      <p:ext uri="{BB962C8B-B14F-4D97-AF65-F5344CB8AC3E}">
        <p14:creationId xmlns:p14="http://schemas.microsoft.com/office/powerpoint/2010/main" val="296901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817D7-2557-D703-EDAE-DDAC81E8B315}"/>
            </a:ext>
          </a:extLst>
        </p:cNvPr>
        <p:cNvGrpSpPr/>
        <p:nvPr/>
      </p:nvGrpSpPr>
      <p:grpSpPr>
        <a:xfrm>
          <a:off x="0" y="0"/>
          <a:ext cx="0" cy="0"/>
          <a:chOff x="0" y="0"/>
          <a:chExt cx="0" cy="0"/>
        </a:xfrm>
      </p:grpSpPr>
      <p:sp>
        <p:nvSpPr>
          <p:cNvPr id="20" name="标题 1">
            <a:extLst>
              <a:ext uri="{FF2B5EF4-FFF2-40B4-BE49-F238E27FC236}">
                <a16:creationId xmlns:a16="http://schemas.microsoft.com/office/drawing/2014/main" id="{36FEEB3B-4BAA-85F6-C0EA-D73D5AE819FA}"/>
              </a:ext>
            </a:extLst>
          </p:cNvPr>
          <p:cNvSpPr txBox="1"/>
          <p:nvPr/>
        </p:nvSpPr>
        <p:spPr>
          <a:xfrm>
            <a:off x="781050" y="406540"/>
            <a:ext cx="10671175" cy="937628"/>
          </a:xfrm>
          <a:prstGeom prst="rect">
            <a:avLst/>
          </a:prstGeom>
          <a:noFill/>
          <a:ln>
            <a:noFill/>
          </a:ln>
        </p:spPr>
        <p:txBody>
          <a:bodyPr vert="horz" wrap="square" lIns="0" tIns="0" rIns="0" bIns="0" rtlCol="0" anchor="ctr"/>
          <a:lstStyle/>
          <a:p>
            <a:pPr algn="l"/>
            <a:r>
              <a:rPr kumimoji="1" lang="en-US" altLang="zh-TW" sz="2800" dirty="0">
                <a:ln w="12700">
                  <a:noFill/>
                </a:ln>
                <a:solidFill>
                  <a:srgbClr val="262626">
                    <a:alpha val="100000"/>
                  </a:srgbClr>
                </a:solidFill>
                <a:latin typeface="poppins-bold"/>
                <a:ea typeface="poppins-bold"/>
                <a:cs typeface="poppins-bold"/>
              </a:rPr>
              <a:t>Limitations 4: </a:t>
            </a:r>
            <a:r>
              <a:rPr lang="en-US" altLang="zh-TW" sz="2800" dirty="0">
                <a:solidFill>
                  <a:schemeClr val="dk1"/>
                </a:solidFill>
                <a:latin typeface="Poppins ExtraBold"/>
                <a:cs typeface="Poppins ExtraBold"/>
              </a:rPr>
              <a:t>Inconsistent and Over-Summarized Outputs</a:t>
            </a:r>
            <a:endParaRPr kumimoji="1" lang="zh-CN" altLang="en-US" dirty="0"/>
          </a:p>
        </p:txBody>
      </p:sp>
      <p:sp>
        <p:nvSpPr>
          <p:cNvPr id="21" name="标题 1">
            <a:extLst>
              <a:ext uri="{FF2B5EF4-FFF2-40B4-BE49-F238E27FC236}">
                <a16:creationId xmlns:a16="http://schemas.microsoft.com/office/drawing/2014/main" id="{765A0C07-7071-0F44-04E3-4384148CC547}"/>
              </a:ext>
            </a:extLst>
          </p:cNvPr>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2" name="标题 1">
            <a:extLst>
              <a:ext uri="{FF2B5EF4-FFF2-40B4-BE49-F238E27FC236}">
                <a16:creationId xmlns:a16="http://schemas.microsoft.com/office/drawing/2014/main" id="{EDA190EF-B1C8-3B11-A880-1FF7B1E1F71F}"/>
              </a:ext>
            </a:extLst>
          </p:cNvPr>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4" name="标题 1">
            <a:extLst>
              <a:ext uri="{FF2B5EF4-FFF2-40B4-BE49-F238E27FC236}">
                <a16:creationId xmlns:a16="http://schemas.microsoft.com/office/drawing/2014/main" id="{C5B52464-FABF-89BE-B0D0-1730DE0DF8CC}"/>
              </a:ext>
            </a:extLst>
          </p:cNvPr>
          <p:cNvSpPr txBox="1"/>
          <p:nvPr/>
        </p:nvSpPr>
        <p:spPr>
          <a:xfrm>
            <a:off x="850994" y="2901188"/>
            <a:ext cx="9554877" cy="1853691"/>
          </a:xfrm>
          <a:prstGeom prst="rect">
            <a:avLst/>
          </a:prstGeom>
          <a:noFill/>
          <a:ln>
            <a:noFill/>
          </a:ln>
        </p:spPr>
        <p:txBody>
          <a:bodyPr vert="horz" wrap="square" lIns="0" tIns="0" rIns="0" bIns="0" rtlCol="0" anchor="t"/>
          <a:lstStyle/>
          <a:p>
            <a:pPr marL="285750" indent="-285750">
              <a:lnSpc>
                <a:spcPct val="115000"/>
              </a:lnSpc>
              <a:spcAft>
                <a:spcPts val="1600"/>
              </a:spcAft>
              <a:buClr>
                <a:schemeClr val="dk2"/>
              </a:buClr>
              <a:buSzPts val="2200"/>
              <a:buFont typeface="Arial" panose="020B0604020202020204" pitchFamily="34" charset="0"/>
              <a:buChar char="•"/>
            </a:pPr>
            <a:r>
              <a:rPr lang="en-US" altLang="zh-TW" dirty="0">
                <a:solidFill>
                  <a:schemeClr val="dk2"/>
                </a:solidFill>
                <a:latin typeface="Poppins Light"/>
                <a:ea typeface="Poppins Light"/>
                <a:cs typeface="Poppins Light"/>
              </a:rPr>
              <a:t>AI outputs can </a:t>
            </a:r>
            <a:r>
              <a:rPr lang="en-US" altLang="zh-TW" b="1" dirty="0">
                <a:solidFill>
                  <a:schemeClr val="dk2"/>
                </a:solidFill>
                <a:latin typeface="Poppins Light"/>
                <a:ea typeface="Poppins Light"/>
                <a:cs typeface="Poppins Light"/>
              </a:rPr>
              <a:t>be inconsistent </a:t>
            </a:r>
            <a:r>
              <a:rPr lang="en-US" altLang="zh-TW" dirty="0">
                <a:solidFill>
                  <a:schemeClr val="dk2"/>
                </a:solidFill>
                <a:latin typeface="Poppins Light"/>
                <a:ea typeface="Poppins Light"/>
                <a:cs typeface="Poppins Light"/>
              </a:rPr>
              <a:t>even with the same prompt.</a:t>
            </a:r>
          </a:p>
          <a:p>
            <a:pPr marL="285750" indent="-285750">
              <a:lnSpc>
                <a:spcPct val="115000"/>
              </a:lnSpc>
              <a:spcAft>
                <a:spcPts val="1600"/>
              </a:spcAft>
              <a:buClr>
                <a:schemeClr val="dk2"/>
              </a:buClr>
              <a:buSzPts val="2200"/>
              <a:buFont typeface="Arial" panose="020B0604020202020204" pitchFamily="34" charset="0"/>
              <a:buChar char="•"/>
            </a:pPr>
            <a:r>
              <a:rPr lang="en-US" altLang="zh-TW" dirty="0">
                <a:solidFill>
                  <a:schemeClr val="dk2"/>
                </a:solidFill>
                <a:latin typeface="Poppins Light"/>
                <a:ea typeface="Poppins Light"/>
                <a:cs typeface="Poppins Light"/>
              </a:rPr>
              <a:t>Responses may </a:t>
            </a:r>
            <a:r>
              <a:rPr lang="en-US" altLang="zh-TW" b="1" dirty="0">
                <a:solidFill>
                  <a:schemeClr val="dk2"/>
                </a:solidFill>
                <a:latin typeface="Poppins Light"/>
                <a:ea typeface="Poppins Light"/>
                <a:cs typeface="Poppins Light"/>
              </a:rPr>
              <a:t>lack detail </a:t>
            </a:r>
            <a:r>
              <a:rPr lang="en-US" altLang="zh-TW" dirty="0">
                <a:solidFill>
                  <a:schemeClr val="dk2"/>
                </a:solidFill>
                <a:latin typeface="Poppins Light"/>
                <a:ea typeface="Poppins Light"/>
                <a:cs typeface="Poppins Light"/>
              </a:rPr>
              <a:t>because AI often provides only summarized results.</a:t>
            </a:r>
          </a:p>
          <a:p>
            <a:pPr marL="285750" indent="-285750">
              <a:lnSpc>
                <a:spcPct val="115000"/>
              </a:lnSpc>
              <a:spcAft>
                <a:spcPts val="1600"/>
              </a:spcAft>
              <a:buClr>
                <a:schemeClr val="dk2"/>
              </a:buClr>
              <a:buSzPts val="2200"/>
              <a:buFont typeface="Arial" panose="020B0604020202020204" pitchFamily="34" charset="0"/>
              <a:buChar char="•"/>
            </a:pPr>
            <a:r>
              <a:rPr lang="en-US" altLang="zh-TW" b="1" dirty="0">
                <a:solidFill>
                  <a:schemeClr val="dk2"/>
                </a:solidFill>
                <a:latin typeface="Poppins Light"/>
                <a:ea typeface="Poppins Light"/>
                <a:cs typeface="Poppins Light"/>
              </a:rPr>
              <a:t>Important context may be lost</a:t>
            </a:r>
            <a:r>
              <a:rPr lang="en-US" altLang="zh-TW" dirty="0">
                <a:solidFill>
                  <a:schemeClr val="dk2"/>
                </a:solidFill>
                <a:latin typeface="Poppins Light"/>
                <a:ea typeface="Poppins Light"/>
                <a:cs typeface="Poppins Light"/>
              </a:rPr>
              <a:t> due to compressed or simplified output</a:t>
            </a:r>
          </a:p>
        </p:txBody>
      </p:sp>
    </p:spTree>
    <p:extLst>
      <p:ext uri="{BB962C8B-B14F-4D97-AF65-F5344CB8AC3E}">
        <p14:creationId xmlns:p14="http://schemas.microsoft.com/office/powerpoint/2010/main" val="350790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6609E-4C20-6C61-BCE8-008162FA21A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493AAB3-F03A-8675-BC4E-0FC200F373D2}"/>
              </a:ext>
            </a:extLst>
          </p:cNvPr>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a:extLst>
              <a:ext uri="{FF2B5EF4-FFF2-40B4-BE49-F238E27FC236}">
                <a16:creationId xmlns:a16="http://schemas.microsoft.com/office/drawing/2014/main" id="{FD5FC0F2-ED4B-8B55-0548-CE0BF1702E37}"/>
              </a:ext>
            </a:extLst>
          </p:cNvPr>
          <p:cNvSpPr txBox="1"/>
          <p:nvPr/>
        </p:nvSpPr>
        <p:spPr>
          <a:xfrm>
            <a:off x="-2815772" y="-1770743"/>
            <a:ext cx="4325257" cy="4325257"/>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4" name="标题 1">
            <a:extLst>
              <a:ext uri="{FF2B5EF4-FFF2-40B4-BE49-F238E27FC236}">
                <a16:creationId xmlns:a16="http://schemas.microsoft.com/office/drawing/2014/main" id="{56624F4E-68FC-6421-46DE-0008173766D2}"/>
              </a:ext>
            </a:extLst>
          </p:cNvPr>
          <p:cNvSpPr txBox="1"/>
          <p:nvPr/>
        </p:nvSpPr>
        <p:spPr>
          <a:xfrm>
            <a:off x="10087430" y="-377370"/>
            <a:ext cx="2772228" cy="2772228"/>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5" name="标题 1">
            <a:extLst>
              <a:ext uri="{FF2B5EF4-FFF2-40B4-BE49-F238E27FC236}">
                <a16:creationId xmlns:a16="http://schemas.microsoft.com/office/drawing/2014/main" id="{530A0937-8C92-7404-FCC7-56A1E06264A1}"/>
              </a:ext>
            </a:extLst>
          </p:cNvPr>
          <p:cNvSpPr txBox="1"/>
          <p:nvPr/>
        </p:nvSpPr>
        <p:spPr>
          <a:xfrm>
            <a:off x="9056915" y="4463143"/>
            <a:ext cx="4325257" cy="4325257"/>
          </a:xfrm>
          <a:prstGeom prst="ellipse">
            <a:avLst/>
          </a:prstGeom>
          <a:noFill/>
          <a:ln w="25400" cap="sq">
            <a:solidFill>
              <a:schemeClr val="tx1">
                <a:lumMod val="65000"/>
                <a:lumOff val="35000"/>
              </a:schemeClr>
            </a:solidFill>
            <a:miter/>
          </a:ln>
        </p:spPr>
        <p:txBody>
          <a:bodyPr vert="horz" wrap="square" lIns="91440" tIns="45720" rIns="91440" bIns="45720" rtlCol="0" anchor="ctr"/>
          <a:lstStyle/>
          <a:p>
            <a:pPr algn="ctr"/>
            <a:endParaRPr kumimoji="1" lang="zh-CN" altLang="en-US"/>
          </a:p>
        </p:txBody>
      </p:sp>
      <p:sp>
        <p:nvSpPr>
          <p:cNvPr id="6" name="标题 1">
            <a:extLst>
              <a:ext uri="{FF2B5EF4-FFF2-40B4-BE49-F238E27FC236}">
                <a16:creationId xmlns:a16="http://schemas.microsoft.com/office/drawing/2014/main" id="{6AFC44A3-CF23-6EF7-9A5F-1E252654FC8A}"/>
              </a:ext>
            </a:extLst>
          </p:cNvPr>
          <p:cNvSpPr txBox="1"/>
          <p:nvPr/>
        </p:nvSpPr>
        <p:spPr>
          <a:xfrm>
            <a:off x="899886" y="692603"/>
            <a:ext cx="841829" cy="84182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a:extLst>
              <a:ext uri="{FF2B5EF4-FFF2-40B4-BE49-F238E27FC236}">
                <a16:creationId xmlns:a16="http://schemas.microsoft.com/office/drawing/2014/main" id="{063B37EA-AD6E-CDDF-8A5E-7431598080B2}"/>
              </a:ext>
            </a:extLst>
          </p:cNvPr>
          <p:cNvSpPr txBox="1"/>
          <p:nvPr/>
        </p:nvSpPr>
        <p:spPr>
          <a:xfrm>
            <a:off x="9490504" y="914400"/>
            <a:ext cx="1559204" cy="1565278"/>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a:extLst>
              <a:ext uri="{FF2B5EF4-FFF2-40B4-BE49-F238E27FC236}">
                <a16:creationId xmlns:a16="http://schemas.microsoft.com/office/drawing/2014/main" id="{94594144-0064-7BC2-750F-100C646F8B6B}"/>
              </a:ext>
            </a:extLst>
          </p:cNvPr>
          <p:cNvSpPr txBox="1"/>
          <p:nvPr/>
        </p:nvSpPr>
        <p:spPr>
          <a:xfrm>
            <a:off x="9372149" y="795584"/>
            <a:ext cx="1795914" cy="1802910"/>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9" name="标题 1">
            <a:extLst>
              <a:ext uri="{FF2B5EF4-FFF2-40B4-BE49-F238E27FC236}">
                <a16:creationId xmlns:a16="http://schemas.microsoft.com/office/drawing/2014/main" id="{C5446A0B-8FA3-6A6F-50DB-C807500504D6}"/>
              </a:ext>
            </a:extLst>
          </p:cNvPr>
          <p:cNvSpPr txBox="1"/>
          <p:nvPr/>
        </p:nvSpPr>
        <p:spPr>
          <a:xfrm>
            <a:off x="9276899" y="699963"/>
            <a:ext cx="1986414" cy="1994152"/>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0" name="标题 1">
            <a:extLst>
              <a:ext uri="{FF2B5EF4-FFF2-40B4-BE49-F238E27FC236}">
                <a16:creationId xmlns:a16="http://schemas.microsoft.com/office/drawing/2014/main" id="{D46A3A60-88C2-2AE8-6351-0169792EF576}"/>
              </a:ext>
            </a:extLst>
          </p:cNvPr>
          <p:cNvSpPr txBox="1"/>
          <p:nvPr/>
        </p:nvSpPr>
        <p:spPr>
          <a:xfrm>
            <a:off x="9598257" y="1029856"/>
            <a:ext cx="1329188" cy="133436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1" name="Group 10">
            <a:extLst>
              <a:ext uri="{FF2B5EF4-FFF2-40B4-BE49-F238E27FC236}">
                <a16:creationId xmlns:a16="http://schemas.microsoft.com/office/drawing/2014/main" id="{0D5CCD50-2EF5-F4A1-D753-85792345F8C4}"/>
              </a:ext>
            </a:extLst>
          </p:cNvPr>
          <p:cNvGrpSpPr/>
          <p:nvPr/>
        </p:nvGrpSpPr>
        <p:grpSpPr>
          <a:xfrm>
            <a:off x="-740656" y="5337312"/>
            <a:ext cx="2376416" cy="2385674"/>
            <a:chOff x="-740656" y="5337312"/>
            <a:chExt cx="2376416" cy="2385674"/>
          </a:xfrm>
        </p:grpSpPr>
        <p:sp>
          <p:nvSpPr>
            <p:cNvPr id="12" name="标题 1">
              <a:extLst>
                <a:ext uri="{FF2B5EF4-FFF2-40B4-BE49-F238E27FC236}">
                  <a16:creationId xmlns:a16="http://schemas.microsoft.com/office/drawing/2014/main" id="{37EFCA39-18EC-5C6C-2CCE-8697695B6C7F}"/>
                </a:ext>
              </a:extLst>
            </p:cNvPr>
            <p:cNvSpPr txBox="1"/>
            <p:nvPr/>
          </p:nvSpPr>
          <p:spPr>
            <a:xfrm>
              <a:off x="-485113" y="5593851"/>
              <a:ext cx="1865330" cy="1872597"/>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a:extLst>
                <a:ext uri="{FF2B5EF4-FFF2-40B4-BE49-F238E27FC236}">
                  <a16:creationId xmlns:a16="http://schemas.microsoft.com/office/drawing/2014/main" id="{3FDCCE81-20E7-8A43-7288-E56331691093}"/>
                </a:ext>
              </a:extLst>
            </p:cNvPr>
            <p:cNvSpPr txBox="1"/>
            <p:nvPr/>
          </p:nvSpPr>
          <p:spPr>
            <a:xfrm>
              <a:off x="-626705" y="5451707"/>
              <a:ext cx="2148514" cy="2156884"/>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14" name="标题 1">
              <a:extLst>
                <a:ext uri="{FF2B5EF4-FFF2-40B4-BE49-F238E27FC236}">
                  <a16:creationId xmlns:a16="http://schemas.microsoft.com/office/drawing/2014/main" id="{5145097D-1112-7F8B-BCC8-B6F3A10D7B2C}"/>
                </a:ext>
              </a:extLst>
            </p:cNvPr>
            <p:cNvSpPr txBox="1"/>
            <p:nvPr/>
          </p:nvSpPr>
          <p:spPr>
            <a:xfrm>
              <a:off x="-740656" y="5337312"/>
              <a:ext cx="2376416" cy="2385674"/>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a:extLst>
                <a:ext uri="{FF2B5EF4-FFF2-40B4-BE49-F238E27FC236}">
                  <a16:creationId xmlns:a16="http://schemas.microsoft.com/office/drawing/2014/main" id="{D645BF0D-1F55-8CE9-67FF-E5560F83638B}"/>
                </a:ext>
              </a:extLst>
            </p:cNvPr>
            <p:cNvSpPr txBox="1"/>
            <p:nvPr/>
          </p:nvSpPr>
          <p:spPr>
            <a:xfrm>
              <a:off x="-356204" y="5731975"/>
              <a:ext cx="1590154" cy="159634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8" name="标题 1">
            <a:extLst>
              <a:ext uri="{FF2B5EF4-FFF2-40B4-BE49-F238E27FC236}">
                <a16:creationId xmlns:a16="http://schemas.microsoft.com/office/drawing/2014/main" id="{EF3C6FFB-944B-234E-B98B-66FB7BCB7412}"/>
              </a:ext>
            </a:extLst>
          </p:cNvPr>
          <p:cNvSpPr txBox="1"/>
          <p:nvPr/>
        </p:nvSpPr>
        <p:spPr>
          <a:xfrm>
            <a:off x="1843986" y="3134052"/>
            <a:ext cx="7405900" cy="1421873"/>
          </a:xfrm>
          <a:prstGeom prst="rect">
            <a:avLst/>
          </a:prstGeom>
          <a:noFill/>
          <a:ln>
            <a:noFill/>
          </a:ln>
        </p:spPr>
        <p:txBody>
          <a:bodyPr vert="horz" wrap="square" lIns="91440" tIns="45720" rIns="91440" bIns="45720" rtlCol="0" anchor="t"/>
          <a:lstStyle/>
          <a:p>
            <a:pPr algn="l"/>
            <a:r>
              <a:rPr kumimoji="1" lang="en-US" altLang="zh-TW" sz="4800" dirty="0">
                <a:ln w="12700">
                  <a:noFill/>
                </a:ln>
                <a:solidFill>
                  <a:srgbClr val="262626">
                    <a:alpha val="100000"/>
                  </a:srgbClr>
                </a:solidFill>
                <a:latin typeface="poppins-bold"/>
                <a:ea typeface="poppins-bold"/>
                <a:cs typeface="poppins-bold"/>
              </a:rPr>
              <a:t>AI Tools for research</a:t>
            </a:r>
            <a:endParaRPr kumimoji="1" lang="zh-CN" altLang="en-US" sz="3600" dirty="0"/>
          </a:p>
        </p:txBody>
      </p:sp>
      <p:sp>
        <p:nvSpPr>
          <p:cNvPr id="17" name="标题 1">
            <a:extLst>
              <a:ext uri="{FF2B5EF4-FFF2-40B4-BE49-F238E27FC236}">
                <a16:creationId xmlns:a16="http://schemas.microsoft.com/office/drawing/2014/main" id="{F7504FA8-B623-33C5-17DF-175FBF6A11ED}"/>
              </a:ext>
            </a:extLst>
          </p:cNvPr>
          <p:cNvSpPr txBox="1"/>
          <p:nvPr/>
        </p:nvSpPr>
        <p:spPr>
          <a:xfrm>
            <a:off x="1843986" y="2473352"/>
            <a:ext cx="3027371" cy="937760"/>
          </a:xfrm>
          <a:prstGeom prst="rect">
            <a:avLst/>
          </a:prstGeom>
          <a:noFill/>
          <a:ln>
            <a:noFill/>
          </a:ln>
        </p:spPr>
        <p:txBody>
          <a:bodyPr vert="horz" wrap="square" lIns="91440" tIns="45720" rIns="91440" bIns="45720" rtlCol="0" anchor="t"/>
          <a:lstStyle/>
          <a:p>
            <a:pPr algn="l"/>
            <a:r>
              <a:rPr kumimoji="1" lang="en-US" altLang="zh-CN" sz="4400" dirty="0">
                <a:ln w="12700">
                  <a:noFill/>
                </a:ln>
                <a:solidFill>
                  <a:srgbClr val="262626">
                    <a:alpha val="100000"/>
                  </a:srgbClr>
                </a:solidFill>
                <a:latin typeface="Arial Narrow" panose="020B0606020202030204" pitchFamily="34" charset="0"/>
                <a:ea typeface="poppins-bold"/>
                <a:cs typeface="poppins-bold"/>
              </a:rPr>
              <a:t>PART.</a:t>
            </a:r>
            <a:endParaRPr kumimoji="1" lang="zh-CN" altLang="en-US" sz="1100" dirty="0">
              <a:latin typeface="Arial Narrow" panose="020B0606020202030204" pitchFamily="34" charset="0"/>
            </a:endParaRPr>
          </a:p>
        </p:txBody>
      </p:sp>
      <p:sp>
        <p:nvSpPr>
          <p:cNvPr id="20" name="标题 1">
            <a:extLst>
              <a:ext uri="{FF2B5EF4-FFF2-40B4-BE49-F238E27FC236}">
                <a16:creationId xmlns:a16="http://schemas.microsoft.com/office/drawing/2014/main" id="{B9AF253A-45C5-56B0-AB20-A601DB79DEFF}"/>
              </a:ext>
            </a:extLst>
          </p:cNvPr>
          <p:cNvSpPr txBox="1"/>
          <p:nvPr/>
        </p:nvSpPr>
        <p:spPr>
          <a:xfrm>
            <a:off x="3251200" y="2473352"/>
            <a:ext cx="1091170" cy="937760"/>
          </a:xfrm>
          <a:prstGeom prst="rect">
            <a:avLst/>
          </a:prstGeom>
          <a:noFill/>
          <a:ln>
            <a:noFill/>
          </a:ln>
        </p:spPr>
        <p:txBody>
          <a:bodyPr vert="horz" wrap="square" lIns="91440" tIns="45720" rIns="91440" bIns="45720" rtlCol="0" anchor="t"/>
          <a:lstStyle/>
          <a:p>
            <a:pPr algn="r"/>
            <a:r>
              <a:rPr kumimoji="1" lang="en-US" altLang="zh-CN" sz="4400" dirty="0">
                <a:ln w="12700">
                  <a:noFill/>
                </a:ln>
                <a:solidFill>
                  <a:srgbClr val="262626">
                    <a:alpha val="100000"/>
                  </a:srgbClr>
                </a:solidFill>
                <a:latin typeface="Arial Narrow" panose="020B0606020202030204" pitchFamily="34" charset="0"/>
                <a:ea typeface="poppins-bold"/>
                <a:cs typeface="poppins-bold"/>
              </a:rPr>
              <a:t> 0</a:t>
            </a:r>
            <a:r>
              <a:rPr kumimoji="1" lang="en-US" altLang="zh-TW" sz="4400" dirty="0">
                <a:ln w="12700">
                  <a:noFill/>
                </a:ln>
                <a:solidFill>
                  <a:srgbClr val="262626">
                    <a:alpha val="100000"/>
                  </a:srgbClr>
                </a:solidFill>
                <a:latin typeface="Arial Narrow" panose="020B0606020202030204" pitchFamily="34" charset="0"/>
                <a:ea typeface="poppins-bold"/>
                <a:cs typeface="poppins-bold"/>
              </a:rPr>
              <a:t>3</a:t>
            </a:r>
            <a:endParaRPr kumimoji="1" lang="zh-CN" altLang="en-US" sz="1100" dirty="0">
              <a:latin typeface="Arial Narrow" panose="020B0606020202030204" pitchFamily="34" charset="0"/>
            </a:endParaRPr>
          </a:p>
        </p:txBody>
      </p:sp>
    </p:spTree>
    <p:extLst>
      <p:ext uri="{BB962C8B-B14F-4D97-AF65-F5344CB8AC3E}">
        <p14:creationId xmlns:p14="http://schemas.microsoft.com/office/powerpoint/2010/main" val="271182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F4413-9881-1692-1F9A-E567ECCB00A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6FDF97-4284-433B-00D4-655CADADE70E}"/>
              </a:ext>
            </a:extLst>
          </p:cNvPr>
          <p:cNvGraphicFramePr>
            <a:graphicFrameLocks noGrp="1"/>
          </p:cNvGraphicFramePr>
          <p:nvPr/>
        </p:nvGraphicFramePr>
        <p:xfrm>
          <a:off x="1023257" y="429760"/>
          <a:ext cx="10678888" cy="5847684"/>
        </p:xfrm>
        <a:graphic>
          <a:graphicData uri="http://schemas.openxmlformats.org/drawingml/2006/table">
            <a:tbl>
              <a:tblPr firstRow="1" firstCol="1">
                <a:tableStyleId>{1FECB4D8-DB02-4DC6-A0A2-4F2EBAE1DC90}</a:tableStyleId>
              </a:tblPr>
              <a:tblGrid>
                <a:gridCol w="1334861">
                  <a:extLst>
                    <a:ext uri="{9D8B030D-6E8A-4147-A177-3AD203B41FA5}">
                      <a16:colId xmlns:a16="http://schemas.microsoft.com/office/drawing/2014/main" val="614547139"/>
                    </a:ext>
                  </a:extLst>
                </a:gridCol>
                <a:gridCol w="1334861">
                  <a:extLst>
                    <a:ext uri="{9D8B030D-6E8A-4147-A177-3AD203B41FA5}">
                      <a16:colId xmlns:a16="http://schemas.microsoft.com/office/drawing/2014/main" val="1538503835"/>
                    </a:ext>
                  </a:extLst>
                </a:gridCol>
                <a:gridCol w="1334861">
                  <a:extLst>
                    <a:ext uri="{9D8B030D-6E8A-4147-A177-3AD203B41FA5}">
                      <a16:colId xmlns:a16="http://schemas.microsoft.com/office/drawing/2014/main" val="1760254927"/>
                    </a:ext>
                  </a:extLst>
                </a:gridCol>
                <a:gridCol w="1334861">
                  <a:extLst>
                    <a:ext uri="{9D8B030D-6E8A-4147-A177-3AD203B41FA5}">
                      <a16:colId xmlns:a16="http://schemas.microsoft.com/office/drawing/2014/main" val="3144348331"/>
                    </a:ext>
                  </a:extLst>
                </a:gridCol>
                <a:gridCol w="1334861">
                  <a:extLst>
                    <a:ext uri="{9D8B030D-6E8A-4147-A177-3AD203B41FA5}">
                      <a16:colId xmlns:a16="http://schemas.microsoft.com/office/drawing/2014/main" val="919939884"/>
                    </a:ext>
                  </a:extLst>
                </a:gridCol>
                <a:gridCol w="1334861">
                  <a:extLst>
                    <a:ext uri="{9D8B030D-6E8A-4147-A177-3AD203B41FA5}">
                      <a16:colId xmlns:a16="http://schemas.microsoft.com/office/drawing/2014/main" val="2770792603"/>
                    </a:ext>
                  </a:extLst>
                </a:gridCol>
                <a:gridCol w="1334861">
                  <a:extLst>
                    <a:ext uri="{9D8B030D-6E8A-4147-A177-3AD203B41FA5}">
                      <a16:colId xmlns:a16="http://schemas.microsoft.com/office/drawing/2014/main" val="3404396198"/>
                    </a:ext>
                  </a:extLst>
                </a:gridCol>
                <a:gridCol w="1334861">
                  <a:extLst>
                    <a:ext uri="{9D8B030D-6E8A-4147-A177-3AD203B41FA5}">
                      <a16:colId xmlns:a16="http://schemas.microsoft.com/office/drawing/2014/main" val="3338447352"/>
                    </a:ext>
                  </a:extLst>
                </a:gridCol>
              </a:tblGrid>
              <a:tr h="376675">
                <a:tc>
                  <a:txBody>
                    <a:bodyPr/>
                    <a:lstStyle/>
                    <a:p>
                      <a:r>
                        <a:rPr lang="en-US" sz="800" dirty="0"/>
                        <a:t>Model</a:t>
                      </a:r>
                    </a:p>
                  </a:txBody>
                  <a:tcPr marL="36436" marR="36436" marT="18218" marB="18218" anchor="ctr"/>
                </a:tc>
                <a:tc>
                  <a:txBody>
                    <a:bodyPr/>
                    <a:lstStyle/>
                    <a:p>
                      <a:r>
                        <a:rPr lang="en-US" sz="800" dirty="0"/>
                        <a:t>Developer</a:t>
                      </a:r>
                    </a:p>
                  </a:txBody>
                  <a:tcPr marL="36436" marR="36436" marT="18218" marB="18218" anchor="ctr"/>
                </a:tc>
                <a:tc>
                  <a:txBody>
                    <a:bodyPr/>
                    <a:lstStyle/>
                    <a:p>
                      <a:r>
                        <a:rPr lang="en-US" sz="800" dirty="0"/>
                        <a:t>Context Window (Tokens)</a:t>
                      </a:r>
                    </a:p>
                  </a:txBody>
                  <a:tcPr marL="36436" marR="36436" marT="18218" marB="18218" anchor="ctr"/>
                </a:tc>
                <a:tc>
                  <a:txBody>
                    <a:bodyPr/>
                    <a:lstStyle/>
                    <a:p>
                      <a:r>
                        <a:rPr lang="en-US" sz="800" dirty="0"/>
                        <a:t>Input File Types</a:t>
                      </a:r>
                    </a:p>
                  </a:txBody>
                  <a:tcPr marL="36436" marR="36436" marT="18218" marB="18218" anchor="ctr"/>
                </a:tc>
                <a:tc>
                  <a:txBody>
                    <a:bodyPr/>
                    <a:lstStyle/>
                    <a:p>
                      <a:r>
                        <a:rPr lang="en-US" sz="800" dirty="0"/>
                        <a:t>Output Formats</a:t>
                      </a:r>
                    </a:p>
                  </a:txBody>
                  <a:tcPr marL="36436" marR="36436" marT="18218" marB="18218" anchor="ctr"/>
                </a:tc>
                <a:tc>
                  <a:txBody>
                    <a:bodyPr/>
                    <a:lstStyle/>
                    <a:p>
                      <a:r>
                        <a:rPr lang="en-US" sz="800" dirty="0"/>
                        <a:t>Knowledge Cutoff</a:t>
                      </a:r>
                    </a:p>
                  </a:txBody>
                  <a:tcPr marL="36436" marR="36436" marT="18218" marB="18218" anchor="ctr"/>
                </a:tc>
                <a:tc>
                  <a:txBody>
                    <a:bodyPr/>
                    <a:lstStyle/>
                    <a:p>
                      <a:r>
                        <a:rPr lang="en-US" sz="800" dirty="0"/>
                        <a:t>Multimodal Support</a:t>
                      </a:r>
                    </a:p>
                  </a:txBody>
                  <a:tcPr marL="36436" marR="36436" marT="18218" marB="18218" anchor="ctr"/>
                </a:tc>
                <a:tc>
                  <a:txBody>
                    <a:bodyPr/>
                    <a:lstStyle/>
                    <a:p>
                      <a:r>
                        <a:rPr lang="en-US" sz="800" dirty="0"/>
                        <a:t>Open Source</a:t>
                      </a:r>
                    </a:p>
                  </a:txBody>
                  <a:tcPr marL="36436" marR="36436" marT="18218" marB="18218" anchor="ctr"/>
                </a:tc>
                <a:extLst>
                  <a:ext uri="{0D108BD9-81ED-4DB2-BD59-A6C34878D82A}">
                    <a16:rowId xmlns:a16="http://schemas.microsoft.com/office/drawing/2014/main" val="2354887643"/>
                  </a:ext>
                </a:extLst>
              </a:tr>
              <a:tr h="376675">
                <a:tc>
                  <a:txBody>
                    <a:bodyPr/>
                    <a:lstStyle/>
                    <a:p>
                      <a:r>
                        <a:rPr lang="en-US" sz="1000" dirty="0"/>
                        <a:t>GPT-4.1 / GPT-5</a:t>
                      </a:r>
                    </a:p>
                  </a:txBody>
                  <a:tcPr marL="36436" marR="36436" marT="18218" marB="18218" anchor="ctr"/>
                </a:tc>
                <a:tc>
                  <a:txBody>
                    <a:bodyPr/>
                    <a:lstStyle/>
                    <a:p>
                      <a:r>
                        <a:rPr lang="en-US" sz="1000" dirty="0"/>
                        <a:t>OpenAI</a:t>
                      </a:r>
                    </a:p>
                  </a:txBody>
                  <a:tcPr marL="36436" marR="36436" marT="18218" marB="18218" anchor="ctr"/>
                </a:tc>
                <a:tc>
                  <a:txBody>
                    <a:bodyPr/>
                    <a:lstStyle/>
                    <a:p>
                      <a:r>
                        <a:rPr lang="en-US" sz="1000" dirty="0"/>
                        <a:t>400,000 input / 128,000 output</a:t>
                      </a:r>
                    </a:p>
                  </a:txBody>
                  <a:tcPr marL="36436" marR="36436" marT="18218" marB="18218" anchor="ctr"/>
                </a:tc>
                <a:tc>
                  <a:txBody>
                    <a:bodyPr/>
                    <a:lstStyle/>
                    <a:p>
                      <a:r>
                        <a:rPr lang="en-US" sz="1000" dirty="0"/>
                        <a:t>Text, Images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September 2024</a:t>
                      </a:r>
                    </a:p>
                  </a:txBody>
                  <a:tcPr marL="36436" marR="36436" marT="18218" marB="18218" anchor="ctr"/>
                </a:tc>
                <a:tc>
                  <a:txBody>
                    <a:bodyPr/>
                    <a:lstStyle/>
                    <a:p>
                      <a:r>
                        <a:rPr lang="en-US" sz="1000" dirty="0"/>
                        <a:t>✓ (Text, Image, Audio, Video)</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3997078228"/>
                  </a:ext>
                </a:extLst>
              </a:tr>
              <a:tr h="487511">
                <a:tc>
                  <a:txBody>
                    <a:bodyPr/>
                    <a:lstStyle/>
                    <a:p>
                      <a:r>
                        <a:rPr lang="en-US" sz="1000" dirty="0"/>
                        <a:t>GPT-4o / GPT-4o mini</a:t>
                      </a:r>
                    </a:p>
                  </a:txBody>
                  <a:tcPr marL="36436" marR="36436" marT="18218" marB="18218" anchor="ctr"/>
                </a:tc>
                <a:tc>
                  <a:txBody>
                    <a:bodyPr/>
                    <a:lstStyle/>
                    <a:p>
                      <a:r>
                        <a:rPr lang="en-US" sz="1000" dirty="0"/>
                        <a:t>OpenAI</a:t>
                      </a:r>
                    </a:p>
                  </a:txBody>
                  <a:tcPr marL="36436" marR="36436" marT="18218" marB="18218" anchor="ctr"/>
                </a:tc>
                <a:tc>
                  <a:txBody>
                    <a:bodyPr/>
                    <a:lstStyle/>
                    <a:p>
                      <a:r>
                        <a:rPr lang="en-US" sz="1000" dirty="0"/>
                        <a:t>128,000 (output capped at 16,384)</a:t>
                      </a:r>
                    </a:p>
                  </a:txBody>
                  <a:tcPr marL="36436" marR="36436" marT="18218" marB="18218" anchor="ctr"/>
                </a:tc>
                <a:tc>
                  <a:txBody>
                    <a:bodyPr/>
                    <a:lstStyle/>
                    <a:p>
                      <a:r>
                        <a:rPr lang="en-US" sz="1000" dirty="0"/>
                        <a:t>Text, Images, Audio</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October 2023</a:t>
                      </a:r>
                    </a:p>
                  </a:txBody>
                  <a:tcPr marL="36436" marR="36436" marT="18218" marB="18218" anchor="ctr"/>
                </a:tc>
                <a:tc>
                  <a:txBody>
                    <a:bodyPr/>
                    <a:lstStyle/>
                    <a:p>
                      <a:r>
                        <a:rPr lang="en-US" sz="1000" dirty="0"/>
                        <a:t>✓ (Text, Image, Audio)</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3821795481"/>
                  </a:ext>
                </a:extLst>
              </a:tr>
              <a:tr h="265838">
                <a:tc>
                  <a:txBody>
                    <a:bodyPr/>
                    <a:lstStyle/>
                    <a:p>
                      <a:r>
                        <a:rPr lang="en-US" sz="1000" dirty="0"/>
                        <a:t>Claude 4 Opus 4.1</a:t>
                      </a:r>
                    </a:p>
                  </a:txBody>
                  <a:tcPr marL="36436" marR="36436" marT="18218" marB="18218" anchor="ctr"/>
                </a:tc>
                <a:tc>
                  <a:txBody>
                    <a:bodyPr/>
                    <a:lstStyle/>
                    <a:p>
                      <a:r>
                        <a:rPr lang="en-US" sz="1000" dirty="0"/>
                        <a:t>Anthropic</a:t>
                      </a:r>
                    </a:p>
                  </a:txBody>
                  <a:tcPr marL="36436" marR="36436" marT="18218" marB="18218" anchor="ctr"/>
                </a:tc>
                <a:tc>
                  <a:txBody>
                    <a:bodyPr/>
                    <a:lstStyle/>
                    <a:p>
                      <a:r>
                        <a:rPr lang="en-US" sz="1000" dirty="0"/>
                        <a:t>1,000,000</a:t>
                      </a:r>
                    </a:p>
                  </a:txBody>
                  <a:tcPr marL="36436" marR="36436" marT="18218" marB="18218" anchor="ctr"/>
                </a:tc>
                <a:tc>
                  <a:txBody>
                    <a:bodyPr/>
                    <a:lstStyle/>
                    <a:p>
                      <a:r>
                        <a:rPr lang="en-US" sz="1000" dirty="0"/>
                        <a:t>Text, Images, PDFs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August 2023</a:t>
                      </a:r>
                    </a:p>
                  </a:txBody>
                  <a:tcPr marL="36436" marR="36436" marT="18218" marB="18218" anchor="ctr"/>
                </a:tc>
                <a:tc>
                  <a:txBody>
                    <a:bodyPr/>
                    <a:lstStyle/>
                    <a:p>
                      <a:r>
                        <a:rPr lang="en-US" sz="1000" dirty="0"/>
                        <a:t>✓ (Text, Image)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3332968290"/>
                  </a:ext>
                </a:extLst>
              </a:tr>
              <a:tr h="265838">
                <a:tc>
                  <a:txBody>
                    <a:bodyPr/>
                    <a:lstStyle/>
                    <a:p>
                      <a:r>
                        <a:rPr lang="en-US" sz="1000" dirty="0"/>
                        <a:t>Claude 4.5 Sonnet</a:t>
                      </a:r>
                    </a:p>
                  </a:txBody>
                  <a:tcPr marL="36436" marR="36436" marT="18218" marB="18218" anchor="ctr"/>
                </a:tc>
                <a:tc>
                  <a:txBody>
                    <a:bodyPr/>
                    <a:lstStyle/>
                    <a:p>
                      <a:r>
                        <a:rPr lang="en-US" sz="1000" dirty="0"/>
                        <a:t>Anthropic</a:t>
                      </a:r>
                    </a:p>
                  </a:txBody>
                  <a:tcPr marL="36436" marR="36436" marT="18218" marB="18218" anchor="ctr"/>
                </a:tc>
                <a:tc>
                  <a:txBody>
                    <a:bodyPr/>
                    <a:lstStyle/>
                    <a:p>
                      <a:r>
                        <a:rPr lang="en-US" sz="1000" dirty="0"/>
                        <a:t>200,000 (standard)</a:t>
                      </a:r>
                    </a:p>
                  </a:txBody>
                  <a:tcPr marL="36436" marR="36436" marT="18218" marB="18218" anchor="ctr"/>
                </a:tc>
                <a:tc>
                  <a:txBody>
                    <a:bodyPr/>
                    <a:lstStyle/>
                    <a:p>
                      <a:r>
                        <a:rPr lang="en-US" sz="1000" dirty="0"/>
                        <a:t>Text, Images, PDFs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April 2024</a:t>
                      </a:r>
                    </a:p>
                  </a:txBody>
                  <a:tcPr marL="36436" marR="36436" marT="18218" marB="18218" anchor="ctr"/>
                </a:tc>
                <a:tc>
                  <a:txBody>
                    <a:bodyPr/>
                    <a:lstStyle/>
                    <a:p>
                      <a:r>
                        <a:rPr lang="en-US" sz="1000" dirty="0"/>
                        <a:t>✓ (Text, Image)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2192673847"/>
                  </a:ext>
                </a:extLst>
              </a:tr>
              <a:tr h="376675">
                <a:tc>
                  <a:txBody>
                    <a:bodyPr/>
                    <a:lstStyle/>
                    <a:p>
                      <a:r>
                        <a:rPr lang="en-US" sz="1000" dirty="0"/>
                        <a:t>Gemini 2.5 Pro</a:t>
                      </a:r>
                    </a:p>
                  </a:txBody>
                  <a:tcPr marL="36436" marR="36436" marT="18218" marB="18218" anchor="ctr"/>
                </a:tc>
                <a:tc>
                  <a:txBody>
                    <a:bodyPr/>
                    <a:lstStyle/>
                    <a:p>
                      <a:r>
                        <a:rPr lang="en-US" sz="1000" dirty="0"/>
                        <a:t>Google</a:t>
                      </a:r>
                    </a:p>
                  </a:txBody>
                  <a:tcPr marL="36436" marR="36436" marT="18218" marB="18218" anchor="ctr"/>
                </a:tc>
                <a:tc>
                  <a:txBody>
                    <a:bodyPr/>
                    <a:lstStyle/>
                    <a:p>
                      <a:r>
                        <a:rPr lang="en-US" sz="1000" dirty="0"/>
                        <a:t>1,000,000</a:t>
                      </a:r>
                    </a:p>
                  </a:txBody>
                  <a:tcPr marL="36436" marR="36436" marT="18218" marB="18218" anchor="ctr"/>
                </a:tc>
                <a:tc>
                  <a:txBody>
                    <a:bodyPr/>
                    <a:lstStyle/>
                    <a:p>
                      <a:r>
                        <a:rPr lang="en-US" sz="1000" dirty="0"/>
                        <a:t>Text, Images, Audio, Video</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November 2024</a:t>
                      </a:r>
                    </a:p>
                  </a:txBody>
                  <a:tcPr marL="36436" marR="36436" marT="18218" marB="18218" anchor="ctr"/>
                </a:tc>
                <a:tc>
                  <a:txBody>
                    <a:bodyPr/>
                    <a:lstStyle/>
                    <a:p>
                      <a:r>
                        <a:rPr lang="en-US" sz="1000" dirty="0"/>
                        <a:t>✓ (Text, Image, Audio, Video)</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3951390896"/>
                  </a:ext>
                </a:extLst>
              </a:tr>
              <a:tr h="376675">
                <a:tc>
                  <a:txBody>
                    <a:bodyPr/>
                    <a:lstStyle/>
                    <a:p>
                      <a:r>
                        <a:rPr lang="en-US" sz="1000" dirty="0"/>
                        <a:t>Gemini 2.0 Flash</a:t>
                      </a:r>
                    </a:p>
                  </a:txBody>
                  <a:tcPr marL="36436" marR="36436" marT="18218" marB="18218" anchor="ctr"/>
                </a:tc>
                <a:tc>
                  <a:txBody>
                    <a:bodyPr/>
                    <a:lstStyle/>
                    <a:p>
                      <a:r>
                        <a:rPr lang="en-US" sz="1000" dirty="0"/>
                        <a:t>Google</a:t>
                      </a:r>
                    </a:p>
                  </a:txBody>
                  <a:tcPr marL="36436" marR="36436" marT="18218" marB="18218" anchor="ctr"/>
                </a:tc>
                <a:tc>
                  <a:txBody>
                    <a:bodyPr/>
                    <a:lstStyle/>
                    <a:p>
                      <a:r>
                        <a:rPr lang="en-US" sz="1000" dirty="0"/>
                        <a:t>1,000,000</a:t>
                      </a:r>
                    </a:p>
                  </a:txBody>
                  <a:tcPr marL="36436" marR="36436" marT="18218" marB="18218" anchor="ctr"/>
                </a:tc>
                <a:tc>
                  <a:txBody>
                    <a:bodyPr/>
                    <a:lstStyle/>
                    <a:p>
                      <a:r>
                        <a:rPr lang="en-US" sz="1000" dirty="0"/>
                        <a:t>Text, Images, Audio, Video</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August 2024</a:t>
                      </a:r>
                    </a:p>
                  </a:txBody>
                  <a:tcPr marL="36436" marR="36436" marT="18218" marB="18218" anchor="ctr"/>
                </a:tc>
                <a:tc>
                  <a:txBody>
                    <a:bodyPr/>
                    <a:lstStyle/>
                    <a:p>
                      <a:r>
                        <a:rPr lang="en-US" sz="1000" dirty="0"/>
                        <a:t>✓ (Text, Image, Audio, Video)</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1672619962"/>
                  </a:ext>
                </a:extLst>
              </a:tr>
              <a:tr h="376675">
                <a:tc>
                  <a:txBody>
                    <a:bodyPr/>
                    <a:lstStyle/>
                    <a:p>
                      <a:r>
                        <a:rPr lang="en-US" sz="1000" dirty="0"/>
                        <a:t>DeepSeek-V3</a:t>
                      </a:r>
                    </a:p>
                  </a:txBody>
                  <a:tcPr marL="36436" marR="36436" marT="18218" marB="18218" anchor="ctr"/>
                </a:tc>
                <a:tc>
                  <a:txBody>
                    <a:bodyPr/>
                    <a:lstStyle/>
                    <a:p>
                      <a:r>
                        <a:rPr lang="en-US" sz="1000" dirty="0"/>
                        <a:t>DeepSeek</a:t>
                      </a:r>
                    </a:p>
                  </a:txBody>
                  <a:tcPr marL="36436" marR="36436" marT="18218" marB="18218" anchor="ctr"/>
                </a:tc>
                <a:tc>
                  <a:txBody>
                    <a:bodyPr/>
                    <a:lstStyle/>
                    <a:p>
                      <a:r>
                        <a:rPr lang="en-US" sz="1000" dirty="0"/>
                        <a:t>128,000</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July-November 2024</a:t>
                      </a:r>
                    </a:p>
                  </a:txBody>
                  <a:tcPr marL="36436" marR="36436" marT="18218" marB="18218" anchor="ctr"/>
                </a:tc>
                <a:tc>
                  <a:txBody>
                    <a:bodyPr/>
                    <a:lstStyle/>
                    <a:p>
                      <a:r>
                        <a:rPr lang="en-US" sz="1000" dirty="0"/>
                        <a:t>✓ (Text, limited)</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1719775474"/>
                  </a:ext>
                </a:extLst>
              </a:tr>
              <a:tr h="155002">
                <a:tc>
                  <a:txBody>
                    <a:bodyPr/>
                    <a:lstStyle/>
                    <a:p>
                      <a:r>
                        <a:rPr lang="en-US" sz="1000" dirty="0"/>
                        <a:t>DeepSeek-R1</a:t>
                      </a:r>
                    </a:p>
                  </a:txBody>
                  <a:tcPr marL="36436" marR="36436" marT="18218" marB="18218" anchor="ctr"/>
                </a:tc>
                <a:tc>
                  <a:txBody>
                    <a:bodyPr/>
                    <a:lstStyle/>
                    <a:p>
                      <a:r>
                        <a:rPr lang="en-US" sz="1000" dirty="0"/>
                        <a:t>DeepSeek</a:t>
                      </a:r>
                    </a:p>
                  </a:txBody>
                  <a:tcPr marL="36436" marR="36436" marT="18218" marB="18218" anchor="ctr"/>
                </a:tc>
                <a:tc>
                  <a:txBody>
                    <a:bodyPr/>
                    <a:lstStyle/>
                    <a:p>
                      <a:r>
                        <a:rPr lang="en-US" sz="1000" dirty="0"/>
                        <a:t>128,000</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October 2023</a:t>
                      </a:r>
                    </a:p>
                  </a:txBody>
                  <a:tcPr marL="36436" marR="36436" marT="18218" marB="18218" anchor="ctr"/>
                </a:tc>
                <a:tc>
                  <a:txBody>
                    <a:bodyPr/>
                    <a:lstStyle/>
                    <a:p>
                      <a:r>
                        <a:rPr lang="en-US" sz="1000" dirty="0"/>
                        <a:t>✗ (text only)</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484037857"/>
                  </a:ext>
                </a:extLst>
              </a:tr>
              <a:tr h="376675">
                <a:tc>
                  <a:txBody>
                    <a:bodyPr/>
                    <a:lstStyle/>
                    <a:p>
                      <a:r>
                        <a:rPr lang="en-US" sz="1000" dirty="0"/>
                        <a:t>Qwen 2.5</a:t>
                      </a:r>
                    </a:p>
                  </a:txBody>
                  <a:tcPr marL="36436" marR="36436" marT="18218" marB="18218" anchor="ctr"/>
                </a:tc>
                <a:tc>
                  <a:txBody>
                    <a:bodyPr/>
                    <a:lstStyle/>
                    <a:p>
                      <a:r>
                        <a:rPr lang="en-US" sz="1000" dirty="0"/>
                        <a:t>Alibaba</a:t>
                      </a:r>
                    </a:p>
                  </a:txBody>
                  <a:tcPr marL="36436" marR="36436" marT="18218" marB="18218" anchor="ctr"/>
                </a:tc>
                <a:tc>
                  <a:txBody>
                    <a:bodyPr/>
                    <a:lstStyle/>
                    <a:p>
                      <a:r>
                        <a:rPr lang="en-US" sz="1000" dirty="0"/>
                        <a:t>258,000 (extendable to 1M)</a:t>
                      </a:r>
                    </a:p>
                  </a:txBody>
                  <a:tcPr marL="36436" marR="36436" marT="18218" marB="18218" anchor="ctr"/>
                </a:tc>
                <a:tc>
                  <a:txBody>
                    <a:bodyPr/>
                    <a:lstStyle/>
                    <a:p>
                      <a:r>
                        <a:rPr lang="en-US" sz="1000" dirty="0"/>
                        <a:t>Text, Images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Mid 2024</a:t>
                      </a:r>
                    </a:p>
                  </a:txBody>
                  <a:tcPr marL="36436" marR="36436" marT="18218" marB="18218" anchor="ctr"/>
                </a:tc>
                <a:tc>
                  <a:txBody>
                    <a:bodyPr/>
                    <a:lstStyle/>
                    <a:p>
                      <a:r>
                        <a:rPr lang="en-US" sz="1000" dirty="0"/>
                        <a:t>✓ (Text, Image)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3232351936"/>
                  </a:ext>
                </a:extLst>
              </a:tr>
              <a:tr h="487511">
                <a:tc>
                  <a:txBody>
                    <a:bodyPr/>
                    <a:lstStyle/>
                    <a:p>
                      <a:r>
                        <a:rPr lang="nl-NL" sz="1000" dirty="0"/>
                        <a:t>Qwen 3 (32B, 14B, 8B, 4B)</a:t>
                      </a:r>
                    </a:p>
                  </a:txBody>
                  <a:tcPr marL="36436" marR="36436" marT="18218" marB="18218" anchor="ctr"/>
                </a:tc>
                <a:tc>
                  <a:txBody>
                    <a:bodyPr/>
                    <a:lstStyle/>
                    <a:p>
                      <a:r>
                        <a:rPr lang="en-US" sz="1000" dirty="0"/>
                        <a:t>Alibaba</a:t>
                      </a:r>
                    </a:p>
                  </a:txBody>
                  <a:tcPr marL="36436" marR="36436" marT="18218" marB="18218" anchor="ctr"/>
                </a:tc>
                <a:tc>
                  <a:txBody>
                    <a:bodyPr/>
                    <a:lstStyle/>
                    <a:p>
                      <a:r>
                        <a:rPr lang="en-US" sz="1000" dirty="0"/>
                        <a:t>32K-128K (4B+: 128K; smaller: 32K)</a:t>
                      </a:r>
                    </a:p>
                  </a:txBody>
                  <a:tcPr marL="36436" marR="36436" marT="18218" marB="18218" anchor="ctr"/>
                </a:tc>
                <a:tc>
                  <a:txBody>
                    <a:bodyPr/>
                    <a:lstStyle/>
                    <a:p>
                      <a:r>
                        <a:rPr lang="en-US" sz="1000" dirty="0"/>
                        <a:t>Text, Images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~36 trillion tokens training data</a:t>
                      </a:r>
                    </a:p>
                  </a:txBody>
                  <a:tcPr marL="36436" marR="36436" marT="18218" marB="18218" anchor="ctr"/>
                </a:tc>
                <a:tc>
                  <a:txBody>
                    <a:bodyPr/>
                    <a:lstStyle/>
                    <a:p>
                      <a:r>
                        <a:rPr lang="en-US" sz="1000" dirty="0"/>
                        <a:t>✓ (Text, Image)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461237260"/>
                  </a:ext>
                </a:extLst>
              </a:tr>
              <a:tr h="376675">
                <a:tc>
                  <a:txBody>
                    <a:bodyPr/>
                    <a:lstStyle/>
                    <a:p>
                      <a:r>
                        <a:rPr lang="en-US" sz="1000" dirty="0"/>
                        <a:t>Qwen 3-Instruct-2507</a:t>
                      </a:r>
                    </a:p>
                  </a:txBody>
                  <a:tcPr marL="36436" marR="36436" marT="18218" marB="18218" anchor="ctr"/>
                </a:tc>
                <a:tc>
                  <a:txBody>
                    <a:bodyPr/>
                    <a:lstStyle/>
                    <a:p>
                      <a:r>
                        <a:rPr lang="en-US" sz="1000" dirty="0"/>
                        <a:t>Alibaba</a:t>
                      </a:r>
                    </a:p>
                  </a:txBody>
                  <a:tcPr marL="36436" marR="36436" marT="18218" marB="18218" anchor="ctr"/>
                </a:tc>
                <a:tc>
                  <a:txBody>
                    <a:bodyPr/>
                    <a:lstStyle/>
                    <a:p>
                      <a:r>
                        <a:rPr lang="en-US" sz="1000" dirty="0"/>
                        <a:t>256K (extendable to 1M)</a:t>
                      </a:r>
                    </a:p>
                  </a:txBody>
                  <a:tcPr marL="36436" marR="36436" marT="18218" marB="18218" anchor="ctr"/>
                </a:tc>
                <a:tc>
                  <a:txBody>
                    <a:bodyPr/>
                    <a:lstStyle/>
                    <a:p>
                      <a:r>
                        <a:rPr lang="en-US" sz="1000" dirty="0"/>
                        <a:t>Text, Images, PDFs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Mid 2024</a:t>
                      </a:r>
                    </a:p>
                  </a:txBody>
                  <a:tcPr marL="36436" marR="36436" marT="18218" marB="18218" anchor="ctr"/>
                </a:tc>
                <a:tc>
                  <a:txBody>
                    <a:bodyPr/>
                    <a:lstStyle/>
                    <a:p>
                      <a:r>
                        <a:rPr lang="en-US" sz="1000" dirty="0"/>
                        <a:t>✓ (Text, Image)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598097403"/>
                  </a:ext>
                </a:extLst>
              </a:tr>
              <a:tr h="265838">
                <a:tc>
                  <a:txBody>
                    <a:bodyPr/>
                    <a:lstStyle/>
                    <a:p>
                      <a:r>
                        <a:rPr lang="en-US" sz="1000" dirty="0"/>
                        <a:t>Qwen 3 MoE (235B-A22B)</a:t>
                      </a:r>
                    </a:p>
                  </a:txBody>
                  <a:tcPr marL="36436" marR="36436" marT="18218" marB="18218" anchor="ctr"/>
                </a:tc>
                <a:tc>
                  <a:txBody>
                    <a:bodyPr/>
                    <a:lstStyle/>
                    <a:p>
                      <a:r>
                        <a:rPr lang="en-US" sz="1000" dirty="0"/>
                        <a:t>Alibaba</a:t>
                      </a:r>
                    </a:p>
                  </a:txBody>
                  <a:tcPr marL="36436" marR="36436" marT="18218" marB="18218" anchor="ctr"/>
                </a:tc>
                <a:tc>
                  <a:txBody>
                    <a:bodyPr/>
                    <a:lstStyle/>
                    <a:p>
                      <a:r>
                        <a:rPr lang="en-US" sz="1000" dirty="0"/>
                        <a:t>128K</a:t>
                      </a:r>
                    </a:p>
                  </a:txBody>
                  <a:tcPr marL="36436" marR="36436" marT="18218" marB="18218" anchor="ctr"/>
                </a:tc>
                <a:tc>
                  <a:txBody>
                    <a:bodyPr/>
                    <a:lstStyle/>
                    <a:p>
                      <a:r>
                        <a:rPr lang="en-US" sz="1000" dirty="0"/>
                        <a:t>Text, Images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Mid 2024</a:t>
                      </a:r>
                    </a:p>
                  </a:txBody>
                  <a:tcPr marL="36436" marR="36436" marT="18218" marB="18218" anchor="ctr"/>
                </a:tc>
                <a:tc>
                  <a:txBody>
                    <a:bodyPr/>
                    <a:lstStyle/>
                    <a:p>
                      <a:r>
                        <a:rPr lang="en-US" sz="1000" dirty="0"/>
                        <a:t>✓ (Text, Image)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2425599840"/>
                  </a:ext>
                </a:extLst>
              </a:tr>
              <a:tr h="265838">
                <a:tc>
                  <a:txBody>
                    <a:bodyPr/>
                    <a:lstStyle/>
                    <a:p>
                      <a:r>
                        <a:rPr lang="en-US" sz="1000" dirty="0"/>
                        <a:t>Mistral Large 2</a:t>
                      </a:r>
                    </a:p>
                  </a:txBody>
                  <a:tcPr marL="36436" marR="36436" marT="18218" marB="18218" anchor="ctr"/>
                </a:tc>
                <a:tc>
                  <a:txBody>
                    <a:bodyPr/>
                    <a:lstStyle/>
                    <a:p>
                      <a:r>
                        <a:rPr lang="en-US" sz="1000" dirty="0"/>
                        <a:t>Mistral AI</a:t>
                      </a:r>
                    </a:p>
                  </a:txBody>
                  <a:tcPr marL="36436" marR="36436" marT="18218" marB="18218" anchor="ctr"/>
                </a:tc>
                <a:tc>
                  <a:txBody>
                    <a:bodyPr/>
                    <a:lstStyle/>
                    <a:p>
                      <a:r>
                        <a:rPr lang="en-US" sz="1000" dirty="0"/>
                        <a:t>128,000</a:t>
                      </a:r>
                    </a:p>
                  </a:txBody>
                  <a:tcPr marL="36436" marR="36436" marT="18218" marB="18218" anchor="ctr"/>
                </a:tc>
                <a:tc>
                  <a:txBody>
                    <a:bodyPr/>
                    <a:lstStyle/>
                    <a:p>
                      <a:r>
                        <a:rPr lang="en-US" sz="1000" dirty="0"/>
                        <a:t>Text</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August 2021</a:t>
                      </a:r>
                    </a:p>
                  </a:txBody>
                  <a:tcPr marL="36436" marR="36436" marT="18218" marB="18218" anchor="ctr"/>
                </a:tc>
                <a:tc>
                  <a:txBody>
                    <a:bodyPr/>
                    <a:lstStyle/>
                    <a:p>
                      <a:r>
                        <a:rPr lang="en-US" sz="1000" dirty="0"/>
                        <a:t>✗ (text only)</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3521819125"/>
                  </a:ext>
                </a:extLst>
              </a:tr>
              <a:tr h="265838">
                <a:tc>
                  <a:txBody>
                    <a:bodyPr/>
                    <a:lstStyle/>
                    <a:p>
                      <a:r>
                        <a:rPr lang="en-US" sz="1000" dirty="0"/>
                        <a:t>Grok 3</a:t>
                      </a:r>
                    </a:p>
                  </a:txBody>
                  <a:tcPr marL="36436" marR="36436" marT="18218" marB="18218" anchor="ctr"/>
                </a:tc>
                <a:tc>
                  <a:txBody>
                    <a:bodyPr/>
                    <a:lstStyle/>
                    <a:p>
                      <a:r>
                        <a:rPr lang="en-US" sz="1000" dirty="0"/>
                        <a:t>xAI</a:t>
                      </a:r>
                    </a:p>
                  </a:txBody>
                  <a:tcPr marL="36436" marR="36436" marT="18218" marB="18218" anchor="ctr"/>
                </a:tc>
                <a:tc>
                  <a:txBody>
                    <a:bodyPr/>
                    <a:lstStyle/>
                    <a:p>
                      <a:r>
                        <a:rPr lang="en-US" sz="1000" dirty="0"/>
                        <a:t>128,000+</a:t>
                      </a:r>
                    </a:p>
                  </a:txBody>
                  <a:tcPr marL="36436" marR="36436" marT="18218" marB="18218" anchor="ctr"/>
                </a:tc>
                <a:tc>
                  <a:txBody>
                    <a:bodyPr/>
                    <a:lstStyle/>
                    <a:p>
                      <a:r>
                        <a:rPr lang="en-US" sz="1000" dirty="0"/>
                        <a:t>Text, Images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Real-time (web access)</a:t>
                      </a:r>
                    </a:p>
                  </a:txBody>
                  <a:tcPr marL="36436" marR="36436" marT="18218" marB="18218" anchor="ctr"/>
                </a:tc>
                <a:tc>
                  <a:txBody>
                    <a:bodyPr/>
                    <a:lstStyle/>
                    <a:p>
                      <a:r>
                        <a:rPr lang="en-US" sz="1000" dirty="0"/>
                        <a:t>✓ (Text, Image)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808604800"/>
                  </a:ext>
                </a:extLst>
              </a:tr>
              <a:tr h="376675">
                <a:tc>
                  <a:txBody>
                    <a:bodyPr/>
                    <a:lstStyle/>
                    <a:p>
                      <a:r>
                        <a:rPr lang="en-US" sz="1000" dirty="0"/>
                        <a:t>Grok 4</a:t>
                      </a:r>
                    </a:p>
                  </a:txBody>
                  <a:tcPr marL="36436" marR="36436" marT="18218" marB="18218" anchor="ctr"/>
                </a:tc>
                <a:tc>
                  <a:txBody>
                    <a:bodyPr/>
                    <a:lstStyle/>
                    <a:p>
                      <a:r>
                        <a:rPr lang="en-US" sz="1000" dirty="0"/>
                        <a:t>xAI</a:t>
                      </a:r>
                    </a:p>
                  </a:txBody>
                  <a:tcPr marL="36436" marR="36436" marT="18218" marB="18218" anchor="ctr"/>
                </a:tc>
                <a:tc>
                  <a:txBody>
                    <a:bodyPr/>
                    <a:lstStyle/>
                    <a:p>
                      <a:r>
                        <a:rPr lang="en-US" sz="1000" dirty="0"/>
                        <a:t>256,000 (API)</a:t>
                      </a:r>
                    </a:p>
                  </a:txBody>
                  <a:tcPr marL="36436" marR="36436" marT="18218" marB="18218" anchor="ctr"/>
                </a:tc>
                <a:tc>
                  <a:txBody>
                    <a:bodyPr/>
                    <a:lstStyle/>
                    <a:p>
                      <a:r>
                        <a:rPr lang="en-US" sz="1000" dirty="0"/>
                        <a:t>Text, Images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Real-time (web access)</a:t>
                      </a:r>
                    </a:p>
                  </a:txBody>
                  <a:tcPr marL="36436" marR="36436" marT="18218" marB="18218" anchor="ctr"/>
                </a:tc>
                <a:tc>
                  <a:txBody>
                    <a:bodyPr/>
                    <a:lstStyle/>
                    <a:p>
                      <a:r>
                        <a:rPr lang="en-US" sz="1000" dirty="0"/>
                        <a:t>✓ (Text, Image, Voice)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3475267939"/>
                  </a:ext>
                </a:extLst>
              </a:tr>
              <a:tr h="265838">
                <a:tc>
                  <a:txBody>
                    <a:bodyPr/>
                    <a:lstStyle/>
                    <a:p>
                      <a:r>
                        <a:rPr lang="en-US" sz="1000" dirty="0"/>
                        <a:t>Grok 4 Fast</a:t>
                      </a:r>
                    </a:p>
                  </a:txBody>
                  <a:tcPr marL="36436" marR="36436" marT="18218" marB="18218" anchor="ctr"/>
                </a:tc>
                <a:tc>
                  <a:txBody>
                    <a:bodyPr/>
                    <a:lstStyle/>
                    <a:p>
                      <a:r>
                        <a:rPr lang="en-US" sz="1000" dirty="0"/>
                        <a:t>xAI</a:t>
                      </a:r>
                    </a:p>
                  </a:txBody>
                  <a:tcPr marL="36436" marR="36436" marT="18218" marB="18218" anchor="ctr"/>
                </a:tc>
                <a:tc>
                  <a:txBody>
                    <a:bodyPr/>
                    <a:lstStyle/>
                    <a:p>
                      <a:r>
                        <a:rPr lang="en-US" sz="1000" dirty="0"/>
                        <a:t>2,000,000</a:t>
                      </a:r>
                    </a:p>
                  </a:txBody>
                  <a:tcPr marL="36436" marR="36436" marT="18218" marB="18218" anchor="ctr"/>
                </a:tc>
                <a:tc>
                  <a:txBody>
                    <a:bodyPr/>
                    <a:lstStyle/>
                    <a:p>
                      <a:r>
                        <a:rPr lang="en-US" sz="1000" dirty="0"/>
                        <a:t>Text, Images</a:t>
                      </a:r>
                    </a:p>
                  </a:txBody>
                  <a:tcPr marL="36436" marR="36436" marT="18218" marB="18218" anchor="ctr"/>
                </a:tc>
                <a:tc>
                  <a:txBody>
                    <a:bodyPr/>
                    <a:lstStyle/>
                    <a:p>
                      <a:r>
                        <a:rPr lang="en-US" sz="1000" dirty="0"/>
                        <a:t>Text, Code</a:t>
                      </a:r>
                    </a:p>
                  </a:txBody>
                  <a:tcPr marL="36436" marR="36436" marT="18218" marB="18218" anchor="ctr"/>
                </a:tc>
                <a:tc>
                  <a:txBody>
                    <a:bodyPr/>
                    <a:lstStyle/>
                    <a:p>
                      <a:r>
                        <a:rPr lang="en-US" sz="1000" dirty="0"/>
                        <a:t>Real-time (web access)</a:t>
                      </a:r>
                    </a:p>
                  </a:txBody>
                  <a:tcPr marL="36436" marR="36436" marT="18218" marB="18218" anchor="ctr"/>
                </a:tc>
                <a:tc>
                  <a:txBody>
                    <a:bodyPr/>
                    <a:lstStyle/>
                    <a:p>
                      <a:r>
                        <a:rPr lang="en-US" sz="1000" dirty="0"/>
                        <a:t>✓ (Text, Image)</a:t>
                      </a:r>
                    </a:p>
                  </a:txBody>
                  <a:tcPr marL="36436" marR="36436" marT="18218" marB="18218" anchor="ctr"/>
                </a:tc>
                <a:tc>
                  <a:txBody>
                    <a:bodyPr/>
                    <a:lstStyle/>
                    <a:p>
                      <a:r>
                        <a:rPr lang="en-US" sz="1000" dirty="0"/>
                        <a:t>✗</a:t>
                      </a:r>
                    </a:p>
                  </a:txBody>
                  <a:tcPr marL="36436" marR="36436" marT="18218" marB="18218" anchor="ctr"/>
                </a:tc>
                <a:extLst>
                  <a:ext uri="{0D108BD9-81ED-4DB2-BD59-A6C34878D82A}">
                    <a16:rowId xmlns:a16="http://schemas.microsoft.com/office/drawing/2014/main" val="1286093997"/>
                  </a:ext>
                </a:extLst>
              </a:tr>
            </a:tbl>
          </a:graphicData>
        </a:graphic>
      </p:graphicFrame>
    </p:spTree>
    <p:extLst>
      <p:ext uri="{BB962C8B-B14F-4D97-AF65-F5344CB8AC3E}">
        <p14:creationId xmlns:p14="http://schemas.microsoft.com/office/powerpoint/2010/main" val="302860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FD46-9D14-7E5C-44E2-9EB98CBCC075}"/>
            </a:ext>
          </a:extLst>
        </p:cNvPr>
        <p:cNvGrpSpPr/>
        <p:nvPr/>
      </p:nvGrpSpPr>
      <p:grpSpPr>
        <a:xfrm>
          <a:off x="0" y="0"/>
          <a:ext cx="0" cy="0"/>
          <a:chOff x="0" y="0"/>
          <a:chExt cx="0" cy="0"/>
        </a:xfrm>
      </p:grpSpPr>
      <p:sp>
        <p:nvSpPr>
          <p:cNvPr id="20" name="标题 1">
            <a:extLst>
              <a:ext uri="{FF2B5EF4-FFF2-40B4-BE49-F238E27FC236}">
                <a16:creationId xmlns:a16="http://schemas.microsoft.com/office/drawing/2014/main" id="{B09208A7-23B3-84F6-3EEF-9AA9B6EEFC21}"/>
              </a:ext>
            </a:extLst>
          </p:cNvPr>
          <p:cNvSpPr txBox="1"/>
          <p:nvPr/>
        </p:nvSpPr>
        <p:spPr>
          <a:xfrm>
            <a:off x="883715" y="1466146"/>
            <a:ext cx="6259651" cy="468000"/>
          </a:xfrm>
          <a:prstGeom prst="rect">
            <a:avLst/>
          </a:prstGeom>
          <a:noFill/>
          <a:ln>
            <a:noFill/>
          </a:ln>
        </p:spPr>
        <p:txBody>
          <a:bodyPr vert="horz" wrap="square" lIns="0" tIns="0" rIns="0" bIns="0" rtlCol="0" anchor="ctr"/>
          <a:lstStyle/>
          <a:p>
            <a:pPr>
              <a:buClr>
                <a:schemeClr val="dk1"/>
              </a:buClr>
              <a:buSzPts val="4500"/>
            </a:pPr>
            <a:r>
              <a:rPr lang="en-US" altLang="zh-CN" sz="4500" dirty="0">
                <a:solidFill>
                  <a:schemeClr val="dk1"/>
                </a:solidFill>
                <a:latin typeface="Poppins ExtraBold"/>
                <a:cs typeface="Poppins ExtraBold"/>
              </a:rPr>
              <a:t>Tools </a:t>
            </a:r>
            <a:endParaRPr lang="zh-CN" altLang="en-US" sz="4500" dirty="0">
              <a:solidFill>
                <a:schemeClr val="dk1"/>
              </a:solidFill>
              <a:latin typeface="Poppins ExtraBold"/>
              <a:cs typeface="Poppins ExtraBold"/>
            </a:endParaRPr>
          </a:p>
        </p:txBody>
      </p:sp>
      <p:pic>
        <p:nvPicPr>
          <p:cNvPr id="1026" name="Picture 2" descr="GitHub - QwenLM/Qwen3: Qwen3 is the large language model ...">
            <a:extLst>
              <a:ext uri="{FF2B5EF4-FFF2-40B4-BE49-F238E27FC236}">
                <a16:creationId xmlns:a16="http://schemas.microsoft.com/office/drawing/2014/main" id="{8776FB53-250E-537A-8496-C2E9DDB0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19" y="1978618"/>
            <a:ext cx="2331901" cy="919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2D04EE-FB89-B255-47F1-122BB16E6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749" y="2104401"/>
            <a:ext cx="2533462" cy="539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crosoft Copilot Logo (chatbot | 01) - PNG Logo Vector Brand Downloads  (SVG, EPS)">
            <a:extLst>
              <a:ext uri="{FF2B5EF4-FFF2-40B4-BE49-F238E27FC236}">
                <a16:creationId xmlns:a16="http://schemas.microsoft.com/office/drawing/2014/main" id="{B6A44B92-051D-A38B-EBDF-D71E544DE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6457" y="1800494"/>
            <a:ext cx="1924955" cy="12030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ok Logo PNG HD Download With Transparent Background | PNGHDPro">
            <a:extLst>
              <a:ext uri="{FF2B5EF4-FFF2-40B4-BE49-F238E27FC236}">
                <a16:creationId xmlns:a16="http://schemas.microsoft.com/office/drawing/2014/main" id="{D2238557-F692-7D03-4CCB-403D185549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804" b="23908"/>
          <a:stretch>
            <a:fillRect/>
          </a:stretch>
        </p:blipFill>
        <p:spPr bwMode="auto">
          <a:xfrm>
            <a:off x="9403112" y="1800496"/>
            <a:ext cx="2021670" cy="1097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C1A879-B9B8-5332-D54E-3225247042E5}"/>
              </a:ext>
            </a:extLst>
          </p:cNvPr>
          <p:cNvSpPr txBox="1"/>
          <p:nvPr/>
        </p:nvSpPr>
        <p:spPr>
          <a:xfrm>
            <a:off x="883715" y="3041464"/>
            <a:ext cx="2839199" cy="3108543"/>
          </a:xfrm>
          <a:prstGeom prst="rect">
            <a:avLst/>
          </a:prstGeom>
          <a:noFill/>
        </p:spPr>
        <p:txBody>
          <a:bodyPr wrap="square">
            <a:spAutoFit/>
          </a:bodyPr>
          <a:lstStyle/>
          <a:p>
            <a:r>
              <a:rPr lang="en-HK" sz="1400" b="0" i="0" dirty="0">
                <a:solidFill>
                  <a:srgbClr val="0A0A0A"/>
                </a:solidFill>
                <a:effectLst/>
                <a:latin typeface="Google Sans"/>
              </a:rPr>
              <a:t>Qwen is </a:t>
            </a:r>
            <a:r>
              <a:rPr lang="en-HK" sz="1400" dirty="0">
                <a:effectLst/>
              </a:rPr>
              <a:t>a family of large, multilingual, and multimodal artificial intelligence (AI) models developed by </a:t>
            </a:r>
            <a:r>
              <a:rPr lang="en-HK" sz="1400" b="0" dirty="0">
                <a:solidFill>
                  <a:srgbClr val="1A0DAB"/>
                </a:solidFill>
                <a:effectLst/>
                <a:hlinkClick r:id="rId7"/>
              </a:rPr>
              <a:t>Alibaba Cloud</a:t>
            </a:r>
            <a:r>
              <a:rPr lang="en-HK" sz="1400" dirty="0">
                <a:effectLst/>
              </a:rPr>
              <a:t>, the cloud computing subsidiary of the Chinese tech giant, Alibaba Group</a:t>
            </a:r>
            <a:r>
              <a:rPr lang="en-HK" sz="1400" b="0" i="0" dirty="0">
                <a:solidFill>
                  <a:srgbClr val="0A0A0A"/>
                </a:solidFill>
                <a:effectLst/>
                <a:latin typeface="Google Sans"/>
              </a:rPr>
              <a:t>. The name "Qwen" (</a:t>
            </a:r>
            <a:r>
              <a:rPr lang="zh-TW" altLang="en-US" sz="1400" b="0" i="0" dirty="0">
                <a:solidFill>
                  <a:srgbClr val="0A0A0A"/>
                </a:solidFill>
                <a:effectLst/>
                <a:latin typeface="Google Sans"/>
              </a:rPr>
              <a:t>通义千问</a:t>
            </a:r>
            <a:r>
              <a:rPr lang="en-US" altLang="zh-TW" sz="1400" b="0" i="0" dirty="0">
                <a:solidFill>
                  <a:srgbClr val="0A0A0A"/>
                </a:solidFill>
                <a:effectLst/>
                <a:latin typeface="Google Sans"/>
              </a:rPr>
              <a:t>) </a:t>
            </a:r>
            <a:r>
              <a:rPr lang="en-HK" sz="1400" b="0" i="0" dirty="0">
                <a:solidFill>
                  <a:srgbClr val="0A0A0A"/>
                </a:solidFill>
                <a:effectLst/>
                <a:latin typeface="Google Sans"/>
              </a:rPr>
              <a:t>translates to "thousand questions with general meaning," reflecting its broad capabilities. The Qwen models are designed for a wide array of applications, including content generation, coding, and data analysis.</a:t>
            </a:r>
            <a:endParaRPr lang="en-HK" sz="1400" dirty="0"/>
          </a:p>
        </p:txBody>
      </p:sp>
      <p:sp>
        <p:nvSpPr>
          <p:cNvPr id="6" name="TextBox 5">
            <a:extLst>
              <a:ext uri="{FF2B5EF4-FFF2-40B4-BE49-F238E27FC236}">
                <a16:creationId xmlns:a16="http://schemas.microsoft.com/office/drawing/2014/main" id="{028AD066-DA41-FB54-EF68-114A1A7C563F}"/>
              </a:ext>
            </a:extLst>
          </p:cNvPr>
          <p:cNvSpPr txBox="1"/>
          <p:nvPr/>
        </p:nvSpPr>
        <p:spPr>
          <a:xfrm>
            <a:off x="3810000" y="3041464"/>
            <a:ext cx="2286000" cy="954107"/>
          </a:xfrm>
          <a:prstGeom prst="rect">
            <a:avLst/>
          </a:prstGeom>
          <a:noFill/>
        </p:spPr>
        <p:txBody>
          <a:bodyPr wrap="square">
            <a:spAutoFit/>
          </a:bodyPr>
          <a:lstStyle/>
          <a:p>
            <a:r>
              <a:rPr lang="en-US" sz="1400" dirty="0"/>
              <a:t>Copilot is an umbrella brand for various generative AI assistants developed by </a:t>
            </a:r>
            <a:r>
              <a:rPr lang="en-US" sz="1400" b="1" dirty="0">
                <a:effectLst/>
              </a:rPr>
              <a:t>Microsoft</a:t>
            </a:r>
            <a:r>
              <a:rPr lang="en-US" sz="1400" b="0" i="0" dirty="0">
                <a:solidFill>
                  <a:srgbClr val="0A0A0A"/>
                </a:solidFill>
                <a:effectLst/>
                <a:latin typeface="Google Sans"/>
              </a:rPr>
              <a:t>.</a:t>
            </a:r>
            <a:endParaRPr lang="en-HK" sz="1400" dirty="0"/>
          </a:p>
        </p:txBody>
      </p:sp>
      <p:sp>
        <p:nvSpPr>
          <p:cNvPr id="8" name="TextBox 7">
            <a:extLst>
              <a:ext uri="{FF2B5EF4-FFF2-40B4-BE49-F238E27FC236}">
                <a16:creationId xmlns:a16="http://schemas.microsoft.com/office/drawing/2014/main" id="{ED66BB4D-4FA4-EE4F-7348-F0CF2940A3BD}"/>
              </a:ext>
            </a:extLst>
          </p:cNvPr>
          <p:cNvSpPr txBox="1"/>
          <p:nvPr/>
        </p:nvSpPr>
        <p:spPr>
          <a:xfrm>
            <a:off x="6311733" y="2918924"/>
            <a:ext cx="2839199" cy="2031325"/>
          </a:xfrm>
          <a:prstGeom prst="rect">
            <a:avLst/>
          </a:prstGeom>
          <a:noFill/>
        </p:spPr>
        <p:txBody>
          <a:bodyPr wrap="square">
            <a:spAutoFit/>
          </a:bodyPr>
          <a:lstStyle/>
          <a:p>
            <a:r>
              <a:rPr lang="en-US" sz="1400" b="0" i="0" dirty="0">
                <a:solidFill>
                  <a:srgbClr val="0A0A0A"/>
                </a:solidFill>
                <a:effectLst/>
                <a:latin typeface="Google Sans"/>
              </a:rPr>
              <a:t>DeepSeek (深度求索) is a </a:t>
            </a:r>
            <a:r>
              <a:rPr lang="en-US" sz="1400" dirty="0"/>
              <a:t>Chinese artificial intelligence company focused on developing advanced, efficient, and open-source large language models (LLMs)</a:t>
            </a:r>
            <a:r>
              <a:rPr lang="en-US" sz="1400" b="0" i="0" dirty="0">
                <a:solidFill>
                  <a:srgbClr val="0A0A0A"/>
                </a:solidFill>
                <a:effectLst/>
                <a:latin typeface="Google Sans"/>
              </a:rPr>
              <a:t>. Founded in 2023 and based in Hangzhou, it was established by a co-founder of the quantitative investment firm High-Flyer Quant.</a:t>
            </a:r>
            <a:endParaRPr lang="en-HK" sz="1400" dirty="0"/>
          </a:p>
        </p:txBody>
      </p:sp>
      <p:sp>
        <p:nvSpPr>
          <p:cNvPr id="10" name="TextBox 9">
            <a:extLst>
              <a:ext uri="{FF2B5EF4-FFF2-40B4-BE49-F238E27FC236}">
                <a16:creationId xmlns:a16="http://schemas.microsoft.com/office/drawing/2014/main" id="{DBB126C9-5B3C-E4E4-7150-33338A662FCC}"/>
              </a:ext>
            </a:extLst>
          </p:cNvPr>
          <p:cNvSpPr txBox="1"/>
          <p:nvPr/>
        </p:nvSpPr>
        <p:spPr>
          <a:xfrm>
            <a:off x="9403112" y="2918924"/>
            <a:ext cx="2286000" cy="2246769"/>
          </a:xfrm>
          <a:prstGeom prst="rect">
            <a:avLst/>
          </a:prstGeom>
          <a:noFill/>
        </p:spPr>
        <p:txBody>
          <a:bodyPr wrap="square">
            <a:spAutoFit/>
          </a:bodyPr>
          <a:lstStyle/>
          <a:p>
            <a:r>
              <a:rPr lang="en-US" sz="1400" dirty="0"/>
              <a:t>Grok is an artificial intelligence (AI) chatbot developed by </a:t>
            </a:r>
            <a:r>
              <a:rPr lang="en-US" sz="1400" b="1" i="0" dirty="0">
                <a:solidFill>
                  <a:srgbClr val="0A0A0A"/>
                </a:solidFill>
                <a:effectLst/>
                <a:latin typeface="Google Sans"/>
              </a:rPr>
              <a:t>xAI</a:t>
            </a:r>
            <a:r>
              <a:rPr lang="en-US" sz="1400" b="0" i="0" dirty="0">
                <a:solidFill>
                  <a:srgbClr val="0A0A0A"/>
                </a:solidFill>
                <a:effectLst/>
                <a:latin typeface="Google Sans"/>
              </a:rPr>
              <a:t>, a company founded by Elon Musk in 2023. Inspired by the sci-fi novel </a:t>
            </a:r>
            <a:r>
              <a:rPr lang="en-US" sz="1400" b="0" i="1" dirty="0">
                <a:solidFill>
                  <a:srgbClr val="0A0A0A"/>
                </a:solidFill>
                <a:effectLst/>
                <a:latin typeface="Google Sans"/>
              </a:rPr>
              <a:t>The Hitchhiker's Guide to the Galaxy</a:t>
            </a:r>
            <a:r>
              <a:rPr lang="en-US" sz="1400" b="0" i="0" dirty="0">
                <a:solidFill>
                  <a:srgbClr val="0A0A0A"/>
                </a:solidFill>
                <a:effectLst/>
                <a:latin typeface="Google Sans"/>
              </a:rPr>
              <a:t>, Grok is known for its distinct and often rebellious personality.</a:t>
            </a:r>
            <a:endParaRPr lang="en-HK" sz="1400" dirty="0"/>
          </a:p>
        </p:txBody>
      </p:sp>
    </p:spTree>
    <p:extLst>
      <p:ext uri="{BB962C8B-B14F-4D97-AF65-F5344CB8AC3E}">
        <p14:creationId xmlns:p14="http://schemas.microsoft.com/office/powerpoint/2010/main" val="278512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7A689-D151-DCE1-AC5B-5AE69E7A69E2}"/>
            </a:ext>
          </a:extLst>
        </p:cNvPr>
        <p:cNvGrpSpPr/>
        <p:nvPr/>
      </p:nvGrpSpPr>
      <p:grpSpPr>
        <a:xfrm>
          <a:off x="0" y="0"/>
          <a:ext cx="0" cy="0"/>
          <a:chOff x="0" y="0"/>
          <a:chExt cx="0" cy="0"/>
        </a:xfrm>
      </p:grpSpPr>
      <p:sp>
        <p:nvSpPr>
          <p:cNvPr id="17" name="标题 1">
            <a:extLst>
              <a:ext uri="{FF2B5EF4-FFF2-40B4-BE49-F238E27FC236}">
                <a16:creationId xmlns:a16="http://schemas.microsoft.com/office/drawing/2014/main" id="{9B444B33-B4A4-0496-761D-5131C53766A4}"/>
              </a:ext>
            </a:extLst>
          </p:cNvPr>
          <p:cNvSpPr txBox="1"/>
          <p:nvPr/>
        </p:nvSpPr>
        <p:spPr>
          <a:xfrm>
            <a:off x="435156" y="435721"/>
            <a:ext cx="6247942" cy="991142"/>
          </a:xfrm>
          <a:prstGeom prst="rect">
            <a:avLst/>
          </a:prstGeom>
          <a:noFill/>
          <a:ln>
            <a:noFill/>
          </a:ln>
        </p:spPr>
        <p:txBody>
          <a:bodyPr vert="horz" wrap="square" lIns="0" tIns="0" rIns="0" bIns="0" rtlCol="0" anchor="ctr"/>
          <a:lstStyle/>
          <a:p>
            <a:pPr>
              <a:lnSpc>
                <a:spcPct val="80000"/>
              </a:lnSpc>
              <a:buClr>
                <a:schemeClr val="dk1"/>
              </a:buClr>
              <a:buSzPts val="3200"/>
            </a:pPr>
            <a:r>
              <a:rPr lang="en-US" altLang="zh-TW" sz="7400" dirty="0">
                <a:solidFill>
                  <a:schemeClr val="dk1"/>
                </a:solidFill>
                <a:latin typeface="Poppins ExtraBold"/>
                <a:cs typeface="Poppins ExtraBold"/>
              </a:rPr>
              <a:t>LMArena</a:t>
            </a:r>
            <a:endParaRPr lang="zh-CN" altLang="en-US" sz="7400" dirty="0">
              <a:solidFill>
                <a:schemeClr val="dk1"/>
              </a:solidFill>
              <a:latin typeface="Poppins ExtraBold"/>
              <a:cs typeface="Poppins ExtraBold"/>
            </a:endParaRPr>
          </a:p>
        </p:txBody>
      </p:sp>
      <p:sp>
        <p:nvSpPr>
          <p:cNvPr id="5" name="TextBox 4">
            <a:extLst>
              <a:ext uri="{FF2B5EF4-FFF2-40B4-BE49-F238E27FC236}">
                <a16:creationId xmlns:a16="http://schemas.microsoft.com/office/drawing/2014/main" id="{745D9E33-E905-B4E9-6430-D356DFB0CABC}"/>
              </a:ext>
            </a:extLst>
          </p:cNvPr>
          <p:cNvSpPr txBox="1"/>
          <p:nvPr/>
        </p:nvSpPr>
        <p:spPr>
          <a:xfrm>
            <a:off x="351339" y="1272974"/>
            <a:ext cx="6164528" cy="307777"/>
          </a:xfrm>
          <a:prstGeom prst="rect">
            <a:avLst/>
          </a:prstGeom>
          <a:noFill/>
        </p:spPr>
        <p:txBody>
          <a:bodyPr wrap="square">
            <a:spAutoFit/>
          </a:bodyPr>
          <a:lstStyle/>
          <a:p>
            <a:r>
              <a:rPr lang="en-HK" dirty="0">
                <a:hlinkClick r:id="rId2"/>
              </a:rPr>
              <a:t>https://lmarena.ai/leaderboard</a:t>
            </a:r>
            <a:endParaRPr lang="en-HK" dirty="0"/>
          </a:p>
        </p:txBody>
      </p:sp>
      <p:pic>
        <p:nvPicPr>
          <p:cNvPr id="7" name="Picture 6">
            <a:extLst>
              <a:ext uri="{FF2B5EF4-FFF2-40B4-BE49-F238E27FC236}">
                <a16:creationId xmlns:a16="http://schemas.microsoft.com/office/drawing/2014/main" id="{DFFF5CB8-86D1-E3C4-50BF-A72F0DF97A50}"/>
              </a:ext>
            </a:extLst>
          </p:cNvPr>
          <p:cNvPicPr>
            <a:picLocks noChangeAspect="1"/>
          </p:cNvPicPr>
          <p:nvPr/>
        </p:nvPicPr>
        <p:blipFill>
          <a:blip r:embed="rId3"/>
          <a:stretch>
            <a:fillRect/>
          </a:stretch>
        </p:blipFill>
        <p:spPr>
          <a:xfrm>
            <a:off x="1180333" y="1819146"/>
            <a:ext cx="9831333" cy="4713597"/>
          </a:xfrm>
          <a:prstGeom prst="rect">
            <a:avLst/>
          </a:prstGeom>
          <a:ln w="76200">
            <a:solidFill>
              <a:schemeClr val="tx1"/>
            </a:solidFill>
          </a:ln>
        </p:spPr>
      </p:pic>
    </p:spTree>
    <p:extLst>
      <p:ext uri="{BB962C8B-B14F-4D97-AF65-F5344CB8AC3E}">
        <p14:creationId xmlns:p14="http://schemas.microsoft.com/office/powerpoint/2010/main" val="117567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80A2F-1874-EB98-1F61-3151444ECE7F}"/>
            </a:ext>
          </a:extLst>
        </p:cNvPr>
        <p:cNvGrpSpPr/>
        <p:nvPr/>
      </p:nvGrpSpPr>
      <p:grpSpPr>
        <a:xfrm>
          <a:off x="0" y="0"/>
          <a:ext cx="0" cy="0"/>
          <a:chOff x="0" y="0"/>
          <a:chExt cx="0" cy="0"/>
        </a:xfrm>
      </p:grpSpPr>
      <p:sp>
        <p:nvSpPr>
          <p:cNvPr id="20" name="标题 1">
            <a:extLst>
              <a:ext uri="{FF2B5EF4-FFF2-40B4-BE49-F238E27FC236}">
                <a16:creationId xmlns:a16="http://schemas.microsoft.com/office/drawing/2014/main" id="{A3383305-9E2B-A884-708B-BFF8C913922E}"/>
              </a:ext>
            </a:extLst>
          </p:cNvPr>
          <p:cNvSpPr txBox="1"/>
          <p:nvPr/>
        </p:nvSpPr>
        <p:spPr>
          <a:xfrm>
            <a:off x="1219200" y="1188890"/>
            <a:ext cx="4756107" cy="468000"/>
          </a:xfrm>
          <a:prstGeom prst="rect">
            <a:avLst/>
          </a:prstGeom>
          <a:noFill/>
          <a:ln>
            <a:noFill/>
          </a:ln>
        </p:spPr>
        <p:txBody>
          <a:bodyPr vert="horz" wrap="square" lIns="0" tIns="0" rIns="0" bIns="0" rtlCol="0" anchor="ctr"/>
          <a:lstStyle/>
          <a:p>
            <a:pPr>
              <a:buClr>
                <a:schemeClr val="dk1"/>
              </a:buClr>
              <a:buSzPts val="4500"/>
            </a:pPr>
            <a:r>
              <a:rPr lang="en-US" altLang="zh-CN" sz="4500" dirty="0">
                <a:solidFill>
                  <a:schemeClr val="dk1"/>
                </a:solidFill>
                <a:latin typeface="Poppins ExtraBold"/>
                <a:cs typeface="Poppins ExtraBold"/>
              </a:rPr>
              <a:t>Tools</a:t>
            </a:r>
            <a:endParaRPr lang="zh-CN" altLang="en-US" sz="4500" dirty="0">
              <a:solidFill>
                <a:schemeClr val="dk1"/>
              </a:solidFill>
              <a:latin typeface="Poppins ExtraBold"/>
              <a:cs typeface="Poppins ExtraBold"/>
            </a:endParaRPr>
          </a:p>
        </p:txBody>
      </p:sp>
      <p:sp>
        <p:nvSpPr>
          <p:cNvPr id="4" name="TextBox 3">
            <a:extLst>
              <a:ext uri="{FF2B5EF4-FFF2-40B4-BE49-F238E27FC236}">
                <a16:creationId xmlns:a16="http://schemas.microsoft.com/office/drawing/2014/main" id="{0AB501B3-9897-BB82-B1C1-F2C630B43B8D}"/>
              </a:ext>
            </a:extLst>
          </p:cNvPr>
          <p:cNvSpPr txBox="1"/>
          <p:nvPr/>
        </p:nvSpPr>
        <p:spPr>
          <a:xfrm>
            <a:off x="4616600" y="2222870"/>
            <a:ext cx="5652112" cy="2308324"/>
          </a:xfrm>
          <a:prstGeom prst="rect">
            <a:avLst/>
          </a:prstGeom>
          <a:noFill/>
        </p:spPr>
        <p:txBody>
          <a:bodyPr wrap="square">
            <a:spAutoFit/>
          </a:bodyPr>
          <a:lstStyle/>
          <a:p>
            <a:pPr>
              <a:buFont typeface="Arial"/>
              <a:buNone/>
            </a:pPr>
            <a:r>
              <a:rPr lang="en-US" dirty="0">
                <a:hlinkClick r:id="rId2">
                  <a:extLst>
                    <a:ext uri="{A12FA001-AC4F-418D-AE19-62706E023703}">
                      <ahyp:hlinkClr xmlns:ahyp="http://schemas.microsoft.com/office/drawing/2018/hyperlinkcolor" val="tx"/>
                    </a:ext>
                  </a:extLst>
                </a:hlinkClick>
              </a:rPr>
              <a:t>Scite</a:t>
            </a:r>
            <a:r>
              <a:rPr lang="en-US" dirty="0">
                <a:hlinkClick r:id="rId3">
                  <a:extLst>
                    <a:ext uri="{A12FA001-AC4F-418D-AE19-62706E023703}">
                      <ahyp:hlinkClr xmlns:ahyp="http://schemas.microsoft.com/office/drawing/2018/hyperlinkcolor" val="tx"/>
                    </a:ext>
                  </a:extLst>
                </a:hlinkClick>
              </a:rPr>
              <a:t>_</a:t>
            </a:r>
            <a:r>
              <a:rPr lang="en-US" dirty="0"/>
              <a:t> helps you understand an article by extracting its citations and determining whether it has received support, mentions, or contrasting references from other publications. With the Smart Citations feature, you not only know the number of citations an article has received but also the specific context in which those citations occur. </a:t>
            </a:r>
          </a:p>
          <a:p>
            <a:pPr>
              <a:buFont typeface="Arial"/>
              <a:buNone/>
            </a:pPr>
            <a:r>
              <a:rPr lang="en-US" b="1" dirty="0"/>
              <a:t>Note: EdUHK Library has a subscription.</a:t>
            </a:r>
          </a:p>
        </p:txBody>
      </p:sp>
      <p:pic>
        <p:nvPicPr>
          <p:cNvPr id="5" name="Picture 2">
            <a:extLst>
              <a:ext uri="{FF2B5EF4-FFF2-40B4-BE49-F238E27FC236}">
                <a16:creationId xmlns:a16="http://schemas.microsoft.com/office/drawing/2014/main" id="{C42D4C2A-959F-7023-B8D5-2293C47B04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28" t="27692" r="-4328" b="27560"/>
          <a:stretch>
            <a:fillRect/>
          </a:stretch>
        </p:blipFill>
        <p:spPr bwMode="auto">
          <a:xfrm>
            <a:off x="1352192" y="2224187"/>
            <a:ext cx="2143125" cy="95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372928" y="1304925"/>
            <a:ext cx="7740651" cy="1076325"/>
          </a:xfrm>
          <a:prstGeom prst="roundRect">
            <a:avLst>
              <a:gd name="adj" fmla="val 6270"/>
            </a:avLst>
          </a:prstGeom>
          <a:solidFill>
            <a:schemeClr val="accent4">
              <a:lumMod val="60000"/>
              <a:lumOff val="40000"/>
            </a:schemeClr>
          </a:solidFill>
          <a:ln w="12700" cap="flat">
            <a:noFill/>
            <a:miter/>
          </a:ln>
          <a:effectLst>
            <a:outerShdw blurRad="431800" dist="266700" dir="2520000" sx="97000" sy="97000" algn="l" rotWithShape="0">
              <a:schemeClr val="accent1">
                <a:lumMod val="50000"/>
                <a:alpha val="22000"/>
              </a:schemeClr>
            </a:outerShdw>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2571750" y="1605214"/>
            <a:ext cx="7347585" cy="638876"/>
          </a:xfrm>
          <a:prstGeom prst="rect">
            <a:avLst/>
          </a:prstGeom>
          <a:noFill/>
          <a:ln>
            <a:noFill/>
          </a:ln>
        </p:spPr>
        <p:txBody>
          <a:bodyPr vert="horz" wrap="square" lIns="0" tIns="0" rIns="0" bIns="0" rtlCol="0" anchor="t"/>
          <a:lstStyle/>
          <a:p>
            <a:pPr algn="l"/>
            <a:r>
              <a:rPr kumimoji="1" lang="en-US" altLang="zh-TW" sz="2800" dirty="0">
                <a:ln w="12700">
                  <a:noFill/>
                </a:ln>
                <a:solidFill>
                  <a:srgbClr val="FFFFFF">
                    <a:alpha val="100000"/>
                  </a:srgbClr>
                </a:solidFill>
                <a:latin typeface="poppins-bold"/>
                <a:ea typeface="poppins-bold"/>
                <a:cs typeface="poppins-bold"/>
              </a:rPr>
              <a:t>Should university libraries allow pets?</a:t>
            </a:r>
            <a:endParaRPr kumimoji="1" lang="zh-CN" altLang="en-US" sz="3200" dirty="0"/>
          </a:p>
        </p:txBody>
      </p:sp>
      <p:sp>
        <p:nvSpPr>
          <p:cNvPr id="19" name="标题 1"/>
          <p:cNvSpPr txBox="1"/>
          <p:nvPr/>
        </p:nvSpPr>
        <p:spPr>
          <a:xfrm>
            <a:off x="781050" y="406540"/>
            <a:ext cx="10671175" cy="468000"/>
          </a:xfrm>
          <a:prstGeom prst="rect">
            <a:avLst/>
          </a:prstGeom>
          <a:noFill/>
          <a:ln>
            <a:noFill/>
          </a:ln>
        </p:spPr>
        <p:txBody>
          <a:bodyPr vert="horz" wrap="square" lIns="0" tIns="0" rIns="0" bIns="0" rtlCol="0" anchor="ctr"/>
          <a:lstStyle/>
          <a:p>
            <a:r>
              <a:rPr kumimoji="1" lang="en-US" altLang="zh-TW" sz="2800" dirty="0">
                <a:ln w="12700">
                  <a:noFill/>
                </a:ln>
                <a:solidFill>
                  <a:srgbClr val="262626">
                    <a:alpha val="100000"/>
                  </a:srgbClr>
                </a:solidFill>
                <a:latin typeface="poppins-bold"/>
                <a:ea typeface="poppins-bold"/>
                <a:cs typeface="poppins-bold"/>
              </a:rPr>
              <a:t>Hands-on Activity: Mini-research</a:t>
            </a:r>
            <a:endParaRPr kumimoji="1" lang="zh-CN" altLang="en-US" dirty="0"/>
          </a:p>
        </p:txBody>
      </p:sp>
      <p:sp>
        <p:nvSpPr>
          <p:cNvPr id="20" name="标题 1"/>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3" name="Picture 2" descr="A group of cats sitting next to a computer&#10;&#10;AI-generated content may be incorrect.">
            <a:extLst>
              <a:ext uri="{FF2B5EF4-FFF2-40B4-BE49-F238E27FC236}">
                <a16:creationId xmlns:a16="http://schemas.microsoft.com/office/drawing/2014/main" id="{90626CDD-613B-91AD-CC98-81E462E6D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50" y="1600200"/>
            <a:ext cx="8029575" cy="5353050"/>
          </a:xfrm>
          <a:prstGeom prst="rect">
            <a:avLst/>
          </a:prstGeom>
        </p:spPr>
      </p:pic>
      <p:sp>
        <p:nvSpPr>
          <p:cNvPr id="6" name="TextBox 5">
            <a:extLst>
              <a:ext uri="{FF2B5EF4-FFF2-40B4-BE49-F238E27FC236}">
                <a16:creationId xmlns:a16="http://schemas.microsoft.com/office/drawing/2014/main" id="{1C4ED873-E2EC-BE22-FFC4-5E41DA1AC1B1}"/>
              </a:ext>
            </a:extLst>
          </p:cNvPr>
          <p:cNvSpPr txBox="1"/>
          <p:nvPr/>
        </p:nvSpPr>
        <p:spPr>
          <a:xfrm>
            <a:off x="289963" y="6287526"/>
            <a:ext cx="3635156" cy="276999"/>
          </a:xfrm>
          <a:prstGeom prst="rect">
            <a:avLst/>
          </a:prstGeom>
          <a:noFill/>
        </p:spPr>
        <p:txBody>
          <a:bodyPr wrap="square">
            <a:spAutoFit/>
          </a:bodyPr>
          <a:lstStyle/>
          <a:p>
            <a:r>
              <a:rPr lang="en-HK" sz="1200" dirty="0"/>
              <a:t>Image generated by using </a:t>
            </a:r>
            <a:r>
              <a:rPr lang="en-US" altLang="zh-TW" sz="1200" dirty="0"/>
              <a:t>Sora</a:t>
            </a:r>
            <a:r>
              <a:rPr lang="zh-TW" altLang="en-US" sz="1200" dirty="0"/>
              <a:t> </a:t>
            </a:r>
            <a:r>
              <a:rPr lang="en-US" sz="1200" dirty="0"/>
              <a:t>(OpenAI, 2024b)</a:t>
            </a:r>
            <a:r>
              <a:rPr lang="zh-TW" altLang="en-US" sz="1200" dirty="0"/>
              <a:t> </a:t>
            </a:r>
            <a:endParaRPr lang="en-HK" sz="1200" dirty="0"/>
          </a:p>
        </p:txBody>
      </p:sp>
      <p:sp>
        <p:nvSpPr>
          <p:cNvPr id="9" name="TextBox 8">
            <a:extLst>
              <a:ext uri="{FF2B5EF4-FFF2-40B4-BE49-F238E27FC236}">
                <a16:creationId xmlns:a16="http://schemas.microsoft.com/office/drawing/2014/main" id="{1E84C07A-D6C2-ADBB-1F90-2210EA4BD1D9}"/>
              </a:ext>
            </a:extLst>
          </p:cNvPr>
          <p:cNvSpPr txBox="1"/>
          <p:nvPr/>
        </p:nvSpPr>
        <p:spPr>
          <a:xfrm>
            <a:off x="352426" y="4985861"/>
            <a:ext cx="3219450" cy="1277273"/>
          </a:xfrm>
          <a:prstGeom prst="rect">
            <a:avLst/>
          </a:prstGeom>
          <a:noFill/>
        </p:spPr>
        <p:txBody>
          <a:bodyPr wrap="square">
            <a:spAutoFit/>
          </a:bodyPr>
          <a:lstStyle/>
          <a:p>
            <a:r>
              <a:rPr lang="en-US" sz="1100" b="1" dirty="0"/>
              <a:t>Prompt:</a:t>
            </a:r>
          </a:p>
          <a:p>
            <a:r>
              <a:rPr lang="en-US" sz="1100" dirty="0"/>
              <a:t>"Create a hyper-realistic, high-resolution image of three super cute, chubby little cats working on a notebook computer. The full shape of both the cats and the computer should be clearly visible. The image should have no background, but include natural object shadows if needed."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5D4B3-9961-7BA4-04F3-83A9D71A66C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7A404D0-5EAB-6F5B-358F-93764ECA23EB}"/>
              </a:ext>
            </a:extLst>
          </p:cNvPr>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a:extLst>
              <a:ext uri="{FF2B5EF4-FFF2-40B4-BE49-F238E27FC236}">
                <a16:creationId xmlns:a16="http://schemas.microsoft.com/office/drawing/2014/main" id="{E8936A43-0B9D-133C-09D8-82148F6D33D5}"/>
              </a:ext>
            </a:extLst>
          </p:cNvPr>
          <p:cNvSpPr txBox="1"/>
          <p:nvPr/>
        </p:nvSpPr>
        <p:spPr>
          <a:xfrm>
            <a:off x="-2815772" y="-1770743"/>
            <a:ext cx="4325257" cy="4325257"/>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4" name="标题 1">
            <a:extLst>
              <a:ext uri="{FF2B5EF4-FFF2-40B4-BE49-F238E27FC236}">
                <a16:creationId xmlns:a16="http://schemas.microsoft.com/office/drawing/2014/main" id="{4F3B6418-495B-6A5A-C015-5667455245D2}"/>
              </a:ext>
            </a:extLst>
          </p:cNvPr>
          <p:cNvSpPr txBox="1"/>
          <p:nvPr/>
        </p:nvSpPr>
        <p:spPr>
          <a:xfrm>
            <a:off x="10087430" y="-377370"/>
            <a:ext cx="2772228" cy="2772228"/>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5" name="标题 1">
            <a:extLst>
              <a:ext uri="{FF2B5EF4-FFF2-40B4-BE49-F238E27FC236}">
                <a16:creationId xmlns:a16="http://schemas.microsoft.com/office/drawing/2014/main" id="{D5239ED8-FAFC-9B72-E683-8FFDF2C939C3}"/>
              </a:ext>
            </a:extLst>
          </p:cNvPr>
          <p:cNvSpPr txBox="1"/>
          <p:nvPr/>
        </p:nvSpPr>
        <p:spPr>
          <a:xfrm>
            <a:off x="9056915" y="4463143"/>
            <a:ext cx="4325257" cy="4325257"/>
          </a:xfrm>
          <a:prstGeom prst="ellipse">
            <a:avLst/>
          </a:prstGeom>
          <a:noFill/>
          <a:ln w="25400" cap="sq">
            <a:solidFill>
              <a:schemeClr val="tx1">
                <a:lumMod val="65000"/>
                <a:lumOff val="35000"/>
              </a:schemeClr>
            </a:solidFill>
            <a:miter/>
          </a:ln>
        </p:spPr>
        <p:txBody>
          <a:bodyPr vert="horz" wrap="square" lIns="91440" tIns="45720" rIns="91440" bIns="45720" rtlCol="0" anchor="ctr"/>
          <a:lstStyle/>
          <a:p>
            <a:pPr algn="ctr"/>
            <a:endParaRPr kumimoji="1" lang="zh-CN" altLang="en-US"/>
          </a:p>
        </p:txBody>
      </p:sp>
      <p:sp>
        <p:nvSpPr>
          <p:cNvPr id="6" name="标题 1">
            <a:extLst>
              <a:ext uri="{FF2B5EF4-FFF2-40B4-BE49-F238E27FC236}">
                <a16:creationId xmlns:a16="http://schemas.microsoft.com/office/drawing/2014/main" id="{B86E13A8-E967-8BA0-A676-7EDD8585A99F}"/>
              </a:ext>
            </a:extLst>
          </p:cNvPr>
          <p:cNvSpPr txBox="1"/>
          <p:nvPr/>
        </p:nvSpPr>
        <p:spPr>
          <a:xfrm>
            <a:off x="899886" y="692603"/>
            <a:ext cx="841829" cy="84182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a:extLst>
              <a:ext uri="{FF2B5EF4-FFF2-40B4-BE49-F238E27FC236}">
                <a16:creationId xmlns:a16="http://schemas.microsoft.com/office/drawing/2014/main" id="{DF248EEB-754E-A797-017B-89ABF009611C}"/>
              </a:ext>
            </a:extLst>
          </p:cNvPr>
          <p:cNvSpPr txBox="1"/>
          <p:nvPr/>
        </p:nvSpPr>
        <p:spPr>
          <a:xfrm>
            <a:off x="9490504" y="914400"/>
            <a:ext cx="1559204" cy="1565278"/>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a:extLst>
              <a:ext uri="{FF2B5EF4-FFF2-40B4-BE49-F238E27FC236}">
                <a16:creationId xmlns:a16="http://schemas.microsoft.com/office/drawing/2014/main" id="{269451F6-2177-5D36-9732-30E83424F3CD}"/>
              </a:ext>
            </a:extLst>
          </p:cNvPr>
          <p:cNvSpPr txBox="1"/>
          <p:nvPr/>
        </p:nvSpPr>
        <p:spPr>
          <a:xfrm>
            <a:off x="9372149" y="795584"/>
            <a:ext cx="1795914" cy="1802910"/>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9" name="标题 1">
            <a:extLst>
              <a:ext uri="{FF2B5EF4-FFF2-40B4-BE49-F238E27FC236}">
                <a16:creationId xmlns:a16="http://schemas.microsoft.com/office/drawing/2014/main" id="{9CEE5A6F-379D-1366-0D85-2F1587F3061A}"/>
              </a:ext>
            </a:extLst>
          </p:cNvPr>
          <p:cNvSpPr txBox="1"/>
          <p:nvPr/>
        </p:nvSpPr>
        <p:spPr>
          <a:xfrm>
            <a:off x="9276899" y="699963"/>
            <a:ext cx="1986414" cy="1994152"/>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0" name="标题 1">
            <a:extLst>
              <a:ext uri="{FF2B5EF4-FFF2-40B4-BE49-F238E27FC236}">
                <a16:creationId xmlns:a16="http://schemas.microsoft.com/office/drawing/2014/main" id="{8AFD1903-C71E-C32E-A578-883EBFD44C0E}"/>
              </a:ext>
            </a:extLst>
          </p:cNvPr>
          <p:cNvSpPr txBox="1"/>
          <p:nvPr/>
        </p:nvSpPr>
        <p:spPr>
          <a:xfrm>
            <a:off x="9598257" y="1029856"/>
            <a:ext cx="1329188" cy="133436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1" name="Group 10">
            <a:extLst>
              <a:ext uri="{FF2B5EF4-FFF2-40B4-BE49-F238E27FC236}">
                <a16:creationId xmlns:a16="http://schemas.microsoft.com/office/drawing/2014/main" id="{A8F105D7-E066-32DA-69FA-A8F9C9D92F18}"/>
              </a:ext>
            </a:extLst>
          </p:cNvPr>
          <p:cNvGrpSpPr/>
          <p:nvPr/>
        </p:nvGrpSpPr>
        <p:grpSpPr>
          <a:xfrm>
            <a:off x="-740656" y="5337312"/>
            <a:ext cx="2376416" cy="2385674"/>
            <a:chOff x="-740656" y="5337312"/>
            <a:chExt cx="2376416" cy="2385674"/>
          </a:xfrm>
        </p:grpSpPr>
        <p:sp>
          <p:nvSpPr>
            <p:cNvPr id="12" name="标题 1">
              <a:extLst>
                <a:ext uri="{FF2B5EF4-FFF2-40B4-BE49-F238E27FC236}">
                  <a16:creationId xmlns:a16="http://schemas.microsoft.com/office/drawing/2014/main" id="{D86474EF-07B4-98AC-29CD-A080C3BD31FC}"/>
                </a:ext>
              </a:extLst>
            </p:cNvPr>
            <p:cNvSpPr txBox="1"/>
            <p:nvPr/>
          </p:nvSpPr>
          <p:spPr>
            <a:xfrm>
              <a:off x="-485113" y="5593851"/>
              <a:ext cx="1865330" cy="1872597"/>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a:extLst>
                <a:ext uri="{FF2B5EF4-FFF2-40B4-BE49-F238E27FC236}">
                  <a16:creationId xmlns:a16="http://schemas.microsoft.com/office/drawing/2014/main" id="{8AAEA92D-993E-5780-645E-72FB0C407680}"/>
                </a:ext>
              </a:extLst>
            </p:cNvPr>
            <p:cNvSpPr txBox="1"/>
            <p:nvPr/>
          </p:nvSpPr>
          <p:spPr>
            <a:xfrm>
              <a:off x="-626705" y="5451707"/>
              <a:ext cx="2148514" cy="2156884"/>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14" name="标题 1">
              <a:extLst>
                <a:ext uri="{FF2B5EF4-FFF2-40B4-BE49-F238E27FC236}">
                  <a16:creationId xmlns:a16="http://schemas.microsoft.com/office/drawing/2014/main" id="{A0360C74-B01D-76DF-A1F3-919B15C4D129}"/>
                </a:ext>
              </a:extLst>
            </p:cNvPr>
            <p:cNvSpPr txBox="1"/>
            <p:nvPr/>
          </p:nvSpPr>
          <p:spPr>
            <a:xfrm>
              <a:off x="-740656" y="5337312"/>
              <a:ext cx="2376416" cy="2385674"/>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a:extLst>
                <a:ext uri="{FF2B5EF4-FFF2-40B4-BE49-F238E27FC236}">
                  <a16:creationId xmlns:a16="http://schemas.microsoft.com/office/drawing/2014/main" id="{17D728F5-C139-861D-C898-34F94B856F2C}"/>
                </a:ext>
              </a:extLst>
            </p:cNvPr>
            <p:cNvSpPr txBox="1"/>
            <p:nvPr/>
          </p:nvSpPr>
          <p:spPr>
            <a:xfrm>
              <a:off x="-356204" y="5731975"/>
              <a:ext cx="1590154" cy="159634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8" name="标题 1">
            <a:extLst>
              <a:ext uri="{FF2B5EF4-FFF2-40B4-BE49-F238E27FC236}">
                <a16:creationId xmlns:a16="http://schemas.microsoft.com/office/drawing/2014/main" id="{8B92FB97-E58D-259E-19B2-E776496E2B4B}"/>
              </a:ext>
            </a:extLst>
          </p:cNvPr>
          <p:cNvSpPr txBox="1"/>
          <p:nvPr/>
        </p:nvSpPr>
        <p:spPr>
          <a:xfrm>
            <a:off x="1843986" y="3134052"/>
            <a:ext cx="7405900" cy="1421873"/>
          </a:xfrm>
          <a:prstGeom prst="rect">
            <a:avLst/>
          </a:prstGeom>
          <a:noFill/>
          <a:ln>
            <a:noFill/>
          </a:ln>
        </p:spPr>
        <p:txBody>
          <a:bodyPr vert="horz" wrap="square" lIns="91440" tIns="45720" rIns="91440" bIns="45720" rtlCol="0" anchor="t"/>
          <a:lstStyle/>
          <a:p>
            <a:pPr algn="l"/>
            <a:r>
              <a:rPr kumimoji="1" lang="en-US" altLang="zh-TW" sz="4800">
                <a:ln w="12700">
                  <a:noFill/>
                </a:ln>
                <a:solidFill>
                  <a:srgbClr val="262626">
                    <a:alpha val="100000"/>
                  </a:srgbClr>
                </a:solidFill>
                <a:latin typeface="poppins-bold"/>
                <a:ea typeface="poppins-bold"/>
                <a:cs typeface="poppins-bold"/>
              </a:rPr>
              <a:t>Prompt Engineering </a:t>
            </a:r>
            <a:endParaRPr kumimoji="1" lang="zh-CN" altLang="en-US" sz="3600" dirty="0"/>
          </a:p>
        </p:txBody>
      </p:sp>
      <p:sp>
        <p:nvSpPr>
          <p:cNvPr id="17" name="标题 1">
            <a:extLst>
              <a:ext uri="{FF2B5EF4-FFF2-40B4-BE49-F238E27FC236}">
                <a16:creationId xmlns:a16="http://schemas.microsoft.com/office/drawing/2014/main" id="{D0BF7979-5437-1D76-B3B9-9231844259BD}"/>
              </a:ext>
            </a:extLst>
          </p:cNvPr>
          <p:cNvSpPr txBox="1"/>
          <p:nvPr/>
        </p:nvSpPr>
        <p:spPr>
          <a:xfrm>
            <a:off x="1843986" y="2473352"/>
            <a:ext cx="3027371" cy="937760"/>
          </a:xfrm>
          <a:prstGeom prst="rect">
            <a:avLst/>
          </a:prstGeom>
          <a:noFill/>
          <a:ln>
            <a:noFill/>
          </a:ln>
        </p:spPr>
        <p:txBody>
          <a:bodyPr vert="horz" wrap="square" lIns="91440" tIns="45720" rIns="91440" bIns="45720" rtlCol="0" anchor="t"/>
          <a:lstStyle/>
          <a:p>
            <a:pPr algn="l"/>
            <a:r>
              <a:rPr kumimoji="1" lang="en-US" altLang="zh-CN" sz="4400" dirty="0">
                <a:ln w="12700">
                  <a:noFill/>
                </a:ln>
                <a:solidFill>
                  <a:srgbClr val="262626">
                    <a:alpha val="100000"/>
                  </a:srgbClr>
                </a:solidFill>
                <a:latin typeface="Arial Narrow" panose="020B0606020202030204" pitchFamily="34" charset="0"/>
                <a:ea typeface="poppins-bold"/>
                <a:cs typeface="poppins-bold"/>
              </a:rPr>
              <a:t>PART.</a:t>
            </a:r>
            <a:endParaRPr kumimoji="1" lang="zh-CN" altLang="en-US" sz="1100" dirty="0">
              <a:latin typeface="Arial Narrow" panose="020B0606020202030204" pitchFamily="34" charset="0"/>
            </a:endParaRPr>
          </a:p>
        </p:txBody>
      </p:sp>
      <p:sp>
        <p:nvSpPr>
          <p:cNvPr id="20" name="标题 1">
            <a:extLst>
              <a:ext uri="{FF2B5EF4-FFF2-40B4-BE49-F238E27FC236}">
                <a16:creationId xmlns:a16="http://schemas.microsoft.com/office/drawing/2014/main" id="{B2B59EBE-1DA0-C12E-4DE6-3D310F9AF86D}"/>
              </a:ext>
            </a:extLst>
          </p:cNvPr>
          <p:cNvSpPr txBox="1"/>
          <p:nvPr/>
        </p:nvSpPr>
        <p:spPr>
          <a:xfrm>
            <a:off x="3251200" y="2473352"/>
            <a:ext cx="1091170" cy="937760"/>
          </a:xfrm>
          <a:prstGeom prst="rect">
            <a:avLst/>
          </a:prstGeom>
          <a:noFill/>
          <a:ln>
            <a:noFill/>
          </a:ln>
        </p:spPr>
        <p:txBody>
          <a:bodyPr vert="horz" wrap="square" lIns="91440" tIns="45720" rIns="91440" bIns="45720" rtlCol="0" anchor="t"/>
          <a:lstStyle/>
          <a:p>
            <a:pPr algn="r"/>
            <a:r>
              <a:rPr kumimoji="1" lang="en-US" altLang="zh-CN" sz="4400" dirty="0">
                <a:ln w="12700">
                  <a:noFill/>
                </a:ln>
                <a:solidFill>
                  <a:srgbClr val="262626">
                    <a:alpha val="100000"/>
                  </a:srgbClr>
                </a:solidFill>
                <a:latin typeface="Arial Narrow" panose="020B0606020202030204" pitchFamily="34" charset="0"/>
                <a:ea typeface="poppins-bold"/>
                <a:cs typeface="poppins-bold"/>
              </a:rPr>
              <a:t> 0</a:t>
            </a:r>
            <a:r>
              <a:rPr kumimoji="1" lang="en-US" altLang="zh-TW" sz="4400" dirty="0">
                <a:ln w="12700">
                  <a:noFill/>
                </a:ln>
                <a:solidFill>
                  <a:srgbClr val="262626">
                    <a:alpha val="100000"/>
                  </a:srgbClr>
                </a:solidFill>
                <a:latin typeface="Arial Narrow" panose="020B0606020202030204" pitchFamily="34" charset="0"/>
                <a:ea typeface="poppins-bold"/>
                <a:cs typeface="poppins-bold"/>
              </a:rPr>
              <a:t>4</a:t>
            </a:r>
            <a:endParaRPr kumimoji="1" lang="zh-CN" altLang="en-US" sz="1100" dirty="0">
              <a:latin typeface="Arial Narrow" panose="020B0606020202030204" pitchFamily="34" charset="0"/>
            </a:endParaRPr>
          </a:p>
        </p:txBody>
      </p:sp>
    </p:spTree>
    <p:extLst>
      <p:ext uri="{BB962C8B-B14F-4D97-AF65-F5344CB8AC3E}">
        <p14:creationId xmlns:p14="http://schemas.microsoft.com/office/powerpoint/2010/main" val="385257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815772" y="-1770743"/>
            <a:ext cx="4325257" cy="4325257"/>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10087430" y="-377370"/>
            <a:ext cx="2772228" cy="2772228"/>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9056915" y="4463143"/>
            <a:ext cx="4325257" cy="4325257"/>
          </a:xfrm>
          <a:prstGeom prst="ellipse">
            <a:avLst/>
          </a:prstGeom>
          <a:noFill/>
          <a:ln w="25400" cap="sq">
            <a:solidFill>
              <a:schemeClr val="tx1">
                <a:lumMod val="65000"/>
                <a:lumOff val="35000"/>
              </a:schemeClr>
            </a:solid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899886" y="692603"/>
            <a:ext cx="841829" cy="84182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9490504" y="914400"/>
            <a:ext cx="1559204" cy="1565278"/>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9372149" y="795584"/>
            <a:ext cx="1795914" cy="1802910"/>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9276899" y="699963"/>
            <a:ext cx="1986414" cy="1994152"/>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9598257" y="1029856"/>
            <a:ext cx="1329188" cy="133436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1" name="Group 10"/>
          <p:cNvGrpSpPr/>
          <p:nvPr/>
        </p:nvGrpSpPr>
        <p:grpSpPr>
          <a:xfrm>
            <a:off x="-740656" y="5337312"/>
            <a:ext cx="2376416" cy="2385674"/>
            <a:chOff x="-740656" y="5337312"/>
            <a:chExt cx="2376416" cy="2385674"/>
          </a:xfrm>
        </p:grpSpPr>
        <p:sp>
          <p:nvSpPr>
            <p:cNvPr id="12" name="标题 1"/>
            <p:cNvSpPr txBox="1"/>
            <p:nvPr/>
          </p:nvSpPr>
          <p:spPr>
            <a:xfrm>
              <a:off x="-485113" y="5593851"/>
              <a:ext cx="1865330" cy="1872597"/>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626705" y="5451707"/>
              <a:ext cx="2148514" cy="2156884"/>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14" name="标题 1"/>
            <p:cNvSpPr txBox="1"/>
            <p:nvPr/>
          </p:nvSpPr>
          <p:spPr>
            <a:xfrm>
              <a:off x="-740656" y="5337312"/>
              <a:ext cx="2376416" cy="2385674"/>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356204" y="5731975"/>
              <a:ext cx="1590154" cy="159634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6" name="标题 1"/>
          <p:cNvSpPr txBox="1"/>
          <p:nvPr/>
        </p:nvSpPr>
        <p:spPr>
          <a:xfrm>
            <a:off x="1843986" y="2473352"/>
            <a:ext cx="3027371" cy="937760"/>
          </a:xfrm>
          <a:prstGeom prst="rect">
            <a:avLst/>
          </a:prstGeom>
          <a:noFill/>
          <a:ln>
            <a:noFill/>
          </a:ln>
        </p:spPr>
        <p:txBody>
          <a:bodyPr vert="horz" wrap="square" lIns="91440" tIns="45720" rIns="91440" bIns="45720" rtlCol="0" anchor="t"/>
          <a:lstStyle/>
          <a:p>
            <a:pPr algn="l"/>
            <a:r>
              <a:rPr kumimoji="1" lang="en-US" altLang="zh-CN" sz="4400" dirty="0">
                <a:ln w="12700">
                  <a:noFill/>
                </a:ln>
                <a:solidFill>
                  <a:srgbClr val="262626">
                    <a:alpha val="100000"/>
                  </a:srgbClr>
                </a:solidFill>
                <a:latin typeface="Arial Narrow" panose="020B0606020202030204" pitchFamily="34" charset="0"/>
                <a:ea typeface="poppins-bold"/>
                <a:cs typeface="poppins-bold"/>
              </a:rPr>
              <a:t>PART.</a:t>
            </a:r>
            <a:endParaRPr kumimoji="1" lang="zh-CN" altLang="en-US" sz="1100" dirty="0">
              <a:latin typeface="Arial Narrow" panose="020B0606020202030204" pitchFamily="34" charset="0"/>
            </a:endParaRPr>
          </a:p>
        </p:txBody>
      </p:sp>
      <p:sp>
        <p:nvSpPr>
          <p:cNvPr id="18" name="标题 1"/>
          <p:cNvSpPr txBox="1"/>
          <p:nvPr/>
        </p:nvSpPr>
        <p:spPr>
          <a:xfrm>
            <a:off x="1843986" y="3134052"/>
            <a:ext cx="7405900" cy="938327"/>
          </a:xfrm>
          <a:prstGeom prst="rect">
            <a:avLst/>
          </a:prstGeom>
          <a:noFill/>
          <a:ln>
            <a:noFill/>
          </a:ln>
        </p:spPr>
        <p:txBody>
          <a:bodyPr vert="horz" wrap="square" lIns="91440" tIns="45720" rIns="91440" bIns="45720" rtlCol="0" anchor="t"/>
          <a:lstStyle/>
          <a:p>
            <a:pPr algn="l"/>
            <a:r>
              <a:rPr kumimoji="1" lang="en-US" altLang="zh-TW" sz="7200" dirty="0">
                <a:ln w="12700">
                  <a:noFill/>
                </a:ln>
                <a:solidFill>
                  <a:srgbClr val="262626">
                    <a:alpha val="100000"/>
                  </a:srgbClr>
                </a:solidFill>
                <a:latin typeface="poppins-bold"/>
                <a:ea typeface="poppins-bold"/>
                <a:cs typeface="poppins-bold"/>
              </a:rPr>
              <a:t>Introduction</a:t>
            </a:r>
            <a:endParaRPr kumimoji="1" lang="zh-CN" altLang="en-US" sz="5400" dirty="0"/>
          </a:p>
        </p:txBody>
      </p:sp>
      <p:sp>
        <p:nvSpPr>
          <p:cNvPr id="19" name="标题 1"/>
          <p:cNvSpPr txBox="1"/>
          <p:nvPr/>
        </p:nvSpPr>
        <p:spPr>
          <a:xfrm>
            <a:off x="3251200" y="2473352"/>
            <a:ext cx="1091170" cy="937760"/>
          </a:xfrm>
          <a:prstGeom prst="rect">
            <a:avLst/>
          </a:prstGeom>
          <a:noFill/>
          <a:ln>
            <a:noFill/>
          </a:ln>
        </p:spPr>
        <p:txBody>
          <a:bodyPr vert="horz" wrap="square" lIns="91440" tIns="45720" rIns="91440" bIns="45720" rtlCol="0" anchor="t"/>
          <a:lstStyle/>
          <a:p>
            <a:pPr algn="r"/>
            <a:r>
              <a:rPr kumimoji="1" lang="en-US" altLang="zh-CN" sz="4400" dirty="0">
                <a:ln w="12700">
                  <a:noFill/>
                </a:ln>
                <a:solidFill>
                  <a:srgbClr val="262626">
                    <a:alpha val="100000"/>
                  </a:srgbClr>
                </a:solidFill>
                <a:latin typeface="Arial Narrow" panose="020B0606020202030204" pitchFamily="34" charset="0"/>
                <a:ea typeface="poppins-bold"/>
                <a:cs typeface="poppins-bold"/>
              </a:rPr>
              <a:t> 01</a:t>
            </a:r>
            <a:endParaRPr kumimoji="1" lang="zh-CN" altLang="en-US" sz="1100" dirty="0">
              <a:latin typeface="Arial Narrow" panose="020B0606020202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987972" y="2342943"/>
            <a:ext cx="5400000" cy="1152000"/>
          </a:xfrm>
          <a:prstGeom prst="roundRect">
            <a:avLst>
              <a:gd name="adj" fmla="val 50000"/>
            </a:avLst>
          </a:prstGeom>
          <a:solidFill>
            <a:schemeClr val="accent4">
              <a:lumMod val="60000"/>
              <a:lumOff val="40000"/>
            </a:schemeClr>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987972" y="3738366"/>
            <a:ext cx="5400000" cy="1152000"/>
          </a:xfrm>
          <a:prstGeom prst="roundRect">
            <a:avLst>
              <a:gd name="adj" fmla="val 50000"/>
            </a:avLst>
          </a:prstGeom>
          <a:solidFill>
            <a:schemeClr val="bg1"/>
          </a:solidFill>
          <a:ln w="3175" cap="sq">
            <a:solidFill>
              <a:schemeClr val="accent1"/>
            </a:solidFill>
          </a:ln>
          <a:effectLst>
            <a:outerShdw blurRad="190500" sx="102000" sy="102000" algn="ctr" rotWithShape="0">
              <a:schemeClr val="accent1">
                <a:alpha val="10000"/>
              </a:schemeClr>
            </a:outerShdw>
          </a:effectLst>
        </p:spPr>
        <p:txBody>
          <a:bodyPr vert="horz" wrap="square" lIns="91440" tIns="45720" rIns="91440" bIns="45720" rtlCol="0" anchor="t"/>
          <a:lstStyle/>
          <a:p>
            <a:pPr algn="l"/>
            <a:endParaRPr kumimoji="1" lang="zh-CN" altLang="en-US"/>
          </a:p>
        </p:txBody>
      </p:sp>
      <p:sp>
        <p:nvSpPr>
          <p:cNvPr id="6" name="标题 1"/>
          <p:cNvSpPr txBox="1"/>
          <p:nvPr/>
        </p:nvSpPr>
        <p:spPr>
          <a:xfrm>
            <a:off x="1415864" y="3916302"/>
            <a:ext cx="4660900" cy="738664"/>
          </a:xfrm>
          <a:prstGeom prst="rect">
            <a:avLst/>
          </a:prstGeom>
          <a:noFill/>
          <a:ln>
            <a:noFill/>
          </a:ln>
        </p:spPr>
        <p:txBody>
          <a:bodyPr vert="horz" wrap="square" lIns="0" tIns="0" rIns="0" bIns="0" rtlCol="0" anchor="t">
            <a:spAutoFit/>
          </a:bodyPr>
          <a:lstStyle/>
          <a:p>
            <a:pPr algn="l"/>
            <a:r>
              <a:rPr kumimoji="1" lang="en-US" altLang="zh-CN" sz="1600" b="1" dirty="0"/>
              <a:t>A prompt framework </a:t>
            </a:r>
            <a:r>
              <a:rPr kumimoji="1" lang="en-US" altLang="zh-CN" sz="1600" dirty="0"/>
              <a:t>is a structured way of writing prompts so that you can consistently guide an AI model to produce high-quality outputs.</a:t>
            </a:r>
            <a:endParaRPr kumimoji="1" lang="zh-CN" altLang="en-US" sz="1600" dirty="0"/>
          </a:p>
        </p:txBody>
      </p:sp>
      <p:sp>
        <p:nvSpPr>
          <p:cNvPr id="7" name="标题 1"/>
          <p:cNvSpPr txBox="1"/>
          <p:nvPr/>
        </p:nvSpPr>
        <p:spPr>
          <a:xfrm>
            <a:off x="1415864" y="2553971"/>
            <a:ext cx="4660900" cy="729943"/>
          </a:xfrm>
          <a:prstGeom prst="rect">
            <a:avLst/>
          </a:prstGeom>
          <a:noFill/>
          <a:ln>
            <a:noFill/>
          </a:ln>
        </p:spPr>
        <p:txBody>
          <a:bodyPr vert="horz" wrap="square" lIns="0" tIns="0" rIns="0" bIns="0" rtlCol="0" anchor="t">
            <a:spAutoFit/>
          </a:bodyPr>
          <a:lstStyle/>
          <a:p>
            <a:pPr algn="l"/>
            <a:r>
              <a:rPr kumimoji="1" lang="en-US" altLang="zh-CN" sz="1186" b="1" dirty="0">
                <a:ln w="12700">
                  <a:noFill/>
                </a:ln>
                <a:solidFill>
                  <a:schemeClr val="bg2">
                    <a:lumMod val="25000"/>
                  </a:schemeClr>
                </a:solidFill>
                <a:latin typeface="Poppins"/>
                <a:ea typeface="Poppins"/>
                <a:cs typeface="Poppins"/>
              </a:rPr>
              <a:t>Prompt engineering </a:t>
            </a:r>
            <a:r>
              <a:rPr kumimoji="1" lang="en-US" altLang="zh-CN" sz="1186" dirty="0">
                <a:ln w="12700">
                  <a:noFill/>
                </a:ln>
                <a:solidFill>
                  <a:schemeClr val="bg2">
                    <a:lumMod val="25000"/>
                  </a:schemeClr>
                </a:solidFill>
                <a:latin typeface="Poppins"/>
                <a:ea typeface="Poppins"/>
                <a:cs typeface="Poppins"/>
              </a:rPr>
              <a:t>is the practice of designing and refining the instructions (or prompts) you give to an AI model so that it produces the most useful, accurate, or creative output for your needs.</a:t>
            </a:r>
            <a:endParaRPr kumimoji="1" lang="zh-CN" altLang="en-US" dirty="0">
              <a:solidFill>
                <a:schemeClr val="bg2">
                  <a:lumMod val="25000"/>
                </a:schemeClr>
              </a:solidFill>
            </a:endParaRPr>
          </a:p>
        </p:txBody>
      </p:sp>
      <p:sp>
        <p:nvSpPr>
          <p:cNvPr id="9" name="标题 1"/>
          <p:cNvSpPr txBox="1"/>
          <p:nvPr/>
        </p:nvSpPr>
        <p:spPr>
          <a:xfrm>
            <a:off x="479517" y="2743933"/>
            <a:ext cx="350020" cy="350020"/>
          </a:xfrm>
          <a:prstGeom prst="ellipse">
            <a:avLst/>
          </a:prstGeom>
          <a:solidFill>
            <a:schemeClr val="accent1"/>
          </a:solidFill>
          <a:ln w="3175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479517" y="4139356"/>
            <a:ext cx="350020" cy="350020"/>
          </a:xfrm>
          <a:prstGeom prst="ellipse">
            <a:avLst/>
          </a:prstGeom>
          <a:solidFill>
            <a:schemeClr val="accent1">
              <a:lumMod val="20000"/>
              <a:lumOff val="80000"/>
            </a:schemeClr>
          </a:solidFill>
          <a:ln w="3175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781050" y="406540"/>
            <a:ext cx="10671175" cy="468000"/>
          </a:xfrm>
          <a:prstGeom prst="rect">
            <a:avLst/>
          </a:prstGeom>
          <a:noFill/>
          <a:ln>
            <a:noFill/>
          </a:ln>
        </p:spPr>
        <p:txBody>
          <a:bodyPr vert="horz" wrap="square" lIns="0" tIns="0" rIns="0" bIns="0" rtlCol="0" anchor="ctr"/>
          <a:lstStyle/>
          <a:p>
            <a:pPr algn="l"/>
            <a:r>
              <a:rPr kumimoji="1" lang="en-US" altLang="zh-CN" sz="2800" dirty="0">
                <a:ln w="12700">
                  <a:noFill/>
                </a:ln>
                <a:solidFill>
                  <a:srgbClr val="262626">
                    <a:alpha val="100000"/>
                  </a:srgbClr>
                </a:solidFill>
                <a:latin typeface="poppins-bold"/>
                <a:ea typeface="poppins-bold"/>
                <a:cs typeface="poppins-bold"/>
              </a:rPr>
              <a:t>What is Prompt Engineering &amp; Prompt frameworks?</a:t>
            </a:r>
            <a:endParaRPr kumimoji="1" lang="zh-CN" altLang="en-US" dirty="0"/>
          </a:p>
        </p:txBody>
      </p:sp>
      <p:sp>
        <p:nvSpPr>
          <p:cNvPr id="14" name="标题 1"/>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1026" name="Picture 2" descr="Celebrating a milestone - The real win was the priceless learning experience!">
            <a:extLst>
              <a:ext uri="{FF2B5EF4-FFF2-40B4-BE49-F238E27FC236}">
                <a16:creationId xmlns:a16="http://schemas.microsoft.com/office/drawing/2014/main" id="{48E449B5-C3BD-CEE5-DAA2-92F98EBCA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375" y="1623980"/>
            <a:ext cx="4500850" cy="361003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8B530B2-C7E5-8358-E60A-A5B55019F780}"/>
              </a:ext>
            </a:extLst>
          </p:cNvPr>
          <p:cNvSpPr txBox="1"/>
          <p:nvPr/>
        </p:nvSpPr>
        <p:spPr>
          <a:xfrm>
            <a:off x="6908416" y="5337128"/>
            <a:ext cx="4931222" cy="1446550"/>
          </a:xfrm>
          <a:prstGeom prst="rect">
            <a:avLst/>
          </a:prstGeom>
          <a:noFill/>
        </p:spPr>
        <p:txBody>
          <a:bodyPr wrap="square">
            <a:spAutoFit/>
          </a:bodyPr>
          <a:lstStyle/>
          <a:p>
            <a:r>
              <a:rPr lang="en-US" sz="1100" b="0" i="0" dirty="0">
                <a:solidFill>
                  <a:srgbClr val="0A0A0A"/>
                </a:solidFill>
                <a:effectLst/>
                <a:latin typeface="Google Sans"/>
              </a:rPr>
              <a:t>Sheila Teo, a Singaporean data scientist, was the winner of Singapore’s first GPT-4 Prompt Engineering Competition—organized by the Government Technology Agency (</a:t>
            </a:r>
            <a:r>
              <a:rPr lang="en-US" sz="1100" b="0" i="0" dirty="0" err="1">
                <a:solidFill>
                  <a:srgbClr val="0A0A0A"/>
                </a:solidFill>
                <a:effectLst/>
                <a:latin typeface="Google Sans"/>
              </a:rPr>
              <a:t>GovTech</a:t>
            </a:r>
            <a:r>
              <a:rPr lang="en-US" sz="1100" b="0" i="0" dirty="0">
                <a:solidFill>
                  <a:srgbClr val="0A0A0A"/>
                </a:solidFill>
                <a:effectLst/>
                <a:latin typeface="Google Sans"/>
              </a:rPr>
              <a:t>)—which brought together over 400 talented participants</a:t>
            </a:r>
            <a:r>
              <a:rPr lang="en-US" sz="1100" dirty="0">
                <a:solidFill>
                  <a:srgbClr val="0A0A0A"/>
                </a:solidFill>
                <a:latin typeface="Google Sans"/>
              </a:rPr>
              <a:t> </a:t>
            </a:r>
            <a:r>
              <a:rPr lang="en-US" sz="1100" b="0" i="0" dirty="0">
                <a:solidFill>
                  <a:srgbClr val="0A0A0A"/>
                </a:solidFill>
                <a:effectLst/>
                <a:latin typeface="Google Sans"/>
              </a:rPr>
              <a:t>(Teo, 2025).</a:t>
            </a:r>
          </a:p>
          <a:p>
            <a:endParaRPr lang="en-US" sz="1100" dirty="0">
              <a:solidFill>
                <a:srgbClr val="0A0A0A"/>
              </a:solidFill>
              <a:latin typeface="Google Sans"/>
            </a:endParaRPr>
          </a:p>
          <a:p>
            <a:r>
              <a:rPr lang="en-HK" sz="1100" dirty="0"/>
              <a:t>Source: </a:t>
            </a:r>
            <a:r>
              <a:rPr lang="en-HK" sz="1100" dirty="0">
                <a:hlinkClick r:id="rId3"/>
              </a:rPr>
              <a:t>https://towardsdatascience.com/how-i-won-singapores-gpt-4-prompt-engineering-competition-34c195a93d41/</a:t>
            </a:r>
            <a:endParaRPr lang="en-HK" sz="1100" dirty="0"/>
          </a:p>
          <a:p>
            <a:endParaRPr lang="en-HK"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390000" y="2464517"/>
            <a:ext cx="2160000" cy="2354504"/>
          </a:xfrm>
          <a:prstGeom prst="roundRect">
            <a:avLst>
              <a:gd name="adj" fmla="val 11235"/>
            </a:avLst>
          </a:prstGeom>
          <a:solidFill>
            <a:schemeClr val="bg1">
              <a:lumMod val="95000"/>
            </a:schemeClr>
          </a:solidFill>
          <a:ln w="12700" cap="sq">
            <a:noFill/>
            <a:miter/>
          </a:ln>
        </p:spPr>
        <p:txBody>
          <a:bodyPr vert="horz" wrap="square" lIns="91440" tIns="45720" rIns="91440" bIns="45720" rtlCol="0" anchor="t" anchorCtr="0"/>
          <a:lstStyle/>
          <a:p>
            <a:pPr algn="ctr"/>
            <a:r>
              <a:rPr kumimoji="1" lang="en-HK" altLang="zh-CN" sz="2000" b="1" dirty="0"/>
              <a:t>CO-STAR</a:t>
            </a:r>
            <a:endParaRPr kumimoji="1" lang="zh-CN" altLang="en-US" sz="2000" b="1" dirty="0"/>
          </a:p>
        </p:txBody>
      </p:sp>
      <p:sp>
        <p:nvSpPr>
          <p:cNvPr id="9" name="标题 1"/>
          <p:cNvSpPr txBox="1"/>
          <p:nvPr/>
        </p:nvSpPr>
        <p:spPr>
          <a:xfrm>
            <a:off x="371475" y="2944648"/>
            <a:ext cx="2160000" cy="1943099"/>
          </a:xfrm>
          <a:prstGeom prst="roundRect">
            <a:avLst>
              <a:gd name="adj" fmla="val 16667"/>
            </a:avLst>
          </a:prstGeom>
          <a:solidFill>
            <a:schemeClr val="bg1">
              <a:lumMod val="85000"/>
            </a:schemeClr>
          </a:solidFill>
          <a:ln w="12700" cap="sq">
            <a:noFill/>
            <a:miter/>
          </a:ln>
        </p:spPr>
        <p:txBody>
          <a:bodyPr vert="horz" wrap="square" lIns="91440" tIns="45720" rIns="91440" bIns="45720" rtlCol="0" anchor="ctr"/>
          <a:lstStyle/>
          <a:p>
            <a:pPr marL="285750" indent="-285750">
              <a:buFont typeface="Arial" panose="020B0604020202020204" pitchFamily="34" charset="0"/>
              <a:buChar char="•"/>
            </a:pPr>
            <a:r>
              <a:rPr lang="en-US" altLang="zh-CN" sz="1400" dirty="0"/>
              <a:t>Context</a:t>
            </a:r>
          </a:p>
          <a:p>
            <a:pPr marL="285750" indent="-285750">
              <a:buFont typeface="Arial" panose="020B0604020202020204" pitchFamily="34" charset="0"/>
              <a:buChar char="•"/>
            </a:pPr>
            <a:r>
              <a:rPr lang="en-US" altLang="zh-CN" sz="1400" dirty="0"/>
              <a:t>Objective</a:t>
            </a:r>
          </a:p>
          <a:p>
            <a:pPr marL="285750" indent="-285750">
              <a:buFont typeface="Arial" panose="020B0604020202020204" pitchFamily="34" charset="0"/>
              <a:buChar char="•"/>
            </a:pPr>
            <a:r>
              <a:rPr lang="en-US" altLang="zh-CN" sz="1400" dirty="0"/>
              <a:t>Style </a:t>
            </a:r>
          </a:p>
          <a:p>
            <a:pPr marL="285750" indent="-285750">
              <a:buFont typeface="Arial" panose="020B0604020202020204" pitchFamily="34" charset="0"/>
              <a:buChar char="•"/>
            </a:pPr>
            <a:r>
              <a:rPr lang="en-US" altLang="zh-CN" sz="1400" dirty="0"/>
              <a:t>Tone </a:t>
            </a:r>
          </a:p>
          <a:p>
            <a:pPr marL="285750" indent="-285750">
              <a:buFont typeface="Arial" panose="020B0604020202020204" pitchFamily="34" charset="0"/>
              <a:buChar char="•"/>
            </a:pPr>
            <a:r>
              <a:rPr lang="en-US" altLang="zh-CN" sz="1400" dirty="0"/>
              <a:t>Audience </a:t>
            </a:r>
          </a:p>
          <a:p>
            <a:pPr marL="285750" indent="-285750">
              <a:buFont typeface="Arial" panose="020B0604020202020204" pitchFamily="34" charset="0"/>
              <a:buChar char="•"/>
            </a:pPr>
            <a:r>
              <a:rPr lang="en-US" altLang="zh-CN" sz="1400" dirty="0"/>
              <a:t>Response</a:t>
            </a:r>
            <a:endParaRPr lang="zh-CN" altLang="en-US" sz="1400" dirty="0"/>
          </a:p>
          <a:p>
            <a:pPr marL="285750" indent="-285750" algn="ctr">
              <a:buFont typeface="Arial" panose="020B0604020202020204" pitchFamily="34" charset="0"/>
              <a:buChar char="•"/>
            </a:pPr>
            <a:endParaRPr lang="zh-CN" altLang="en-US" sz="1400" dirty="0"/>
          </a:p>
        </p:txBody>
      </p:sp>
      <p:sp>
        <p:nvSpPr>
          <p:cNvPr id="13" name="标题 1"/>
          <p:cNvSpPr txBox="1"/>
          <p:nvPr/>
        </p:nvSpPr>
        <p:spPr>
          <a:xfrm>
            <a:off x="2729825" y="2464517"/>
            <a:ext cx="2160000" cy="2354504"/>
          </a:xfrm>
          <a:prstGeom prst="roundRect">
            <a:avLst>
              <a:gd name="adj" fmla="val 11235"/>
            </a:avLst>
          </a:prstGeom>
          <a:solidFill>
            <a:schemeClr val="bg1">
              <a:lumMod val="95000"/>
            </a:schemeClr>
          </a:solidFill>
          <a:ln w="12700" cap="sq">
            <a:noFill/>
            <a:miter/>
          </a:ln>
        </p:spPr>
        <p:txBody>
          <a:bodyPr vert="horz" wrap="square" lIns="91440" tIns="45720" rIns="91440" bIns="45720" rtlCol="0" anchor="t" anchorCtr="0"/>
          <a:lstStyle>
            <a:defPPr>
              <a:defRPr lang="en-US"/>
            </a:defPPr>
            <a:lvl1pPr algn="ctr">
              <a:defRPr kumimoji="1"/>
            </a:lvl1pPr>
          </a:lstStyle>
          <a:p>
            <a:r>
              <a:rPr lang="en-HK" altLang="zh-CN" sz="2000" b="1" dirty="0"/>
              <a:t>RTCO</a:t>
            </a:r>
            <a:endParaRPr lang="zh-CN" altLang="en-US" sz="2000" b="1" dirty="0"/>
          </a:p>
        </p:txBody>
      </p:sp>
      <p:sp>
        <p:nvSpPr>
          <p:cNvPr id="14" name="标题 1"/>
          <p:cNvSpPr txBox="1"/>
          <p:nvPr/>
        </p:nvSpPr>
        <p:spPr>
          <a:xfrm>
            <a:off x="2729825" y="2944648"/>
            <a:ext cx="2160000" cy="1943099"/>
          </a:xfrm>
          <a:prstGeom prst="roundRect">
            <a:avLst>
              <a:gd name="adj" fmla="val 16667"/>
            </a:avLst>
          </a:prstGeom>
          <a:solidFill>
            <a:schemeClr val="bg1">
              <a:lumMod val="85000"/>
            </a:schemeClr>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2892701" y="3085697"/>
            <a:ext cx="1834248" cy="1509222"/>
          </a:xfrm>
          <a:prstGeom prst="rect">
            <a:avLst/>
          </a:prstGeom>
          <a:noFill/>
          <a:ln>
            <a:noFill/>
          </a:ln>
        </p:spPr>
        <p:txBody>
          <a:bodyPr vert="horz" wrap="square" lIns="0" tIns="0" rIns="0" bIns="0" rtlCol="0" anchor="t"/>
          <a:lstStyle/>
          <a:p>
            <a:pPr marL="285750" indent="-285750">
              <a:buFont typeface="Arial" panose="020B0604020202020204" pitchFamily="34" charset="0"/>
              <a:buChar char="•"/>
            </a:pPr>
            <a:r>
              <a:rPr lang="en-HK" sz="1400" dirty="0"/>
              <a:t>Role</a:t>
            </a:r>
          </a:p>
          <a:p>
            <a:pPr marL="285750" indent="-285750">
              <a:buFont typeface="Arial" panose="020B0604020202020204" pitchFamily="34" charset="0"/>
              <a:buChar char="•"/>
            </a:pPr>
            <a:r>
              <a:rPr lang="en-US" altLang="zh-TW" sz="1400" dirty="0"/>
              <a:t>Task</a:t>
            </a:r>
          </a:p>
          <a:p>
            <a:pPr marL="285750" indent="-285750">
              <a:buFont typeface="Arial" panose="020B0604020202020204" pitchFamily="34" charset="0"/>
              <a:buChar char="•"/>
            </a:pPr>
            <a:r>
              <a:rPr lang="en-US" altLang="zh-CN" sz="1400" dirty="0"/>
              <a:t>Context</a:t>
            </a:r>
          </a:p>
          <a:p>
            <a:pPr marL="285750" indent="-285750">
              <a:buFont typeface="Arial" panose="020B0604020202020204" pitchFamily="34" charset="0"/>
              <a:buChar char="•"/>
            </a:pPr>
            <a:r>
              <a:rPr lang="en-US" altLang="zh-CN" sz="1400" dirty="0"/>
              <a:t>Output	</a:t>
            </a:r>
            <a:endParaRPr lang="zh-CN" altLang="en-US" sz="1400" dirty="0"/>
          </a:p>
        </p:txBody>
      </p:sp>
      <p:sp>
        <p:nvSpPr>
          <p:cNvPr id="19" name="标题 1"/>
          <p:cNvSpPr txBox="1"/>
          <p:nvPr/>
        </p:nvSpPr>
        <p:spPr>
          <a:xfrm>
            <a:off x="5088175" y="2464517"/>
            <a:ext cx="2160000" cy="2354504"/>
          </a:xfrm>
          <a:prstGeom prst="roundRect">
            <a:avLst>
              <a:gd name="adj" fmla="val 11235"/>
            </a:avLst>
          </a:prstGeom>
          <a:solidFill>
            <a:schemeClr val="bg1">
              <a:lumMod val="95000"/>
            </a:schemeClr>
          </a:solidFill>
          <a:ln w="12700" cap="sq">
            <a:noFill/>
            <a:miter/>
          </a:ln>
        </p:spPr>
        <p:txBody>
          <a:bodyPr vert="horz" wrap="square" lIns="91440" tIns="45720" rIns="91440" bIns="45720" rtlCol="0" anchor="t" anchorCtr="0"/>
          <a:lstStyle>
            <a:defPPr>
              <a:defRPr lang="en-US"/>
            </a:defPPr>
            <a:lvl1pPr algn="ctr">
              <a:defRPr kumimoji="1"/>
            </a:lvl1pPr>
          </a:lstStyle>
          <a:p>
            <a:r>
              <a:rPr lang="en-HK" altLang="zh-CN" sz="2000" b="1" dirty="0"/>
              <a:t>     C.R.E.A.T.E	</a:t>
            </a:r>
            <a:endParaRPr lang="zh-CN" altLang="en-US" sz="2000" b="1" dirty="0"/>
          </a:p>
        </p:txBody>
      </p:sp>
      <p:sp>
        <p:nvSpPr>
          <p:cNvPr id="20" name="标题 1"/>
          <p:cNvSpPr txBox="1"/>
          <p:nvPr/>
        </p:nvSpPr>
        <p:spPr>
          <a:xfrm>
            <a:off x="5088175" y="2944648"/>
            <a:ext cx="2160000" cy="1943099"/>
          </a:xfrm>
          <a:prstGeom prst="roundRect">
            <a:avLst>
              <a:gd name="adj" fmla="val 16667"/>
            </a:avLst>
          </a:prstGeom>
          <a:solidFill>
            <a:schemeClr val="bg1">
              <a:lumMod val="85000"/>
            </a:schemeClr>
          </a:soli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a:off x="5251051" y="3085697"/>
            <a:ext cx="1834248" cy="1509222"/>
          </a:xfrm>
          <a:prstGeom prst="rect">
            <a:avLst/>
          </a:prstGeom>
          <a:noFill/>
          <a:ln>
            <a:noFill/>
          </a:ln>
        </p:spPr>
        <p:txBody>
          <a:bodyPr vert="horz" wrap="square" lIns="0" tIns="0" rIns="0" bIns="0" rtlCol="0" anchor="t"/>
          <a:lstStyle/>
          <a:p>
            <a:pPr marL="285750" indent="-285750">
              <a:buFont typeface="Arial" panose="020B0604020202020204" pitchFamily="34" charset="0"/>
              <a:buChar char="•"/>
            </a:pPr>
            <a:r>
              <a:rPr lang="en-HK" sz="1400" dirty="0"/>
              <a:t>Context</a:t>
            </a:r>
          </a:p>
          <a:p>
            <a:pPr marL="285750" indent="-285750">
              <a:buFont typeface="Arial" panose="020B0604020202020204" pitchFamily="34" charset="0"/>
              <a:buChar char="•"/>
            </a:pPr>
            <a:r>
              <a:rPr lang="en-HK" altLang="zh-CN" sz="1400" dirty="0"/>
              <a:t>Role</a:t>
            </a:r>
          </a:p>
          <a:p>
            <a:pPr marL="285750" indent="-285750">
              <a:buFont typeface="Arial" panose="020B0604020202020204" pitchFamily="34" charset="0"/>
              <a:buChar char="•"/>
            </a:pPr>
            <a:r>
              <a:rPr lang="en-HK" altLang="zh-CN" sz="1400" dirty="0"/>
              <a:t>Examples</a:t>
            </a:r>
          </a:p>
          <a:p>
            <a:pPr marL="285750" indent="-285750">
              <a:buFont typeface="Arial" panose="020B0604020202020204" pitchFamily="34" charset="0"/>
              <a:buChar char="•"/>
            </a:pPr>
            <a:r>
              <a:rPr lang="en-HK" altLang="zh-CN" sz="1400" dirty="0"/>
              <a:t>Ask</a:t>
            </a:r>
          </a:p>
          <a:p>
            <a:pPr marL="285750" indent="-285750">
              <a:buFont typeface="Arial" panose="020B0604020202020204" pitchFamily="34" charset="0"/>
              <a:buChar char="•"/>
            </a:pPr>
            <a:r>
              <a:rPr lang="en-HK" altLang="zh-CN" sz="1400" dirty="0"/>
              <a:t>Tone</a:t>
            </a:r>
          </a:p>
          <a:p>
            <a:pPr marL="285750" indent="-285750">
              <a:buFont typeface="Arial" panose="020B0604020202020204" pitchFamily="34" charset="0"/>
              <a:buChar char="•"/>
            </a:pPr>
            <a:r>
              <a:rPr lang="en-HK" altLang="zh-CN" sz="1400" dirty="0"/>
              <a:t>Expectation</a:t>
            </a:r>
            <a:endParaRPr lang="zh-CN" altLang="en-US" sz="1400" dirty="0"/>
          </a:p>
        </p:txBody>
      </p:sp>
      <p:sp>
        <p:nvSpPr>
          <p:cNvPr id="24" name="标题 1"/>
          <p:cNvSpPr txBox="1"/>
          <p:nvPr/>
        </p:nvSpPr>
        <p:spPr>
          <a:xfrm>
            <a:off x="7446525" y="2464517"/>
            <a:ext cx="2160000" cy="2354504"/>
          </a:xfrm>
          <a:prstGeom prst="roundRect">
            <a:avLst>
              <a:gd name="adj" fmla="val 11235"/>
            </a:avLst>
          </a:prstGeom>
          <a:solidFill>
            <a:schemeClr val="bg1">
              <a:lumMod val="95000"/>
            </a:schemeClr>
          </a:solidFill>
          <a:ln w="12700" cap="sq">
            <a:noFill/>
            <a:miter/>
          </a:ln>
        </p:spPr>
        <p:txBody>
          <a:bodyPr vert="horz" wrap="square" lIns="91440" tIns="45720" rIns="91440" bIns="45720" rtlCol="0" anchor="t" anchorCtr="0"/>
          <a:lstStyle>
            <a:defPPr>
              <a:defRPr lang="en-US"/>
            </a:defPPr>
            <a:lvl1pPr algn="ctr">
              <a:defRPr kumimoji="1"/>
            </a:lvl1pPr>
          </a:lstStyle>
          <a:p>
            <a:r>
              <a:rPr lang="en-HK" sz="2000" b="1" dirty="0"/>
              <a:t>IEO</a:t>
            </a:r>
            <a:endParaRPr lang="zh-CN" altLang="en-US" sz="2000" b="1" dirty="0"/>
          </a:p>
        </p:txBody>
      </p:sp>
      <p:sp>
        <p:nvSpPr>
          <p:cNvPr id="25" name="标题 1"/>
          <p:cNvSpPr txBox="1"/>
          <p:nvPr/>
        </p:nvSpPr>
        <p:spPr>
          <a:xfrm>
            <a:off x="7446525" y="2944648"/>
            <a:ext cx="2160000" cy="1943099"/>
          </a:xfrm>
          <a:prstGeom prst="roundRect">
            <a:avLst>
              <a:gd name="adj" fmla="val 16667"/>
            </a:avLst>
          </a:prstGeom>
          <a:solidFill>
            <a:schemeClr val="bg1">
              <a:lumMod val="85000"/>
            </a:schemeClr>
          </a:solidFill>
          <a:ln w="12700" cap="sq">
            <a:noFill/>
            <a:miter/>
          </a:ln>
        </p:spPr>
        <p:txBody>
          <a:bodyPr vert="horz" wrap="square" lIns="91440" tIns="45720" rIns="91440" bIns="45720" rtlCol="0" anchor="ctr"/>
          <a:lstStyle/>
          <a:p>
            <a:pPr algn="ctr"/>
            <a:endParaRPr kumimoji="1" lang="zh-CN" altLang="en-US"/>
          </a:p>
        </p:txBody>
      </p:sp>
      <p:sp>
        <p:nvSpPr>
          <p:cNvPr id="26" name="标题 1"/>
          <p:cNvSpPr txBox="1"/>
          <p:nvPr/>
        </p:nvSpPr>
        <p:spPr>
          <a:xfrm>
            <a:off x="7609401" y="3085697"/>
            <a:ext cx="1834248" cy="1509222"/>
          </a:xfrm>
          <a:prstGeom prst="rect">
            <a:avLst/>
          </a:prstGeom>
          <a:noFill/>
          <a:ln>
            <a:noFill/>
          </a:ln>
        </p:spPr>
        <p:txBody>
          <a:bodyPr vert="horz" wrap="square" lIns="0" tIns="0" rIns="0" bIns="0" rtlCol="0" anchor="t"/>
          <a:lstStyle/>
          <a:p>
            <a:pPr marL="285750" indent="-285750">
              <a:buFont typeface="Arial" panose="020B0604020202020204" pitchFamily="34" charset="0"/>
              <a:buChar char="•"/>
            </a:pPr>
            <a:r>
              <a:rPr lang="en-HK" sz="1400" dirty="0"/>
              <a:t>Instruction</a:t>
            </a:r>
          </a:p>
          <a:p>
            <a:pPr marL="285750" indent="-285750">
              <a:buFont typeface="Arial" panose="020B0604020202020204" pitchFamily="34" charset="0"/>
              <a:buChar char="•"/>
            </a:pPr>
            <a:r>
              <a:rPr lang="en-HK" altLang="zh-CN" sz="1400" dirty="0"/>
              <a:t>Example</a:t>
            </a:r>
          </a:p>
          <a:p>
            <a:pPr marL="285750" indent="-285750">
              <a:buFont typeface="Arial" panose="020B0604020202020204" pitchFamily="34" charset="0"/>
              <a:buChar char="•"/>
            </a:pPr>
            <a:r>
              <a:rPr lang="en-HK" altLang="zh-CN" sz="1400"/>
              <a:t>Output</a:t>
            </a:r>
            <a:endParaRPr lang="zh-CN" altLang="en-US" sz="1400" dirty="0"/>
          </a:p>
        </p:txBody>
      </p:sp>
      <p:sp>
        <p:nvSpPr>
          <p:cNvPr id="27" name="标题 1"/>
          <p:cNvSpPr txBox="1"/>
          <p:nvPr/>
        </p:nvSpPr>
        <p:spPr>
          <a:xfrm>
            <a:off x="9804876" y="2464517"/>
            <a:ext cx="2160000" cy="2354504"/>
          </a:xfrm>
          <a:prstGeom prst="roundRect">
            <a:avLst>
              <a:gd name="adj" fmla="val 11235"/>
            </a:avLst>
          </a:prstGeom>
          <a:solidFill>
            <a:schemeClr val="bg1">
              <a:lumMod val="95000"/>
            </a:schemeClr>
          </a:solidFill>
          <a:ln w="12700" cap="sq">
            <a:noFill/>
            <a:miter/>
          </a:ln>
        </p:spPr>
        <p:txBody>
          <a:bodyPr vert="horz" wrap="square" lIns="91440" tIns="45720" rIns="91440" bIns="45720" rtlCol="0" anchor="t" anchorCtr="0"/>
          <a:lstStyle>
            <a:defPPr>
              <a:defRPr lang="en-US"/>
            </a:defPPr>
            <a:lvl1pPr algn="ctr">
              <a:defRPr kumimoji="1"/>
            </a:lvl1pPr>
          </a:lstStyle>
          <a:p>
            <a:r>
              <a:rPr lang="en-HK" sz="2000" b="1" dirty="0"/>
              <a:t>PROMPT</a:t>
            </a:r>
            <a:endParaRPr lang="zh-CN" altLang="en-US" sz="2000" b="1" dirty="0"/>
          </a:p>
        </p:txBody>
      </p:sp>
      <p:sp>
        <p:nvSpPr>
          <p:cNvPr id="28" name="标题 1"/>
          <p:cNvSpPr txBox="1"/>
          <p:nvPr/>
        </p:nvSpPr>
        <p:spPr>
          <a:xfrm>
            <a:off x="9804876" y="2944648"/>
            <a:ext cx="2160000" cy="1943099"/>
          </a:xfrm>
          <a:prstGeom prst="roundRect">
            <a:avLst>
              <a:gd name="adj" fmla="val 16667"/>
            </a:avLst>
          </a:prstGeom>
          <a:solidFill>
            <a:schemeClr val="bg1">
              <a:lumMod val="85000"/>
            </a:schemeClr>
          </a:solidFill>
          <a:ln w="12700" cap="sq">
            <a:noFill/>
            <a:miter/>
          </a:ln>
        </p:spPr>
        <p:txBody>
          <a:bodyPr vert="horz" wrap="square" lIns="91440" tIns="45720" rIns="91440" bIns="45720" rtlCol="0" anchor="ctr"/>
          <a:lstStyle/>
          <a:p>
            <a:pPr algn="ctr"/>
            <a:endParaRPr kumimoji="1" lang="zh-CN" altLang="en-US"/>
          </a:p>
        </p:txBody>
      </p:sp>
      <p:sp>
        <p:nvSpPr>
          <p:cNvPr id="29" name="标题 1"/>
          <p:cNvSpPr txBox="1"/>
          <p:nvPr/>
        </p:nvSpPr>
        <p:spPr>
          <a:xfrm>
            <a:off x="9967752" y="3085697"/>
            <a:ext cx="1834248" cy="1509222"/>
          </a:xfrm>
          <a:prstGeom prst="rect">
            <a:avLst/>
          </a:prstGeom>
          <a:noFill/>
          <a:ln>
            <a:noFill/>
          </a:ln>
        </p:spPr>
        <p:txBody>
          <a:bodyPr vert="horz" wrap="square" lIns="0" tIns="0" rIns="0" bIns="0" rtlCol="0" anchor="t"/>
          <a:lstStyle/>
          <a:p>
            <a:pPr marL="285750" indent="-285750">
              <a:buFont typeface="Arial" panose="020B0604020202020204" pitchFamily="34" charset="0"/>
              <a:buChar char="•"/>
            </a:pPr>
            <a:r>
              <a:rPr lang="en-HK" sz="1400"/>
              <a:t>P</a:t>
            </a:r>
            <a:r>
              <a:rPr lang="en-HK" sz="1400" dirty="0"/>
              <a:t>ersona</a:t>
            </a:r>
          </a:p>
          <a:p>
            <a:pPr marL="285750" indent="-285750">
              <a:buFont typeface="Arial" panose="020B0604020202020204" pitchFamily="34" charset="0"/>
              <a:buChar char="•"/>
            </a:pPr>
            <a:r>
              <a:rPr lang="en-HK" altLang="zh-CN" sz="1400" dirty="0"/>
              <a:t>Role</a:t>
            </a:r>
          </a:p>
          <a:p>
            <a:pPr marL="285750" indent="-285750">
              <a:buFont typeface="Arial" panose="020B0604020202020204" pitchFamily="34" charset="0"/>
              <a:buChar char="•"/>
            </a:pPr>
            <a:r>
              <a:rPr lang="en-HK" altLang="zh-CN" sz="1400" dirty="0"/>
              <a:t>Output</a:t>
            </a:r>
          </a:p>
          <a:p>
            <a:pPr marL="285750" indent="-285750">
              <a:buFont typeface="Arial" panose="020B0604020202020204" pitchFamily="34" charset="0"/>
              <a:buChar char="•"/>
            </a:pPr>
            <a:r>
              <a:rPr lang="en-HK" altLang="zh-CN" sz="1400" dirty="0"/>
              <a:t>Means</a:t>
            </a:r>
          </a:p>
          <a:p>
            <a:pPr marL="285750" indent="-285750">
              <a:buFont typeface="Arial" panose="020B0604020202020204" pitchFamily="34" charset="0"/>
              <a:buChar char="•"/>
            </a:pPr>
            <a:r>
              <a:rPr lang="en-HK" altLang="zh-CN" sz="1400" dirty="0"/>
              <a:t>Process</a:t>
            </a:r>
          </a:p>
          <a:p>
            <a:pPr marL="285750" indent="-285750">
              <a:buFont typeface="Arial" panose="020B0604020202020204" pitchFamily="34" charset="0"/>
              <a:buChar char="•"/>
            </a:pPr>
            <a:r>
              <a:rPr lang="en-HK" altLang="zh-CN" sz="1400"/>
              <a:t>Tone</a:t>
            </a:r>
            <a:endParaRPr lang="zh-CN" altLang="en-US" sz="1400" dirty="0"/>
          </a:p>
        </p:txBody>
      </p:sp>
      <p:sp>
        <p:nvSpPr>
          <p:cNvPr id="32" name="标题 1"/>
          <p:cNvSpPr txBox="1"/>
          <p:nvPr/>
        </p:nvSpPr>
        <p:spPr>
          <a:xfrm>
            <a:off x="781050" y="406540"/>
            <a:ext cx="10671175" cy="468000"/>
          </a:xfrm>
          <a:prstGeom prst="rect">
            <a:avLst/>
          </a:prstGeom>
          <a:noFill/>
          <a:ln>
            <a:noFill/>
          </a:ln>
        </p:spPr>
        <p:txBody>
          <a:bodyPr vert="horz" wrap="square" lIns="0" tIns="0" rIns="0" bIns="0" rtlCol="0" anchor="ctr"/>
          <a:lstStyle/>
          <a:p>
            <a:pPr algn="l"/>
            <a:r>
              <a:rPr kumimoji="1" lang="en-US" altLang="zh-CN" sz="2345" dirty="0">
                <a:ln w="12700">
                  <a:noFill/>
                </a:ln>
                <a:solidFill>
                  <a:srgbClr val="262626">
                    <a:alpha val="100000"/>
                  </a:srgbClr>
                </a:solidFill>
                <a:latin typeface="poppins-bold"/>
                <a:ea typeface="poppins-bold"/>
                <a:cs typeface="poppins-bold"/>
              </a:rPr>
              <a:t>Prompt frameworks Examples</a:t>
            </a:r>
            <a:endParaRPr kumimoji="1" lang="zh-CN" altLang="en-US" dirty="0"/>
          </a:p>
        </p:txBody>
      </p:sp>
      <p:sp>
        <p:nvSpPr>
          <p:cNvPr id="33" name="标题 1"/>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34" name="标题 1"/>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84590" y="1482850"/>
          <a:ext cx="11022820" cy="4573542"/>
        </p:xfrm>
        <a:graphic>
          <a:graphicData uri="http://schemas.openxmlformats.org/drawingml/2006/table">
            <a:tbl>
              <a:tblPr firstRow="1">
                <a:tableStyleId>{D03447BB-5D67-496B-8E87-E561075AD55C}</a:tableStyleId>
              </a:tblPr>
              <a:tblGrid>
                <a:gridCol w="2705020">
                  <a:extLst>
                    <a:ext uri="{9D8B030D-6E8A-4147-A177-3AD203B41FA5}">
                      <a16:colId xmlns:a16="http://schemas.microsoft.com/office/drawing/2014/main" val="1401141518"/>
                    </a:ext>
                  </a:extLst>
                </a:gridCol>
                <a:gridCol w="8317800">
                  <a:extLst>
                    <a:ext uri="{9D8B030D-6E8A-4147-A177-3AD203B41FA5}">
                      <a16:colId xmlns:a16="http://schemas.microsoft.com/office/drawing/2014/main" val="1719044396"/>
                    </a:ext>
                  </a:extLst>
                </a:gridCol>
              </a:tblGrid>
              <a:tr h="354899">
                <a:tc>
                  <a:txBody>
                    <a:bodyPr/>
                    <a:lstStyle/>
                    <a:p>
                      <a:pPr algn="l"/>
                      <a:r>
                        <a:rPr lang="en-US" sz="1400" dirty="0">
                          <a:effectLst/>
                        </a:rPr>
                        <a:t>Element</a:t>
                      </a:r>
                      <a:endParaRPr lang="en-US" sz="1400" b="1" dirty="0">
                        <a:effectLst/>
                      </a:endParaRPr>
                    </a:p>
                  </a:txBody>
                  <a:tcPr marL="73937" marR="73937" marT="73937" marB="73937" anchor="ctr"/>
                </a:tc>
                <a:tc>
                  <a:txBody>
                    <a:bodyPr/>
                    <a:lstStyle/>
                    <a:p>
                      <a:pPr algn="l"/>
                      <a:r>
                        <a:rPr lang="en-US" sz="1400" dirty="0">
                          <a:effectLst/>
                        </a:rPr>
                        <a:t>Description</a:t>
                      </a:r>
                      <a:endParaRPr lang="en-US" sz="1400" b="1" dirty="0">
                        <a:effectLst/>
                      </a:endParaRPr>
                    </a:p>
                  </a:txBody>
                  <a:tcPr marL="73937" marR="73937" marT="73937" marB="73937" anchor="ctr"/>
                </a:tc>
                <a:extLst>
                  <a:ext uri="{0D108BD9-81ED-4DB2-BD59-A6C34878D82A}">
                    <a16:rowId xmlns:a16="http://schemas.microsoft.com/office/drawing/2014/main" val="3333195889"/>
                  </a:ext>
                </a:extLst>
              </a:tr>
              <a:tr h="975972">
                <a:tc>
                  <a:txBody>
                    <a:bodyPr/>
                    <a:lstStyle/>
                    <a:p>
                      <a:pPr algn="l"/>
                      <a:r>
                        <a:rPr lang="en-US" sz="1400" b="1" dirty="0">
                          <a:effectLst/>
                        </a:rPr>
                        <a:t>C – Context</a:t>
                      </a:r>
                    </a:p>
                  </a:txBody>
                  <a:tcPr marL="73937" marR="73937" marT="73937" marB="73937" anchor="ctr"/>
                </a:tc>
                <a:tc>
                  <a:txBody>
                    <a:bodyPr/>
                    <a:lstStyle/>
                    <a:p>
                      <a:pPr algn="l"/>
                      <a:r>
                        <a:rPr lang="en-US" sz="1400" dirty="0">
                          <a:effectLst/>
                        </a:rPr>
                        <a:t>Provide the necessary background information or situational details that help the model understand the task. For example, specifying that the text relates to healthcare data or a customer complaint ensures relevance .</a:t>
                      </a:r>
                    </a:p>
                  </a:txBody>
                  <a:tcPr marL="73937" marR="73937" marT="73937" marB="73937" anchor="ctr"/>
                </a:tc>
                <a:extLst>
                  <a:ext uri="{0D108BD9-81ED-4DB2-BD59-A6C34878D82A}">
                    <a16:rowId xmlns:a16="http://schemas.microsoft.com/office/drawing/2014/main" val="3019876823"/>
                  </a:ext>
                </a:extLst>
              </a:tr>
              <a:tr h="561923">
                <a:tc>
                  <a:txBody>
                    <a:bodyPr/>
                    <a:lstStyle/>
                    <a:p>
                      <a:pPr algn="l"/>
                      <a:r>
                        <a:rPr lang="en-US" sz="1400" b="1" dirty="0">
                          <a:effectLst/>
                        </a:rPr>
                        <a:t>O – Objective</a:t>
                      </a:r>
                    </a:p>
                  </a:txBody>
                  <a:tcPr marL="73937" marR="73937" marT="73937" marB="73937" anchor="ctr"/>
                </a:tc>
                <a:tc>
                  <a:txBody>
                    <a:bodyPr/>
                    <a:lstStyle/>
                    <a:p>
                      <a:pPr algn="l"/>
                      <a:r>
                        <a:rPr lang="en-US" sz="1400" dirty="0">
                          <a:effectLst/>
                        </a:rPr>
                        <a:t>Clearly define what you want the model to achieve, such as summarizing a report, writing a blog post, or analyzing data .</a:t>
                      </a:r>
                    </a:p>
                  </a:txBody>
                  <a:tcPr marL="73937" marR="73937" marT="73937" marB="73937" anchor="ctr"/>
                </a:tc>
                <a:extLst>
                  <a:ext uri="{0D108BD9-81ED-4DB2-BD59-A6C34878D82A}">
                    <a16:rowId xmlns:a16="http://schemas.microsoft.com/office/drawing/2014/main" val="4014281364"/>
                  </a:ext>
                </a:extLst>
              </a:tr>
              <a:tr h="561923">
                <a:tc>
                  <a:txBody>
                    <a:bodyPr/>
                    <a:lstStyle/>
                    <a:p>
                      <a:pPr algn="l"/>
                      <a:r>
                        <a:rPr lang="en-US" sz="1400" b="1" dirty="0">
                          <a:effectLst/>
                        </a:rPr>
                        <a:t>S – Style</a:t>
                      </a:r>
                    </a:p>
                  </a:txBody>
                  <a:tcPr marL="73937" marR="73937" marT="73937" marB="73937" anchor="ctr"/>
                </a:tc>
                <a:tc>
                  <a:txBody>
                    <a:bodyPr/>
                    <a:lstStyle/>
                    <a:p>
                      <a:pPr algn="l"/>
                      <a:r>
                        <a:rPr lang="en-US" sz="1400" dirty="0">
                          <a:effectLst/>
                        </a:rPr>
                        <a:t>Indicate the desired writing or formatting style (e.g., formal report, bullet points, narrative tone) .</a:t>
                      </a:r>
                    </a:p>
                  </a:txBody>
                  <a:tcPr marL="73937" marR="73937" marT="73937" marB="73937" anchor="ctr"/>
                </a:tc>
                <a:extLst>
                  <a:ext uri="{0D108BD9-81ED-4DB2-BD59-A6C34878D82A}">
                    <a16:rowId xmlns:a16="http://schemas.microsoft.com/office/drawing/2014/main" val="299263403"/>
                  </a:ext>
                </a:extLst>
              </a:tr>
              <a:tr h="561923">
                <a:tc>
                  <a:txBody>
                    <a:bodyPr/>
                    <a:lstStyle/>
                    <a:p>
                      <a:pPr algn="l"/>
                      <a:r>
                        <a:rPr lang="en-US" sz="1400" b="1" dirty="0">
                          <a:effectLst/>
                        </a:rPr>
                        <a:t>T – Tone</a:t>
                      </a:r>
                    </a:p>
                  </a:txBody>
                  <a:tcPr marL="73937" marR="73937" marT="73937" marB="73937" anchor="ctr"/>
                </a:tc>
                <a:tc>
                  <a:txBody>
                    <a:bodyPr/>
                    <a:lstStyle/>
                    <a:p>
                      <a:pPr algn="l"/>
                      <a:r>
                        <a:rPr lang="en-US" sz="1400" dirty="0">
                          <a:effectLst/>
                        </a:rPr>
                        <a:t>Set the emotional quality or attitude of the output, such as professional, empathetic, or persuasive .</a:t>
                      </a:r>
                    </a:p>
                  </a:txBody>
                  <a:tcPr marL="73937" marR="73937" marT="73937" marB="73937" anchor="ctr"/>
                </a:tc>
                <a:extLst>
                  <a:ext uri="{0D108BD9-81ED-4DB2-BD59-A6C34878D82A}">
                    <a16:rowId xmlns:a16="http://schemas.microsoft.com/office/drawing/2014/main" val="4265548220"/>
                  </a:ext>
                </a:extLst>
              </a:tr>
              <a:tr h="768948">
                <a:tc>
                  <a:txBody>
                    <a:bodyPr/>
                    <a:lstStyle/>
                    <a:p>
                      <a:pPr algn="l"/>
                      <a:r>
                        <a:rPr lang="en-US" sz="1400" b="1" dirty="0">
                          <a:effectLst/>
                        </a:rPr>
                        <a:t>A – Audience</a:t>
                      </a:r>
                    </a:p>
                  </a:txBody>
                  <a:tcPr marL="73937" marR="73937" marT="73937" marB="73937" anchor="ctr"/>
                </a:tc>
                <a:tc>
                  <a:txBody>
                    <a:bodyPr/>
                    <a:lstStyle/>
                    <a:p>
                      <a:pPr algn="l"/>
                      <a:r>
                        <a:rPr lang="en-US" sz="1400" dirty="0">
                          <a:effectLst/>
                        </a:rPr>
                        <a:t>Identify who the intended readers or users are—technical experts, students, or the general public—so vocabulary and complexity can be adjusted accordingly .</a:t>
                      </a:r>
                    </a:p>
                  </a:txBody>
                  <a:tcPr marL="73937" marR="73937" marT="73937" marB="73937" anchor="ctr"/>
                </a:tc>
                <a:extLst>
                  <a:ext uri="{0D108BD9-81ED-4DB2-BD59-A6C34878D82A}">
                    <a16:rowId xmlns:a16="http://schemas.microsoft.com/office/drawing/2014/main" val="1342027048"/>
                  </a:ext>
                </a:extLst>
              </a:tr>
              <a:tr h="768948">
                <a:tc>
                  <a:txBody>
                    <a:bodyPr/>
                    <a:lstStyle/>
                    <a:p>
                      <a:pPr algn="l"/>
                      <a:r>
                        <a:rPr lang="en-US" sz="1400" b="1" dirty="0">
                          <a:effectLst/>
                        </a:rPr>
                        <a:t>R – Response</a:t>
                      </a:r>
                    </a:p>
                  </a:txBody>
                  <a:tcPr marL="73937" marR="73937" marT="73937" marB="73937" anchor="ctr"/>
                </a:tc>
                <a:tc>
                  <a:txBody>
                    <a:bodyPr/>
                    <a:lstStyle/>
                    <a:p>
                      <a:pPr algn="l"/>
                      <a:r>
                        <a:rPr lang="en-US" sz="1400" dirty="0">
                          <a:effectLst/>
                        </a:rPr>
                        <a:t>Define the expected format and structure of the output—paragraphs, JSON, tables, or numbered lists—to ensure consistency with end-use needs .</a:t>
                      </a:r>
                    </a:p>
                  </a:txBody>
                  <a:tcPr marL="73937" marR="73937" marT="73937" marB="73937" anchor="ctr"/>
                </a:tc>
                <a:extLst>
                  <a:ext uri="{0D108BD9-81ED-4DB2-BD59-A6C34878D82A}">
                    <a16:rowId xmlns:a16="http://schemas.microsoft.com/office/drawing/2014/main" val="2202221078"/>
                  </a:ext>
                </a:extLst>
              </a:tr>
            </a:tbl>
          </a:graphicData>
        </a:graphic>
      </p:graphicFrame>
      <p:sp>
        <p:nvSpPr>
          <p:cNvPr id="3" name="Rectangle 2"/>
          <p:cNvSpPr/>
          <p:nvPr/>
        </p:nvSpPr>
        <p:spPr>
          <a:xfrm>
            <a:off x="584590" y="654575"/>
            <a:ext cx="9780241" cy="707886"/>
          </a:xfrm>
          <a:prstGeom prst="rect">
            <a:avLst/>
          </a:prstGeom>
        </p:spPr>
        <p:txBody>
          <a:bodyPr wrap="none">
            <a:spAutoFit/>
          </a:bodyPr>
          <a:lstStyle/>
          <a:p>
            <a:pPr>
              <a:lnSpc>
                <a:spcPct val="80000"/>
              </a:lnSpc>
              <a:buClr>
                <a:schemeClr val="dk1"/>
              </a:buClr>
              <a:buSzPts val="3200"/>
            </a:pPr>
            <a:r>
              <a:rPr lang="en-HK" altLang="zh-CN" sz="4800" dirty="0">
                <a:solidFill>
                  <a:schemeClr val="dk1"/>
                </a:solidFill>
                <a:latin typeface="Poppins ExtraBold"/>
                <a:cs typeface="Poppins ExtraBold"/>
              </a:rPr>
              <a:t>CO-STAR Prompt frameworks </a:t>
            </a:r>
          </a:p>
        </p:txBody>
      </p:sp>
      <p:sp>
        <p:nvSpPr>
          <p:cNvPr id="4" name="Rectangle 3"/>
          <p:cNvSpPr/>
          <p:nvPr/>
        </p:nvSpPr>
        <p:spPr>
          <a:xfrm>
            <a:off x="584590" y="6056392"/>
            <a:ext cx="7690624" cy="655949"/>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新細明體" panose="02020500000000000000" pitchFamily="18" charset="-120"/>
                <a:cs typeface="Times New Roman" panose="02020603050405020304" pitchFamily="18" charset="0"/>
              </a:rPr>
              <a:t>CO-STAR Prompt Generator (Temp)</a:t>
            </a:r>
          </a:p>
          <a:p>
            <a:pPr>
              <a:lnSpc>
                <a:spcPct val="107000"/>
              </a:lnSpc>
              <a:spcAft>
                <a:spcPts val="800"/>
              </a:spcAft>
            </a:pPr>
            <a:r>
              <a:rPr lang="en-US" u="sng" dirty="0">
                <a:solidFill>
                  <a:srgbClr val="0563C1"/>
                </a:solidFill>
                <a:latin typeface="Calibri" panose="020F0502020204030204" pitchFamily="34" charset="0"/>
                <a:ea typeface="新細明體" panose="02020500000000000000" pitchFamily="18" charset="-120"/>
                <a:cs typeface="Times New Roman" panose="02020603050405020304" pitchFamily="18" charset="0"/>
                <a:hlinkClick r:id="rId3"/>
              </a:rPr>
              <a:t>https://poe.com/COSTARER</a:t>
            </a:r>
            <a:endParaRPr lang="en-US"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28727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24EF8-32FD-BED1-D574-C84FBDEB741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5C6DB5-69A9-1380-FBED-B08204C9735B}"/>
              </a:ext>
            </a:extLst>
          </p:cNvPr>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a:extLst>
              <a:ext uri="{FF2B5EF4-FFF2-40B4-BE49-F238E27FC236}">
                <a16:creationId xmlns:a16="http://schemas.microsoft.com/office/drawing/2014/main" id="{012BC8D0-C1FE-2DA3-C298-EE02AB4E578D}"/>
              </a:ext>
            </a:extLst>
          </p:cNvPr>
          <p:cNvSpPr txBox="1"/>
          <p:nvPr/>
        </p:nvSpPr>
        <p:spPr>
          <a:xfrm>
            <a:off x="-2815772" y="-1770743"/>
            <a:ext cx="4325257" cy="4325257"/>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4" name="标题 1">
            <a:extLst>
              <a:ext uri="{FF2B5EF4-FFF2-40B4-BE49-F238E27FC236}">
                <a16:creationId xmlns:a16="http://schemas.microsoft.com/office/drawing/2014/main" id="{FC206AC2-F972-EADC-5DEC-958CBC140BC1}"/>
              </a:ext>
            </a:extLst>
          </p:cNvPr>
          <p:cNvSpPr txBox="1"/>
          <p:nvPr/>
        </p:nvSpPr>
        <p:spPr>
          <a:xfrm>
            <a:off x="10087430" y="-377370"/>
            <a:ext cx="2772228" cy="2772228"/>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5" name="标题 1">
            <a:extLst>
              <a:ext uri="{FF2B5EF4-FFF2-40B4-BE49-F238E27FC236}">
                <a16:creationId xmlns:a16="http://schemas.microsoft.com/office/drawing/2014/main" id="{3D285D34-1FF1-AA47-A396-D689FB6F000A}"/>
              </a:ext>
            </a:extLst>
          </p:cNvPr>
          <p:cNvSpPr txBox="1"/>
          <p:nvPr/>
        </p:nvSpPr>
        <p:spPr>
          <a:xfrm>
            <a:off x="9056915" y="4463143"/>
            <a:ext cx="4325257" cy="4325257"/>
          </a:xfrm>
          <a:prstGeom prst="ellipse">
            <a:avLst/>
          </a:prstGeom>
          <a:noFill/>
          <a:ln w="25400" cap="sq">
            <a:solidFill>
              <a:schemeClr val="tx1">
                <a:lumMod val="65000"/>
                <a:lumOff val="35000"/>
              </a:schemeClr>
            </a:solidFill>
            <a:miter/>
          </a:ln>
        </p:spPr>
        <p:txBody>
          <a:bodyPr vert="horz" wrap="square" lIns="91440" tIns="45720" rIns="91440" bIns="45720" rtlCol="0" anchor="ctr"/>
          <a:lstStyle/>
          <a:p>
            <a:pPr algn="ctr"/>
            <a:endParaRPr kumimoji="1" lang="zh-CN" altLang="en-US"/>
          </a:p>
        </p:txBody>
      </p:sp>
      <p:sp>
        <p:nvSpPr>
          <p:cNvPr id="6" name="标题 1">
            <a:extLst>
              <a:ext uri="{FF2B5EF4-FFF2-40B4-BE49-F238E27FC236}">
                <a16:creationId xmlns:a16="http://schemas.microsoft.com/office/drawing/2014/main" id="{E3244CC8-9BFE-4723-063B-4954055D8480}"/>
              </a:ext>
            </a:extLst>
          </p:cNvPr>
          <p:cNvSpPr txBox="1"/>
          <p:nvPr/>
        </p:nvSpPr>
        <p:spPr>
          <a:xfrm>
            <a:off x="899886" y="692603"/>
            <a:ext cx="841829" cy="84182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a:extLst>
              <a:ext uri="{FF2B5EF4-FFF2-40B4-BE49-F238E27FC236}">
                <a16:creationId xmlns:a16="http://schemas.microsoft.com/office/drawing/2014/main" id="{15A42277-EEC4-F60C-B23D-9E431944DD6A}"/>
              </a:ext>
            </a:extLst>
          </p:cNvPr>
          <p:cNvSpPr txBox="1"/>
          <p:nvPr/>
        </p:nvSpPr>
        <p:spPr>
          <a:xfrm>
            <a:off x="9490504" y="914400"/>
            <a:ext cx="1559204" cy="1565278"/>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a:extLst>
              <a:ext uri="{FF2B5EF4-FFF2-40B4-BE49-F238E27FC236}">
                <a16:creationId xmlns:a16="http://schemas.microsoft.com/office/drawing/2014/main" id="{1BCB7E74-051C-5E3E-3412-9BE2882A91F4}"/>
              </a:ext>
            </a:extLst>
          </p:cNvPr>
          <p:cNvSpPr txBox="1"/>
          <p:nvPr/>
        </p:nvSpPr>
        <p:spPr>
          <a:xfrm>
            <a:off x="9372149" y="795584"/>
            <a:ext cx="1795914" cy="1802910"/>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9" name="标题 1">
            <a:extLst>
              <a:ext uri="{FF2B5EF4-FFF2-40B4-BE49-F238E27FC236}">
                <a16:creationId xmlns:a16="http://schemas.microsoft.com/office/drawing/2014/main" id="{64848CFF-A397-1A2C-5636-932BD3C8606B}"/>
              </a:ext>
            </a:extLst>
          </p:cNvPr>
          <p:cNvSpPr txBox="1"/>
          <p:nvPr/>
        </p:nvSpPr>
        <p:spPr>
          <a:xfrm>
            <a:off x="9276899" y="699963"/>
            <a:ext cx="1986414" cy="1994152"/>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0" name="标题 1">
            <a:extLst>
              <a:ext uri="{FF2B5EF4-FFF2-40B4-BE49-F238E27FC236}">
                <a16:creationId xmlns:a16="http://schemas.microsoft.com/office/drawing/2014/main" id="{1308A3C3-9FA5-385B-2902-AEEE021BB04F}"/>
              </a:ext>
            </a:extLst>
          </p:cNvPr>
          <p:cNvSpPr txBox="1"/>
          <p:nvPr/>
        </p:nvSpPr>
        <p:spPr>
          <a:xfrm>
            <a:off x="9598257" y="1029856"/>
            <a:ext cx="1329188" cy="133436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1" name="Group 10">
            <a:extLst>
              <a:ext uri="{FF2B5EF4-FFF2-40B4-BE49-F238E27FC236}">
                <a16:creationId xmlns:a16="http://schemas.microsoft.com/office/drawing/2014/main" id="{E4121421-9684-0DFC-53AA-824E48ABD4DF}"/>
              </a:ext>
            </a:extLst>
          </p:cNvPr>
          <p:cNvGrpSpPr/>
          <p:nvPr/>
        </p:nvGrpSpPr>
        <p:grpSpPr>
          <a:xfrm>
            <a:off x="-740656" y="5337312"/>
            <a:ext cx="2376416" cy="2385674"/>
            <a:chOff x="-740656" y="5337312"/>
            <a:chExt cx="2376416" cy="2385674"/>
          </a:xfrm>
        </p:grpSpPr>
        <p:sp>
          <p:nvSpPr>
            <p:cNvPr id="12" name="标题 1">
              <a:extLst>
                <a:ext uri="{FF2B5EF4-FFF2-40B4-BE49-F238E27FC236}">
                  <a16:creationId xmlns:a16="http://schemas.microsoft.com/office/drawing/2014/main" id="{D971D393-4DD8-AF77-F872-9726D1C85344}"/>
                </a:ext>
              </a:extLst>
            </p:cNvPr>
            <p:cNvSpPr txBox="1"/>
            <p:nvPr/>
          </p:nvSpPr>
          <p:spPr>
            <a:xfrm>
              <a:off x="-485113" y="5593851"/>
              <a:ext cx="1865330" cy="1872597"/>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a:extLst>
                <a:ext uri="{FF2B5EF4-FFF2-40B4-BE49-F238E27FC236}">
                  <a16:creationId xmlns:a16="http://schemas.microsoft.com/office/drawing/2014/main" id="{1B5B4213-192F-4222-EB28-5C0E6B87F152}"/>
                </a:ext>
              </a:extLst>
            </p:cNvPr>
            <p:cNvSpPr txBox="1"/>
            <p:nvPr/>
          </p:nvSpPr>
          <p:spPr>
            <a:xfrm>
              <a:off x="-626705" y="5451707"/>
              <a:ext cx="2148514" cy="2156884"/>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14" name="标题 1">
              <a:extLst>
                <a:ext uri="{FF2B5EF4-FFF2-40B4-BE49-F238E27FC236}">
                  <a16:creationId xmlns:a16="http://schemas.microsoft.com/office/drawing/2014/main" id="{2FFE9BCF-883D-1858-AD52-4879F1A23F79}"/>
                </a:ext>
              </a:extLst>
            </p:cNvPr>
            <p:cNvSpPr txBox="1"/>
            <p:nvPr/>
          </p:nvSpPr>
          <p:spPr>
            <a:xfrm>
              <a:off x="-740656" y="5337312"/>
              <a:ext cx="2376416" cy="2385674"/>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a:extLst>
                <a:ext uri="{FF2B5EF4-FFF2-40B4-BE49-F238E27FC236}">
                  <a16:creationId xmlns:a16="http://schemas.microsoft.com/office/drawing/2014/main" id="{65D09482-AB3E-4B21-ABAB-E96539621931}"/>
                </a:ext>
              </a:extLst>
            </p:cNvPr>
            <p:cNvSpPr txBox="1"/>
            <p:nvPr/>
          </p:nvSpPr>
          <p:spPr>
            <a:xfrm>
              <a:off x="-356204" y="5731975"/>
              <a:ext cx="1590154" cy="159634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8" name="标题 1">
            <a:extLst>
              <a:ext uri="{FF2B5EF4-FFF2-40B4-BE49-F238E27FC236}">
                <a16:creationId xmlns:a16="http://schemas.microsoft.com/office/drawing/2014/main" id="{29B8178D-977D-B62A-9CE6-7B9AA1F13563}"/>
              </a:ext>
            </a:extLst>
          </p:cNvPr>
          <p:cNvSpPr txBox="1"/>
          <p:nvPr/>
        </p:nvSpPr>
        <p:spPr>
          <a:xfrm>
            <a:off x="1843986" y="3134052"/>
            <a:ext cx="7405900" cy="1421873"/>
          </a:xfrm>
          <a:prstGeom prst="rect">
            <a:avLst/>
          </a:prstGeom>
          <a:noFill/>
          <a:ln>
            <a:noFill/>
          </a:ln>
        </p:spPr>
        <p:txBody>
          <a:bodyPr vert="horz" wrap="square" lIns="91440" tIns="45720" rIns="91440" bIns="45720" rtlCol="0" anchor="t"/>
          <a:lstStyle/>
          <a:p>
            <a:pPr algn="l"/>
            <a:r>
              <a:rPr kumimoji="1" lang="en-US" altLang="zh-TW" sz="4800" dirty="0">
                <a:ln w="12700">
                  <a:noFill/>
                </a:ln>
                <a:solidFill>
                  <a:srgbClr val="262626">
                    <a:alpha val="100000"/>
                  </a:srgbClr>
                </a:solidFill>
                <a:latin typeface="poppins-bold"/>
                <a:ea typeface="poppins-bold"/>
                <a:cs typeface="poppins-bold"/>
              </a:rPr>
              <a:t>AI + Library Recourse  </a:t>
            </a:r>
            <a:endParaRPr kumimoji="1" lang="zh-CN" altLang="en-US" sz="3600" dirty="0"/>
          </a:p>
        </p:txBody>
      </p:sp>
      <p:sp>
        <p:nvSpPr>
          <p:cNvPr id="17" name="标题 1">
            <a:extLst>
              <a:ext uri="{FF2B5EF4-FFF2-40B4-BE49-F238E27FC236}">
                <a16:creationId xmlns:a16="http://schemas.microsoft.com/office/drawing/2014/main" id="{68A6472B-3111-2583-8273-69E7BDD54B75}"/>
              </a:ext>
            </a:extLst>
          </p:cNvPr>
          <p:cNvSpPr txBox="1"/>
          <p:nvPr/>
        </p:nvSpPr>
        <p:spPr>
          <a:xfrm>
            <a:off x="1843986" y="2473352"/>
            <a:ext cx="3027371" cy="937760"/>
          </a:xfrm>
          <a:prstGeom prst="rect">
            <a:avLst/>
          </a:prstGeom>
          <a:noFill/>
          <a:ln>
            <a:noFill/>
          </a:ln>
        </p:spPr>
        <p:txBody>
          <a:bodyPr vert="horz" wrap="square" lIns="91440" tIns="45720" rIns="91440" bIns="45720" rtlCol="0" anchor="t"/>
          <a:lstStyle/>
          <a:p>
            <a:pPr algn="l"/>
            <a:r>
              <a:rPr kumimoji="1" lang="en-US" altLang="zh-CN" sz="4400" dirty="0">
                <a:ln w="12700">
                  <a:noFill/>
                </a:ln>
                <a:solidFill>
                  <a:srgbClr val="262626">
                    <a:alpha val="100000"/>
                  </a:srgbClr>
                </a:solidFill>
                <a:latin typeface="Arial Narrow" panose="020B0606020202030204" pitchFamily="34" charset="0"/>
                <a:ea typeface="poppins-bold"/>
                <a:cs typeface="poppins-bold"/>
              </a:rPr>
              <a:t>PART.</a:t>
            </a:r>
            <a:endParaRPr kumimoji="1" lang="zh-CN" altLang="en-US" sz="1100" dirty="0">
              <a:latin typeface="Arial Narrow" panose="020B0606020202030204" pitchFamily="34" charset="0"/>
            </a:endParaRPr>
          </a:p>
        </p:txBody>
      </p:sp>
      <p:sp>
        <p:nvSpPr>
          <p:cNvPr id="20" name="标题 1">
            <a:extLst>
              <a:ext uri="{FF2B5EF4-FFF2-40B4-BE49-F238E27FC236}">
                <a16:creationId xmlns:a16="http://schemas.microsoft.com/office/drawing/2014/main" id="{40AAB56E-9489-5314-2902-DF180086BC39}"/>
              </a:ext>
            </a:extLst>
          </p:cNvPr>
          <p:cNvSpPr txBox="1"/>
          <p:nvPr/>
        </p:nvSpPr>
        <p:spPr>
          <a:xfrm>
            <a:off x="3251200" y="2473352"/>
            <a:ext cx="1091170" cy="937760"/>
          </a:xfrm>
          <a:prstGeom prst="rect">
            <a:avLst/>
          </a:prstGeom>
          <a:noFill/>
          <a:ln>
            <a:noFill/>
          </a:ln>
        </p:spPr>
        <p:txBody>
          <a:bodyPr vert="horz" wrap="square" lIns="91440" tIns="45720" rIns="91440" bIns="45720" rtlCol="0" anchor="t"/>
          <a:lstStyle/>
          <a:p>
            <a:pPr algn="r"/>
            <a:r>
              <a:rPr kumimoji="1" lang="en-US" altLang="zh-CN" sz="4400" dirty="0">
                <a:ln w="12700">
                  <a:noFill/>
                </a:ln>
                <a:solidFill>
                  <a:srgbClr val="262626">
                    <a:alpha val="100000"/>
                  </a:srgbClr>
                </a:solidFill>
                <a:latin typeface="Arial Narrow" panose="020B0606020202030204" pitchFamily="34" charset="0"/>
                <a:ea typeface="poppins-bold"/>
                <a:cs typeface="poppins-bold"/>
              </a:rPr>
              <a:t> 05</a:t>
            </a:r>
            <a:endParaRPr kumimoji="1" lang="zh-CN" altLang="en-US" sz="1100" dirty="0">
              <a:latin typeface="Arial Narrow" panose="020B0606020202030204" pitchFamily="34" charset="0"/>
            </a:endParaRPr>
          </a:p>
        </p:txBody>
      </p:sp>
    </p:spTree>
    <p:extLst>
      <p:ext uri="{BB962C8B-B14F-4D97-AF65-F5344CB8AC3E}">
        <p14:creationId xmlns:p14="http://schemas.microsoft.com/office/powerpoint/2010/main" val="81628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flipH="1">
            <a:off x="8229516" y="-1"/>
            <a:ext cx="1576470" cy="2824079"/>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1977136" y="2631441"/>
            <a:ext cx="2735708" cy="1903984"/>
          </a:xfrm>
          <a:prstGeom prst="rect">
            <a:avLst/>
          </a:prstGeom>
          <a:solidFill>
            <a:schemeClr val="bg1"/>
          </a:solidFill>
          <a:ln w="3175" cap="sq">
            <a:solidFill>
              <a:srgbClr val="FFC000"/>
            </a:solidFill>
          </a:ln>
          <a:effectLst>
            <a:outerShdw blurRad="190500" sx="101000" sy="101000" algn="ctr" rotWithShape="0">
              <a:schemeClr val="accent1">
                <a:alpha val="10000"/>
              </a:schemeClr>
            </a:outerShdw>
          </a:effectLst>
        </p:spPr>
        <p:txBody>
          <a:bodyPr vert="horz" wrap="square" lIns="91440" tIns="45720" rIns="91440" bIns="45720" rtlCol="0" anchor="t"/>
          <a:lstStyle/>
          <a:p>
            <a:pPr algn="l"/>
            <a:endParaRPr kumimoji="1" lang="zh-CN" altLang="en-US"/>
          </a:p>
        </p:txBody>
      </p:sp>
      <p:sp>
        <p:nvSpPr>
          <p:cNvPr id="6" name="标题 1"/>
          <p:cNvSpPr txBox="1"/>
          <p:nvPr/>
        </p:nvSpPr>
        <p:spPr>
          <a:xfrm>
            <a:off x="5093398" y="2631441"/>
            <a:ext cx="2735708" cy="1885696"/>
          </a:xfrm>
          <a:prstGeom prst="rect">
            <a:avLst/>
          </a:prstGeom>
          <a:solidFill>
            <a:schemeClr val="bg1"/>
          </a:solidFill>
          <a:ln w="3175" cap="sq">
            <a:solidFill>
              <a:srgbClr val="FFC000"/>
            </a:solidFill>
          </a:ln>
          <a:effectLst>
            <a:outerShdw blurRad="190500" sx="101000" sy="101000" algn="ctr" rotWithShape="0">
              <a:schemeClr val="accent1">
                <a:alpha val="10000"/>
              </a:schemeClr>
            </a:outerShdw>
          </a:effectLst>
        </p:spPr>
        <p:txBody>
          <a:bodyPr vert="horz" wrap="square" lIns="91440" tIns="45720" rIns="91440" bIns="45720" rtlCol="0" anchor="t"/>
          <a:lstStyle/>
          <a:p>
            <a:pPr algn="l"/>
            <a:endParaRPr kumimoji="1" lang="zh-CN" altLang="en-US"/>
          </a:p>
        </p:txBody>
      </p:sp>
      <p:sp>
        <p:nvSpPr>
          <p:cNvPr id="7" name="标题 1"/>
          <p:cNvSpPr txBox="1"/>
          <p:nvPr/>
        </p:nvSpPr>
        <p:spPr>
          <a:xfrm>
            <a:off x="8209660" y="2631440"/>
            <a:ext cx="2735708" cy="1894840"/>
          </a:xfrm>
          <a:prstGeom prst="rect">
            <a:avLst/>
          </a:prstGeom>
          <a:solidFill>
            <a:schemeClr val="bg1"/>
          </a:solidFill>
          <a:ln w="3175" cap="sq">
            <a:solidFill>
              <a:srgbClr val="FFC000"/>
            </a:solidFill>
          </a:ln>
          <a:effectLst>
            <a:outerShdw blurRad="190500" sx="101000" sy="101000" algn="ctr" rotWithShape="0">
              <a:schemeClr val="accent1">
                <a:alpha val="10000"/>
              </a:schemeClr>
            </a:outerShdw>
          </a:effectLst>
        </p:spPr>
        <p:txBody>
          <a:bodyPr vert="horz" wrap="square" lIns="91440" tIns="45720" rIns="91440" bIns="45720" rtlCol="0" anchor="t"/>
          <a:lstStyle/>
          <a:p>
            <a:pPr algn="l"/>
            <a:endParaRPr kumimoji="1" lang="zh-CN" altLang="en-US"/>
          </a:p>
        </p:txBody>
      </p:sp>
      <p:cxnSp>
        <p:nvCxnSpPr>
          <p:cNvPr id="8" name="标题 1"/>
          <p:cNvCxnSpPr>
            <a:cxnSpLocks/>
          </p:cNvCxnSpPr>
          <p:nvPr/>
        </p:nvCxnSpPr>
        <p:spPr>
          <a:xfrm>
            <a:off x="3323381" y="3439627"/>
            <a:ext cx="207144" cy="0"/>
          </a:xfrm>
          <a:prstGeom prst="line">
            <a:avLst/>
          </a:prstGeom>
          <a:noFill/>
          <a:ln w="34925" cap="rnd">
            <a:solidFill>
              <a:schemeClr val="accent1"/>
            </a:solidFill>
            <a:round/>
          </a:ln>
        </p:spPr>
      </p:cxnSp>
      <p:sp>
        <p:nvSpPr>
          <p:cNvPr id="9" name="标题 1"/>
          <p:cNvSpPr txBox="1"/>
          <p:nvPr/>
        </p:nvSpPr>
        <p:spPr>
          <a:xfrm>
            <a:off x="2155127" y="3582536"/>
            <a:ext cx="2349877" cy="642540"/>
          </a:xfrm>
          <a:prstGeom prst="rect">
            <a:avLst/>
          </a:prstGeom>
          <a:noFill/>
          <a:ln>
            <a:noFill/>
          </a:ln>
        </p:spPr>
        <p:txBody>
          <a:bodyPr vert="horz" wrap="square" lIns="0" tIns="0" rIns="0" bIns="0" rtlCol="0" anchor="t"/>
          <a:lstStyle/>
          <a:p>
            <a:pPr algn="ctr"/>
            <a:r>
              <a:rPr lang="en-US" sz="1400" dirty="0">
                <a:effectLst/>
              </a:rPr>
              <a:t>Narrows your search</a:t>
            </a:r>
            <a:br>
              <a:rPr lang="en-US" sz="1400" dirty="0">
                <a:effectLst/>
              </a:rPr>
            </a:br>
            <a:r>
              <a:rPr lang="en-US" sz="1400" dirty="0">
                <a:effectLst/>
              </a:rPr>
              <a:t>All terms must appear in the results</a:t>
            </a:r>
            <a:br>
              <a:rPr lang="en-US" sz="1400" dirty="0">
                <a:effectLst/>
              </a:rPr>
            </a:br>
            <a:endParaRPr lang="en-US" sz="1400" dirty="0">
              <a:effectLst/>
            </a:endParaRPr>
          </a:p>
        </p:txBody>
      </p:sp>
      <p:cxnSp>
        <p:nvCxnSpPr>
          <p:cNvPr id="10" name="标题 1"/>
          <p:cNvCxnSpPr>
            <a:cxnSpLocks/>
          </p:cNvCxnSpPr>
          <p:nvPr/>
        </p:nvCxnSpPr>
        <p:spPr>
          <a:xfrm>
            <a:off x="6439643" y="3439627"/>
            <a:ext cx="207144" cy="0"/>
          </a:xfrm>
          <a:prstGeom prst="line">
            <a:avLst/>
          </a:prstGeom>
          <a:noFill/>
          <a:ln w="34925" cap="rnd">
            <a:solidFill>
              <a:schemeClr val="accent1"/>
            </a:solidFill>
            <a:round/>
          </a:ln>
        </p:spPr>
      </p:cxnSp>
      <p:sp>
        <p:nvSpPr>
          <p:cNvPr id="11" name="标题 1"/>
          <p:cNvSpPr txBox="1"/>
          <p:nvPr/>
        </p:nvSpPr>
        <p:spPr>
          <a:xfrm>
            <a:off x="5371972" y="3573391"/>
            <a:ext cx="2349877" cy="832029"/>
          </a:xfrm>
          <a:prstGeom prst="rect">
            <a:avLst/>
          </a:prstGeom>
          <a:noFill/>
          <a:ln>
            <a:noFill/>
          </a:ln>
        </p:spPr>
        <p:txBody>
          <a:bodyPr vert="horz" wrap="square" lIns="0" tIns="0" rIns="0" bIns="0" rtlCol="0" anchor="t"/>
          <a:lstStyle/>
          <a:p>
            <a:pPr algn="ctr"/>
            <a:r>
              <a:rPr lang="en-US" altLang="zh-CN" sz="1400" dirty="0"/>
              <a:t>Broadens your search</a:t>
            </a:r>
            <a:br>
              <a:rPr lang="en-US" altLang="zh-CN" sz="1400" dirty="0"/>
            </a:br>
            <a:r>
              <a:rPr lang="en-US" sz="1400" dirty="0"/>
              <a:t>Any one (or more) of the terms can appear</a:t>
            </a:r>
          </a:p>
          <a:p>
            <a:pPr algn="ctr"/>
            <a:endParaRPr kumimoji="1" lang="zh-CN" altLang="en-US" dirty="0"/>
          </a:p>
        </p:txBody>
      </p:sp>
      <p:cxnSp>
        <p:nvCxnSpPr>
          <p:cNvPr id="12" name="标题 1"/>
          <p:cNvCxnSpPr>
            <a:cxnSpLocks/>
          </p:cNvCxnSpPr>
          <p:nvPr/>
        </p:nvCxnSpPr>
        <p:spPr>
          <a:xfrm>
            <a:off x="9555905" y="3439627"/>
            <a:ext cx="207144" cy="0"/>
          </a:xfrm>
          <a:prstGeom prst="line">
            <a:avLst/>
          </a:prstGeom>
          <a:noFill/>
          <a:ln w="34925" cap="rnd">
            <a:solidFill>
              <a:schemeClr val="accent1"/>
            </a:solidFill>
            <a:round/>
          </a:ln>
        </p:spPr>
      </p:cxnSp>
      <p:sp>
        <p:nvSpPr>
          <p:cNvPr id="13" name="标题 1"/>
          <p:cNvSpPr txBox="1"/>
          <p:nvPr/>
        </p:nvSpPr>
        <p:spPr>
          <a:xfrm>
            <a:off x="8433371" y="3545959"/>
            <a:ext cx="2349877" cy="705703"/>
          </a:xfrm>
          <a:prstGeom prst="rect">
            <a:avLst/>
          </a:prstGeom>
          <a:noFill/>
          <a:ln>
            <a:noFill/>
          </a:ln>
        </p:spPr>
        <p:txBody>
          <a:bodyPr vert="horz" wrap="square" lIns="0" tIns="0" rIns="0" bIns="0" rtlCol="0" anchor="t"/>
          <a:lstStyle/>
          <a:p>
            <a:pPr algn="ctr"/>
            <a:r>
              <a:rPr lang="en-US" altLang="zh-CN" sz="1400" dirty="0"/>
              <a:t>Excludes unwanted results</a:t>
            </a:r>
            <a:endParaRPr lang="zh-CN" altLang="en-US" sz="1400" dirty="0"/>
          </a:p>
        </p:txBody>
      </p:sp>
      <p:sp>
        <p:nvSpPr>
          <p:cNvPr id="15" name="标题 1"/>
          <p:cNvSpPr txBox="1"/>
          <p:nvPr/>
        </p:nvSpPr>
        <p:spPr>
          <a:xfrm>
            <a:off x="668020" y="2692667"/>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bg1">
              <a:lumMod val="75000"/>
            </a:schemeClr>
          </a:solidFill>
          <a:ln cap="sq">
            <a:noFill/>
          </a:ln>
        </p:spPr>
        <p:txBody>
          <a:bodyPr vert="horz" wrap="square" lIns="91440" tIns="45720" rIns="91440" bIns="45720" rtlCol="0" anchor="t"/>
          <a:lstStyle/>
          <a:p>
            <a:pPr algn="l"/>
            <a:endParaRPr kumimoji="1" lang="zh-CN" altLang="en-US"/>
          </a:p>
        </p:txBody>
      </p:sp>
      <p:sp>
        <p:nvSpPr>
          <p:cNvPr id="16" name="标题 1"/>
          <p:cNvSpPr txBox="1"/>
          <p:nvPr/>
        </p:nvSpPr>
        <p:spPr>
          <a:xfrm>
            <a:off x="861625" y="2692668"/>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bg1">
              <a:lumMod val="65000"/>
            </a:schemeClr>
          </a:solidFill>
          <a:ln cap="sq">
            <a:noFill/>
          </a:ln>
        </p:spPr>
        <p:txBody>
          <a:bodyPr vert="horz" wrap="square" lIns="91440" tIns="45720" rIns="91440" bIns="45720" rtlCol="0" anchor="t"/>
          <a:lstStyle/>
          <a:p>
            <a:pPr algn="l"/>
            <a:endParaRPr kumimoji="1" lang="zh-CN" altLang="en-US"/>
          </a:p>
        </p:txBody>
      </p:sp>
      <p:sp>
        <p:nvSpPr>
          <p:cNvPr id="17" name="标题 1"/>
          <p:cNvSpPr txBox="1"/>
          <p:nvPr/>
        </p:nvSpPr>
        <p:spPr>
          <a:xfrm>
            <a:off x="1055229" y="2692668"/>
            <a:ext cx="126854" cy="13141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1"/>
          </a:solidFill>
          <a:ln cap="sq">
            <a:noFill/>
          </a:ln>
        </p:spPr>
        <p:txBody>
          <a:bodyPr vert="horz" wrap="square" lIns="91440" tIns="45720" rIns="91440" bIns="45720" rtlCol="0" anchor="t"/>
          <a:lstStyle/>
          <a:p>
            <a:pPr algn="l"/>
            <a:endParaRPr kumimoji="1" lang="zh-CN" altLang="en-US"/>
          </a:p>
        </p:txBody>
      </p:sp>
      <p:sp>
        <p:nvSpPr>
          <p:cNvPr id="18" name="标题 1"/>
          <p:cNvSpPr txBox="1"/>
          <p:nvPr/>
        </p:nvSpPr>
        <p:spPr>
          <a:xfrm>
            <a:off x="781050" y="406540"/>
            <a:ext cx="10671175" cy="468000"/>
          </a:xfrm>
          <a:prstGeom prst="rect">
            <a:avLst/>
          </a:prstGeom>
          <a:noFill/>
          <a:ln>
            <a:noFill/>
          </a:ln>
        </p:spPr>
        <p:txBody>
          <a:bodyPr vert="horz" wrap="square" lIns="0" tIns="0" rIns="0" bIns="0" rtlCol="0" anchor="ctr"/>
          <a:lstStyle/>
          <a:p>
            <a:pPr algn="l"/>
            <a:r>
              <a:rPr kumimoji="1" lang="en-US" altLang="zh-TW" sz="2534" dirty="0">
                <a:ln w="12700">
                  <a:noFill/>
                </a:ln>
                <a:solidFill>
                  <a:srgbClr val="262626">
                    <a:alpha val="100000"/>
                  </a:srgbClr>
                </a:solidFill>
                <a:latin typeface="poppins-bold"/>
                <a:ea typeface="poppins-bold"/>
                <a:cs typeface="poppins-bold"/>
              </a:rPr>
              <a:t>Building Search Query</a:t>
            </a:r>
            <a:endParaRPr kumimoji="1" lang="zh-CN" altLang="en-US" dirty="0"/>
          </a:p>
        </p:txBody>
      </p:sp>
      <p:sp>
        <p:nvSpPr>
          <p:cNvPr id="19" name="标题 1"/>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0" name="标题 1"/>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1" name="标题 1">
            <a:extLst>
              <a:ext uri="{FF2B5EF4-FFF2-40B4-BE49-F238E27FC236}">
                <a16:creationId xmlns:a16="http://schemas.microsoft.com/office/drawing/2014/main" id="{C97DE66F-7E0B-7300-02B5-3821F783E6AE}"/>
              </a:ext>
            </a:extLst>
          </p:cNvPr>
          <p:cNvSpPr txBox="1"/>
          <p:nvPr/>
        </p:nvSpPr>
        <p:spPr>
          <a:xfrm>
            <a:off x="2385759" y="2843508"/>
            <a:ext cx="1922600" cy="304669"/>
          </a:xfrm>
          <a:prstGeom prst="rect">
            <a:avLst/>
          </a:prstGeom>
          <a:noFill/>
          <a:ln>
            <a:noFill/>
          </a:ln>
        </p:spPr>
        <p:txBody>
          <a:bodyPr vert="horz" wrap="square" lIns="0" tIns="0" rIns="0" bIns="0" rtlCol="0" anchor="t"/>
          <a:lstStyle/>
          <a:p>
            <a:pPr algn="ctr"/>
            <a:r>
              <a:rPr kumimoji="1" lang="en-US" altLang="zh-CN" sz="2800" b="1" dirty="0">
                <a:ln w="12700">
                  <a:noFill/>
                </a:ln>
                <a:solidFill>
                  <a:schemeClr val="accent4"/>
                </a:solidFill>
                <a:latin typeface="Poppins"/>
                <a:cs typeface="Poppins"/>
              </a:rPr>
              <a:t>AND</a:t>
            </a:r>
            <a:endParaRPr kumimoji="1" lang="zh-CN" altLang="en-US" sz="3600" b="1" dirty="0">
              <a:solidFill>
                <a:schemeClr val="accent4"/>
              </a:solidFill>
            </a:endParaRPr>
          </a:p>
        </p:txBody>
      </p:sp>
      <p:sp>
        <p:nvSpPr>
          <p:cNvPr id="22" name="标题 1">
            <a:extLst>
              <a:ext uri="{FF2B5EF4-FFF2-40B4-BE49-F238E27FC236}">
                <a16:creationId xmlns:a16="http://schemas.microsoft.com/office/drawing/2014/main" id="{BCCDBD1A-0527-5C83-5529-B39794310786}"/>
              </a:ext>
            </a:extLst>
          </p:cNvPr>
          <p:cNvSpPr txBox="1"/>
          <p:nvPr/>
        </p:nvSpPr>
        <p:spPr>
          <a:xfrm>
            <a:off x="5526309" y="2819073"/>
            <a:ext cx="1922600" cy="304669"/>
          </a:xfrm>
          <a:prstGeom prst="rect">
            <a:avLst/>
          </a:prstGeom>
          <a:noFill/>
          <a:ln>
            <a:noFill/>
          </a:ln>
        </p:spPr>
        <p:txBody>
          <a:bodyPr vert="horz" wrap="square" lIns="0" tIns="0" rIns="0" bIns="0" rtlCol="0" anchor="t"/>
          <a:lstStyle/>
          <a:p>
            <a:pPr algn="ctr"/>
            <a:r>
              <a:rPr kumimoji="1" lang="en-US" altLang="zh-CN" sz="2800" b="1" dirty="0">
                <a:ln w="12700">
                  <a:noFill/>
                </a:ln>
                <a:solidFill>
                  <a:schemeClr val="accent4"/>
                </a:solidFill>
                <a:latin typeface="Poppins"/>
                <a:cs typeface="Poppins"/>
              </a:rPr>
              <a:t>OR</a:t>
            </a:r>
            <a:endParaRPr kumimoji="1" lang="zh-CN" altLang="en-US" sz="3600" b="1" dirty="0">
              <a:solidFill>
                <a:schemeClr val="accent4"/>
              </a:solidFill>
            </a:endParaRPr>
          </a:p>
        </p:txBody>
      </p:sp>
      <p:sp>
        <p:nvSpPr>
          <p:cNvPr id="23" name="标题 1">
            <a:extLst>
              <a:ext uri="{FF2B5EF4-FFF2-40B4-BE49-F238E27FC236}">
                <a16:creationId xmlns:a16="http://schemas.microsoft.com/office/drawing/2014/main" id="{F8CE7DBD-81B1-2274-5803-D5B0BC0AF624}"/>
              </a:ext>
            </a:extLst>
          </p:cNvPr>
          <p:cNvSpPr txBox="1"/>
          <p:nvPr/>
        </p:nvSpPr>
        <p:spPr>
          <a:xfrm>
            <a:off x="8629871" y="2806062"/>
            <a:ext cx="1922600" cy="304669"/>
          </a:xfrm>
          <a:prstGeom prst="rect">
            <a:avLst/>
          </a:prstGeom>
          <a:noFill/>
          <a:ln>
            <a:noFill/>
          </a:ln>
        </p:spPr>
        <p:txBody>
          <a:bodyPr vert="horz" wrap="square" lIns="0" tIns="0" rIns="0" bIns="0" rtlCol="0" anchor="t"/>
          <a:lstStyle/>
          <a:p>
            <a:pPr algn="ctr"/>
            <a:r>
              <a:rPr kumimoji="1" lang="en-US" altLang="zh-CN" sz="2800" b="1" dirty="0">
                <a:ln w="12700">
                  <a:noFill/>
                </a:ln>
                <a:solidFill>
                  <a:schemeClr val="accent4"/>
                </a:solidFill>
                <a:latin typeface="Poppins"/>
                <a:cs typeface="Poppins"/>
              </a:rPr>
              <a:t>NOT</a:t>
            </a:r>
            <a:endParaRPr kumimoji="1" lang="zh-CN" altLang="en-US" sz="3600" b="1" dirty="0">
              <a:solidFill>
                <a:schemeClr val="accent4"/>
              </a:solidFill>
            </a:endParaRPr>
          </a:p>
        </p:txBody>
      </p:sp>
      <p:sp>
        <p:nvSpPr>
          <p:cNvPr id="24" name="标题 1">
            <a:extLst>
              <a:ext uri="{FF2B5EF4-FFF2-40B4-BE49-F238E27FC236}">
                <a16:creationId xmlns:a16="http://schemas.microsoft.com/office/drawing/2014/main" id="{211C7C18-C6D7-0B5F-B25B-B7024713F180}"/>
              </a:ext>
            </a:extLst>
          </p:cNvPr>
          <p:cNvSpPr txBox="1"/>
          <p:nvPr/>
        </p:nvSpPr>
        <p:spPr>
          <a:xfrm>
            <a:off x="751955" y="1115111"/>
            <a:ext cx="7178099" cy="1428064"/>
          </a:xfrm>
          <a:prstGeom prst="rect">
            <a:avLst/>
          </a:prstGeom>
          <a:noFill/>
          <a:ln>
            <a:noFill/>
          </a:ln>
        </p:spPr>
        <p:txBody>
          <a:bodyPr vert="horz" wrap="square" lIns="0" tIns="0" rIns="0" bIns="0" rtlCol="0" anchor="t"/>
          <a:lstStyle/>
          <a:p>
            <a:r>
              <a:rPr kumimoji="1" lang="en-US" altLang="zh-TW" sz="1400" dirty="0">
                <a:ln w="12700">
                  <a:noFill/>
                </a:ln>
                <a:solidFill>
                  <a:srgbClr val="404040">
                    <a:alpha val="100000"/>
                  </a:srgbClr>
                </a:solidFill>
                <a:latin typeface="Poppins"/>
                <a:cs typeface="Poppins"/>
              </a:rPr>
              <a:t>Ask AI to create a comprehensive Boolean search query to search our library catalogue</a:t>
            </a:r>
          </a:p>
          <a:p>
            <a:endParaRPr kumimoji="1" lang="en-US" altLang="zh-TW" sz="1400" dirty="0">
              <a:ln w="12700">
                <a:noFill/>
              </a:ln>
              <a:solidFill>
                <a:srgbClr val="404040">
                  <a:alpha val="100000"/>
                </a:srgbClr>
              </a:solidFill>
              <a:latin typeface="Poppins"/>
              <a:cs typeface="Poppins"/>
            </a:endParaRPr>
          </a:p>
          <a:p>
            <a:r>
              <a:rPr kumimoji="1" lang="en-US" altLang="zh-TW" sz="1400" b="1" dirty="0">
                <a:ln w="12700">
                  <a:noFill/>
                </a:ln>
                <a:solidFill>
                  <a:srgbClr val="404040">
                    <a:alpha val="100000"/>
                  </a:srgbClr>
                </a:solidFill>
                <a:latin typeface="Poppins"/>
                <a:cs typeface="Poppins"/>
              </a:rPr>
              <a:t>Example: </a:t>
            </a:r>
            <a:r>
              <a:rPr kumimoji="1" lang="en-US" altLang="zh-TW" sz="1400" dirty="0">
                <a:ln w="12700">
                  <a:noFill/>
                </a:ln>
                <a:solidFill>
                  <a:srgbClr val="404040">
                    <a:alpha val="100000"/>
                  </a:srgbClr>
                </a:solidFill>
                <a:latin typeface="Poppins"/>
                <a:cs typeface="Poppins"/>
              </a:rPr>
              <a:t>A systematic review involves seeking assistance from a librarian to develop the search strategy and conduct the search (Yeung et al., 2024).</a:t>
            </a:r>
          </a:p>
          <a:p>
            <a:r>
              <a:rPr kumimoji="1" lang="en-US" altLang="zh-TW" sz="1400" dirty="0">
                <a:ln w="12700">
                  <a:noFill/>
                </a:ln>
                <a:solidFill>
                  <a:srgbClr val="404040">
                    <a:alpha val="100000"/>
                  </a:srgbClr>
                </a:solidFill>
                <a:latin typeface="Poppins"/>
                <a:cs typeface="Poppins"/>
                <a:hlinkClick r:id="rId2"/>
              </a:rPr>
              <a:t>https://pmc.ncbi.nlm.nih.gov/articles/PMC11696704/#sup1</a:t>
            </a:r>
            <a:endParaRPr kumimoji="1" lang="en-US" altLang="zh-TW" sz="1400" dirty="0">
              <a:ln w="12700">
                <a:noFill/>
              </a:ln>
              <a:solidFill>
                <a:srgbClr val="404040">
                  <a:alpha val="100000"/>
                </a:srgbClr>
              </a:solidFill>
              <a:latin typeface="Poppins"/>
              <a:cs typeface="Poppins"/>
            </a:endParaRPr>
          </a:p>
          <a:p>
            <a:endParaRPr kumimoji="1" lang="en-US" altLang="zh-TW" sz="1400" dirty="0">
              <a:ln w="12700">
                <a:noFill/>
              </a:ln>
              <a:solidFill>
                <a:srgbClr val="404040">
                  <a:alpha val="100000"/>
                </a:srgbClr>
              </a:solidFill>
              <a:latin typeface="Poppins"/>
              <a:cs typeface="Poppins"/>
            </a:endParaRPr>
          </a:p>
          <a:p>
            <a:endParaRPr kumimoji="1" lang="en-US" altLang="zh-TW" sz="1400" dirty="0">
              <a:ln w="12700">
                <a:noFill/>
              </a:ln>
              <a:solidFill>
                <a:srgbClr val="404040">
                  <a:alpha val="100000"/>
                </a:srgbClr>
              </a:solidFill>
              <a:latin typeface="Poppins"/>
              <a:cs typeface="Poppins"/>
            </a:endParaRPr>
          </a:p>
          <a:p>
            <a:endParaRPr kumimoji="1" lang="en-US" altLang="zh-CN" sz="1400" dirty="0">
              <a:ln w="12700">
                <a:noFill/>
              </a:ln>
              <a:solidFill>
                <a:srgbClr val="404040">
                  <a:alpha val="100000"/>
                </a:srgbClr>
              </a:solidFill>
              <a:latin typeface="Poppins"/>
              <a:cs typeface="Poppins"/>
            </a:endParaRPr>
          </a:p>
          <a:p>
            <a:endParaRPr kumimoji="1" lang="zh-CN" altLang="en-US" dirty="0"/>
          </a:p>
        </p:txBody>
      </p:sp>
      <p:sp>
        <p:nvSpPr>
          <p:cNvPr id="27" name="标题 1">
            <a:extLst>
              <a:ext uri="{FF2B5EF4-FFF2-40B4-BE49-F238E27FC236}">
                <a16:creationId xmlns:a16="http://schemas.microsoft.com/office/drawing/2014/main" id="{996B85AD-30FC-024F-BDF1-172EE43740BC}"/>
              </a:ext>
            </a:extLst>
          </p:cNvPr>
          <p:cNvSpPr txBox="1"/>
          <p:nvPr/>
        </p:nvSpPr>
        <p:spPr>
          <a:xfrm>
            <a:off x="1992376" y="4685793"/>
            <a:ext cx="2735708" cy="1903984"/>
          </a:xfrm>
          <a:prstGeom prst="rect">
            <a:avLst/>
          </a:prstGeom>
          <a:solidFill>
            <a:schemeClr val="bg1"/>
          </a:solidFill>
          <a:ln w="3175" cap="sq">
            <a:solidFill>
              <a:srgbClr val="FFC000"/>
            </a:solidFill>
          </a:ln>
          <a:effectLst>
            <a:outerShdw blurRad="190500" sx="101000" sy="101000" algn="ctr" rotWithShape="0">
              <a:schemeClr val="accent1">
                <a:alpha val="10000"/>
              </a:schemeClr>
            </a:outerShdw>
          </a:effectLst>
        </p:spPr>
        <p:txBody>
          <a:bodyPr vert="horz" wrap="square" lIns="91440" tIns="45720" rIns="91440" bIns="45720" rtlCol="0" anchor="t"/>
          <a:lstStyle/>
          <a:p>
            <a:pPr algn="l"/>
            <a:endParaRPr kumimoji="1" lang="zh-CN" altLang="en-US"/>
          </a:p>
        </p:txBody>
      </p:sp>
      <p:sp>
        <p:nvSpPr>
          <p:cNvPr id="28" name="标题 1">
            <a:extLst>
              <a:ext uri="{FF2B5EF4-FFF2-40B4-BE49-F238E27FC236}">
                <a16:creationId xmlns:a16="http://schemas.microsoft.com/office/drawing/2014/main" id="{336BF2F0-DA59-55AE-D8B9-026941B97D4B}"/>
              </a:ext>
            </a:extLst>
          </p:cNvPr>
          <p:cNvSpPr txBox="1"/>
          <p:nvPr/>
        </p:nvSpPr>
        <p:spPr>
          <a:xfrm>
            <a:off x="5108638" y="4685793"/>
            <a:ext cx="2735708" cy="1885696"/>
          </a:xfrm>
          <a:prstGeom prst="rect">
            <a:avLst/>
          </a:prstGeom>
          <a:solidFill>
            <a:schemeClr val="bg1"/>
          </a:solidFill>
          <a:ln w="3175" cap="sq">
            <a:solidFill>
              <a:srgbClr val="FFC000"/>
            </a:solidFill>
          </a:ln>
          <a:effectLst>
            <a:outerShdw blurRad="190500" sx="101000" sy="101000" algn="ctr" rotWithShape="0">
              <a:schemeClr val="accent1">
                <a:alpha val="10000"/>
              </a:schemeClr>
            </a:outerShdw>
          </a:effectLst>
        </p:spPr>
        <p:txBody>
          <a:bodyPr vert="horz" wrap="square" lIns="91440" tIns="45720" rIns="91440" bIns="45720" rtlCol="0" anchor="t"/>
          <a:lstStyle/>
          <a:p>
            <a:pPr algn="l"/>
            <a:endParaRPr kumimoji="1" lang="zh-CN" altLang="en-US"/>
          </a:p>
        </p:txBody>
      </p:sp>
      <p:sp>
        <p:nvSpPr>
          <p:cNvPr id="29" name="标题 1">
            <a:extLst>
              <a:ext uri="{FF2B5EF4-FFF2-40B4-BE49-F238E27FC236}">
                <a16:creationId xmlns:a16="http://schemas.microsoft.com/office/drawing/2014/main" id="{1BE539E2-51A4-86FE-A18D-52A0DECF5649}"/>
              </a:ext>
            </a:extLst>
          </p:cNvPr>
          <p:cNvSpPr txBox="1"/>
          <p:nvPr/>
        </p:nvSpPr>
        <p:spPr>
          <a:xfrm>
            <a:off x="8224900" y="4685792"/>
            <a:ext cx="2735708" cy="1894840"/>
          </a:xfrm>
          <a:prstGeom prst="rect">
            <a:avLst/>
          </a:prstGeom>
          <a:solidFill>
            <a:schemeClr val="bg1"/>
          </a:solidFill>
          <a:ln w="3175" cap="sq">
            <a:solidFill>
              <a:srgbClr val="FFC000"/>
            </a:solidFill>
          </a:ln>
          <a:effectLst>
            <a:outerShdw blurRad="190500" sx="101000" sy="101000" algn="ctr" rotWithShape="0">
              <a:schemeClr val="accent1">
                <a:alpha val="10000"/>
              </a:schemeClr>
            </a:outerShdw>
          </a:effectLst>
        </p:spPr>
        <p:txBody>
          <a:bodyPr vert="horz" wrap="square" lIns="91440" tIns="45720" rIns="91440" bIns="45720" rtlCol="0" anchor="t"/>
          <a:lstStyle/>
          <a:p>
            <a:pPr algn="l"/>
            <a:endParaRPr kumimoji="1" lang="zh-CN" altLang="en-US"/>
          </a:p>
        </p:txBody>
      </p:sp>
      <p:cxnSp>
        <p:nvCxnSpPr>
          <p:cNvPr id="30" name="标题 1">
            <a:extLst>
              <a:ext uri="{FF2B5EF4-FFF2-40B4-BE49-F238E27FC236}">
                <a16:creationId xmlns:a16="http://schemas.microsoft.com/office/drawing/2014/main" id="{979A4FBC-F6A8-A820-36CB-7D34452B47A5}"/>
              </a:ext>
            </a:extLst>
          </p:cNvPr>
          <p:cNvCxnSpPr>
            <a:cxnSpLocks/>
          </p:cNvCxnSpPr>
          <p:nvPr/>
        </p:nvCxnSpPr>
        <p:spPr>
          <a:xfrm>
            <a:off x="3283757" y="5493979"/>
            <a:ext cx="207144" cy="0"/>
          </a:xfrm>
          <a:prstGeom prst="line">
            <a:avLst/>
          </a:prstGeom>
          <a:noFill/>
          <a:ln w="34925" cap="rnd">
            <a:solidFill>
              <a:schemeClr val="accent1"/>
            </a:solidFill>
            <a:round/>
          </a:ln>
        </p:spPr>
      </p:cxnSp>
      <p:sp>
        <p:nvSpPr>
          <p:cNvPr id="31" name="标题 1">
            <a:extLst>
              <a:ext uri="{FF2B5EF4-FFF2-40B4-BE49-F238E27FC236}">
                <a16:creationId xmlns:a16="http://schemas.microsoft.com/office/drawing/2014/main" id="{662E8CC3-868C-1997-ADDE-DE6006B9EAD9}"/>
              </a:ext>
            </a:extLst>
          </p:cNvPr>
          <p:cNvSpPr txBox="1"/>
          <p:nvPr/>
        </p:nvSpPr>
        <p:spPr>
          <a:xfrm>
            <a:off x="2170367" y="5636888"/>
            <a:ext cx="2349877" cy="642540"/>
          </a:xfrm>
          <a:prstGeom prst="rect">
            <a:avLst/>
          </a:prstGeom>
          <a:noFill/>
          <a:ln>
            <a:noFill/>
          </a:ln>
        </p:spPr>
        <p:txBody>
          <a:bodyPr vert="horz" wrap="square" lIns="0" tIns="0" rIns="0" bIns="0" rtlCol="0" anchor="t"/>
          <a:lstStyle/>
          <a:p>
            <a:pPr algn="ctr"/>
            <a:r>
              <a:rPr lang="en-US" altLang="zh-CN" sz="1400" dirty="0"/>
              <a:t>Groups terms together</a:t>
            </a:r>
          </a:p>
          <a:p>
            <a:pPr algn="ctr"/>
            <a:r>
              <a:rPr lang="en-US" sz="1400" dirty="0"/>
              <a:t>Controls the order of operations</a:t>
            </a:r>
          </a:p>
          <a:p>
            <a:pPr algn="ctr"/>
            <a:endParaRPr kumimoji="1" lang="zh-CN" altLang="en-US" dirty="0"/>
          </a:p>
        </p:txBody>
      </p:sp>
      <p:cxnSp>
        <p:nvCxnSpPr>
          <p:cNvPr id="32" name="标题 1">
            <a:extLst>
              <a:ext uri="{FF2B5EF4-FFF2-40B4-BE49-F238E27FC236}">
                <a16:creationId xmlns:a16="http://schemas.microsoft.com/office/drawing/2014/main" id="{7C0D73DD-FAA6-EBAD-187E-5B04508BCC91}"/>
              </a:ext>
            </a:extLst>
          </p:cNvPr>
          <p:cNvCxnSpPr>
            <a:cxnSpLocks/>
          </p:cNvCxnSpPr>
          <p:nvPr/>
        </p:nvCxnSpPr>
        <p:spPr>
          <a:xfrm>
            <a:off x="6427451" y="5365963"/>
            <a:ext cx="207144" cy="0"/>
          </a:xfrm>
          <a:prstGeom prst="line">
            <a:avLst/>
          </a:prstGeom>
          <a:noFill/>
          <a:ln w="34925" cap="rnd">
            <a:solidFill>
              <a:schemeClr val="accent1"/>
            </a:solidFill>
            <a:round/>
          </a:ln>
        </p:spPr>
      </p:cxnSp>
      <p:sp>
        <p:nvSpPr>
          <p:cNvPr id="33" name="标题 1">
            <a:extLst>
              <a:ext uri="{FF2B5EF4-FFF2-40B4-BE49-F238E27FC236}">
                <a16:creationId xmlns:a16="http://schemas.microsoft.com/office/drawing/2014/main" id="{1F8B9136-4078-12D0-DA38-1026C9CDE827}"/>
              </a:ext>
            </a:extLst>
          </p:cNvPr>
          <p:cNvSpPr txBox="1"/>
          <p:nvPr/>
        </p:nvSpPr>
        <p:spPr>
          <a:xfrm>
            <a:off x="5359780" y="5463151"/>
            <a:ext cx="2349877" cy="832029"/>
          </a:xfrm>
          <a:prstGeom prst="rect">
            <a:avLst/>
          </a:prstGeom>
          <a:noFill/>
          <a:ln>
            <a:noFill/>
          </a:ln>
        </p:spPr>
        <p:txBody>
          <a:bodyPr vert="horz" wrap="square" lIns="0" tIns="0" rIns="0" bIns="0" rtlCol="0" anchor="t"/>
          <a:lstStyle/>
          <a:p>
            <a:pPr algn="ctr"/>
            <a:r>
              <a:rPr lang="en-US" altLang="zh-CN" sz="1400" dirty="0"/>
              <a:t>Matches any number of characters (including zero)</a:t>
            </a:r>
            <a:br>
              <a:rPr lang="en-US" altLang="zh-CN" sz="1400" dirty="0"/>
            </a:br>
            <a:br>
              <a:rPr lang="en-US" altLang="zh-CN" sz="1400" dirty="0"/>
            </a:br>
            <a:r>
              <a:rPr lang="en-US" sz="1400" dirty="0"/>
              <a:t>Example: run* → run, running, runner, runtime, runs…</a:t>
            </a:r>
          </a:p>
          <a:p>
            <a:pPr algn="ctr"/>
            <a:endParaRPr kumimoji="1" lang="zh-CN" altLang="en-US" sz="1200" dirty="0"/>
          </a:p>
        </p:txBody>
      </p:sp>
      <p:cxnSp>
        <p:nvCxnSpPr>
          <p:cNvPr id="34" name="标题 1">
            <a:extLst>
              <a:ext uri="{FF2B5EF4-FFF2-40B4-BE49-F238E27FC236}">
                <a16:creationId xmlns:a16="http://schemas.microsoft.com/office/drawing/2014/main" id="{22806DE9-4C51-EA99-4844-47A17B439371}"/>
              </a:ext>
            </a:extLst>
          </p:cNvPr>
          <p:cNvCxnSpPr>
            <a:cxnSpLocks/>
          </p:cNvCxnSpPr>
          <p:nvPr/>
        </p:nvCxnSpPr>
        <p:spPr>
          <a:xfrm>
            <a:off x="9543713" y="5493979"/>
            <a:ext cx="207144" cy="0"/>
          </a:xfrm>
          <a:prstGeom prst="line">
            <a:avLst/>
          </a:prstGeom>
          <a:noFill/>
          <a:ln w="34925" cap="rnd">
            <a:solidFill>
              <a:schemeClr val="accent1"/>
            </a:solidFill>
            <a:round/>
          </a:ln>
        </p:spPr>
      </p:cxnSp>
      <p:sp>
        <p:nvSpPr>
          <p:cNvPr id="35" name="标题 1">
            <a:extLst>
              <a:ext uri="{FF2B5EF4-FFF2-40B4-BE49-F238E27FC236}">
                <a16:creationId xmlns:a16="http://schemas.microsoft.com/office/drawing/2014/main" id="{5A2546B8-342C-F71E-A98E-74E7236E6B9D}"/>
              </a:ext>
            </a:extLst>
          </p:cNvPr>
          <p:cNvSpPr txBox="1"/>
          <p:nvPr/>
        </p:nvSpPr>
        <p:spPr>
          <a:xfrm>
            <a:off x="8448611" y="5600311"/>
            <a:ext cx="2349877" cy="705703"/>
          </a:xfrm>
          <a:prstGeom prst="rect">
            <a:avLst/>
          </a:prstGeom>
          <a:noFill/>
          <a:ln>
            <a:noFill/>
          </a:ln>
        </p:spPr>
        <p:txBody>
          <a:bodyPr vert="horz" wrap="square" lIns="0" tIns="0" rIns="0" bIns="0" rtlCol="0" anchor="t"/>
          <a:lstStyle/>
          <a:p>
            <a:r>
              <a:rPr lang="en-US" sz="1400" dirty="0">
                <a:effectLst/>
              </a:rPr>
              <a:t>Matches exactly one character</a:t>
            </a:r>
            <a:br>
              <a:rPr lang="en-US" sz="1400" dirty="0">
                <a:effectLst/>
              </a:rPr>
            </a:br>
            <a:r>
              <a:rPr lang="en-US" sz="1400" dirty="0">
                <a:effectLst/>
              </a:rPr>
              <a:t>Great for spelling variations</a:t>
            </a:r>
          </a:p>
          <a:p>
            <a:endParaRPr lang="en-US" sz="1400" dirty="0">
              <a:effectLst/>
            </a:endParaRPr>
          </a:p>
        </p:txBody>
      </p:sp>
      <p:sp>
        <p:nvSpPr>
          <p:cNvPr id="36" name="标题 1">
            <a:extLst>
              <a:ext uri="{FF2B5EF4-FFF2-40B4-BE49-F238E27FC236}">
                <a16:creationId xmlns:a16="http://schemas.microsoft.com/office/drawing/2014/main" id="{83EADFD6-517A-DAAE-8A99-725C9D9BC848}"/>
              </a:ext>
            </a:extLst>
          </p:cNvPr>
          <p:cNvSpPr txBox="1"/>
          <p:nvPr/>
        </p:nvSpPr>
        <p:spPr>
          <a:xfrm>
            <a:off x="2400999" y="4897860"/>
            <a:ext cx="1922600" cy="304669"/>
          </a:xfrm>
          <a:prstGeom prst="rect">
            <a:avLst/>
          </a:prstGeom>
          <a:noFill/>
          <a:ln>
            <a:noFill/>
          </a:ln>
        </p:spPr>
        <p:txBody>
          <a:bodyPr vert="horz" wrap="square" lIns="0" tIns="0" rIns="0" bIns="0" rtlCol="0" anchor="t"/>
          <a:lstStyle/>
          <a:p>
            <a:pPr algn="ctr"/>
            <a:r>
              <a:rPr kumimoji="1" lang="en-US" altLang="zh-TW" sz="2800" b="1" dirty="0">
                <a:ln w="12700">
                  <a:noFill/>
                </a:ln>
                <a:solidFill>
                  <a:schemeClr val="accent4"/>
                </a:solidFill>
                <a:latin typeface="Poppins"/>
                <a:cs typeface="Poppins"/>
              </a:rPr>
              <a:t>( )</a:t>
            </a:r>
            <a:endParaRPr kumimoji="1" lang="zh-CN" altLang="en-US" sz="3600" b="1" dirty="0">
              <a:solidFill>
                <a:schemeClr val="accent4"/>
              </a:solidFill>
            </a:endParaRPr>
          </a:p>
        </p:txBody>
      </p:sp>
      <p:sp>
        <p:nvSpPr>
          <p:cNvPr id="37" name="标题 1">
            <a:extLst>
              <a:ext uri="{FF2B5EF4-FFF2-40B4-BE49-F238E27FC236}">
                <a16:creationId xmlns:a16="http://schemas.microsoft.com/office/drawing/2014/main" id="{8DE9B424-8F3C-BCC5-ABBD-80A21E177228}"/>
              </a:ext>
            </a:extLst>
          </p:cNvPr>
          <p:cNvSpPr txBox="1"/>
          <p:nvPr/>
        </p:nvSpPr>
        <p:spPr>
          <a:xfrm>
            <a:off x="5541549" y="4873425"/>
            <a:ext cx="1922600" cy="304669"/>
          </a:xfrm>
          <a:prstGeom prst="rect">
            <a:avLst/>
          </a:prstGeom>
          <a:noFill/>
          <a:ln>
            <a:noFill/>
          </a:ln>
        </p:spPr>
        <p:txBody>
          <a:bodyPr vert="horz" wrap="square" lIns="0" tIns="0" rIns="0" bIns="0" rtlCol="0" anchor="t"/>
          <a:lstStyle/>
          <a:p>
            <a:pPr algn="ctr"/>
            <a:r>
              <a:rPr kumimoji="1" lang="zh-TW" altLang="en-US" sz="2800" b="1" dirty="0">
                <a:ln w="12700">
                  <a:noFill/>
                </a:ln>
                <a:solidFill>
                  <a:schemeClr val="accent4"/>
                </a:solidFill>
                <a:latin typeface="Poppins"/>
                <a:cs typeface="Poppins"/>
              </a:rPr>
              <a:t>*</a:t>
            </a:r>
            <a:endParaRPr kumimoji="1" lang="zh-CN" altLang="en-US" sz="3600" b="1" dirty="0">
              <a:solidFill>
                <a:schemeClr val="accent4"/>
              </a:solidFill>
            </a:endParaRPr>
          </a:p>
        </p:txBody>
      </p:sp>
      <p:sp>
        <p:nvSpPr>
          <p:cNvPr id="38" name="标题 1">
            <a:extLst>
              <a:ext uri="{FF2B5EF4-FFF2-40B4-BE49-F238E27FC236}">
                <a16:creationId xmlns:a16="http://schemas.microsoft.com/office/drawing/2014/main" id="{0ED855C2-8426-C46F-BA59-113F85A15063}"/>
              </a:ext>
            </a:extLst>
          </p:cNvPr>
          <p:cNvSpPr txBox="1"/>
          <p:nvPr/>
        </p:nvSpPr>
        <p:spPr>
          <a:xfrm>
            <a:off x="8645111" y="4860414"/>
            <a:ext cx="1922600" cy="304669"/>
          </a:xfrm>
          <a:prstGeom prst="rect">
            <a:avLst/>
          </a:prstGeom>
          <a:noFill/>
          <a:ln>
            <a:noFill/>
          </a:ln>
        </p:spPr>
        <p:txBody>
          <a:bodyPr vert="horz" wrap="square" lIns="0" tIns="0" rIns="0" bIns="0" rtlCol="0" anchor="t"/>
          <a:lstStyle/>
          <a:p>
            <a:pPr algn="ctr"/>
            <a:r>
              <a:rPr kumimoji="1" lang="en-US" altLang="zh-TW" sz="3600" b="1" dirty="0">
                <a:solidFill>
                  <a:schemeClr val="accent4"/>
                </a:solidFill>
              </a:rPr>
              <a:t>?</a:t>
            </a:r>
            <a:endParaRPr kumimoji="1" lang="zh-CN" altLang="en-US" sz="3600" b="1" dirty="0">
              <a:solidFill>
                <a:schemeClr val="accent4"/>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89024C-C58F-CB13-B9E3-63D4847EE162}"/>
              </a:ext>
            </a:extLst>
          </p:cNvPr>
          <p:cNvSpPr/>
          <p:nvPr/>
        </p:nvSpPr>
        <p:spPr>
          <a:xfrm>
            <a:off x="2093976" y="512064"/>
            <a:ext cx="7936992" cy="914400"/>
          </a:xfrm>
          <a:prstGeom prst="roundRect">
            <a:avLst>
              <a:gd name="adj" fmla="val 50000"/>
            </a:avLst>
          </a:prstGeom>
        </p:spPr>
        <p:style>
          <a:lnRef idx="3">
            <a:schemeClr val="lt1"/>
          </a:lnRef>
          <a:fillRef idx="1">
            <a:schemeClr val="accent6"/>
          </a:fillRef>
          <a:effectRef idx="1">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CECDE"/>
                </a:solidFill>
                <a:effectLst/>
                <a:uLnTx/>
                <a:uFillTx/>
                <a:latin typeface="Arial"/>
                <a:ea typeface="+mn-ea"/>
                <a:cs typeface="+mn-cs"/>
                <a:sym typeface="Arial"/>
              </a:rPr>
              <a:t>The Impact of Therapy Dogs on Student Emotional Well-being in Academic Libraries in Hong Kong</a:t>
            </a:r>
            <a:endParaRPr kumimoji="0" lang="en-HK" sz="2000" b="1" i="0" u="none" strike="noStrike" kern="0" cap="none" spc="0" normalizeH="0" baseline="0" noProof="0" dirty="0">
              <a:ln>
                <a:noFill/>
              </a:ln>
              <a:solidFill>
                <a:srgbClr val="FCECDE"/>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ECDE"/>
              </a:solidFill>
              <a:effectLst/>
              <a:uLnTx/>
              <a:uFillTx/>
              <a:latin typeface="Arial"/>
              <a:ea typeface="+mn-ea"/>
              <a:cs typeface="+mn-cs"/>
              <a:sym typeface="Arial"/>
            </a:endParaRPr>
          </a:p>
        </p:txBody>
      </p:sp>
      <p:graphicFrame>
        <p:nvGraphicFramePr>
          <p:cNvPr id="9" name="Table 8">
            <a:extLst>
              <a:ext uri="{FF2B5EF4-FFF2-40B4-BE49-F238E27FC236}">
                <a16:creationId xmlns:a16="http://schemas.microsoft.com/office/drawing/2014/main" id="{97664695-6093-9626-1E2F-36562CCB2D16}"/>
              </a:ext>
            </a:extLst>
          </p:cNvPr>
          <p:cNvGraphicFramePr>
            <a:graphicFrameLocks noGrp="1"/>
          </p:cNvGraphicFramePr>
          <p:nvPr/>
        </p:nvGraphicFramePr>
        <p:xfrm>
          <a:off x="1389888" y="1691091"/>
          <a:ext cx="9308592" cy="4218283"/>
        </p:xfrm>
        <a:graphic>
          <a:graphicData uri="http://schemas.openxmlformats.org/drawingml/2006/table">
            <a:tbl>
              <a:tblPr firstCol="1">
                <a:tableStyleId>{EB344D84-9AFB-497E-A393-DC336BA19D2E}</a:tableStyleId>
              </a:tblPr>
              <a:tblGrid>
                <a:gridCol w="1901952">
                  <a:extLst>
                    <a:ext uri="{9D8B030D-6E8A-4147-A177-3AD203B41FA5}">
                      <a16:colId xmlns:a16="http://schemas.microsoft.com/office/drawing/2014/main" val="1852216712"/>
                    </a:ext>
                  </a:extLst>
                </a:gridCol>
                <a:gridCol w="7406640">
                  <a:extLst>
                    <a:ext uri="{9D8B030D-6E8A-4147-A177-3AD203B41FA5}">
                      <a16:colId xmlns:a16="http://schemas.microsoft.com/office/drawing/2014/main" val="84835867"/>
                    </a:ext>
                  </a:extLst>
                </a:gridCol>
              </a:tblGrid>
              <a:tr h="137375">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dirty="0">
                          <a:solidFill>
                            <a:srgbClr val="FCECDE"/>
                          </a:solidFill>
                          <a:latin typeface="Poppins Medium"/>
                          <a:cs typeface="Poppins Medium"/>
                          <a:sym typeface="Arial"/>
                        </a:rPr>
                        <a:t>Concept</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dirty="0">
                          <a:solidFill>
                            <a:srgbClr val="FCECDE"/>
                          </a:solidFill>
                          <a:latin typeface="Poppins Medium"/>
                          <a:ea typeface="+mn-ea"/>
                          <a:cs typeface="Poppins Medium"/>
                          <a:sym typeface="Arial"/>
                        </a:rPr>
                        <a:t>Synonyms/Related Terms</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142220552"/>
                  </a:ext>
                </a:extLst>
              </a:tr>
              <a:tr h="563817">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dirty="0">
                          <a:solidFill>
                            <a:srgbClr val="FCECDE"/>
                          </a:solidFill>
                          <a:latin typeface="Poppins Medium"/>
                          <a:cs typeface="Poppins Medium"/>
                          <a:sym typeface="Arial"/>
                        </a:rPr>
                        <a:t>Therapy Dogs</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Font typeface="Arial" panose="020B0604020202020204" pitchFamily="34" charset="0"/>
                        <a:buNone/>
                      </a:pPr>
                      <a:r>
                        <a:rPr lang="en-US" sz="1900" b="0" i="0" u="none" strike="noStrike" cap="none" dirty="0">
                          <a:solidFill>
                            <a:srgbClr val="000000"/>
                          </a:solidFill>
                          <a:latin typeface="Poppins Medium"/>
                          <a:cs typeface="Poppins Medium"/>
                          <a:sym typeface="Arial"/>
                        </a:rPr>
                        <a:t>therapy dog*, service dog*, assistance dog*, emotional support dog*, canine therap*, dog-assisted therap*, animal-assisted therap* (specific to dogs)</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784285"/>
                  </a:ext>
                </a:extLst>
              </a:tr>
              <a:tr h="496923">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dirty="0">
                          <a:solidFill>
                            <a:srgbClr val="FCECDE"/>
                          </a:solidFill>
                          <a:latin typeface="Poppins Medium"/>
                          <a:cs typeface="Poppins Medium"/>
                          <a:sym typeface="Arial"/>
                        </a:rPr>
                        <a:t>Student</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marL="0" marR="0" lvl="0" indent="0" algn="l" rtl="0">
                        <a:lnSpc>
                          <a:spcPct val="100000"/>
                        </a:lnSpc>
                        <a:spcBef>
                          <a:spcPts val="0"/>
                        </a:spcBef>
                        <a:spcAft>
                          <a:spcPts val="0"/>
                        </a:spcAft>
                        <a:buClr>
                          <a:srgbClr val="000000"/>
                        </a:buClr>
                        <a:buFont typeface="Arial" panose="020B0604020202020204" pitchFamily="34" charset="0"/>
                        <a:buNone/>
                      </a:pPr>
                      <a:r>
                        <a:rPr lang="en-US" sz="1900" b="0" i="0" u="none" strike="noStrike" cap="none" dirty="0">
                          <a:solidFill>
                            <a:srgbClr val="000000"/>
                          </a:solidFill>
                          <a:latin typeface="Poppins Medium"/>
                          <a:cs typeface="Poppins Medium"/>
                          <a:sym typeface="Arial"/>
                        </a:rPr>
                        <a:t>student*, undergrad*, postgrad*, college student*, university student*, learner*, academic*, scholar*</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201867"/>
                  </a:ext>
                </a:extLst>
              </a:tr>
              <a:tr h="496923">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dirty="0">
                          <a:solidFill>
                            <a:srgbClr val="FCECDE"/>
                          </a:solidFill>
                          <a:latin typeface="Poppins Medium"/>
                          <a:cs typeface="Poppins Medium"/>
                          <a:sym typeface="Arial"/>
                        </a:rPr>
                        <a:t>Emotional Well-being</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solidFill>
                  </a:tcPr>
                </a:tc>
                <a:tc>
                  <a:txBody>
                    <a:bodyPr/>
                    <a:lstStyle/>
                    <a:p>
                      <a:pPr marL="0" marR="0" lvl="0" indent="0" algn="l" rtl="0">
                        <a:lnSpc>
                          <a:spcPct val="100000"/>
                        </a:lnSpc>
                        <a:spcBef>
                          <a:spcPts val="0"/>
                        </a:spcBef>
                        <a:spcAft>
                          <a:spcPts val="0"/>
                        </a:spcAft>
                        <a:buClr>
                          <a:srgbClr val="000000"/>
                        </a:buClr>
                        <a:buFont typeface="Arial" panose="020B0604020202020204" pitchFamily="34" charset="0"/>
                        <a:buNone/>
                      </a:pPr>
                      <a:r>
                        <a:rPr lang="en-US" sz="1900" b="0" i="0" u="none" strike="noStrike" cap="none" dirty="0">
                          <a:solidFill>
                            <a:srgbClr val="000000"/>
                          </a:solidFill>
                          <a:latin typeface="Poppins Medium"/>
                          <a:cs typeface="Poppins Medium"/>
                          <a:sym typeface="Arial"/>
                        </a:rPr>
                        <a:t>emotional well-being, mental health, psychological well-being, emotional health, stress reduc*, anxiety reduc*, wellness, mental wellness, emotional resilien*, positive affect</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6418480"/>
                  </a:ext>
                </a:extLst>
              </a:tr>
              <a:tr h="496923">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dirty="0">
                          <a:solidFill>
                            <a:srgbClr val="FCECDE"/>
                          </a:solidFill>
                          <a:latin typeface="Poppins Medium"/>
                          <a:cs typeface="Poppins Medium"/>
                          <a:sym typeface="Arial"/>
                        </a:rPr>
                        <a:t>Academic Libraries</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marL="0" marR="0" lvl="0" indent="0" algn="l" rtl="0">
                        <a:lnSpc>
                          <a:spcPct val="100000"/>
                        </a:lnSpc>
                        <a:spcBef>
                          <a:spcPts val="0"/>
                        </a:spcBef>
                        <a:spcAft>
                          <a:spcPts val="0"/>
                        </a:spcAft>
                        <a:buClr>
                          <a:srgbClr val="000000"/>
                        </a:buClr>
                        <a:buFont typeface="Arial" panose="020B0604020202020204" pitchFamily="34" charset="0"/>
                        <a:buNone/>
                      </a:pPr>
                      <a:r>
                        <a:rPr lang="en-US" sz="1900" b="0" i="0" u="none" strike="noStrike" cap="none" dirty="0">
                          <a:solidFill>
                            <a:srgbClr val="000000"/>
                          </a:solidFill>
                          <a:latin typeface="Poppins Medium"/>
                          <a:cs typeface="Poppins Medium"/>
                          <a:sym typeface="Arial"/>
                        </a:rPr>
                        <a:t>academic librar*, university librar*, college librar*, research librar*, campus librar*</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660216"/>
                  </a:ext>
                </a:extLst>
              </a:tr>
              <a:tr h="496923">
                <a:tc>
                  <a:txBody>
                    <a:bodyPr/>
                    <a:lstStyle/>
                    <a:p>
                      <a:pPr marL="0" marR="0" lvl="0" indent="0" algn="ctr" rtl="0">
                        <a:lnSpc>
                          <a:spcPct val="100000"/>
                        </a:lnSpc>
                        <a:spcBef>
                          <a:spcPts val="0"/>
                        </a:spcBef>
                        <a:spcAft>
                          <a:spcPts val="0"/>
                        </a:spcAft>
                        <a:buClr>
                          <a:srgbClr val="000000"/>
                        </a:buClr>
                        <a:buFont typeface="Arial"/>
                        <a:buNone/>
                      </a:pPr>
                      <a:r>
                        <a:rPr lang="en-US" sz="1900" b="0" i="0" u="none" strike="noStrike" cap="none" dirty="0">
                          <a:solidFill>
                            <a:srgbClr val="FCECDE"/>
                          </a:solidFill>
                          <a:latin typeface="Poppins Medium"/>
                          <a:cs typeface="Poppins Medium"/>
                          <a:sym typeface="Arial"/>
                        </a:rPr>
                        <a:t>Hong Kong</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rtl="0">
                        <a:lnSpc>
                          <a:spcPct val="100000"/>
                        </a:lnSpc>
                        <a:spcBef>
                          <a:spcPts val="0"/>
                        </a:spcBef>
                        <a:spcAft>
                          <a:spcPts val="0"/>
                        </a:spcAft>
                        <a:buClr>
                          <a:srgbClr val="000000"/>
                        </a:buClr>
                        <a:buFont typeface="Arial" panose="020B0604020202020204" pitchFamily="34" charset="0"/>
                        <a:buNone/>
                      </a:pPr>
                      <a:r>
                        <a:rPr lang="en-US" sz="1900" b="0" i="0" u="none" strike="noStrike" cap="none" dirty="0">
                          <a:solidFill>
                            <a:srgbClr val="000000"/>
                          </a:solidFill>
                          <a:latin typeface="Poppins Medium"/>
                          <a:cs typeface="Poppins Medium"/>
                          <a:sym typeface="Arial"/>
                        </a:rPr>
                        <a:t>Hong Kong, HK, Hong Kong SAR, HKSAR</a:t>
                      </a:r>
                    </a:p>
                  </a:txBody>
                  <a:tcPr marL="49327" marR="49327" marT="24664" marB="246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12253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10899-817A-BE96-ACCA-0B60B455F23F}"/>
            </a:ext>
          </a:extLst>
        </p:cNvPr>
        <p:cNvGrpSpPr/>
        <p:nvPr/>
      </p:nvGrpSpPr>
      <p:grpSpPr>
        <a:xfrm>
          <a:off x="0" y="0"/>
          <a:ext cx="0" cy="0"/>
          <a:chOff x="0" y="0"/>
          <a:chExt cx="0" cy="0"/>
        </a:xfrm>
      </p:grpSpPr>
      <p:sp>
        <p:nvSpPr>
          <p:cNvPr id="20" name="标题 1">
            <a:extLst>
              <a:ext uri="{FF2B5EF4-FFF2-40B4-BE49-F238E27FC236}">
                <a16:creationId xmlns:a16="http://schemas.microsoft.com/office/drawing/2014/main" id="{95241566-B25C-5788-A5D8-6CA87EFE8183}"/>
              </a:ext>
            </a:extLst>
          </p:cNvPr>
          <p:cNvSpPr txBox="1"/>
          <p:nvPr/>
        </p:nvSpPr>
        <p:spPr>
          <a:xfrm>
            <a:off x="934107" y="646771"/>
            <a:ext cx="9263777" cy="959006"/>
          </a:xfrm>
          <a:prstGeom prst="rect">
            <a:avLst/>
          </a:prstGeom>
          <a:noFill/>
          <a:ln>
            <a:noFill/>
          </a:ln>
        </p:spPr>
        <p:txBody>
          <a:bodyPr vert="horz" wrap="square" lIns="0" tIns="0" rIns="0" bIns="0" rtlCol="0" anchor="ctr"/>
          <a:lstStyle/>
          <a:p>
            <a:pPr>
              <a:buClr>
                <a:schemeClr val="dk1"/>
              </a:buClr>
              <a:buSzPts val="4500"/>
            </a:pPr>
            <a:r>
              <a:rPr lang="en-US" altLang="zh-TW" sz="4500" dirty="0">
                <a:solidFill>
                  <a:schemeClr val="dk1"/>
                </a:solidFill>
                <a:latin typeface="Poppins ExtraBold"/>
                <a:cs typeface="Poppins ExtraBold"/>
                <a:sym typeface="Poppins ExtraBold"/>
              </a:rPr>
              <a:t>Building Search Strategies with using AI</a:t>
            </a:r>
            <a:endParaRPr lang="zh-CN" altLang="en-US" sz="4500" dirty="0">
              <a:solidFill>
                <a:schemeClr val="dk1"/>
              </a:solidFill>
              <a:latin typeface="Poppins ExtraBold"/>
              <a:cs typeface="Poppins ExtraBold"/>
              <a:sym typeface="Poppins ExtraBold"/>
            </a:endParaRPr>
          </a:p>
        </p:txBody>
      </p:sp>
      <p:sp>
        <p:nvSpPr>
          <p:cNvPr id="2" name="Rectangle 1">
            <a:extLst>
              <a:ext uri="{FF2B5EF4-FFF2-40B4-BE49-F238E27FC236}">
                <a16:creationId xmlns:a16="http://schemas.microsoft.com/office/drawing/2014/main" id="{5DDA0EAF-4EC4-9263-5C43-1868C9882C06}"/>
              </a:ext>
            </a:extLst>
          </p:cNvPr>
          <p:cNvSpPr/>
          <p:nvPr/>
        </p:nvSpPr>
        <p:spPr>
          <a:xfrm>
            <a:off x="882887" y="2098675"/>
            <a:ext cx="6096000" cy="4038926"/>
          </a:xfrm>
          <a:prstGeom prst="rect">
            <a:avLst/>
          </a:prstGeom>
        </p:spPr>
        <p:txBody>
          <a:bodyPr>
            <a:spAutoFit/>
          </a:bodyPr>
          <a:lstStyle/>
          <a:p>
            <a:pPr>
              <a:lnSpc>
                <a:spcPct val="107000"/>
              </a:lnSpc>
              <a:spcAft>
                <a:spcPts val="800"/>
              </a:spcAft>
            </a:pPr>
            <a:r>
              <a:rPr lang="en-US" sz="1100" b="1" dirty="0">
                <a:latin typeface="Calibri" panose="020F0502020204030204" pitchFamily="34" charset="0"/>
                <a:ea typeface="新細明體" panose="02020500000000000000" pitchFamily="18" charset="-120"/>
                <a:cs typeface="Times New Roman" panose="02020603050405020304" pitchFamily="18" charset="0"/>
              </a:rPr>
              <a:t>CONTEXT </a:t>
            </a:r>
            <a:br>
              <a:rPr lang="en-US" sz="1100" dirty="0">
                <a:latin typeface="Calibri" panose="020F0502020204030204" pitchFamily="34" charset="0"/>
                <a:ea typeface="新細明體" panose="02020500000000000000" pitchFamily="18" charset="-120"/>
                <a:cs typeface="Times New Roman" panose="02020603050405020304" pitchFamily="18" charset="0"/>
              </a:rPr>
            </a:br>
            <a:r>
              <a:rPr lang="en-US" sz="1100" dirty="0">
                <a:latin typeface="Calibri" panose="020F0502020204030204" pitchFamily="34" charset="0"/>
                <a:ea typeface="新細明體" panose="02020500000000000000" pitchFamily="18" charset="-120"/>
                <a:cs typeface="Times New Roman" panose="02020603050405020304" pitchFamily="18" charset="0"/>
              </a:rPr>
              <a:t>You are conducting academic research on how therapy dog programs influence student emotional well-being in university libraries in Hong Kong. You aim to explore existing literature, interventions, and outcomes related to animal-assisted therapy in educational settings.</a:t>
            </a:r>
          </a:p>
          <a:p>
            <a:pPr>
              <a:lnSpc>
                <a:spcPct val="107000"/>
              </a:lnSpc>
              <a:spcAft>
                <a:spcPts val="800"/>
              </a:spcAft>
            </a:pPr>
            <a:r>
              <a:rPr lang="en-US" sz="1100" b="1" dirty="0">
                <a:latin typeface="Calibri" panose="020F0502020204030204" pitchFamily="34" charset="0"/>
                <a:ea typeface="新細明體" panose="02020500000000000000" pitchFamily="18" charset="-120"/>
                <a:cs typeface="Times New Roman" panose="02020603050405020304" pitchFamily="18" charset="0"/>
              </a:rPr>
              <a:t>Objective</a:t>
            </a:r>
            <a:r>
              <a:rPr lang="en-US" sz="1100" dirty="0">
                <a:latin typeface="Calibri" panose="020F0502020204030204" pitchFamily="34" charset="0"/>
                <a:ea typeface="新細明體" panose="02020500000000000000" pitchFamily="18" charset="-120"/>
                <a:cs typeface="Times New Roman" panose="02020603050405020304" pitchFamily="18" charset="0"/>
              </a:rPr>
              <a:t> </a:t>
            </a:r>
            <a:br>
              <a:rPr lang="en-US" sz="1100" dirty="0">
                <a:latin typeface="Calibri" panose="020F0502020204030204" pitchFamily="34" charset="0"/>
                <a:ea typeface="新細明體" panose="02020500000000000000" pitchFamily="18" charset="-120"/>
                <a:cs typeface="Times New Roman" panose="02020603050405020304" pitchFamily="18" charset="0"/>
              </a:rPr>
            </a:br>
            <a:r>
              <a:rPr lang="en-US" sz="1100" dirty="0">
                <a:latin typeface="Calibri" panose="020F0502020204030204" pitchFamily="34" charset="0"/>
                <a:ea typeface="新細明體" panose="02020500000000000000" pitchFamily="18" charset="-120"/>
                <a:cs typeface="Times New Roman" panose="02020603050405020304" pitchFamily="18" charset="0"/>
              </a:rPr>
              <a:t>To generate effective search queries that retrieve relevant scholarly articles, studies, and reports on therapy dogs, emotional well-being, and academic library programs in Hong Kong.</a:t>
            </a:r>
          </a:p>
          <a:p>
            <a:pPr>
              <a:lnSpc>
                <a:spcPct val="107000"/>
              </a:lnSpc>
              <a:spcAft>
                <a:spcPts val="800"/>
              </a:spcAft>
            </a:pPr>
            <a:r>
              <a:rPr lang="en-US" sz="1100" b="1" dirty="0">
                <a:latin typeface="Calibri" panose="020F0502020204030204" pitchFamily="34" charset="0"/>
                <a:ea typeface="新細明體" panose="02020500000000000000" pitchFamily="18" charset="-120"/>
                <a:cs typeface="Times New Roman" panose="02020603050405020304" pitchFamily="18" charset="0"/>
              </a:rPr>
              <a:t>Style</a:t>
            </a:r>
            <a:br>
              <a:rPr lang="en-US" sz="1100" dirty="0">
                <a:latin typeface="Calibri" panose="020F0502020204030204" pitchFamily="34" charset="0"/>
                <a:ea typeface="新細明體" panose="02020500000000000000" pitchFamily="18" charset="-120"/>
                <a:cs typeface="Times New Roman" panose="02020603050405020304" pitchFamily="18" charset="0"/>
              </a:rPr>
            </a:br>
            <a:r>
              <a:rPr lang="en-US" sz="1100" dirty="0">
                <a:latin typeface="Calibri" panose="020F0502020204030204" pitchFamily="34" charset="0"/>
                <a:ea typeface="新細明體" panose="02020500000000000000" pitchFamily="18" charset="-120"/>
                <a:cs typeface="Times New Roman" panose="02020603050405020304" pitchFamily="18" charset="0"/>
              </a:rPr>
              <a:t>Structured, academic, and methodical—suitable for database searching and literature review preparation.</a:t>
            </a:r>
          </a:p>
          <a:p>
            <a:pPr>
              <a:lnSpc>
                <a:spcPct val="107000"/>
              </a:lnSpc>
              <a:spcAft>
                <a:spcPts val="800"/>
              </a:spcAft>
            </a:pPr>
            <a:r>
              <a:rPr lang="en-US" sz="1100" b="1" dirty="0">
                <a:latin typeface="Calibri" panose="020F0502020204030204" pitchFamily="34" charset="0"/>
                <a:ea typeface="新細明體" panose="02020500000000000000" pitchFamily="18" charset="-120"/>
                <a:cs typeface="Times New Roman" panose="02020603050405020304" pitchFamily="18" charset="0"/>
              </a:rPr>
              <a:t>Tone </a:t>
            </a:r>
            <a:br>
              <a:rPr lang="en-US" sz="1100" dirty="0">
                <a:latin typeface="Calibri" panose="020F0502020204030204" pitchFamily="34" charset="0"/>
                <a:ea typeface="新細明體" panose="02020500000000000000" pitchFamily="18" charset="-120"/>
                <a:cs typeface="Times New Roman" panose="02020603050405020304" pitchFamily="18" charset="0"/>
              </a:rPr>
            </a:br>
            <a:r>
              <a:rPr lang="en-US" sz="1100" dirty="0">
                <a:latin typeface="Calibri" panose="020F0502020204030204" pitchFamily="34" charset="0"/>
                <a:ea typeface="新細明體" panose="02020500000000000000" pitchFamily="18" charset="-120"/>
                <a:cs typeface="Times New Roman" panose="02020603050405020304" pitchFamily="18" charset="0"/>
              </a:rPr>
              <a:t>Professional, focused, and analytical.</a:t>
            </a:r>
          </a:p>
          <a:p>
            <a:pPr>
              <a:lnSpc>
                <a:spcPct val="107000"/>
              </a:lnSpc>
              <a:spcAft>
                <a:spcPts val="800"/>
              </a:spcAft>
            </a:pPr>
            <a:r>
              <a:rPr lang="en-US" sz="1100" b="1" dirty="0">
                <a:latin typeface="Calibri" panose="020F0502020204030204" pitchFamily="34" charset="0"/>
                <a:ea typeface="新細明體" panose="02020500000000000000" pitchFamily="18" charset="-120"/>
                <a:cs typeface="Times New Roman" panose="02020603050405020304" pitchFamily="18" charset="0"/>
              </a:rPr>
              <a:t>Audience </a:t>
            </a:r>
            <a:br>
              <a:rPr lang="en-US" sz="1100" dirty="0">
                <a:latin typeface="Calibri" panose="020F0502020204030204" pitchFamily="34" charset="0"/>
                <a:ea typeface="新細明體" panose="02020500000000000000" pitchFamily="18" charset="-120"/>
                <a:cs typeface="Times New Roman" panose="02020603050405020304" pitchFamily="18" charset="0"/>
              </a:rPr>
            </a:br>
            <a:r>
              <a:rPr lang="en-US" sz="1100" dirty="0">
                <a:latin typeface="Calibri" panose="020F0502020204030204" pitchFamily="34" charset="0"/>
                <a:ea typeface="新細明體" panose="02020500000000000000" pitchFamily="18" charset="-120"/>
                <a:cs typeface="Times New Roman" panose="02020603050405020304" pitchFamily="18" charset="0"/>
              </a:rPr>
              <a:t>Researchers, librarians, graduate students, or academic professionals conducting literature reviews or systematic searches.</a:t>
            </a:r>
          </a:p>
          <a:p>
            <a:pPr>
              <a:lnSpc>
                <a:spcPct val="107000"/>
              </a:lnSpc>
              <a:spcAft>
                <a:spcPts val="800"/>
              </a:spcAft>
            </a:pPr>
            <a:r>
              <a:rPr lang="en-US" sz="1100" b="1" dirty="0">
                <a:latin typeface="Calibri" panose="020F0502020204030204" pitchFamily="34" charset="0"/>
                <a:ea typeface="新細明體" panose="02020500000000000000" pitchFamily="18" charset="-120"/>
                <a:cs typeface="Times New Roman" panose="02020603050405020304" pitchFamily="18" charset="0"/>
              </a:rPr>
              <a:t>Response </a:t>
            </a:r>
            <a:br>
              <a:rPr lang="en-US" sz="1100" dirty="0">
                <a:latin typeface="Calibri" panose="020F0502020204030204" pitchFamily="34" charset="0"/>
                <a:ea typeface="新細明體" panose="02020500000000000000" pitchFamily="18" charset="-120"/>
                <a:cs typeface="Times New Roman" panose="02020603050405020304" pitchFamily="18" charset="0"/>
              </a:rPr>
            </a:br>
            <a:r>
              <a:rPr lang="en-US" sz="1100" dirty="0">
                <a:latin typeface="Calibri" panose="020F0502020204030204" pitchFamily="34" charset="0"/>
                <a:ea typeface="新細明體" panose="02020500000000000000" pitchFamily="18" charset="-120"/>
                <a:cs typeface="Times New Roman" panose="02020603050405020304" pitchFamily="18" charset="0"/>
              </a:rPr>
              <a:t>Format Provide Boolean search strings and keyword combinations suitable for databases like Scopus, ERIC, PubMed, or Google Scholar. Include synonyms and variations to broaden or narrow the search scope.</a:t>
            </a:r>
          </a:p>
        </p:txBody>
      </p:sp>
      <p:sp>
        <p:nvSpPr>
          <p:cNvPr id="4" name="TextBox 3">
            <a:extLst>
              <a:ext uri="{FF2B5EF4-FFF2-40B4-BE49-F238E27FC236}">
                <a16:creationId xmlns:a16="http://schemas.microsoft.com/office/drawing/2014/main" id="{8ECF4C42-268E-C22F-EE99-16B419D73DAD}"/>
              </a:ext>
            </a:extLst>
          </p:cNvPr>
          <p:cNvSpPr txBox="1"/>
          <p:nvPr/>
        </p:nvSpPr>
        <p:spPr>
          <a:xfrm>
            <a:off x="7226300" y="2098675"/>
            <a:ext cx="4597400" cy="1384995"/>
          </a:xfrm>
          <a:prstGeom prst="rect">
            <a:avLst/>
          </a:prstGeom>
          <a:noFill/>
        </p:spPr>
        <p:txBody>
          <a:bodyPr wrap="square">
            <a:spAutoFit/>
          </a:bodyPr>
          <a:lstStyle/>
          <a:p>
            <a:r>
              <a:rPr lang="en-HK" b="1" dirty="0"/>
              <a:t>Result:</a:t>
            </a:r>
          </a:p>
          <a:p>
            <a:r>
              <a:rPr lang="en-HK" dirty="0"/>
              <a:t>("emotional well-being" OR "mental health" OR "stress reduction" OR "student wellness" OR "psychological support") AND ("therapy dog*" OR "animal-assisted therap*") AND ("university student*" OR "college student*" OR "tertiary education") AND ("Hong Kong")</a:t>
            </a:r>
          </a:p>
        </p:txBody>
      </p:sp>
    </p:spTree>
    <p:extLst>
      <p:ext uri="{BB962C8B-B14F-4D97-AF65-F5344CB8AC3E}">
        <p14:creationId xmlns:p14="http://schemas.microsoft.com/office/powerpoint/2010/main" val="391826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标题 1"/>
          <p:cNvCxnSpPr/>
          <p:nvPr/>
        </p:nvCxnSpPr>
        <p:spPr>
          <a:xfrm flipH="1">
            <a:off x="894445" y="3109902"/>
            <a:ext cx="364589" cy="0"/>
          </a:xfrm>
          <a:prstGeom prst="line">
            <a:avLst/>
          </a:prstGeom>
          <a:noFill/>
          <a:ln w="28575" cap="sq">
            <a:solidFill>
              <a:schemeClr val="bg1">
                <a:alpha val="35000"/>
              </a:schemeClr>
            </a:solidFill>
            <a:miter/>
          </a:ln>
        </p:spPr>
      </p:cxnSp>
      <p:sp>
        <p:nvSpPr>
          <p:cNvPr id="21" name="标题 1"/>
          <p:cNvSpPr txBox="1"/>
          <p:nvPr/>
        </p:nvSpPr>
        <p:spPr>
          <a:xfrm>
            <a:off x="781050" y="406540"/>
            <a:ext cx="10671175" cy="468000"/>
          </a:xfrm>
          <a:prstGeom prst="rect">
            <a:avLst/>
          </a:prstGeom>
          <a:noFill/>
          <a:ln>
            <a:noFill/>
          </a:ln>
        </p:spPr>
        <p:txBody>
          <a:bodyPr vert="horz" wrap="square" lIns="0" tIns="0" rIns="0" bIns="0" rtlCol="0" anchor="ctr"/>
          <a:lstStyle/>
          <a:p>
            <a:pPr algn="l"/>
            <a:r>
              <a:rPr kumimoji="1" lang="en-US" altLang="zh-CN" sz="2800" dirty="0">
                <a:ln w="12700">
                  <a:noFill/>
                </a:ln>
                <a:solidFill>
                  <a:srgbClr val="262626">
                    <a:alpha val="100000"/>
                  </a:srgbClr>
                </a:solidFill>
                <a:latin typeface="poppins-bold"/>
                <a:ea typeface="poppins-bold"/>
                <a:cs typeface="poppins-bold"/>
              </a:rPr>
              <a:t>Integrated with Bibliographic management tool </a:t>
            </a:r>
            <a:endParaRPr kumimoji="1" lang="zh-CN" altLang="en-US" dirty="0"/>
          </a:p>
        </p:txBody>
      </p:sp>
      <p:sp>
        <p:nvSpPr>
          <p:cNvPr id="22" name="标题 1"/>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3" name="标题 1"/>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25" name="TextBox 24">
            <a:extLst>
              <a:ext uri="{FF2B5EF4-FFF2-40B4-BE49-F238E27FC236}">
                <a16:creationId xmlns:a16="http://schemas.microsoft.com/office/drawing/2014/main" id="{2CA76E01-0069-2B74-26BD-88A4F504D815}"/>
              </a:ext>
            </a:extLst>
          </p:cNvPr>
          <p:cNvSpPr txBox="1"/>
          <p:nvPr/>
        </p:nvSpPr>
        <p:spPr>
          <a:xfrm>
            <a:off x="576453" y="4719788"/>
            <a:ext cx="6097314" cy="923330"/>
          </a:xfrm>
          <a:prstGeom prst="rect">
            <a:avLst/>
          </a:prstGeom>
          <a:noFill/>
        </p:spPr>
        <p:txBody>
          <a:bodyPr wrap="square">
            <a:spAutoFit/>
          </a:bodyPr>
          <a:lstStyle/>
          <a:p>
            <a:r>
              <a:rPr lang="en-HK" dirty="0"/>
              <a:t>User Guide: </a:t>
            </a:r>
          </a:p>
          <a:p>
            <a:r>
              <a:rPr lang="en-HK" dirty="0">
                <a:hlinkClick r:id="rId2"/>
              </a:rPr>
              <a:t>https://libguides.eduhk.hk/refworks</a:t>
            </a:r>
            <a:endParaRPr lang="en-HK" dirty="0"/>
          </a:p>
          <a:p>
            <a:endParaRPr lang="en-HK" dirty="0"/>
          </a:p>
        </p:txBody>
      </p:sp>
      <p:pic>
        <p:nvPicPr>
          <p:cNvPr id="6146" name="Picture 2" descr="                            ">
            <a:extLst>
              <a:ext uri="{FF2B5EF4-FFF2-40B4-BE49-F238E27FC236}">
                <a16:creationId xmlns:a16="http://schemas.microsoft.com/office/drawing/2014/main" id="{B3FB8858-A566-3552-CFAF-607E0530E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650909"/>
            <a:ext cx="4762500" cy="1619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2E3100-3E9D-294B-095A-EBBA42452661}"/>
              </a:ext>
            </a:extLst>
          </p:cNvPr>
          <p:cNvSpPr txBox="1"/>
          <p:nvPr/>
        </p:nvSpPr>
        <p:spPr>
          <a:xfrm>
            <a:off x="5607558" y="878021"/>
            <a:ext cx="6094476" cy="5632311"/>
          </a:xfrm>
          <a:prstGeom prst="rect">
            <a:avLst/>
          </a:prstGeom>
          <a:noFill/>
        </p:spPr>
        <p:txBody>
          <a:bodyPr wrap="square">
            <a:spAutoFit/>
          </a:bodyPr>
          <a:lstStyle/>
          <a:p>
            <a:pPr algn="ctr"/>
            <a:endParaRPr lang="en-US" b="0" i="0" dirty="0">
              <a:solidFill>
                <a:srgbClr val="111827"/>
              </a:solidFill>
              <a:effectLst/>
              <a:latin typeface="ui-sans-serif"/>
            </a:endParaRPr>
          </a:p>
          <a:p>
            <a:pPr algn="l"/>
            <a:r>
              <a:rPr lang="en-US" b="1" i="0" dirty="0">
                <a:solidFill>
                  <a:srgbClr val="1F2937"/>
                </a:solidFill>
                <a:effectLst/>
                <a:latin typeface="ui-sans-serif"/>
              </a:rPr>
              <a:t>Reference Management</a:t>
            </a:r>
          </a:p>
          <a:p>
            <a:pPr algn="l"/>
            <a:r>
              <a:rPr lang="en-US" b="0" i="0" dirty="0">
                <a:solidFill>
                  <a:srgbClr val="6B7280"/>
                </a:solidFill>
                <a:effectLst/>
                <a:latin typeface="ui-sans-serif"/>
              </a:rPr>
              <a:t>Organize and manage your research references in one centralized location</a:t>
            </a:r>
          </a:p>
          <a:p>
            <a:pPr algn="ctr"/>
            <a:endParaRPr lang="en-US" b="0" i="0" dirty="0">
              <a:solidFill>
                <a:srgbClr val="111827"/>
              </a:solidFill>
              <a:effectLst/>
              <a:latin typeface="ui-sans-serif"/>
            </a:endParaRPr>
          </a:p>
          <a:p>
            <a:pPr algn="l"/>
            <a:r>
              <a:rPr lang="en-US" b="1" i="0" dirty="0">
                <a:solidFill>
                  <a:srgbClr val="1F2937"/>
                </a:solidFill>
                <a:effectLst/>
                <a:latin typeface="ui-sans-serif"/>
              </a:rPr>
              <a:t>Citation Generation</a:t>
            </a:r>
          </a:p>
          <a:p>
            <a:pPr algn="l"/>
            <a:r>
              <a:rPr lang="en-US" b="0" i="0" dirty="0">
                <a:solidFill>
                  <a:srgbClr val="6B7280"/>
                </a:solidFill>
                <a:effectLst/>
                <a:latin typeface="ui-sans-serif"/>
              </a:rPr>
              <a:t>Automatically generate citations and bibliographies in various citation styles</a:t>
            </a:r>
          </a:p>
          <a:p>
            <a:pPr algn="ctr"/>
            <a:endParaRPr lang="en-US" b="0" i="0" dirty="0">
              <a:solidFill>
                <a:srgbClr val="111827"/>
              </a:solidFill>
              <a:effectLst/>
              <a:latin typeface="ui-sans-serif"/>
            </a:endParaRPr>
          </a:p>
          <a:p>
            <a:pPr algn="l"/>
            <a:r>
              <a:rPr lang="en-US" b="1" i="0" dirty="0">
                <a:solidFill>
                  <a:srgbClr val="1F2937"/>
                </a:solidFill>
                <a:effectLst/>
                <a:latin typeface="ui-sans-serif"/>
              </a:rPr>
              <a:t>Document Storage</a:t>
            </a:r>
          </a:p>
          <a:p>
            <a:pPr algn="l"/>
            <a:r>
              <a:rPr lang="en-US" b="0" i="0" dirty="0">
                <a:solidFill>
                  <a:srgbClr val="6B7280"/>
                </a:solidFill>
                <a:effectLst/>
                <a:latin typeface="ui-sans-serif"/>
              </a:rPr>
              <a:t>Store and organize PDFs and other research documents alongside your references</a:t>
            </a:r>
          </a:p>
          <a:p>
            <a:pPr algn="ctr"/>
            <a:endParaRPr lang="en-US" b="0" i="0" dirty="0">
              <a:solidFill>
                <a:srgbClr val="111827"/>
              </a:solidFill>
              <a:effectLst/>
              <a:latin typeface="ui-sans-serif"/>
            </a:endParaRPr>
          </a:p>
          <a:p>
            <a:pPr algn="l"/>
            <a:r>
              <a:rPr lang="en-US" b="1" i="0" dirty="0">
                <a:solidFill>
                  <a:srgbClr val="1F2937"/>
                </a:solidFill>
                <a:effectLst/>
                <a:latin typeface="ui-sans-serif"/>
              </a:rPr>
              <a:t>Online Collaboration</a:t>
            </a:r>
          </a:p>
          <a:p>
            <a:pPr algn="l"/>
            <a:r>
              <a:rPr lang="en-US" b="0" i="0" dirty="0">
                <a:solidFill>
                  <a:srgbClr val="6B7280"/>
                </a:solidFill>
                <a:effectLst/>
                <a:latin typeface="ui-sans-serif"/>
              </a:rPr>
              <a:t>Share references and collaborate on research projects with colleagues and team members</a:t>
            </a:r>
          </a:p>
          <a:p>
            <a:pPr algn="ctr"/>
            <a:endParaRPr lang="en-US" b="0" i="0" dirty="0">
              <a:solidFill>
                <a:srgbClr val="111827"/>
              </a:solidFill>
              <a:effectLst/>
              <a:latin typeface="ui-sans-serif"/>
            </a:endParaRPr>
          </a:p>
          <a:p>
            <a:pPr algn="l"/>
            <a:r>
              <a:rPr lang="en-US" b="1" i="0" dirty="0">
                <a:solidFill>
                  <a:srgbClr val="1F2937"/>
                </a:solidFill>
                <a:effectLst/>
                <a:latin typeface="ui-sans-serif"/>
              </a:rPr>
              <a:t>Cross-Platform Access</a:t>
            </a:r>
          </a:p>
          <a:p>
            <a:pPr algn="l"/>
            <a:r>
              <a:rPr lang="en-US" b="0" i="0" dirty="0">
                <a:solidFill>
                  <a:srgbClr val="6B7280"/>
                </a:solidFill>
                <a:effectLst/>
                <a:latin typeface="ui-sans-serif"/>
              </a:rPr>
              <a:t>Access your research library from any device with web browser and mobile app support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527FF-CCF6-02B5-9C33-B9623E866282}"/>
            </a:ext>
          </a:extLst>
        </p:cNvPr>
        <p:cNvGrpSpPr/>
        <p:nvPr/>
      </p:nvGrpSpPr>
      <p:grpSpPr>
        <a:xfrm>
          <a:off x="0" y="0"/>
          <a:ext cx="0" cy="0"/>
          <a:chOff x="0" y="0"/>
          <a:chExt cx="0" cy="0"/>
        </a:xfrm>
      </p:grpSpPr>
      <p:sp>
        <p:nvSpPr>
          <p:cNvPr id="3" name="标题 1">
            <a:extLst>
              <a:ext uri="{FF2B5EF4-FFF2-40B4-BE49-F238E27FC236}">
                <a16:creationId xmlns:a16="http://schemas.microsoft.com/office/drawing/2014/main" id="{C0A85E88-58AE-57A1-D5F9-D7E19D8D4B43}"/>
              </a:ext>
            </a:extLst>
          </p:cNvPr>
          <p:cNvSpPr txBox="1"/>
          <p:nvPr/>
        </p:nvSpPr>
        <p:spPr>
          <a:xfrm>
            <a:off x="-2815772" y="-1770743"/>
            <a:ext cx="4325257" cy="4325257"/>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4" name="标题 1">
            <a:extLst>
              <a:ext uri="{FF2B5EF4-FFF2-40B4-BE49-F238E27FC236}">
                <a16:creationId xmlns:a16="http://schemas.microsoft.com/office/drawing/2014/main" id="{3184AF35-AEF7-41C8-B3F8-87A8F79046AE}"/>
              </a:ext>
            </a:extLst>
          </p:cNvPr>
          <p:cNvSpPr txBox="1"/>
          <p:nvPr/>
        </p:nvSpPr>
        <p:spPr>
          <a:xfrm>
            <a:off x="10087430" y="-377370"/>
            <a:ext cx="2772228" cy="2772228"/>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5" name="标题 1">
            <a:extLst>
              <a:ext uri="{FF2B5EF4-FFF2-40B4-BE49-F238E27FC236}">
                <a16:creationId xmlns:a16="http://schemas.microsoft.com/office/drawing/2014/main" id="{2CFC74F2-C020-3523-78C4-B134A707D696}"/>
              </a:ext>
            </a:extLst>
          </p:cNvPr>
          <p:cNvSpPr txBox="1"/>
          <p:nvPr/>
        </p:nvSpPr>
        <p:spPr>
          <a:xfrm>
            <a:off x="9056915" y="4463143"/>
            <a:ext cx="4325257" cy="4325257"/>
          </a:xfrm>
          <a:prstGeom prst="ellipse">
            <a:avLst/>
          </a:prstGeom>
          <a:noFill/>
          <a:ln w="25400" cap="sq">
            <a:solidFill>
              <a:schemeClr val="tx1">
                <a:lumMod val="65000"/>
                <a:lumOff val="35000"/>
              </a:schemeClr>
            </a:solidFill>
            <a:miter/>
          </a:ln>
        </p:spPr>
        <p:txBody>
          <a:bodyPr vert="horz" wrap="square" lIns="91440" tIns="45720" rIns="91440" bIns="45720" rtlCol="0" anchor="ctr"/>
          <a:lstStyle/>
          <a:p>
            <a:pPr algn="ctr"/>
            <a:endParaRPr kumimoji="1" lang="zh-CN" altLang="en-US"/>
          </a:p>
        </p:txBody>
      </p:sp>
      <p:sp>
        <p:nvSpPr>
          <p:cNvPr id="6" name="标题 1">
            <a:extLst>
              <a:ext uri="{FF2B5EF4-FFF2-40B4-BE49-F238E27FC236}">
                <a16:creationId xmlns:a16="http://schemas.microsoft.com/office/drawing/2014/main" id="{15896398-7EA1-F590-A0A1-74C1AB0C685D}"/>
              </a:ext>
            </a:extLst>
          </p:cNvPr>
          <p:cNvSpPr txBox="1"/>
          <p:nvPr/>
        </p:nvSpPr>
        <p:spPr>
          <a:xfrm>
            <a:off x="899886" y="692603"/>
            <a:ext cx="841829" cy="84182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a:extLst>
              <a:ext uri="{FF2B5EF4-FFF2-40B4-BE49-F238E27FC236}">
                <a16:creationId xmlns:a16="http://schemas.microsoft.com/office/drawing/2014/main" id="{9158CFAF-F256-7D6E-8253-5C16E05322A9}"/>
              </a:ext>
            </a:extLst>
          </p:cNvPr>
          <p:cNvSpPr txBox="1"/>
          <p:nvPr/>
        </p:nvSpPr>
        <p:spPr>
          <a:xfrm>
            <a:off x="9490504" y="914400"/>
            <a:ext cx="1559204" cy="1565278"/>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a:extLst>
              <a:ext uri="{FF2B5EF4-FFF2-40B4-BE49-F238E27FC236}">
                <a16:creationId xmlns:a16="http://schemas.microsoft.com/office/drawing/2014/main" id="{3D92E765-F311-E79E-4371-8B2002EE4F3D}"/>
              </a:ext>
            </a:extLst>
          </p:cNvPr>
          <p:cNvSpPr txBox="1"/>
          <p:nvPr/>
        </p:nvSpPr>
        <p:spPr>
          <a:xfrm>
            <a:off x="9372149" y="795584"/>
            <a:ext cx="1795914" cy="1802910"/>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9" name="标题 1">
            <a:extLst>
              <a:ext uri="{FF2B5EF4-FFF2-40B4-BE49-F238E27FC236}">
                <a16:creationId xmlns:a16="http://schemas.microsoft.com/office/drawing/2014/main" id="{E80F8CD6-58D4-B4CB-A8F2-4ED14D1DAC09}"/>
              </a:ext>
            </a:extLst>
          </p:cNvPr>
          <p:cNvSpPr txBox="1"/>
          <p:nvPr/>
        </p:nvSpPr>
        <p:spPr>
          <a:xfrm>
            <a:off x="9276899" y="699963"/>
            <a:ext cx="1986414" cy="1994152"/>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0" name="标题 1">
            <a:extLst>
              <a:ext uri="{FF2B5EF4-FFF2-40B4-BE49-F238E27FC236}">
                <a16:creationId xmlns:a16="http://schemas.microsoft.com/office/drawing/2014/main" id="{9DB90BEF-3261-1E25-2526-A2074257183B}"/>
              </a:ext>
            </a:extLst>
          </p:cNvPr>
          <p:cNvSpPr txBox="1"/>
          <p:nvPr/>
        </p:nvSpPr>
        <p:spPr>
          <a:xfrm>
            <a:off x="9598257" y="1029856"/>
            <a:ext cx="1329188" cy="133436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1" name="Group 10">
            <a:extLst>
              <a:ext uri="{FF2B5EF4-FFF2-40B4-BE49-F238E27FC236}">
                <a16:creationId xmlns:a16="http://schemas.microsoft.com/office/drawing/2014/main" id="{949DA13B-60C4-3E8A-B333-758A7DA78F22}"/>
              </a:ext>
            </a:extLst>
          </p:cNvPr>
          <p:cNvGrpSpPr/>
          <p:nvPr/>
        </p:nvGrpSpPr>
        <p:grpSpPr>
          <a:xfrm>
            <a:off x="-740656" y="5337312"/>
            <a:ext cx="2376416" cy="2385674"/>
            <a:chOff x="-740656" y="5337312"/>
            <a:chExt cx="2376416" cy="2385674"/>
          </a:xfrm>
        </p:grpSpPr>
        <p:sp>
          <p:nvSpPr>
            <p:cNvPr id="12" name="标题 1">
              <a:extLst>
                <a:ext uri="{FF2B5EF4-FFF2-40B4-BE49-F238E27FC236}">
                  <a16:creationId xmlns:a16="http://schemas.microsoft.com/office/drawing/2014/main" id="{517A0211-B1B8-08ED-E056-43F967C615F7}"/>
                </a:ext>
              </a:extLst>
            </p:cNvPr>
            <p:cNvSpPr txBox="1"/>
            <p:nvPr/>
          </p:nvSpPr>
          <p:spPr>
            <a:xfrm>
              <a:off x="-485113" y="5593851"/>
              <a:ext cx="1865330" cy="1872597"/>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a:extLst>
                <a:ext uri="{FF2B5EF4-FFF2-40B4-BE49-F238E27FC236}">
                  <a16:creationId xmlns:a16="http://schemas.microsoft.com/office/drawing/2014/main" id="{AD3B573C-F0FC-C20C-1BFF-D423E7FA42BE}"/>
                </a:ext>
              </a:extLst>
            </p:cNvPr>
            <p:cNvSpPr txBox="1"/>
            <p:nvPr/>
          </p:nvSpPr>
          <p:spPr>
            <a:xfrm>
              <a:off x="-626705" y="5451707"/>
              <a:ext cx="2148514" cy="2156884"/>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14" name="标题 1">
              <a:extLst>
                <a:ext uri="{FF2B5EF4-FFF2-40B4-BE49-F238E27FC236}">
                  <a16:creationId xmlns:a16="http://schemas.microsoft.com/office/drawing/2014/main" id="{C08394D0-DE3A-05A2-397B-52DF530E0646}"/>
                </a:ext>
              </a:extLst>
            </p:cNvPr>
            <p:cNvSpPr txBox="1"/>
            <p:nvPr/>
          </p:nvSpPr>
          <p:spPr>
            <a:xfrm>
              <a:off x="-740656" y="5337312"/>
              <a:ext cx="2376416" cy="2385674"/>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a:extLst>
                <a:ext uri="{FF2B5EF4-FFF2-40B4-BE49-F238E27FC236}">
                  <a16:creationId xmlns:a16="http://schemas.microsoft.com/office/drawing/2014/main" id="{C8FF14FD-FCD6-C56D-E29C-3034A7C15A78}"/>
                </a:ext>
              </a:extLst>
            </p:cNvPr>
            <p:cNvSpPr txBox="1"/>
            <p:nvPr/>
          </p:nvSpPr>
          <p:spPr>
            <a:xfrm>
              <a:off x="-356204" y="5731975"/>
              <a:ext cx="1590154" cy="159634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8" name="标题 1">
            <a:extLst>
              <a:ext uri="{FF2B5EF4-FFF2-40B4-BE49-F238E27FC236}">
                <a16:creationId xmlns:a16="http://schemas.microsoft.com/office/drawing/2014/main" id="{04A4B359-8212-311A-C59A-37B25B23F0D0}"/>
              </a:ext>
            </a:extLst>
          </p:cNvPr>
          <p:cNvSpPr txBox="1"/>
          <p:nvPr/>
        </p:nvSpPr>
        <p:spPr>
          <a:xfrm>
            <a:off x="1843986" y="3134052"/>
            <a:ext cx="7405900" cy="1421873"/>
          </a:xfrm>
          <a:prstGeom prst="rect">
            <a:avLst/>
          </a:prstGeom>
          <a:noFill/>
          <a:ln>
            <a:noFill/>
          </a:ln>
        </p:spPr>
        <p:txBody>
          <a:bodyPr vert="horz" wrap="square" lIns="91440" tIns="45720" rIns="91440" bIns="45720" rtlCol="0" anchor="t"/>
          <a:lstStyle/>
          <a:p>
            <a:pPr algn="l"/>
            <a:r>
              <a:rPr kumimoji="1" lang="en-US" altLang="zh-CN" sz="4800" dirty="0">
                <a:ln w="12700">
                  <a:noFill/>
                </a:ln>
                <a:solidFill>
                  <a:srgbClr val="262626">
                    <a:alpha val="100000"/>
                  </a:srgbClr>
                </a:solidFill>
                <a:latin typeface="poppins-bold"/>
                <a:cs typeface="poppins-bold"/>
              </a:rPr>
              <a:t>AI policy in </a:t>
            </a:r>
            <a:r>
              <a:rPr kumimoji="1" lang="en-US" altLang="zh-TW" sz="4800" dirty="0">
                <a:ln w="12700">
                  <a:noFill/>
                </a:ln>
                <a:solidFill>
                  <a:srgbClr val="262626">
                    <a:alpha val="100000"/>
                  </a:srgbClr>
                </a:solidFill>
                <a:latin typeface="poppins-bold"/>
                <a:cs typeface="poppins-bold"/>
              </a:rPr>
              <a:t>EdUHK</a:t>
            </a:r>
            <a:endParaRPr kumimoji="1" lang="zh-CN" altLang="en-US" sz="3600" dirty="0"/>
          </a:p>
        </p:txBody>
      </p:sp>
      <p:sp>
        <p:nvSpPr>
          <p:cNvPr id="17" name="标题 1">
            <a:extLst>
              <a:ext uri="{FF2B5EF4-FFF2-40B4-BE49-F238E27FC236}">
                <a16:creationId xmlns:a16="http://schemas.microsoft.com/office/drawing/2014/main" id="{85536E18-ABA0-A2F9-A2D9-9B3A6C24AC3C}"/>
              </a:ext>
            </a:extLst>
          </p:cNvPr>
          <p:cNvSpPr txBox="1"/>
          <p:nvPr/>
        </p:nvSpPr>
        <p:spPr>
          <a:xfrm>
            <a:off x="1843986" y="2473352"/>
            <a:ext cx="3027371" cy="937760"/>
          </a:xfrm>
          <a:prstGeom prst="rect">
            <a:avLst/>
          </a:prstGeom>
          <a:noFill/>
          <a:ln>
            <a:noFill/>
          </a:ln>
        </p:spPr>
        <p:txBody>
          <a:bodyPr vert="horz" wrap="square" lIns="91440" tIns="45720" rIns="91440" bIns="45720" rtlCol="0" anchor="t"/>
          <a:lstStyle/>
          <a:p>
            <a:pPr algn="l"/>
            <a:r>
              <a:rPr kumimoji="1" lang="en-US" altLang="zh-CN" sz="4400" dirty="0">
                <a:ln w="12700">
                  <a:noFill/>
                </a:ln>
                <a:solidFill>
                  <a:srgbClr val="262626">
                    <a:alpha val="100000"/>
                  </a:srgbClr>
                </a:solidFill>
                <a:latin typeface="Arial Narrow" panose="020B0606020202030204" pitchFamily="34" charset="0"/>
                <a:ea typeface="poppins-bold"/>
                <a:cs typeface="poppins-bold"/>
              </a:rPr>
              <a:t>PART.</a:t>
            </a:r>
            <a:endParaRPr kumimoji="1" lang="zh-CN" altLang="en-US" sz="1100" dirty="0">
              <a:latin typeface="Arial Narrow" panose="020B0606020202030204" pitchFamily="34" charset="0"/>
            </a:endParaRPr>
          </a:p>
        </p:txBody>
      </p:sp>
      <p:sp>
        <p:nvSpPr>
          <p:cNvPr id="20" name="标题 1">
            <a:extLst>
              <a:ext uri="{FF2B5EF4-FFF2-40B4-BE49-F238E27FC236}">
                <a16:creationId xmlns:a16="http://schemas.microsoft.com/office/drawing/2014/main" id="{557917FB-C413-C846-3E45-FE34147D53E9}"/>
              </a:ext>
            </a:extLst>
          </p:cNvPr>
          <p:cNvSpPr txBox="1"/>
          <p:nvPr/>
        </p:nvSpPr>
        <p:spPr>
          <a:xfrm>
            <a:off x="3251200" y="2473352"/>
            <a:ext cx="1091170" cy="937760"/>
          </a:xfrm>
          <a:prstGeom prst="rect">
            <a:avLst/>
          </a:prstGeom>
          <a:noFill/>
          <a:ln>
            <a:noFill/>
          </a:ln>
        </p:spPr>
        <p:txBody>
          <a:bodyPr vert="horz" wrap="square" lIns="91440" tIns="45720" rIns="91440" bIns="45720" rtlCol="0" anchor="t"/>
          <a:lstStyle/>
          <a:p>
            <a:pPr algn="r"/>
            <a:r>
              <a:rPr kumimoji="1" lang="en-US" altLang="zh-CN" sz="4400" dirty="0">
                <a:ln w="12700">
                  <a:noFill/>
                </a:ln>
                <a:solidFill>
                  <a:srgbClr val="262626">
                    <a:alpha val="100000"/>
                  </a:srgbClr>
                </a:solidFill>
                <a:latin typeface="Arial Narrow" panose="020B0606020202030204" pitchFamily="34" charset="0"/>
                <a:ea typeface="poppins-bold"/>
                <a:cs typeface="poppins-bold"/>
              </a:rPr>
              <a:t> 06</a:t>
            </a:r>
            <a:endParaRPr kumimoji="1" lang="zh-CN" altLang="en-US" sz="1100" dirty="0">
              <a:latin typeface="Arial Narrow" panose="020B0606020202030204" pitchFamily="34" charset="0"/>
            </a:endParaRPr>
          </a:p>
        </p:txBody>
      </p:sp>
    </p:spTree>
    <p:extLst>
      <p:ext uri="{BB962C8B-B14F-4D97-AF65-F5344CB8AC3E}">
        <p14:creationId xmlns:p14="http://schemas.microsoft.com/office/powerpoint/2010/main" val="200120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ACAF2-E639-74B0-E19F-449B827804B3}"/>
            </a:ext>
          </a:extLst>
        </p:cNvPr>
        <p:cNvGrpSpPr/>
        <p:nvPr/>
      </p:nvGrpSpPr>
      <p:grpSpPr>
        <a:xfrm>
          <a:off x="0" y="0"/>
          <a:ext cx="0" cy="0"/>
          <a:chOff x="0" y="0"/>
          <a:chExt cx="0" cy="0"/>
        </a:xfrm>
      </p:grpSpPr>
      <p:sp>
        <p:nvSpPr>
          <p:cNvPr id="20" name="标题 1">
            <a:extLst>
              <a:ext uri="{FF2B5EF4-FFF2-40B4-BE49-F238E27FC236}">
                <a16:creationId xmlns:a16="http://schemas.microsoft.com/office/drawing/2014/main" id="{E51E2589-385F-D0A1-4239-7C42BD67AEA8}"/>
              </a:ext>
            </a:extLst>
          </p:cNvPr>
          <p:cNvSpPr txBox="1"/>
          <p:nvPr/>
        </p:nvSpPr>
        <p:spPr>
          <a:xfrm>
            <a:off x="781050" y="406540"/>
            <a:ext cx="10671175" cy="468000"/>
          </a:xfrm>
          <a:prstGeom prst="rect">
            <a:avLst/>
          </a:prstGeom>
          <a:noFill/>
          <a:ln>
            <a:noFill/>
          </a:ln>
        </p:spPr>
        <p:txBody>
          <a:bodyPr vert="horz" wrap="square" lIns="0" tIns="0" rIns="0" bIns="0" rtlCol="0" anchor="ctr"/>
          <a:lstStyle/>
          <a:p>
            <a:r>
              <a:rPr lang="en-US" sz="2800" b="1" dirty="0"/>
              <a:t>Academic Honesty and Copyright</a:t>
            </a:r>
          </a:p>
        </p:txBody>
      </p:sp>
      <p:sp>
        <p:nvSpPr>
          <p:cNvPr id="21" name="标题 1">
            <a:extLst>
              <a:ext uri="{FF2B5EF4-FFF2-40B4-BE49-F238E27FC236}">
                <a16:creationId xmlns:a16="http://schemas.microsoft.com/office/drawing/2014/main" id="{BC2997FD-6E0A-CAA4-E6DE-56BE4BAB13BC}"/>
              </a:ext>
            </a:extLst>
          </p:cNvPr>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2" name="标题 1">
            <a:extLst>
              <a:ext uri="{FF2B5EF4-FFF2-40B4-BE49-F238E27FC236}">
                <a16:creationId xmlns:a16="http://schemas.microsoft.com/office/drawing/2014/main" id="{FE9EEF2D-F068-F518-82C5-BB701F8CDEA1}"/>
              </a:ext>
            </a:extLst>
          </p:cNvPr>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 name="TextBox 2">
            <a:extLst>
              <a:ext uri="{FF2B5EF4-FFF2-40B4-BE49-F238E27FC236}">
                <a16:creationId xmlns:a16="http://schemas.microsoft.com/office/drawing/2014/main" id="{FECEBCFD-61E9-73DB-84C4-D5DF83E4B1B2}"/>
              </a:ext>
            </a:extLst>
          </p:cNvPr>
          <p:cNvSpPr txBox="1"/>
          <p:nvPr/>
        </p:nvSpPr>
        <p:spPr>
          <a:xfrm>
            <a:off x="844677" y="2390478"/>
            <a:ext cx="9708642" cy="1754326"/>
          </a:xfrm>
          <a:prstGeom prst="rect">
            <a:avLst/>
          </a:prstGeom>
          <a:solidFill>
            <a:schemeClr val="accent4">
              <a:lumMod val="40000"/>
              <a:lumOff val="60000"/>
            </a:schemeClr>
          </a:solidFill>
          <a:ln>
            <a:solidFill>
              <a:schemeClr val="accent4"/>
            </a:solidFill>
          </a:ln>
        </p:spPr>
        <p:txBody>
          <a:bodyPr wrap="square">
            <a:spAutoFit/>
          </a:bodyPr>
          <a:lstStyle/>
          <a:p>
            <a:r>
              <a:rPr lang="en-US" b="1" dirty="0"/>
              <a:t>Chapter 8 Academic Honesty and Copyright</a:t>
            </a:r>
          </a:p>
          <a:p>
            <a:endParaRPr lang="en-US" dirty="0"/>
          </a:p>
          <a:p>
            <a:r>
              <a:rPr lang="en-US" b="1" dirty="0"/>
              <a:t>Plagiarism</a:t>
            </a:r>
            <a:r>
              <a:rPr lang="en-US" dirty="0">
                <a:solidFill>
                  <a:srgbClr val="333333"/>
                </a:solidFill>
                <a:effectLst/>
              </a:rPr>
              <a:t>: This is not just confined to copying another's words, sentences, and/or paragraphs, but also means borrowing another's idea, concept, or argument without proper acknowledgment. </a:t>
            </a:r>
            <a:r>
              <a:rPr lang="en-US" b="1" dirty="0">
                <a:solidFill>
                  <a:srgbClr val="333333"/>
                </a:solidFill>
                <a:effectLst/>
              </a:rPr>
              <a:t>Copying from AI-generated content without a proper declaration is also regarded as plagiarism.</a:t>
            </a:r>
            <a:endParaRPr lang="en-US" dirty="0"/>
          </a:p>
        </p:txBody>
      </p:sp>
      <p:sp>
        <p:nvSpPr>
          <p:cNvPr id="5" name="TextBox 4">
            <a:extLst>
              <a:ext uri="{FF2B5EF4-FFF2-40B4-BE49-F238E27FC236}">
                <a16:creationId xmlns:a16="http://schemas.microsoft.com/office/drawing/2014/main" id="{C77EB273-6004-E8A2-3D37-4E94F0676FEB}"/>
              </a:ext>
            </a:extLst>
          </p:cNvPr>
          <p:cNvSpPr txBox="1"/>
          <p:nvPr/>
        </p:nvSpPr>
        <p:spPr>
          <a:xfrm>
            <a:off x="787908" y="4255693"/>
            <a:ext cx="10595610" cy="461665"/>
          </a:xfrm>
          <a:prstGeom prst="rect">
            <a:avLst/>
          </a:prstGeom>
          <a:noFill/>
        </p:spPr>
        <p:txBody>
          <a:bodyPr wrap="square">
            <a:spAutoFit/>
          </a:bodyPr>
          <a:lstStyle/>
          <a:p>
            <a:r>
              <a:rPr lang="en-US" altLang="zh-TW" sz="1200" b="1" dirty="0"/>
              <a:t>See</a:t>
            </a:r>
            <a:r>
              <a:rPr lang="en-US" sz="1200" b="1" dirty="0"/>
              <a:t>: </a:t>
            </a:r>
            <a:r>
              <a:rPr lang="en-US" sz="1200" dirty="0">
                <a:hlinkClick r:id="rId2"/>
              </a:rPr>
              <a:t>https://www.eduhk.hk/re/student_handbook/en/Academic-Honesty-And-Copyright.html</a:t>
            </a:r>
            <a:endParaRPr lang="en-US" sz="1200" dirty="0"/>
          </a:p>
          <a:p>
            <a:endParaRPr lang="en-US" sz="1200" dirty="0"/>
          </a:p>
        </p:txBody>
      </p:sp>
      <p:sp>
        <p:nvSpPr>
          <p:cNvPr id="7" name="TextBox 6">
            <a:extLst>
              <a:ext uri="{FF2B5EF4-FFF2-40B4-BE49-F238E27FC236}">
                <a16:creationId xmlns:a16="http://schemas.microsoft.com/office/drawing/2014/main" id="{B0A62CA0-7AF6-7D8F-164E-EF20D18E98B7}"/>
              </a:ext>
            </a:extLst>
          </p:cNvPr>
          <p:cNvSpPr txBox="1"/>
          <p:nvPr/>
        </p:nvSpPr>
        <p:spPr>
          <a:xfrm>
            <a:off x="880110" y="5749790"/>
            <a:ext cx="6094476" cy="523220"/>
          </a:xfrm>
          <a:prstGeom prst="rect">
            <a:avLst/>
          </a:prstGeom>
          <a:noFill/>
        </p:spPr>
        <p:txBody>
          <a:bodyPr wrap="square">
            <a:spAutoFit/>
          </a:bodyPr>
          <a:lstStyle/>
          <a:p>
            <a:r>
              <a:rPr lang="en-US" sz="1400" dirty="0">
                <a:hlinkClick r:id="rId3"/>
              </a:rPr>
              <a:t>https://libguides.eduhk.hk/ai-generative-tools/guidelines</a:t>
            </a:r>
            <a:endParaRPr lang="en-US" sz="1400" dirty="0"/>
          </a:p>
          <a:p>
            <a:endParaRPr lang="en-US" sz="1400" dirty="0"/>
          </a:p>
        </p:txBody>
      </p:sp>
      <p:sp>
        <p:nvSpPr>
          <p:cNvPr id="9" name="TextBox 8">
            <a:extLst>
              <a:ext uri="{FF2B5EF4-FFF2-40B4-BE49-F238E27FC236}">
                <a16:creationId xmlns:a16="http://schemas.microsoft.com/office/drawing/2014/main" id="{2CA767C5-F31B-420A-1E56-AE74B87194C9}"/>
              </a:ext>
            </a:extLst>
          </p:cNvPr>
          <p:cNvSpPr txBox="1"/>
          <p:nvPr/>
        </p:nvSpPr>
        <p:spPr>
          <a:xfrm>
            <a:off x="861822" y="5512046"/>
            <a:ext cx="6094476" cy="369332"/>
          </a:xfrm>
          <a:prstGeom prst="rect">
            <a:avLst/>
          </a:prstGeom>
          <a:noFill/>
        </p:spPr>
        <p:txBody>
          <a:bodyPr wrap="square">
            <a:spAutoFit/>
          </a:bodyPr>
          <a:lstStyle/>
          <a:p>
            <a:r>
              <a:rPr lang="en-HK" dirty="0"/>
              <a:t>User Guide: </a:t>
            </a:r>
            <a:r>
              <a:rPr lang="en-US" b="0" i="0" dirty="0">
                <a:solidFill>
                  <a:srgbClr val="333333"/>
                </a:solidFill>
                <a:effectLst/>
                <a:latin typeface="Alegreya Sans"/>
              </a:rPr>
              <a:t>AI Generative Tools: Guidelines</a:t>
            </a:r>
          </a:p>
        </p:txBody>
      </p:sp>
    </p:spTree>
    <p:extLst>
      <p:ext uri="{BB962C8B-B14F-4D97-AF65-F5344CB8AC3E}">
        <p14:creationId xmlns:p14="http://schemas.microsoft.com/office/powerpoint/2010/main" val="111571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4783749" y="2100321"/>
            <a:ext cx="540001" cy="540000"/>
          </a:xfrm>
          <a:prstGeom prst="rect">
            <a:avLst/>
          </a:prstGeom>
          <a:solidFill>
            <a:schemeClr val="accent1"/>
          </a:solidFill>
          <a:ln w="12700" cap="sq">
            <a:no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4801749" y="2244321"/>
            <a:ext cx="504000" cy="252000"/>
          </a:xfrm>
          <a:prstGeom prst="rect">
            <a:avLst/>
          </a:prstGeom>
          <a:noFill/>
          <a:ln w="12700" cap="sq">
            <a:noFill/>
            <a:miter/>
          </a:ln>
        </p:spPr>
        <p:txBody>
          <a:bodyPr vert="horz" wrap="square" lIns="0" tIns="0" rIns="0" bIns="0" rtlCol="0" anchor="ctr"/>
          <a:lstStyle/>
          <a:p>
            <a:pPr algn="ctr"/>
            <a:r>
              <a:rPr kumimoji="1" lang="en-US" altLang="zh-CN" sz="1800" dirty="0">
                <a:ln w="12700">
                  <a:noFill/>
                </a:ln>
                <a:solidFill>
                  <a:srgbClr val="FFFFFF">
                    <a:alpha val="100000"/>
                  </a:srgbClr>
                </a:solidFill>
                <a:latin typeface="poppins-bold"/>
                <a:ea typeface="poppins-bold"/>
                <a:cs typeface="poppins-bold"/>
              </a:rPr>
              <a:t>01</a:t>
            </a:r>
            <a:endParaRPr kumimoji="1" lang="zh-CN" altLang="en-US"/>
          </a:p>
        </p:txBody>
      </p:sp>
      <p:sp>
        <p:nvSpPr>
          <p:cNvPr id="5" name="标题 1"/>
          <p:cNvSpPr txBox="1"/>
          <p:nvPr/>
        </p:nvSpPr>
        <p:spPr>
          <a:xfrm>
            <a:off x="5470900" y="2100321"/>
            <a:ext cx="6048000" cy="720000"/>
          </a:xfrm>
          <a:prstGeom prst="rect">
            <a:avLst/>
          </a:prstGeom>
          <a:noFill/>
          <a:ln>
            <a:noFill/>
          </a:ln>
        </p:spPr>
        <p:txBody>
          <a:bodyPr vert="horz" wrap="square" lIns="0" tIns="0" rIns="0" bIns="0" rtlCol="0" anchor="t"/>
          <a:lstStyle/>
          <a:p>
            <a:pPr algn="l"/>
            <a:r>
              <a:rPr kumimoji="1" lang="en-US" altLang="zh-CN" sz="1200" dirty="0">
                <a:ln w="12700">
                  <a:noFill/>
                </a:ln>
                <a:solidFill>
                  <a:srgbClr val="262626">
                    <a:alpha val="100000"/>
                  </a:srgbClr>
                </a:solidFill>
                <a:latin typeface="Poppins"/>
                <a:cs typeface="Poppins"/>
              </a:rPr>
              <a:t>List out available AI tools for research</a:t>
            </a:r>
            <a:endParaRPr kumimoji="1" lang="zh-CN" altLang="en-US" dirty="0"/>
          </a:p>
        </p:txBody>
      </p:sp>
      <p:sp>
        <p:nvSpPr>
          <p:cNvPr id="6" name="标题 1"/>
          <p:cNvSpPr txBox="1"/>
          <p:nvPr/>
        </p:nvSpPr>
        <p:spPr>
          <a:xfrm>
            <a:off x="4783749" y="2928767"/>
            <a:ext cx="540001" cy="540000"/>
          </a:xfrm>
          <a:prstGeom prst="rect">
            <a:avLst/>
          </a:prstGeom>
          <a:solidFill>
            <a:schemeClr val="accent1"/>
          </a:solidFill>
          <a:ln w="12700" cap="sq">
            <a:noFill/>
            <a:miter/>
          </a:ln>
          <a:effectLst/>
        </p:spPr>
        <p:txBody>
          <a:bodyPr vert="horz" wrap="square" lIns="91440" tIns="45720" rIns="91440" bIns="45720" rtlCol="0" anchor="ctr"/>
          <a:lstStyle/>
          <a:p>
            <a:pPr algn="ctr"/>
            <a:endParaRPr kumimoji="1" lang="zh-CN" altLang="en-US"/>
          </a:p>
        </p:txBody>
      </p:sp>
      <p:sp>
        <p:nvSpPr>
          <p:cNvPr id="7" name="标题 1"/>
          <p:cNvSpPr txBox="1"/>
          <p:nvPr/>
        </p:nvSpPr>
        <p:spPr>
          <a:xfrm>
            <a:off x="4801749" y="3072767"/>
            <a:ext cx="504000" cy="252000"/>
          </a:xfrm>
          <a:prstGeom prst="rect">
            <a:avLst/>
          </a:prstGeom>
          <a:noFill/>
          <a:ln w="12700" cap="sq">
            <a:noFill/>
            <a:miter/>
          </a:ln>
        </p:spPr>
        <p:txBody>
          <a:bodyPr vert="horz" wrap="square" lIns="0" tIns="0" rIns="0" bIns="0" rtlCol="0" anchor="ctr"/>
          <a:lstStyle/>
          <a:p>
            <a:pPr algn="ctr"/>
            <a:r>
              <a:rPr kumimoji="1" lang="en-US" altLang="zh-CN" sz="1800" dirty="0">
                <a:ln w="12700">
                  <a:noFill/>
                </a:ln>
                <a:solidFill>
                  <a:srgbClr val="FFFFFF">
                    <a:alpha val="100000"/>
                  </a:srgbClr>
                </a:solidFill>
                <a:latin typeface="poppins-bold"/>
                <a:ea typeface="poppins-bold"/>
                <a:cs typeface="poppins-bold"/>
              </a:rPr>
              <a:t>02</a:t>
            </a:r>
            <a:endParaRPr kumimoji="1" lang="zh-CN" altLang="en-US"/>
          </a:p>
        </p:txBody>
      </p:sp>
      <p:sp>
        <p:nvSpPr>
          <p:cNvPr id="8" name="标题 1"/>
          <p:cNvSpPr txBox="1"/>
          <p:nvPr/>
        </p:nvSpPr>
        <p:spPr>
          <a:xfrm>
            <a:off x="5470900" y="2928766"/>
            <a:ext cx="6048000" cy="720000"/>
          </a:xfrm>
          <a:prstGeom prst="rect">
            <a:avLst/>
          </a:prstGeom>
          <a:noFill/>
          <a:ln>
            <a:noFill/>
          </a:ln>
        </p:spPr>
        <p:txBody>
          <a:bodyPr vert="horz" wrap="square" lIns="0" tIns="0" rIns="0" bIns="0" rtlCol="0" anchor="t"/>
          <a:lstStyle/>
          <a:p>
            <a:pPr algn="l"/>
            <a:r>
              <a:rPr kumimoji="1" lang="en-US" altLang="zh-CN" sz="1200" dirty="0">
                <a:ln w="12700">
                  <a:noFill/>
                </a:ln>
                <a:solidFill>
                  <a:srgbClr val="262626">
                    <a:alpha val="100000"/>
                  </a:srgbClr>
                </a:solidFill>
                <a:latin typeface="Poppins"/>
                <a:ea typeface="Poppins"/>
                <a:cs typeface="Poppins"/>
              </a:rPr>
              <a:t>State the limitations of AI tools</a:t>
            </a:r>
            <a:endParaRPr kumimoji="1" lang="zh-CN" altLang="en-US" dirty="0"/>
          </a:p>
        </p:txBody>
      </p:sp>
      <p:sp>
        <p:nvSpPr>
          <p:cNvPr id="9" name="标题 1"/>
          <p:cNvSpPr txBox="1"/>
          <p:nvPr/>
        </p:nvSpPr>
        <p:spPr>
          <a:xfrm>
            <a:off x="4783750" y="1130300"/>
            <a:ext cx="6735150" cy="351028"/>
          </a:xfrm>
          <a:prstGeom prst="rect">
            <a:avLst/>
          </a:prstGeom>
          <a:noFill/>
          <a:ln>
            <a:noFill/>
          </a:ln>
        </p:spPr>
        <p:txBody>
          <a:bodyPr vert="horz" wrap="square" lIns="0" tIns="0" rIns="0" bIns="0" rtlCol="0" anchor="t"/>
          <a:lstStyle/>
          <a:p>
            <a:pPr algn="l"/>
            <a:r>
              <a:rPr kumimoji="1" lang="en-US" altLang="zh-CN" sz="1600" dirty="0">
                <a:ln w="12700">
                  <a:noFill/>
                </a:ln>
                <a:solidFill>
                  <a:srgbClr val="262626">
                    <a:alpha val="100000"/>
                  </a:srgbClr>
                </a:solidFill>
                <a:latin typeface="poppins-bold"/>
                <a:ea typeface="poppins-bold"/>
                <a:cs typeface="poppins-bold"/>
              </a:rPr>
              <a:t>Expected Outcome</a:t>
            </a:r>
            <a:endParaRPr kumimoji="1" lang="zh-CN" altLang="en-US" dirty="0"/>
          </a:p>
        </p:txBody>
      </p:sp>
      <p:sp>
        <p:nvSpPr>
          <p:cNvPr id="10" name="标题 1"/>
          <p:cNvSpPr txBox="1"/>
          <p:nvPr/>
        </p:nvSpPr>
        <p:spPr>
          <a:xfrm>
            <a:off x="4783749" y="3757212"/>
            <a:ext cx="540001" cy="540000"/>
          </a:xfrm>
          <a:prstGeom prst="rect">
            <a:avLst/>
          </a:prstGeom>
          <a:solidFill>
            <a:schemeClr val="accent1"/>
          </a:solidFill>
          <a:ln w="12700" cap="sq">
            <a:noFill/>
            <a:miter/>
          </a:ln>
          <a:effectLst/>
        </p:spPr>
        <p:txBody>
          <a:bodyPr vert="horz" wrap="square" lIns="91440" tIns="45720" rIns="91440" bIns="45720" rtlCol="0" anchor="ctr"/>
          <a:lstStyle/>
          <a:p>
            <a:pPr algn="ctr"/>
            <a:endParaRPr kumimoji="1" lang="zh-CN" altLang="en-US"/>
          </a:p>
        </p:txBody>
      </p:sp>
      <p:sp>
        <p:nvSpPr>
          <p:cNvPr id="11" name="标题 1"/>
          <p:cNvSpPr txBox="1"/>
          <p:nvPr/>
        </p:nvSpPr>
        <p:spPr>
          <a:xfrm>
            <a:off x="4801749" y="3901212"/>
            <a:ext cx="504000" cy="252000"/>
          </a:xfrm>
          <a:prstGeom prst="rect">
            <a:avLst/>
          </a:prstGeom>
          <a:noFill/>
          <a:ln w="12700" cap="sq">
            <a:noFill/>
            <a:miter/>
          </a:ln>
        </p:spPr>
        <p:txBody>
          <a:bodyPr vert="horz" wrap="square" lIns="0" tIns="0" rIns="0" bIns="0" rtlCol="0" anchor="ctr"/>
          <a:lstStyle/>
          <a:p>
            <a:pPr algn="ctr"/>
            <a:r>
              <a:rPr kumimoji="1" lang="en-US" altLang="zh-CN" sz="1800" dirty="0">
                <a:ln w="12700">
                  <a:noFill/>
                </a:ln>
                <a:solidFill>
                  <a:srgbClr val="FFFFFF">
                    <a:alpha val="100000"/>
                  </a:srgbClr>
                </a:solidFill>
                <a:latin typeface="poppins-bold"/>
                <a:ea typeface="poppins-bold"/>
                <a:cs typeface="poppins-bold"/>
              </a:rPr>
              <a:t>03</a:t>
            </a:r>
            <a:endParaRPr kumimoji="1" lang="zh-CN" altLang="en-US"/>
          </a:p>
        </p:txBody>
      </p:sp>
      <p:sp>
        <p:nvSpPr>
          <p:cNvPr id="12" name="标题 1"/>
          <p:cNvSpPr txBox="1"/>
          <p:nvPr/>
        </p:nvSpPr>
        <p:spPr>
          <a:xfrm>
            <a:off x="5470900" y="3757211"/>
            <a:ext cx="6048000" cy="720000"/>
          </a:xfrm>
          <a:prstGeom prst="rect">
            <a:avLst/>
          </a:prstGeom>
          <a:noFill/>
          <a:ln>
            <a:noFill/>
          </a:ln>
        </p:spPr>
        <p:txBody>
          <a:bodyPr vert="horz" wrap="square" lIns="0" tIns="0" rIns="0" bIns="0" rtlCol="0" anchor="t"/>
          <a:lstStyle/>
          <a:p>
            <a:pPr algn="l"/>
            <a:r>
              <a:rPr kumimoji="1" lang="en-US" altLang="zh-CN" sz="1200" dirty="0">
                <a:ln w="12700">
                  <a:noFill/>
                </a:ln>
                <a:solidFill>
                  <a:srgbClr val="262626">
                    <a:alpha val="100000"/>
                  </a:srgbClr>
                </a:solidFill>
                <a:latin typeface="Poppins"/>
                <a:cs typeface="Poppins"/>
              </a:rPr>
              <a:t>Learn how to use AI tools to incorporate with library resources</a:t>
            </a:r>
            <a:endParaRPr kumimoji="1" lang="zh-CN" altLang="en-US" dirty="0"/>
          </a:p>
        </p:txBody>
      </p:sp>
      <p:sp>
        <p:nvSpPr>
          <p:cNvPr id="20" name="标题 1"/>
          <p:cNvSpPr txBox="1"/>
          <p:nvPr/>
        </p:nvSpPr>
        <p:spPr>
          <a:xfrm>
            <a:off x="781050" y="406540"/>
            <a:ext cx="10671175" cy="468000"/>
          </a:xfrm>
          <a:prstGeom prst="rect">
            <a:avLst/>
          </a:prstGeom>
          <a:noFill/>
          <a:ln>
            <a:noFill/>
          </a:ln>
        </p:spPr>
        <p:txBody>
          <a:bodyPr vert="horz" wrap="square" lIns="0" tIns="0" rIns="0" bIns="0" rtlCol="0" anchor="ctr"/>
          <a:lstStyle/>
          <a:p>
            <a:pPr algn="l"/>
            <a:r>
              <a:rPr kumimoji="1" lang="en-US" altLang="zh-CN" sz="2800" dirty="0">
                <a:ln w="12700">
                  <a:noFill/>
                </a:ln>
                <a:solidFill>
                  <a:srgbClr val="262626">
                    <a:alpha val="100000"/>
                  </a:srgbClr>
                </a:solidFill>
                <a:latin typeface="poppins-bold"/>
                <a:ea typeface="poppins-bold"/>
                <a:cs typeface="poppins-bold"/>
              </a:rPr>
              <a:t>Objectives</a:t>
            </a:r>
            <a:endParaRPr kumimoji="1" lang="zh-CN" altLang="en-US" dirty="0"/>
          </a:p>
        </p:txBody>
      </p:sp>
      <p:sp>
        <p:nvSpPr>
          <p:cNvPr id="21" name="标题 1"/>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2" name="标题 1"/>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19" name="Picture 18" descr="A person wearing headphones and holding a phone&#10;&#10;AI-generated content may be incorrect.">
            <a:extLst>
              <a:ext uri="{FF2B5EF4-FFF2-40B4-BE49-F238E27FC236}">
                <a16:creationId xmlns:a16="http://schemas.microsoft.com/office/drawing/2014/main" id="{E6A638CD-CA73-CEC2-CD78-EBC2BEC4B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50" y="1423988"/>
            <a:ext cx="3079750" cy="4619624"/>
          </a:xfrm>
          <a:prstGeom prst="rect">
            <a:avLst/>
          </a:prstGeom>
        </p:spPr>
      </p:pic>
      <p:sp>
        <p:nvSpPr>
          <p:cNvPr id="24" name="TextBox 23">
            <a:extLst>
              <a:ext uri="{FF2B5EF4-FFF2-40B4-BE49-F238E27FC236}">
                <a16:creationId xmlns:a16="http://schemas.microsoft.com/office/drawing/2014/main" id="{3C25826E-E0BB-C625-519A-5ED173AB2354}"/>
              </a:ext>
            </a:extLst>
          </p:cNvPr>
          <p:cNvSpPr txBox="1"/>
          <p:nvPr/>
        </p:nvSpPr>
        <p:spPr>
          <a:xfrm>
            <a:off x="813838" y="6030351"/>
            <a:ext cx="3635156" cy="276999"/>
          </a:xfrm>
          <a:prstGeom prst="rect">
            <a:avLst/>
          </a:prstGeom>
          <a:noFill/>
        </p:spPr>
        <p:txBody>
          <a:bodyPr wrap="square">
            <a:spAutoFit/>
          </a:bodyPr>
          <a:lstStyle/>
          <a:p>
            <a:r>
              <a:rPr lang="en-HK" sz="1200" dirty="0"/>
              <a:t>Image generated by using </a:t>
            </a:r>
            <a:r>
              <a:rPr lang="en-US" altLang="zh-TW" sz="1200" dirty="0"/>
              <a:t>Sora</a:t>
            </a:r>
            <a:r>
              <a:rPr lang="zh-TW" altLang="en-US" sz="1200" dirty="0"/>
              <a:t> </a:t>
            </a:r>
            <a:r>
              <a:rPr lang="en-US" sz="1200" dirty="0"/>
              <a:t>(OpenAI, 2024a)</a:t>
            </a:r>
            <a:r>
              <a:rPr lang="zh-TW" altLang="en-US" sz="1200" dirty="0"/>
              <a:t> </a:t>
            </a:r>
            <a:endParaRPr lang="en-HK"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32" name="Google Shape;532;p28"/>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a:t>30</a:t>
            </a:fld>
            <a:endParaRPr dirty="0"/>
          </a:p>
        </p:txBody>
      </p:sp>
      <p:sp>
        <p:nvSpPr>
          <p:cNvPr id="7" name="Google Shape;553;p24">
            <a:extLst>
              <a:ext uri="{FF2B5EF4-FFF2-40B4-BE49-F238E27FC236}">
                <a16:creationId xmlns:a16="http://schemas.microsoft.com/office/drawing/2014/main" id="{4D193622-DA50-95BD-445D-520EB49F5E0B}"/>
              </a:ext>
            </a:extLst>
          </p:cNvPr>
          <p:cNvSpPr txBox="1">
            <a:spLocks noGrp="1"/>
          </p:cNvSpPr>
          <p:nvPr>
            <p:ph type="title"/>
          </p:nvPr>
        </p:nvSpPr>
        <p:spPr>
          <a:xfrm>
            <a:off x="707827" y="450869"/>
            <a:ext cx="8962200" cy="1032900"/>
          </a:xfrm>
          <a:prstGeom prst="rect">
            <a:avLst/>
          </a:prstGeom>
        </p:spPr>
        <p:txBody>
          <a:bodyPr spcFirstLastPara="1" wrap="square" lIns="121900" tIns="121900" rIns="121900" bIns="121900" anchor="ctr" anchorCtr="0">
            <a:normAutofit/>
          </a:bodyPr>
          <a:lstStyle/>
          <a:p>
            <a:pPr lvl="0"/>
            <a:r>
              <a:rPr lang="en-US" dirty="0"/>
              <a:t>Current policies for Gen-AI</a:t>
            </a:r>
            <a:endParaRPr lang="en-HK" dirty="0"/>
          </a:p>
        </p:txBody>
      </p:sp>
      <p:graphicFrame>
        <p:nvGraphicFramePr>
          <p:cNvPr id="2" name="Table 1">
            <a:extLst>
              <a:ext uri="{FF2B5EF4-FFF2-40B4-BE49-F238E27FC236}">
                <a16:creationId xmlns:a16="http://schemas.microsoft.com/office/drawing/2014/main" id="{E42B8342-9E11-AD35-2427-2B1928356A41}"/>
              </a:ext>
            </a:extLst>
          </p:cNvPr>
          <p:cNvGraphicFramePr>
            <a:graphicFrameLocks noGrp="1"/>
          </p:cNvGraphicFramePr>
          <p:nvPr/>
        </p:nvGraphicFramePr>
        <p:xfrm>
          <a:off x="1161365" y="1536700"/>
          <a:ext cx="9869270" cy="4554538"/>
        </p:xfrm>
        <a:graphic>
          <a:graphicData uri="http://schemas.openxmlformats.org/drawingml/2006/table">
            <a:tbl>
              <a:tblPr firstRow="1" firstCol="1">
                <a:tableStyleId>{7E9639D4-E3E2-4D34-9284-5A2195B3D0D7}</a:tableStyleId>
              </a:tblPr>
              <a:tblGrid>
                <a:gridCol w="1973854">
                  <a:extLst>
                    <a:ext uri="{9D8B030D-6E8A-4147-A177-3AD203B41FA5}">
                      <a16:colId xmlns:a16="http://schemas.microsoft.com/office/drawing/2014/main" val="3978114344"/>
                    </a:ext>
                  </a:extLst>
                </a:gridCol>
                <a:gridCol w="1973854">
                  <a:extLst>
                    <a:ext uri="{9D8B030D-6E8A-4147-A177-3AD203B41FA5}">
                      <a16:colId xmlns:a16="http://schemas.microsoft.com/office/drawing/2014/main" val="3723760367"/>
                    </a:ext>
                  </a:extLst>
                </a:gridCol>
                <a:gridCol w="1973854">
                  <a:extLst>
                    <a:ext uri="{9D8B030D-6E8A-4147-A177-3AD203B41FA5}">
                      <a16:colId xmlns:a16="http://schemas.microsoft.com/office/drawing/2014/main" val="1305338273"/>
                    </a:ext>
                  </a:extLst>
                </a:gridCol>
                <a:gridCol w="1973854">
                  <a:extLst>
                    <a:ext uri="{9D8B030D-6E8A-4147-A177-3AD203B41FA5}">
                      <a16:colId xmlns:a16="http://schemas.microsoft.com/office/drawing/2014/main" val="870967078"/>
                    </a:ext>
                  </a:extLst>
                </a:gridCol>
                <a:gridCol w="1973854">
                  <a:extLst>
                    <a:ext uri="{9D8B030D-6E8A-4147-A177-3AD203B41FA5}">
                      <a16:colId xmlns:a16="http://schemas.microsoft.com/office/drawing/2014/main" val="3690024799"/>
                    </a:ext>
                  </a:extLst>
                </a:gridCol>
              </a:tblGrid>
              <a:tr h="264799">
                <a:tc>
                  <a:txBody>
                    <a:bodyPr/>
                    <a:lstStyle/>
                    <a:p>
                      <a:r>
                        <a:rPr lang="en-US" sz="1200" b="1" dirty="0"/>
                        <a:t>Publisher</a:t>
                      </a:r>
                      <a:endParaRPr lang="en-US" sz="1200" dirty="0"/>
                    </a:p>
                  </a:txBody>
                  <a:tcPr marL="79440" marR="79440" marT="39720" marB="39720" anchor="ctr"/>
                </a:tc>
                <a:tc>
                  <a:txBody>
                    <a:bodyPr/>
                    <a:lstStyle/>
                    <a:p>
                      <a:r>
                        <a:rPr lang="en-US" sz="1200" b="1" dirty="0"/>
                        <a:t>Authorship</a:t>
                      </a:r>
                      <a:endParaRPr lang="en-US" sz="1200" dirty="0"/>
                    </a:p>
                  </a:txBody>
                  <a:tcPr marL="79440" marR="79440" marT="39720" marB="39720" anchor="ctr"/>
                </a:tc>
                <a:tc>
                  <a:txBody>
                    <a:bodyPr/>
                    <a:lstStyle/>
                    <a:p>
                      <a:r>
                        <a:rPr lang="en-US" sz="1200" b="1" dirty="0"/>
                        <a:t>Disclosure</a:t>
                      </a:r>
                      <a:endParaRPr lang="en-US" sz="1200" dirty="0"/>
                    </a:p>
                  </a:txBody>
                  <a:tcPr marL="79440" marR="79440" marT="39720" marB="39720" anchor="ctr"/>
                </a:tc>
                <a:tc>
                  <a:txBody>
                    <a:bodyPr/>
                    <a:lstStyle/>
                    <a:p>
                      <a:r>
                        <a:rPr lang="en-US" sz="1200" b="1" dirty="0"/>
                        <a:t>AI-Generated Images</a:t>
                      </a:r>
                      <a:endParaRPr lang="en-US" sz="1200" dirty="0"/>
                    </a:p>
                  </a:txBody>
                  <a:tcPr marL="79440" marR="79440" marT="39720" marB="39720" anchor="ctr"/>
                </a:tc>
                <a:tc>
                  <a:txBody>
                    <a:bodyPr/>
                    <a:lstStyle/>
                    <a:p>
                      <a:r>
                        <a:rPr lang="en-US" sz="1200" b="1" dirty="0"/>
                        <a:t>Other Key Points</a:t>
                      </a:r>
                      <a:endParaRPr lang="en-US" sz="1200" dirty="0"/>
                    </a:p>
                  </a:txBody>
                  <a:tcPr marL="79440" marR="79440" marT="39720" marB="39720" anchor="ctr"/>
                </a:tc>
                <a:extLst>
                  <a:ext uri="{0D108BD9-81ED-4DB2-BD59-A6C34878D82A}">
                    <a16:rowId xmlns:a16="http://schemas.microsoft.com/office/drawing/2014/main" val="3135043005"/>
                  </a:ext>
                </a:extLst>
              </a:tr>
              <a:tr h="820876">
                <a:tc>
                  <a:txBody>
                    <a:bodyPr/>
                    <a:lstStyle/>
                    <a:p>
                      <a:r>
                        <a:rPr lang="en-US" sz="1200" b="1" dirty="0"/>
                        <a:t>Elsevier</a:t>
                      </a:r>
                      <a:endParaRPr lang="en-US" sz="1200" dirty="0"/>
                    </a:p>
                  </a:txBody>
                  <a:tcPr marL="79440" marR="79440" marT="39720" marB="39720" anchor="ctr"/>
                </a:tc>
                <a:tc>
                  <a:txBody>
                    <a:bodyPr/>
                    <a:lstStyle/>
                    <a:p>
                      <a:r>
                        <a:rPr lang="en-US" sz="1200" dirty="0"/>
                        <a:t>AI tools </a:t>
                      </a:r>
                      <a:r>
                        <a:rPr lang="en-US" sz="1200" b="1" dirty="0"/>
                        <a:t>cannot</a:t>
                      </a:r>
                      <a:r>
                        <a:rPr lang="en-US" sz="1200" dirty="0"/>
                        <a:t> be authors; humans remain fully accountable.</a:t>
                      </a:r>
                    </a:p>
                  </a:txBody>
                  <a:tcPr marL="79440" marR="79440" marT="39720" marB="39720" anchor="ctr"/>
                </a:tc>
                <a:tc>
                  <a:txBody>
                    <a:bodyPr/>
                    <a:lstStyle/>
                    <a:p>
                      <a:r>
                        <a:rPr lang="en-US" sz="1200" dirty="0"/>
                        <a:t>Mandatory disclosure of AI use upon submission.</a:t>
                      </a:r>
                    </a:p>
                  </a:txBody>
                  <a:tcPr marL="79440" marR="79440" marT="39720" marB="39720" anchor="ctr"/>
                </a:tc>
                <a:tc>
                  <a:txBody>
                    <a:bodyPr/>
                    <a:lstStyle/>
                    <a:p>
                      <a:r>
                        <a:rPr lang="en-US" sz="1200" dirty="0"/>
                        <a:t>Prohibited if duplicating copyrighted images or real people.</a:t>
                      </a:r>
                    </a:p>
                  </a:txBody>
                  <a:tcPr marL="79440" marR="79440" marT="39720" marB="39720" anchor="ctr"/>
                </a:tc>
                <a:tc>
                  <a:txBody>
                    <a:bodyPr/>
                    <a:lstStyle/>
                    <a:p>
                      <a:r>
                        <a:rPr lang="en-US" sz="1200" dirty="0"/>
                        <a:t>Authors must verify accuracy, originality, and respect privacy/IP rights. </a:t>
                      </a:r>
                    </a:p>
                  </a:txBody>
                  <a:tcPr marL="79440" marR="79440" marT="39720" marB="39720" anchor="ctr"/>
                </a:tc>
                <a:extLst>
                  <a:ext uri="{0D108BD9-81ED-4DB2-BD59-A6C34878D82A}">
                    <a16:rowId xmlns:a16="http://schemas.microsoft.com/office/drawing/2014/main" val="3937041967"/>
                  </a:ext>
                </a:extLst>
              </a:tr>
              <a:tr h="820876">
                <a:tc>
                  <a:txBody>
                    <a:bodyPr/>
                    <a:lstStyle/>
                    <a:p>
                      <a:r>
                        <a:rPr lang="en-US" sz="1200" b="1" dirty="0"/>
                        <a:t>Springer Nature</a:t>
                      </a:r>
                      <a:endParaRPr lang="en-US" sz="1200" dirty="0"/>
                    </a:p>
                  </a:txBody>
                  <a:tcPr marL="79440" marR="79440" marT="39720" marB="39720" anchor="ctr"/>
                </a:tc>
                <a:tc>
                  <a:txBody>
                    <a:bodyPr/>
                    <a:lstStyle/>
                    <a:p>
                      <a:r>
                        <a:rPr lang="en-US" sz="1200" dirty="0"/>
                        <a:t>LLMs (e.g., ChatGPT) </a:t>
                      </a:r>
                      <a:r>
                        <a:rPr lang="en-US" sz="1200" b="1" dirty="0"/>
                        <a:t>do not meet authorship criteria</a:t>
                      </a:r>
                      <a:r>
                        <a:rPr lang="en-US" sz="1200" dirty="0"/>
                        <a:t>.</a:t>
                      </a:r>
                    </a:p>
                  </a:txBody>
                  <a:tcPr marL="79440" marR="79440" marT="39720" marB="39720" anchor="ctr"/>
                </a:tc>
                <a:tc>
                  <a:txBody>
                    <a:bodyPr/>
                    <a:lstStyle/>
                    <a:p>
                      <a:r>
                        <a:rPr lang="en-US" sz="1200" dirty="0"/>
                        <a:t>Document AI use in </a:t>
                      </a:r>
                      <a:r>
                        <a:rPr lang="en-US" sz="1200" b="1" dirty="0"/>
                        <a:t>Methods</a:t>
                      </a:r>
                      <a:r>
                        <a:rPr lang="en-US" sz="1200" dirty="0"/>
                        <a:t> or alternative section; copy-editing use need not be declared.</a:t>
                      </a:r>
                    </a:p>
                  </a:txBody>
                  <a:tcPr marL="79440" marR="79440" marT="39720" marB="39720" anchor="ctr"/>
                </a:tc>
                <a:tc>
                  <a:txBody>
                    <a:bodyPr/>
                    <a:lstStyle/>
                    <a:p>
                      <a:r>
                        <a:rPr lang="en-US" sz="1200" b="1" dirty="0"/>
                        <a:t>Not permitted</a:t>
                      </a:r>
                      <a:r>
                        <a:rPr lang="en-US" sz="1200" dirty="0"/>
                        <a:t> except for specific cases (e.g., AI-focused research, licensed sources).</a:t>
                      </a:r>
                    </a:p>
                  </a:txBody>
                  <a:tcPr marL="79440" marR="79440" marT="39720" marB="39720" anchor="ctr"/>
                </a:tc>
                <a:tc>
                  <a:txBody>
                    <a:bodyPr/>
                    <a:lstStyle/>
                    <a:p>
                      <a:r>
                        <a:rPr lang="en-US" sz="1200" dirty="0"/>
                        <a:t>Human accountability required; policy under regular review. </a:t>
                      </a:r>
                    </a:p>
                  </a:txBody>
                  <a:tcPr marL="79440" marR="79440" marT="39720" marB="39720" anchor="ctr"/>
                </a:tc>
                <a:extLst>
                  <a:ext uri="{0D108BD9-81ED-4DB2-BD59-A6C34878D82A}">
                    <a16:rowId xmlns:a16="http://schemas.microsoft.com/office/drawing/2014/main" val="2865576318"/>
                  </a:ext>
                </a:extLst>
              </a:tr>
              <a:tr h="1006235">
                <a:tc>
                  <a:txBody>
                    <a:bodyPr/>
                    <a:lstStyle/>
                    <a:p>
                      <a:r>
                        <a:rPr lang="en-US" sz="1200" b="1" dirty="0"/>
                        <a:t>Wiley</a:t>
                      </a:r>
                      <a:endParaRPr lang="en-US" sz="1200" dirty="0"/>
                    </a:p>
                  </a:txBody>
                  <a:tcPr marL="79440" marR="79440" marT="39720" marB="39720" anchor="ctr"/>
                </a:tc>
                <a:tc>
                  <a:txBody>
                    <a:bodyPr/>
                    <a:lstStyle/>
                    <a:p>
                      <a:r>
                        <a:rPr lang="en-US" sz="1200" dirty="0"/>
                        <a:t>AI tools cannot be listed as authors.</a:t>
                      </a:r>
                    </a:p>
                  </a:txBody>
                  <a:tcPr marL="79440" marR="79440" marT="39720" marB="39720" anchor="ctr"/>
                </a:tc>
                <a:tc>
                  <a:txBody>
                    <a:bodyPr/>
                    <a:lstStyle/>
                    <a:p>
                      <a:r>
                        <a:rPr lang="en-US" sz="1200" dirty="0"/>
                        <a:t>Full disclosure required in </a:t>
                      </a:r>
                      <a:r>
                        <a:rPr lang="en-US" sz="1200" b="1" dirty="0"/>
                        <a:t>Methods</a:t>
                      </a:r>
                      <a:r>
                        <a:rPr lang="en-US" sz="1200" dirty="0"/>
                        <a:t> or </a:t>
                      </a:r>
                      <a:r>
                        <a:rPr lang="en-US" sz="1200" b="1" dirty="0"/>
                        <a:t>Acknowledgements</a:t>
                      </a:r>
                      <a:r>
                        <a:rPr lang="en-US" sz="1200" dirty="0"/>
                        <a:t>; include prompts and outputs in appendix.</a:t>
                      </a:r>
                    </a:p>
                  </a:txBody>
                  <a:tcPr marL="79440" marR="79440" marT="39720" marB="39720" anchor="ctr"/>
                </a:tc>
                <a:tc>
                  <a:txBody>
                    <a:bodyPr/>
                    <a:lstStyle/>
                    <a:p>
                      <a:r>
                        <a:rPr lang="en-US" sz="1200" dirty="0"/>
                        <a:t>Generally banned for figures unless methodologically justified.</a:t>
                      </a:r>
                    </a:p>
                  </a:txBody>
                  <a:tcPr marL="79440" marR="79440" marT="39720" marB="39720" anchor="ctr"/>
                </a:tc>
                <a:tc>
                  <a:txBody>
                    <a:bodyPr/>
                    <a:lstStyle/>
                    <a:p>
                      <a:r>
                        <a:rPr lang="en-US" sz="1200" dirty="0"/>
                        <a:t>Exempts grammar/spelling tools; authors responsible for accuracy and references. </a:t>
                      </a:r>
                    </a:p>
                  </a:txBody>
                  <a:tcPr marL="79440" marR="79440" marT="39720" marB="39720" anchor="ctr"/>
                </a:tc>
                <a:extLst>
                  <a:ext uri="{0D108BD9-81ED-4DB2-BD59-A6C34878D82A}">
                    <a16:rowId xmlns:a16="http://schemas.microsoft.com/office/drawing/2014/main" val="1290385109"/>
                  </a:ext>
                </a:extLst>
              </a:tr>
              <a:tr h="820876">
                <a:tc>
                  <a:txBody>
                    <a:bodyPr/>
                    <a:lstStyle/>
                    <a:p>
                      <a:r>
                        <a:rPr lang="en-US" sz="1200" b="1" dirty="0"/>
                        <a:t>Taylor &amp; Francis</a:t>
                      </a:r>
                      <a:endParaRPr lang="en-US" sz="1200" dirty="0"/>
                    </a:p>
                  </a:txBody>
                  <a:tcPr marL="79440" marR="79440" marT="39720" marB="39720" anchor="ctr"/>
                </a:tc>
                <a:tc>
                  <a:txBody>
                    <a:bodyPr/>
                    <a:lstStyle/>
                    <a:p>
                      <a:r>
                        <a:rPr lang="en-US" sz="1200" dirty="0"/>
                        <a:t>Similar stance: AI cannot be authors; human oversight essential.</a:t>
                      </a:r>
                    </a:p>
                  </a:txBody>
                  <a:tcPr marL="79440" marR="79440" marT="39720" marB="39720" anchor="ctr"/>
                </a:tc>
                <a:tc>
                  <a:txBody>
                    <a:bodyPr/>
                    <a:lstStyle/>
                    <a:p>
                      <a:r>
                        <a:rPr lang="en-US" sz="1200" dirty="0"/>
                        <a:t>Disclosure required; details vary by journal.</a:t>
                      </a:r>
                    </a:p>
                  </a:txBody>
                  <a:tcPr marL="79440" marR="79440" marT="39720" marB="39720" anchor="ctr"/>
                </a:tc>
                <a:tc>
                  <a:txBody>
                    <a:bodyPr/>
                    <a:lstStyle/>
                    <a:p>
                      <a:r>
                        <a:rPr lang="en-US" sz="1200" dirty="0"/>
                        <a:t>Generative AI images largely prohibited.</a:t>
                      </a:r>
                    </a:p>
                  </a:txBody>
                  <a:tcPr marL="79440" marR="79440" marT="39720" marB="39720" anchor="ctr"/>
                </a:tc>
                <a:tc>
                  <a:txBody>
                    <a:bodyPr/>
                    <a:lstStyle/>
                    <a:p>
                      <a:r>
                        <a:rPr lang="en-US" sz="1200" dirty="0"/>
                        <a:t>Has licensing deals with tech firms for AI training; ethical compliance emphasized</a:t>
                      </a:r>
                      <a:r>
                        <a:rPr lang="en-US" altLang="zh-TW" sz="1200" dirty="0"/>
                        <a:t>.</a:t>
                      </a:r>
                      <a:endParaRPr lang="en-US" sz="1200" dirty="0"/>
                    </a:p>
                  </a:txBody>
                  <a:tcPr marL="79440" marR="79440" marT="39720" marB="39720" anchor="ctr"/>
                </a:tc>
                <a:extLst>
                  <a:ext uri="{0D108BD9-81ED-4DB2-BD59-A6C34878D82A}">
                    <a16:rowId xmlns:a16="http://schemas.microsoft.com/office/drawing/2014/main" val="1847625106"/>
                  </a:ext>
                </a:extLst>
              </a:tr>
              <a:tr h="820876">
                <a:tc>
                  <a:txBody>
                    <a:bodyPr/>
                    <a:lstStyle/>
                    <a:p>
                      <a:r>
                        <a:rPr lang="en-US" sz="1200" b="1" dirty="0"/>
                        <a:t>IEEE</a:t>
                      </a:r>
                      <a:endParaRPr lang="en-US" sz="1200" dirty="0"/>
                    </a:p>
                  </a:txBody>
                  <a:tcPr marL="79440" marR="79440" marT="39720" marB="39720" anchor="ctr"/>
                </a:tc>
                <a:tc>
                  <a:txBody>
                    <a:bodyPr/>
                    <a:lstStyle/>
                    <a:p>
                      <a:r>
                        <a:rPr lang="en-US" sz="1200" dirty="0"/>
                        <a:t>(From general industry trend) AI cannot be authors; disclosure mandatory.</a:t>
                      </a:r>
                    </a:p>
                  </a:txBody>
                  <a:tcPr marL="79440" marR="79440" marT="39720" marB="39720" anchor="ctr"/>
                </a:tc>
                <a:tc>
                  <a:txBody>
                    <a:bodyPr/>
                    <a:lstStyle/>
                    <a:p>
                      <a:r>
                        <a:rPr lang="en-US" sz="1200" dirty="0"/>
                        <a:t>Must state AI use clearly; reviewers prohibited from uploading manuscripts to public AI tools.</a:t>
                      </a:r>
                    </a:p>
                  </a:txBody>
                  <a:tcPr marL="79440" marR="79440" marT="39720" marB="39720" anchor="ctr"/>
                </a:tc>
                <a:tc>
                  <a:txBody>
                    <a:bodyPr/>
                    <a:lstStyle/>
                    <a:p>
                      <a:r>
                        <a:rPr lang="en-US" sz="1200" dirty="0"/>
                        <a:t>AI-generated visuals discouraged unless validated.</a:t>
                      </a:r>
                    </a:p>
                  </a:txBody>
                  <a:tcPr marL="79440" marR="79440" marT="39720" marB="39720" anchor="ctr"/>
                </a:tc>
                <a:tc>
                  <a:txBody>
                    <a:bodyPr/>
                    <a:lstStyle/>
                    <a:p>
                      <a:r>
                        <a:rPr lang="en-US" sz="1200" dirty="0"/>
                        <a:t>Follows COPE principles; emphasizes confidentiality and integrity. </a:t>
                      </a:r>
                    </a:p>
                  </a:txBody>
                  <a:tcPr marL="79440" marR="79440" marT="39720" marB="39720" anchor="ctr"/>
                </a:tc>
                <a:extLst>
                  <a:ext uri="{0D108BD9-81ED-4DB2-BD59-A6C34878D82A}">
                    <a16:rowId xmlns:a16="http://schemas.microsoft.com/office/drawing/2014/main" val="2299172719"/>
                  </a:ext>
                </a:extLst>
              </a:tr>
            </a:tbl>
          </a:graphicData>
        </a:graphic>
      </p:graphicFrame>
    </p:spTree>
    <p:extLst>
      <p:ext uri="{BB962C8B-B14F-4D97-AF65-F5344CB8AC3E}">
        <p14:creationId xmlns:p14="http://schemas.microsoft.com/office/powerpoint/2010/main" val="3926036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815772" y="-1770743"/>
            <a:ext cx="4325257" cy="4325257"/>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10087430" y="-377370"/>
            <a:ext cx="2772228" cy="2772228"/>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899886" y="692603"/>
            <a:ext cx="841829" cy="84182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9490504" y="914400"/>
            <a:ext cx="1559204" cy="1565278"/>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9372149" y="795584"/>
            <a:ext cx="1795914" cy="1802910"/>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9276899" y="699963"/>
            <a:ext cx="1986414" cy="1994152"/>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9598257" y="1029856"/>
            <a:ext cx="1329188" cy="133436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1" name="Group 10"/>
          <p:cNvGrpSpPr/>
          <p:nvPr/>
        </p:nvGrpSpPr>
        <p:grpSpPr>
          <a:xfrm>
            <a:off x="-740656" y="5337312"/>
            <a:ext cx="2376416" cy="2385674"/>
            <a:chOff x="-740656" y="5337312"/>
            <a:chExt cx="2376416" cy="2385674"/>
          </a:xfrm>
        </p:grpSpPr>
        <p:sp>
          <p:nvSpPr>
            <p:cNvPr id="12" name="标题 1"/>
            <p:cNvSpPr txBox="1"/>
            <p:nvPr/>
          </p:nvSpPr>
          <p:spPr>
            <a:xfrm>
              <a:off x="-485113" y="5593851"/>
              <a:ext cx="1865330" cy="1872597"/>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626705" y="5451707"/>
              <a:ext cx="2148514" cy="2156884"/>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14" name="标题 1"/>
            <p:cNvSpPr txBox="1"/>
            <p:nvPr/>
          </p:nvSpPr>
          <p:spPr>
            <a:xfrm>
              <a:off x="-740656" y="5337312"/>
              <a:ext cx="2376416" cy="2385674"/>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356204" y="5731975"/>
              <a:ext cx="1590154" cy="159634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7" name="标题 1"/>
          <p:cNvSpPr txBox="1"/>
          <p:nvPr/>
        </p:nvSpPr>
        <p:spPr>
          <a:xfrm>
            <a:off x="1510611" y="1273201"/>
            <a:ext cx="7278900" cy="612749"/>
          </a:xfrm>
          <a:prstGeom prst="rect">
            <a:avLst/>
          </a:prstGeom>
          <a:noFill/>
          <a:ln>
            <a:noFill/>
          </a:ln>
        </p:spPr>
        <p:txBody>
          <a:bodyPr vert="horz" wrap="square" lIns="91440" tIns="45720" rIns="91440" bIns="45720" rtlCol="0" anchor="ctr"/>
          <a:lstStyle/>
          <a:p>
            <a:pPr algn="l"/>
            <a:r>
              <a:rPr kumimoji="1" lang="en-US" altLang="zh-CN" sz="5300" dirty="0">
                <a:ln w="12700">
                  <a:noFill/>
                </a:ln>
                <a:solidFill>
                  <a:srgbClr val="262626">
                    <a:alpha val="100000"/>
                  </a:srgbClr>
                </a:solidFill>
                <a:latin typeface="poppins-bold"/>
                <a:ea typeface="poppins-bold"/>
                <a:cs typeface="poppins-bold"/>
              </a:rPr>
              <a:t>Thanks</a:t>
            </a:r>
            <a:endParaRPr kumimoji="1" lang="zh-CN" altLang="en-US" dirty="0"/>
          </a:p>
        </p:txBody>
      </p:sp>
      <p:sp>
        <p:nvSpPr>
          <p:cNvPr id="20" name="Rectangle 1">
            <a:extLst>
              <a:ext uri="{FF2B5EF4-FFF2-40B4-BE49-F238E27FC236}">
                <a16:creationId xmlns:a16="http://schemas.microsoft.com/office/drawing/2014/main" id="{9DB8C461-930C-760C-9DD6-2E4F3F42316B}"/>
              </a:ext>
            </a:extLst>
          </p:cNvPr>
          <p:cNvSpPr>
            <a:spLocks noChangeArrowheads="1"/>
          </p:cNvSpPr>
          <p:nvPr/>
        </p:nvSpPr>
        <p:spPr bwMode="auto">
          <a:xfrm>
            <a:off x="2105025" y="5067300"/>
            <a:ext cx="786764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Murray, C. (2025, May 6). </a:t>
            </a:r>
            <a:r>
              <a:rPr kumimoji="0" lang="en-US" altLang="en-US" sz="1050" b="0" i="1"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Why AI ‘Hallucinations’ are worse than ever</a:t>
            </a: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 Forbes. </a:t>
            </a: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https://www.forbes.com/sites/conormurray/2025/05/06/why-ai-</a:t>
            </a: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	hallucinations-are-worse-than-ever/</a:t>
            </a:r>
          </a:p>
          <a:p>
            <a:pPr marL="0" marR="0" lvl="0" indent="0" algn="l" defTabSz="914400" rtl="0" eaLnBrk="0" fontAlgn="base" latinLnBrk="0" hangingPunct="0">
              <a:lnSpc>
                <a:spcPct val="100000"/>
              </a:lnSpc>
              <a:spcBef>
                <a:spcPct val="0"/>
              </a:spcBef>
              <a:spcAft>
                <a:spcPct val="0"/>
              </a:spcAft>
              <a:buClrTx/>
              <a:buSzTx/>
              <a:buFontTx/>
              <a:buNone/>
              <a:tabLst/>
            </a:pPr>
            <a:r>
              <a:rPr lang="en-US" sz="1050" b="0" i="0" dirty="0">
                <a:solidFill>
                  <a:schemeClr val="bg2">
                    <a:lumMod val="25000"/>
                  </a:schemeClr>
                </a:solidFill>
                <a:effectLst/>
                <a:latin typeface="Times New Roman" panose="02020603050405020304" pitchFamily="18" charset="0"/>
                <a:cs typeface="Times New Roman" panose="02020603050405020304" pitchFamily="18" charset="0"/>
              </a:rPr>
              <a:t>OpenAI. (2024</a:t>
            </a:r>
            <a:r>
              <a:rPr lang="en-US" sz="1050" dirty="0">
                <a:solidFill>
                  <a:schemeClr val="bg2">
                    <a:lumMod val="25000"/>
                  </a:schemeClr>
                </a:solidFill>
                <a:latin typeface="Times New Roman" panose="02020603050405020304" pitchFamily="18" charset="0"/>
                <a:cs typeface="Times New Roman" panose="02020603050405020304" pitchFamily="18" charset="0"/>
              </a:rPr>
              <a:t>a</a:t>
            </a:r>
            <a:r>
              <a:rPr lang="en-US" sz="1050" b="0" i="0" dirty="0">
                <a:solidFill>
                  <a:schemeClr val="bg2">
                    <a:lumMod val="25000"/>
                  </a:schemeClr>
                </a:solidFill>
                <a:effectLst/>
                <a:latin typeface="Times New Roman" panose="02020603050405020304" pitchFamily="18" charset="0"/>
                <a:cs typeface="Times New Roman" panose="02020603050405020304" pitchFamily="18" charset="0"/>
              </a:rPr>
              <a:t>). Sora [Text-to-video model]. </a:t>
            </a:r>
            <a:r>
              <a:rPr lang="en-US" sz="1050" b="0" i="0" dirty="0">
                <a:solidFill>
                  <a:schemeClr val="bg2">
                    <a:lumMod val="25000"/>
                  </a:schemeClr>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https://openai.com/sora</a:t>
            </a:r>
            <a:endParaRPr lang="en-US" sz="1050" b="0" i="0" dirty="0">
              <a:solidFill>
                <a:schemeClr val="bg2">
                  <a:lumMod val="25000"/>
                </a:schemeClr>
              </a:solidFill>
              <a:effectLst/>
              <a:latin typeface="Times New Roman" panose="02020603050405020304" pitchFamily="18" charset="0"/>
              <a:cs typeface="Times New Roman" panose="02020603050405020304" pitchFamily="18" charset="0"/>
            </a:endParaRPr>
          </a:p>
          <a:p>
            <a:r>
              <a:rPr lang="en-US" sz="1050" b="0" i="0" dirty="0">
                <a:solidFill>
                  <a:schemeClr val="bg2">
                    <a:lumMod val="25000"/>
                  </a:schemeClr>
                </a:solidFill>
                <a:effectLst/>
                <a:latin typeface="Times New Roman" panose="02020603050405020304" pitchFamily="18" charset="0"/>
                <a:cs typeface="Times New Roman" panose="02020603050405020304" pitchFamily="18" charset="0"/>
              </a:rPr>
              <a:t>OpenAI. (2024b). Sora [Text-to-video model]. </a:t>
            </a:r>
            <a:r>
              <a:rPr lang="en-US" sz="1050" b="0" i="0" dirty="0">
                <a:solidFill>
                  <a:schemeClr val="bg2">
                    <a:lumMod val="25000"/>
                  </a:schemeClr>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https://openai.com/sora</a:t>
            </a:r>
            <a:endPar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Shahab, O., Kurdi, B. E., Shaukat, A., Nadkarni, G., &amp; Soroush, A. (2024). Large language models: a primer and gastroenterology applications. 	</a:t>
            </a:r>
            <a:r>
              <a:rPr kumimoji="0" lang="en-US" altLang="en-US" sz="1050" b="0" i="1"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Therapeutic Advances in Gastroenterology</a:t>
            </a: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altLang="en-US" sz="1050" b="0" i="1"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17</a:t>
            </a: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 https://doi.org/10.1177/17562848241227031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Teo, S. (2025, January 28). </a:t>
            </a:r>
            <a:r>
              <a:rPr kumimoji="0" lang="en-US" altLang="en-US" sz="1050" b="0" i="1"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How I Won Singapore’s GPT-4 Prompt Engineering Competition</a:t>
            </a: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 Towards Data Science.	 	https://towardsdatascience.com/how-i-won-singapores-gpt-4-prompt-engineering-competition-34c195a93d41/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Yeung, E. H., Trees, I. R., Clayton, P. K., Polinski, K. J., Livinski, A. A., &amp; Putnick, D. L. (2024). Infertility treatment and offspring blood pressure—	a systematic review and meta-analysis. </a:t>
            </a:r>
            <a:r>
              <a:rPr kumimoji="0" lang="en-US" altLang="en-US" sz="1050" b="0" i="1"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Human Reproduction Update</a:t>
            </a:r>
            <a:r>
              <a:rPr kumimoji="0" lang="en-US" altLang="en-US" sz="1050" b="0" i="0" u="none" strike="noStrike" cap="none" normalizeH="0" baseline="0" dirty="0">
                <a:ln>
                  <a:noFill/>
                </a:ln>
                <a:solidFill>
                  <a:schemeClr val="bg2">
                    <a:lumMod val="25000"/>
                  </a:schemeClr>
                </a:solidFill>
                <a:effectLst/>
                <a:latin typeface="Times New Roman" panose="02020603050405020304" pitchFamily="18" charset="0"/>
                <a:cs typeface="Times New Roman" panose="02020603050405020304" pitchFamily="18" charset="0"/>
              </a:rPr>
              <a:t>. https://doi.org/10.1093/humupd/dmae029</a:t>
            </a:r>
          </a:p>
        </p:txBody>
      </p:sp>
      <p:sp>
        <p:nvSpPr>
          <p:cNvPr id="21" name="标题 1">
            <a:extLst>
              <a:ext uri="{FF2B5EF4-FFF2-40B4-BE49-F238E27FC236}">
                <a16:creationId xmlns:a16="http://schemas.microsoft.com/office/drawing/2014/main" id="{FF4A3F07-753B-50CC-6517-8A6462F2C250}"/>
              </a:ext>
            </a:extLst>
          </p:cNvPr>
          <p:cNvSpPr txBox="1"/>
          <p:nvPr/>
        </p:nvSpPr>
        <p:spPr>
          <a:xfrm>
            <a:off x="1567761" y="4473601"/>
            <a:ext cx="7278900" cy="612749"/>
          </a:xfrm>
          <a:prstGeom prst="rect">
            <a:avLst/>
          </a:prstGeom>
          <a:noFill/>
          <a:ln>
            <a:noFill/>
          </a:ln>
        </p:spPr>
        <p:txBody>
          <a:bodyPr vert="horz" wrap="square" lIns="91440" tIns="45720" rIns="91440" bIns="45720" rtlCol="0" anchor="ctr"/>
          <a:lstStyle/>
          <a:p>
            <a:pPr algn="l"/>
            <a:r>
              <a:rPr lang="en-US" altLang="zh-CN" sz="1600" b="1" dirty="0"/>
              <a:t>References</a:t>
            </a:r>
            <a:endParaRPr lang="zh-CN" altLang="en-US" sz="1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266605-861F-F6B0-9F2A-810C78731F37}"/>
              </a:ext>
            </a:extLst>
          </p:cNvPr>
          <p:cNvSpPr>
            <a:spLocks noGrp="1"/>
          </p:cNvSpPr>
          <p:nvPr>
            <p:ph type="sldNum" sz="quarter" idx="12"/>
          </p:nvPr>
        </p:nvSpPr>
        <p:spPr/>
        <p:txBody>
          <a:bodyPr/>
          <a:lstStyle/>
          <a:p>
            <a:endParaRPr lang="en-US" dirty="0">
              <a:solidFill>
                <a:schemeClr val="bg1"/>
              </a:solidFill>
            </a:endParaRPr>
          </a:p>
        </p:txBody>
      </p:sp>
      <p:pic>
        <p:nvPicPr>
          <p:cNvPr id="12" name="Picture 11" descr="A black background with a black square&#10;&#10;AI-generated content may be incorrect.">
            <a:extLst>
              <a:ext uri="{FF2B5EF4-FFF2-40B4-BE49-F238E27FC236}">
                <a16:creationId xmlns:a16="http://schemas.microsoft.com/office/drawing/2014/main" id="{D02DB17D-EB83-72D8-7CD6-7209D5E6327E}"/>
              </a:ext>
            </a:extLst>
          </p:cNvPr>
          <p:cNvPicPr>
            <a:picLocks noChangeAspect="1"/>
          </p:cNvPicPr>
          <p:nvPr/>
        </p:nvPicPr>
        <p:blipFill>
          <a:blip r:embed="rId2" cstate="screen">
            <a:grayscl/>
            <a:extLst>
              <a:ext uri="{28A0092B-C50C-407E-A947-70E740481C1C}">
                <a14:useLocalDpi xmlns:a14="http://schemas.microsoft.com/office/drawing/2010/main" val="0"/>
              </a:ext>
            </a:extLst>
          </a:blip>
          <a:stretch>
            <a:fillRect/>
          </a:stretch>
        </p:blipFill>
        <p:spPr>
          <a:xfrm>
            <a:off x="708890" y="3602424"/>
            <a:ext cx="256048" cy="256048"/>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D7D75D82-8CB8-692D-9C6F-7B99C7FF9F32}"/>
              </a:ext>
            </a:extLst>
          </p:cNvPr>
          <p:cNvPicPr>
            <a:picLocks noChangeAspect="1"/>
          </p:cNvPicPr>
          <p:nvPr/>
        </p:nvPicPr>
        <p:blipFill>
          <a:blip r:embed="rId3" cstate="screen">
            <a:grayscl/>
            <a:extLst>
              <a:ext uri="{28A0092B-C50C-407E-A947-70E740481C1C}">
                <a14:useLocalDpi xmlns:a14="http://schemas.microsoft.com/office/drawing/2010/main" val="0"/>
              </a:ext>
            </a:extLst>
          </a:blip>
          <a:stretch>
            <a:fillRect/>
          </a:stretch>
        </p:blipFill>
        <p:spPr>
          <a:xfrm>
            <a:off x="708890" y="3964870"/>
            <a:ext cx="256048" cy="256048"/>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E6368BCE-DDA9-B41D-F2D3-A8CAAB527B78}"/>
              </a:ext>
            </a:extLst>
          </p:cNvPr>
          <p:cNvPicPr>
            <a:picLocks noChangeAspect="1"/>
          </p:cNvPicPr>
          <p:nvPr/>
        </p:nvPicPr>
        <p:blipFill>
          <a:blip r:embed="rId4" cstate="screen">
            <a:grayscl/>
            <a:extLst>
              <a:ext uri="{28A0092B-C50C-407E-A947-70E740481C1C}">
                <a14:useLocalDpi xmlns:a14="http://schemas.microsoft.com/office/drawing/2010/main" val="0"/>
              </a:ext>
            </a:extLst>
          </a:blip>
          <a:stretch>
            <a:fillRect/>
          </a:stretch>
        </p:blipFill>
        <p:spPr>
          <a:xfrm>
            <a:off x="695325" y="3239978"/>
            <a:ext cx="256048" cy="256048"/>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13206EB1-BE2E-3108-DBEA-792F27DD2183}"/>
              </a:ext>
            </a:extLst>
          </p:cNvPr>
          <p:cNvPicPr>
            <a:picLocks noChangeAspect="1"/>
          </p:cNvPicPr>
          <p:nvPr/>
        </p:nvPicPr>
        <p:blipFill>
          <a:blip r:embed="rId5" cstate="screen">
            <a:grayscl/>
            <a:extLst>
              <a:ext uri="{28A0092B-C50C-407E-A947-70E740481C1C}">
                <a14:useLocalDpi xmlns:a14="http://schemas.microsoft.com/office/drawing/2010/main" val="0"/>
              </a:ext>
            </a:extLst>
          </a:blip>
          <a:stretch>
            <a:fillRect/>
          </a:stretch>
        </p:blipFill>
        <p:spPr>
          <a:xfrm>
            <a:off x="708890" y="4327316"/>
            <a:ext cx="256048" cy="256048"/>
          </a:xfrm>
          <a:prstGeom prst="rect">
            <a:avLst/>
          </a:prstGeom>
        </p:spPr>
      </p:pic>
      <p:sp>
        <p:nvSpPr>
          <p:cNvPr id="20" name="TextBox 19">
            <a:extLst>
              <a:ext uri="{FF2B5EF4-FFF2-40B4-BE49-F238E27FC236}">
                <a16:creationId xmlns:a16="http://schemas.microsoft.com/office/drawing/2014/main" id="{CC66AA03-755D-B6E3-CC97-F29BA9C57EA6}"/>
              </a:ext>
            </a:extLst>
          </p:cNvPr>
          <p:cNvSpPr txBox="1"/>
          <p:nvPr/>
        </p:nvSpPr>
        <p:spPr>
          <a:xfrm>
            <a:off x="1328701" y="3035825"/>
            <a:ext cx="3868450" cy="480260"/>
          </a:xfrm>
          <a:prstGeom prst="rect">
            <a:avLst/>
          </a:prstGeom>
          <a:noFill/>
        </p:spPr>
        <p:txBody>
          <a:bodyPr wrap="square">
            <a:spAutoFit/>
          </a:bodyPr>
          <a:lstStyle/>
          <a:p>
            <a:pPr marL="0" marR="0" lvl="0" indent="0" defTabSz="914400" rtl="0" eaLnBrk="1" fontAlgn="auto" latinLnBrk="0" hangingPunct="1">
              <a:lnSpc>
                <a:spcPts val="3400"/>
              </a:lnSpc>
              <a:spcBef>
                <a:spcPct val="0"/>
              </a:spcBef>
              <a:spcAft>
                <a:spcPts val="0"/>
              </a:spcAft>
              <a:buClrTx/>
              <a:buSzTx/>
              <a:buFont typeface="Wingdings" panose="05000000000000000000" pitchFamily="2" charset="2"/>
              <a:buNone/>
              <a:tabLst/>
              <a:defRPr/>
            </a:pPr>
            <a:r>
              <a:rPr lang="en-US" altLang="zh-TW" sz="1800" dirty="0">
                <a:latin typeface="+mj-lt"/>
              </a:rPr>
              <a:t>2948 6653</a:t>
            </a:r>
          </a:p>
        </p:txBody>
      </p:sp>
      <p:sp>
        <p:nvSpPr>
          <p:cNvPr id="24" name="TextBox 23">
            <a:extLst>
              <a:ext uri="{FF2B5EF4-FFF2-40B4-BE49-F238E27FC236}">
                <a16:creationId xmlns:a16="http://schemas.microsoft.com/office/drawing/2014/main" id="{56873F16-1C29-B897-0309-8D89F35A47C3}"/>
              </a:ext>
            </a:extLst>
          </p:cNvPr>
          <p:cNvSpPr txBox="1"/>
          <p:nvPr/>
        </p:nvSpPr>
        <p:spPr>
          <a:xfrm>
            <a:off x="1301571" y="3779197"/>
            <a:ext cx="4246390" cy="480260"/>
          </a:xfrm>
          <a:prstGeom prst="rect">
            <a:avLst/>
          </a:prstGeom>
          <a:noFill/>
        </p:spPr>
        <p:txBody>
          <a:bodyPr wrap="square">
            <a:spAutoFit/>
          </a:bodyPr>
          <a:lstStyle/>
          <a:p>
            <a:pPr marL="0" marR="0" lvl="0" indent="0" defTabSz="914400" rtl="0" eaLnBrk="1" fontAlgn="auto" latinLnBrk="0" hangingPunct="1">
              <a:lnSpc>
                <a:spcPts val="3400"/>
              </a:lnSpc>
              <a:spcBef>
                <a:spcPct val="0"/>
              </a:spcBef>
              <a:spcAft>
                <a:spcPts val="0"/>
              </a:spcAft>
              <a:buClrTx/>
              <a:buSzTx/>
              <a:buFont typeface="Wingdings" panose="05000000000000000000" pitchFamily="2" charset="2"/>
              <a:buNone/>
              <a:tabLst/>
              <a:defRPr/>
            </a:pPr>
            <a:r>
              <a:rPr lang="en-US" altLang="zh-TW" sz="1800" dirty="0">
                <a:latin typeface="+mj-lt"/>
              </a:rPr>
              <a:t>9514 9655 (Mon-Fri, 9am-5pm)</a:t>
            </a:r>
          </a:p>
        </p:txBody>
      </p:sp>
      <p:sp>
        <p:nvSpPr>
          <p:cNvPr id="26" name="TextBox 25">
            <a:extLst>
              <a:ext uri="{FF2B5EF4-FFF2-40B4-BE49-F238E27FC236}">
                <a16:creationId xmlns:a16="http://schemas.microsoft.com/office/drawing/2014/main" id="{C00CFF67-CBE2-7845-8562-1457D11E8758}"/>
              </a:ext>
            </a:extLst>
          </p:cNvPr>
          <p:cNvSpPr txBox="1"/>
          <p:nvPr/>
        </p:nvSpPr>
        <p:spPr>
          <a:xfrm>
            <a:off x="1315136" y="3524669"/>
            <a:ext cx="6097554" cy="369332"/>
          </a:xfrm>
          <a:prstGeom prst="rect">
            <a:avLst/>
          </a:prstGeom>
          <a:noFill/>
        </p:spPr>
        <p:txBody>
          <a:bodyPr wrap="square">
            <a:spAutoFit/>
          </a:bodyPr>
          <a:lstStyle/>
          <a:p>
            <a:r>
              <a:rPr lang="en-US" altLang="zh-TW" sz="1800" dirty="0">
                <a:latin typeface="+mj-lt"/>
                <a:hlinkClick r:id="rId6">
                  <a:extLst>
                    <a:ext uri="{A12FA001-AC4F-418D-AE19-62706E023703}">
                      <ahyp:hlinkClr xmlns:ahyp="http://schemas.microsoft.com/office/drawing/2018/hyperlinkcolor" val="tx"/>
                    </a:ext>
                  </a:extLst>
                </a:hlinkClick>
              </a:rPr>
              <a:t>libinfo@eduhk.hk</a:t>
            </a:r>
            <a:endParaRPr lang="en-US" dirty="0">
              <a:latin typeface="+mj-lt"/>
            </a:endParaRPr>
          </a:p>
        </p:txBody>
      </p:sp>
      <p:sp>
        <p:nvSpPr>
          <p:cNvPr id="28" name="TextBox 27">
            <a:extLst>
              <a:ext uri="{FF2B5EF4-FFF2-40B4-BE49-F238E27FC236}">
                <a16:creationId xmlns:a16="http://schemas.microsoft.com/office/drawing/2014/main" id="{8B171EC8-7824-206F-791F-8EEC8765F383}"/>
              </a:ext>
            </a:extLst>
          </p:cNvPr>
          <p:cNvSpPr txBox="1"/>
          <p:nvPr/>
        </p:nvSpPr>
        <p:spPr>
          <a:xfrm>
            <a:off x="1301571" y="4220918"/>
            <a:ext cx="3895580" cy="369332"/>
          </a:xfrm>
          <a:prstGeom prst="rect">
            <a:avLst/>
          </a:prstGeom>
          <a:noFill/>
        </p:spPr>
        <p:txBody>
          <a:bodyPr wrap="square">
            <a:spAutoFit/>
          </a:bodyPr>
          <a:lstStyle/>
          <a:p>
            <a:r>
              <a:rPr lang="en-US" altLang="zh-TW" sz="1800" dirty="0">
                <a:latin typeface="+mj-lt"/>
                <a:hlinkClick r:id="rId7">
                  <a:extLst>
                    <a:ext uri="{A12FA001-AC4F-418D-AE19-62706E023703}">
                      <ahyp:hlinkClr xmlns:ahyp="http://schemas.microsoft.com/office/drawing/2018/hyperlinkcolor" val="tx"/>
                    </a:ext>
                  </a:extLst>
                </a:hlinkClick>
              </a:rPr>
              <a:t>https://app.lib.eduhk.hk/zoom</a:t>
            </a:r>
            <a:endParaRPr lang="en-US" dirty="0">
              <a:latin typeface="+mj-lt"/>
            </a:endParaRPr>
          </a:p>
        </p:txBody>
      </p:sp>
      <p:sp>
        <p:nvSpPr>
          <p:cNvPr id="29" name="Text Box 5">
            <a:extLst>
              <a:ext uri="{FF2B5EF4-FFF2-40B4-BE49-F238E27FC236}">
                <a16:creationId xmlns:a16="http://schemas.microsoft.com/office/drawing/2014/main" id="{9F971308-0403-C347-4830-B70BC317F2B1}"/>
              </a:ext>
            </a:extLst>
          </p:cNvPr>
          <p:cNvSpPr txBox="1">
            <a:spLocks noChangeArrowheads="1"/>
          </p:cNvSpPr>
          <p:nvPr/>
        </p:nvSpPr>
        <p:spPr bwMode="auto">
          <a:xfrm>
            <a:off x="610724" y="2200862"/>
            <a:ext cx="3758076" cy="523220"/>
          </a:xfrm>
          <a:prstGeom prst="rect">
            <a:avLst/>
          </a:prstGeom>
          <a:noFill/>
          <a:ln w="9525">
            <a:noFill/>
            <a:miter lim="800000"/>
            <a:headEnd/>
            <a:tailEnd/>
          </a:ln>
          <a:effectLst/>
        </p:spPr>
        <p:txBody>
          <a:bodyPr wrap="square">
            <a:spAutoFit/>
          </a:bodyPr>
          <a:lstStyle/>
          <a:p>
            <a:pPr>
              <a:spcBef>
                <a:spcPct val="50000"/>
              </a:spcBef>
              <a:defRPr/>
            </a:pPr>
            <a:r>
              <a:rPr lang="en-US" altLang="zh-TW" sz="2800" b="1" dirty="0">
                <a:latin typeface="+mj-lt"/>
              </a:rPr>
              <a:t>Service Counter</a:t>
            </a:r>
          </a:p>
        </p:txBody>
      </p:sp>
      <p:sp>
        <p:nvSpPr>
          <p:cNvPr id="30" name="Text Box 14">
            <a:extLst>
              <a:ext uri="{FF2B5EF4-FFF2-40B4-BE49-F238E27FC236}">
                <a16:creationId xmlns:a16="http://schemas.microsoft.com/office/drawing/2014/main" id="{09D7DC31-EB95-C622-8C76-083DC17F9883}"/>
              </a:ext>
            </a:extLst>
          </p:cNvPr>
          <p:cNvSpPr txBox="1">
            <a:spLocks noChangeArrowheads="1"/>
          </p:cNvSpPr>
          <p:nvPr/>
        </p:nvSpPr>
        <p:spPr bwMode="auto">
          <a:xfrm>
            <a:off x="597159" y="452153"/>
            <a:ext cx="7470930" cy="923330"/>
          </a:xfrm>
          <a:prstGeom prst="rect">
            <a:avLst/>
          </a:prstGeom>
          <a:noFill/>
          <a:ln w="9525" algn="ctr">
            <a:noFill/>
            <a:miter lim="800000"/>
            <a:headEnd/>
            <a:tailEnd/>
          </a:ln>
          <a:effectLst/>
        </p:spPr>
        <p:txBody>
          <a:bodyPr wrap="square">
            <a:spAutoFit/>
          </a:bodyPr>
          <a:lstStyle/>
          <a:p>
            <a:pPr marL="0" marR="0" lvl="0" indent="0" defTabSz="914400" rtl="0" eaLnBrk="1" fontAlgn="auto" latinLnBrk="0" hangingPunct="1">
              <a:lnSpc>
                <a:spcPct val="100000"/>
              </a:lnSpc>
              <a:spcBef>
                <a:spcPct val="50000"/>
              </a:spcBef>
              <a:spcAft>
                <a:spcPts val="0"/>
              </a:spcAft>
              <a:buClrTx/>
              <a:buSzTx/>
              <a:buFontTx/>
              <a:buNone/>
              <a:tabLst/>
              <a:defRPr/>
            </a:pPr>
            <a:r>
              <a:rPr lang="en-US" altLang="zh-TW" sz="5400" dirty="0">
                <a:solidFill>
                  <a:schemeClr val="tx1">
                    <a:lumMod val="75000"/>
                    <a:lumOff val="25000"/>
                  </a:schemeClr>
                </a:solidFill>
                <a:latin typeface="Impact" panose="020B0806030902050204" pitchFamily="34" charset="0"/>
                <a:ea typeface="Noto Sans KR Black" panose="020B0200000000000000" pitchFamily="34" charset="-128"/>
                <a:cs typeface="Tahoma" panose="020B0604030504040204" pitchFamily="34" charset="0"/>
              </a:rPr>
              <a:t>QUESTIONS?</a:t>
            </a:r>
          </a:p>
        </p:txBody>
      </p:sp>
      <p:sp>
        <p:nvSpPr>
          <p:cNvPr id="32" name="TextBox 31">
            <a:extLst>
              <a:ext uri="{FF2B5EF4-FFF2-40B4-BE49-F238E27FC236}">
                <a16:creationId xmlns:a16="http://schemas.microsoft.com/office/drawing/2014/main" id="{0F791CD4-8539-F62B-B810-902445A3754B}"/>
              </a:ext>
            </a:extLst>
          </p:cNvPr>
          <p:cNvSpPr txBox="1"/>
          <p:nvPr/>
        </p:nvSpPr>
        <p:spPr>
          <a:xfrm>
            <a:off x="610724" y="1974546"/>
            <a:ext cx="6097554" cy="369332"/>
          </a:xfrm>
          <a:prstGeom prst="rect">
            <a:avLst/>
          </a:prstGeom>
          <a:noFill/>
        </p:spPr>
        <p:txBody>
          <a:bodyPr wrap="square">
            <a:spAutoFit/>
          </a:bodyPr>
          <a:lstStyle/>
          <a:p>
            <a:r>
              <a:rPr lang="en-US" altLang="zh-TW" dirty="0">
                <a:latin typeface="+mj-lt"/>
              </a:rPr>
              <a:t>Ask your Librarian @ </a:t>
            </a:r>
            <a:endParaRPr lang="en-US" dirty="0"/>
          </a:p>
        </p:txBody>
      </p:sp>
      <p:pic>
        <p:nvPicPr>
          <p:cNvPr id="8" name="Picture 6" descr="EdUHK Library">
            <a:extLst>
              <a:ext uri="{FF2B5EF4-FFF2-40B4-BE49-F238E27FC236}">
                <a16:creationId xmlns:a16="http://schemas.microsoft.com/office/drawing/2014/main" id="{400CF6C4-E008-DAE2-0D58-8D21F347E50A}"/>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76117" y="6129114"/>
            <a:ext cx="1792683" cy="396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E0DB39E-293E-1C0D-43A6-816EEF20920B}"/>
              </a:ext>
            </a:extLst>
          </p:cNvPr>
          <p:cNvPicPr>
            <a:picLocks noChangeAspect="1" noChangeArrowheads="1"/>
          </p:cNvPicPr>
          <p:nvPr/>
        </p:nvPicPr>
        <p:blipFill>
          <a:blip r:embed="rId10" cstate="screen">
            <a:alphaModFix amt="70000"/>
            <a:extLst>
              <a:ext uri="{28A0092B-C50C-407E-A947-70E740481C1C}">
                <a14:useLocalDpi xmlns:a14="http://schemas.microsoft.com/office/drawing/2010/main" val="0"/>
              </a:ext>
            </a:extLst>
          </a:blip>
          <a:srcRect/>
          <a:stretch>
            <a:fillRect/>
          </a:stretch>
        </p:blipFill>
        <p:spPr bwMode="auto">
          <a:xfrm>
            <a:off x="560388" y="5946395"/>
            <a:ext cx="1590675" cy="6112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4A500F-7353-7CEC-C0D5-752E72699B0D}"/>
              </a:ext>
            </a:extLst>
          </p:cNvPr>
          <p:cNvSpPr txBox="1"/>
          <p:nvPr/>
        </p:nvSpPr>
        <p:spPr>
          <a:xfrm>
            <a:off x="7029641" y="5270301"/>
            <a:ext cx="2471928" cy="369332"/>
          </a:xfrm>
          <a:prstGeom prst="rect">
            <a:avLst/>
          </a:prstGeom>
          <a:noFill/>
        </p:spPr>
        <p:txBody>
          <a:bodyPr wrap="square">
            <a:spAutoFit/>
          </a:bodyPr>
          <a:lstStyle/>
          <a:p>
            <a:pPr algn="ctr"/>
            <a:r>
              <a:rPr lang="en-US" b="1" dirty="0"/>
              <a:t>Evaluation form</a:t>
            </a:r>
            <a:endParaRPr lang="en-US" b="1" i="0" dirty="0">
              <a:solidFill>
                <a:srgbClr val="333333"/>
              </a:solidFill>
              <a:effectLst/>
              <a:latin typeface="Alegreya Sans"/>
            </a:endParaRPr>
          </a:p>
        </p:txBody>
      </p:sp>
      <p:pic>
        <p:nvPicPr>
          <p:cNvPr id="3" name="Picture 2" descr="A qr code on a white background&#10;&#10;AI-generated content may be incorrect.">
            <a:extLst>
              <a:ext uri="{FF2B5EF4-FFF2-40B4-BE49-F238E27FC236}">
                <a16:creationId xmlns:a16="http://schemas.microsoft.com/office/drawing/2014/main" id="{C872EE1A-380F-FC36-21BD-181D40CE07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09742" y="1198435"/>
            <a:ext cx="4114800" cy="4114800"/>
          </a:xfrm>
          <a:prstGeom prst="rect">
            <a:avLst/>
          </a:prstGeom>
        </p:spPr>
      </p:pic>
    </p:spTree>
    <p:extLst>
      <p:ext uri="{BB962C8B-B14F-4D97-AF65-F5344CB8AC3E}">
        <p14:creationId xmlns:p14="http://schemas.microsoft.com/office/powerpoint/2010/main" val="1548637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qr code&#10;&#10;AI-generated content may be incorrect.">
            <a:extLst>
              <a:ext uri="{FF2B5EF4-FFF2-40B4-BE49-F238E27FC236}">
                <a16:creationId xmlns:a16="http://schemas.microsoft.com/office/drawing/2014/main" id="{02616BA6-3A57-6F73-B048-7387799E960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793251" y="1964055"/>
            <a:ext cx="3156445" cy="3226485"/>
          </a:xfrm>
          <a:prstGeom prst="rect">
            <a:avLst/>
          </a:prstGeom>
        </p:spPr>
      </p:pic>
      <p:pic>
        <p:nvPicPr>
          <p:cNvPr id="6" name="Picture 5" descr="A close up of a card&#10;&#10;AI-generated content may be incorrect.">
            <a:extLst>
              <a:ext uri="{FF2B5EF4-FFF2-40B4-BE49-F238E27FC236}">
                <a16:creationId xmlns:a16="http://schemas.microsoft.com/office/drawing/2014/main" id="{DB52851C-9F8A-5A1F-FA58-35748001A3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471965" y="1991487"/>
            <a:ext cx="3016459" cy="2909650"/>
          </a:xfrm>
          <a:prstGeom prst="rect">
            <a:avLst/>
          </a:prstGeom>
        </p:spPr>
      </p:pic>
      <p:sp>
        <p:nvSpPr>
          <p:cNvPr id="11" name="TextBox 10">
            <a:extLst>
              <a:ext uri="{FF2B5EF4-FFF2-40B4-BE49-F238E27FC236}">
                <a16:creationId xmlns:a16="http://schemas.microsoft.com/office/drawing/2014/main" id="{93E48D4E-404B-FF98-5813-E5D9CDBE9C66}"/>
              </a:ext>
            </a:extLst>
          </p:cNvPr>
          <p:cNvSpPr txBox="1"/>
          <p:nvPr/>
        </p:nvSpPr>
        <p:spPr>
          <a:xfrm>
            <a:off x="647700" y="487329"/>
            <a:ext cx="3429000" cy="341632"/>
          </a:xfrm>
          <a:prstGeom prst="rect">
            <a:avLst/>
          </a:prstGeom>
          <a:noFill/>
        </p:spPr>
        <p:txBody>
          <a:bodyPr wrap="square">
            <a:spAutoFit/>
          </a:bodyPr>
          <a:lstStyle/>
          <a:p>
            <a:pPr>
              <a:lnSpc>
                <a:spcPct val="90000"/>
              </a:lnSpc>
              <a:spcBef>
                <a:spcPct val="0"/>
              </a:spcBef>
            </a:pPr>
            <a:r>
              <a:rPr lang="en-US" altLang="zh-TW" dirty="0">
                <a:solidFill>
                  <a:schemeClr val="tx1">
                    <a:lumMod val="75000"/>
                    <a:lumOff val="25000"/>
                  </a:schemeClr>
                </a:solidFill>
                <a:latin typeface="+mj-lt"/>
                <a:ea typeface="Noto Sans KR Black" panose="020B0200000000000000" pitchFamily="34" charset="-128"/>
                <a:cs typeface="Tahoma" panose="020B0604030504040204" pitchFamily="34" charset="0"/>
              </a:rPr>
              <a:t>OTHER </a:t>
            </a:r>
            <a:r>
              <a:rPr lang="en-US" dirty="0">
                <a:solidFill>
                  <a:schemeClr val="tx1">
                    <a:lumMod val="75000"/>
                    <a:lumOff val="25000"/>
                  </a:schemeClr>
                </a:solidFill>
                <a:latin typeface="+mj-lt"/>
                <a:ea typeface="Noto Sans KR Black" panose="020B0200000000000000" pitchFamily="34" charset="-128"/>
                <a:cs typeface="Tahoma" panose="020B0604030504040204" pitchFamily="34" charset="0"/>
              </a:rPr>
              <a:t>INFORMATION</a:t>
            </a:r>
          </a:p>
        </p:txBody>
      </p:sp>
      <p:sp>
        <p:nvSpPr>
          <p:cNvPr id="13" name="Text Box 14">
            <a:extLst>
              <a:ext uri="{FF2B5EF4-FFF2-40B4-BE49-F238E27FC236}">
                <a16:creationId xmlns:a16="http://schemas.microsoft.com/office/drawing/2014/main" id="{289A514B-99E5-D1E1-FCC9-CCED8AF34685}"/>
              </a:ext>
            </a:extLst>
          </p:cNvPr>
          <p:cNvSpPr txBox="1">
            <a:spLocks noChangeArrowheads="1"/>
          </p:cNvSpPr>
          <p:nvPr/>
        </p:nvSpPr>
        <p:spPr bwMode="auto">
          <a:xfrm>
            <a:off x="607268" y="686835"/>
            <a:ext cx="10160258" cy="707886"/>
          </a:xfrm>
          <a:prstGeom prst="rect">
            <a:avLst/>
          </a:prstGeom>
          <a:noFill/>
          <a:ln w="9525" algn="ctr">
            <a:noFill/>
            <a:miter lim="800000"/>
            <a:headEnd/>
            <a:tailEnd/>
          </a:ln>
          <a:effectLst/>
        </p:spPr>
        <p:txBody>
          <a:bodyPr wrap="square">
            <a:spAutoFit/>
          </a:bodyPr>
          <a:lstStyle/>
          <a:p>
            <a:pPr marL="0" marR="0" lvl="0" indent="0" defTabSz="914400" rtl="0" eaLnBrk="1" fontAlgn="auto" latinLnBrk="0" hangingPunct="1">
              <a:lnSpc>
                <a:spcPct val="100000"/>
              </a:lnSpc>
              <a:spcBef>
                <a:spcPct val="50000"/>
              </a:spcBef>
              <a:spcAft>
                <a:spcPts val="0"/>
              </a:spcAft>
              <a:buClrTx/>
              <a:buSzTx/>
              <a:buFontTx/>
              <a:buNone/>
              <a:tabLst/>
              <a:defRPr/>
            </a:pPr>
            <a:r>
              <a:rPr lang="en-US" altLang="zh-TW" sz="4000" dirty="0">
                <a:solidFill>
                  <a:schemeClr val="tx1">
                    <a:lumMod val="75000"/>
                    <a:lumOff val="25000"/>
                  </a:schemeClr>
                </a:solidFill>
                <a:latin typeface="Bahnschrift SemiBold" panose="020B0502040204020203" pitchFamily="34" charset="0"/>
                <a:ea typeface="Noto Sans KR Black" panose="020B0200000000000000" pitchFamily="34" charset="-128"/>
                <a:cs typeface="Tahoma" panose="020B0604030504040204" pitchFamily="34" charset="0"/>
              </a:rPr>
              <a:t>Follow Us</a:t>
            </a:r>
          </a:p>
        </p:txBody>
      </p:sp>
      <p:sp>
        <p:nvSpPr>
          <p:cNvPr id="15" name="TextBox 14">
            <a:extLst>
              <a:ext uri="{FF2B5EF4-FFF2-40B4-BE49-F238E27FC236}">
                <a16:creationId xmlns:a16="http://schemas.microsoft.com/office/drawing/2014/main" id="{FE8C1CC2-ABBC-FABD-0095-45D8DE20A038}"/>
              </a:ext>
            </a:extLst>
          </p:cNvPr>
          <p:cNvSpPr txBox="1"/>
          <p:nvPr/>
        </p:nvSpPr>
        <p:spPr>
          <a:xfrm>
            <a:off x="7001256" y="4899279"/>
            <a:ext cx="1915781" cy="369332"/>
          </a:xfrm>
          <a:prstGeom prst="rect">
            <a:avLst/>
          </a:prstGeom>
          <a:noFill/>
        </p:spPr>
        <p:txBody>
          <a:bodyPr wrap="none" rtlCol="0">
            <a:spAutoFit/>
          </a:bodyPr>
          <a:lstStyle/>
          <a:p>
            <a:pPr algn="ctr"/>
            <a:r>
              <a:rPr lang="zh-TW" altLang="en-US" b="1" dirty="0"/>
              <a:t>小紅書 </a:t>
            </a:r>
            <a:r>
              <a:rPr lang="en-US" altLang="zh-TW" b="1" dirty="0"/>
              <a:t>( Rednote)</a:t>
            </a:r>
            <a:endParaRPr lang="en-US" b="1" dirty="0"/>
          </a:p>
        </p:txBody>
      </p:sp>
      <p:sp>
        <p:nvSpPr>
          <p:cNvPr id="17" name="TextBox 16">
            <a:extLst>
              <a:ext uri="{FF2B5EF4-FFF2-40B4-BE49-F238E27FC236}">
                <a16:creationId xmlns:a16="http://schemas.microsoft.com/office/drawing/2014/main" id="{823E85B3-1A20-6B50-EF96-DD555235D001}"/>
              </a:ext>
            </a:extLst>
          </p:cNvPr>
          <p:cNvSpPr txBox="1"/>
          <p:nvPr/>
        </p:nvSpPr>
        <p:spPr>
          <a:xfrm>
            <a:off x="3800762" y="4905375"/>
            <a:ext cx="1136593" cy="369332"/>
          </a:xfrm>
          <a:prstGeom prst="rect">
            <a:avLst/>
          </a:prstGeom>
          <a:noFill/>
        </p:spPr>
        <p:txBody>
          <a:bodyPr wrap="none" rtlCol="0">
            <a:spAutoFit/>
          </a:bodyPr>
          <a:lstStyle/>
          <a:p>
            <a:pPr algn="ctr"/>
            <a:r>
              <a:rPr lang="en-US" altLang="zh-TW" b="1" dirty="0"/>
              <a:t>Instagram</a:t>
            </a:r>
            <a:endParaRPr lang="en-US" b="1" dirty="0"/>
          </a:p>
        </p:txBody>
      </p:sp>
    </p:spTree>
    <p:extLst>
      <p:ext uri="{BB962C8B-B14F-4D97-AF65-F5344CB8AC3E}">
        <p14:creationId xmlns:p14="http://schemas.microsoft.com/office/powerpoint/2010/main" val="458677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8"/>
          <p:cNvSpPr/>
          <p:nvPr/>
        </p:nvSpPr>
        <p:spPr>
          <a:xfrm>
            <a:off x="683252" y="742075"/>
            <a:ext cx="1932900" cy="19329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4"/>
              </a:solidFill>
              <a:latin typeface="Poppins ExtraBold"/>
              <a:ea typeface="Poppins ExtraBold"/>
              <a:cs typeface="Poppins ExtraBold"/>
              <a:sym typeface="Poppins ExtraBold"/>
            </a:endParaRPr>
          </a:p>
        </p:txBody>
      </p:sp>
      <p:sp>
        <p:nvSpPr>
          <p:cNvPr id="584" name="Google Shape;584;p28"/>
          <p:cNvSpPr txBox="1">
            <a:spLocks noGrp="1"/>
          </p:cNvSpPr>
          <p:nvPr>
            <p:ph type="title"/>
          </p:nvPr>
        </p:nvSpPr>
        <p:spPr>
          <a:xfrm>
            <a:off x="683250" y="2674975"/>
            <a:ext cx="10825500" cy="288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SzPts val="990"/>
              <a:buNone/>
            </a:pPr>
            <a:r>
              <a:rPr lang="en-US" sz="4000" dirty="0"/>
              <a:t>To go beyond tool demonstration — the goal is to teach participants how to think, prompt, and work effectively with AI in research.</a:t>
            </a:r>
          </a:p>
        </p:txBody>
      </p:sp>
      <p:grpSp>
        <p:nvGrpSpPr>
          <p:cNvPr id="586" name="Google Shape;586;p28"/>
          <p:cNvGrpSpPr/>
          <p:nvPr/>
        </p:nvGrpSpPr>
        <p:grpSpPr>
          <a:xfrm rot="10800000">
            <a:off x="1030777" y="1272526"/>
            <a:ext cx="1237846" cy="872004"/>
            <a:chOff x="621403" y="597265"/>
            <a:chExt cx="1588204" cy="1118814"/>
          </a:xfrm>
        </p:grpSpPr>
        <p:sp>
          <p:nvSpPr>
            <p:cNvPr id="587" name="Google Shape;587;p28"/>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88" name="Google Shape;588;p28"/>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sp>
        <p:nvSpPr>
          <p:cNvPr id="589" name="Google Shape;589;p28"/>
          <p:cNvSpPr/>
          <p:nvPr/>
        </p:nvSpPr>
        <p:spPr>
          <a:xfrm flipH="1">
            <a:off x="8291816" y="1404964"/>
            <a:ext cx="607123" cy="607123"/>
          </a:xfrm>
          <a:custGeom>
            <a:avLst/>
            <a:gdLst/>
            <a:ahLst/>
            <a:cxnLst/>
            <a:rect l="l" t="t" r="r" b="b"/>
            <a:pathLst>
              <a:path w="447236" h="447236" extrusionOk="0">
                <a:moveTo>
                  <a:pt x="0" y="223266"/>
                </a:moveTo>
                <a:lnTo>
                  <a:pt x="223983" y="0"/>
                </a:lnTo>
                <a:lnTo>
                  <a:pt x="447237" y="223971"/>
                </a:lnTo>
                <a:lnTo>
                  <a:pt x="223254" y="447237"/>
                </a:lnTo>
                <a:lnTo>
                  <a:pt x="0" y="223266"/>
                </a:lnTo>
                <a:close/>
              </a:path>
            </a:pathLst>
          </a:cu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6550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p:nvPr/>
        </p:nvSpPr>
        <p:spPr>
          <a:xfrm>
            <a:off x="781050" y="406540"/>
            <a:ext cx="10671175" cy="468000"/>
          </a:xfrm>
          <a:prstGeom prst="rect">
            <a:avLst/>
          </a:prstGeom>
          <a:noFill/>
          <a:ln>
            <a:noFill/>
          </a:ln>
        </p:spPr>
        <p:txBody>
          <a:bodyPr vert="horz" wrap="square" lIns="0" tIns="0" rIns="0" bIns="0" rtlCol="0" anchor="ctr"/>
          <a:lstStyle/>
          <a:p>
            <a:pPr algn="l"/>
            <a:r>
              <a:rPr kumimoji="1" lang="en-US" altLang="zh-CN" sz="2800" dirty="0">
                <a:ln w="12700">
                  <a:noFill/>
                </a:ln>
                <a:solidFill>
                  <a:srgbClr val="262626">
                    <a:alpha val="100000"/>
                  </a:srgbClr>
                </a:solidFill>
                <a:latin typeface="poppins-bold"/>
                <a:ea typeface="poppins-bold"/>
                <a:cs typeface="poppins-bold"/>
              </a:rPr>
              <a:t>Basic concept</a:t>
            </a:r>
            <a:endParaRPr kumimoji="1" lang="zh-CN" altLang="en-US" dirty="0"/>
          </a:p>
        </p:txBody>
      </p:sp>
      <p:sp>
        <p:nvSpPr>
          <p:cNvPr id="21" name="标题 1"/>
          <p:cNvSpPr txBox="1"/>
          <p:nvPr/>
        </p:nvSpPr>
        <p:spPr>
          <a:xfrm>
            <a:off x="371475" y="514350"/>
            <a:ext cx="190500" cy="571500"/>
          </a:xfrm>
          <a:prstGeom prst="rect">
            <a:avLst/>
          </a:prstGeom>
          <a:gradFill>
            <a:gsLst>
              <a:gs pos="4000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22" name="标题 1"/>
          <p:cNvSpPr txBox="1"/>
          <p:nvPr/>
        </p:nvSpPr>
        <p:spPr>
          <a:xfrm>
            <a:off x="273050" y="336550"/>
            <a:ext cx="387350" cy="38735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25" name="Picture 24">
            <a:extLst>
              <a:ext uri="{FF2B5EF4-FFF2-40B4-BE49-F238E27FC236}">
                <a16:creationId xmlns:a16="http://schemas.microsoft.com/office/drawing/2014/main" id="{B523641F-3AE8-4DC1-0985-FC50079641E5}"/>
              </a:ext>
            </a:extLst>
          </p:cNvPr>
          <p:cNvPicPr>
            <a:picLocks noChangeAspect="1"/>
          </p:cNvPicPr>
          <p:nvPr/>
        </p:nvPicPr>
        <p:blipFill>
          <a:blip r:embed="rId2">
            <a:duotone>
              <a:schemeClr val="accent4">
                <a:shade val="45000"/>
                <a:satMod val="135000"/>
              </a:schemeClr>
              <a:prstClr val="white"/>
            </a:duotone>
          </a:blip>
          <a:stretch>
            <a:fillRect/>
          </a:stretch>
        </p:blipFill>
        <p:spPr>
          <a:xfrm>
            <a:off x="733021" y="1135360"/>
            <a:ext cx="5067703" cy="5218229"/>
          </a:xfrm>
          <a:prstGeom prst="rect">
            <a:avLst/>
          </a:prstGeom>
        </p:spPr>
      </p:pic>
      <p:sp>
        <p:nvSpPr>
          <p:cNvPr id="27" name="TextBox 26">
            <a:extLst>
              <a:ext uri="{FF2B5EF4-FFF2-40B4-BE49-F238E27FC236}">
                <a16:creationId xmlns:a16="http://schemas.microsoft.com/office/drawing/2014/main" id="{4C36605C-0D12-0795-C330-AD441C556F46}"/>
              </a:ext>
            </a:extLst>
          </p:cNvPr>
          <p:cNvSpPr txBox="1"/>
          <p:nvPr/>
        </p:nvSpPr>
        <p:spPr>
          <a:xfrm>
            <a:off x="6286500" y="2332762"/>
            <a:ext cx="5191125" cy="2031325"/>
          </a:xfrm>
          <a:prstGeom prst="rect">
            <a:avLst/>
          </a:prstGeom>
          <a:noFill/>
        </p:spPr>
        <p:txBody>
          <a:bodyPr wrap="square">
            <a:spAutoFit/>
          </a:bodyPr>
          <a:lstStyle/>
          <a:p>
            <a:r>
              <a:rPr lang="en-US" dirty="0"/>
              <a:t>“LLMs within the AI taxonomy. LLMs exist as a subset of deep learning models, which are a subset of machine learning models. Machine learning models are a subset of AI. Depending on their size, LLMs can also be considered generative AI models. AI, artificial intelligence; LLM, large language model” (Shahab et al., 2024).</a:t>
            </a:r>
          </a:p>
        </p:txBody>
      </p:sp>
    </p:spTree>
    <p:extLst>
      <p:ext uri="{BB962C8B-B14F-4D97-AF65-F5344CB8AC3E}">
        <p14:creationId xmlns:p14="http://schemas.microsoft.com/office/powerpoint/2010/main" val="378033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75B3-962C-FF5F-8E6D-AEF885F968FC}"/>
            </a:ext>
          </a:extLst>
        </p:cNvPr>
        <p:cNvGrpSpPr/>
        <p:nvPr/>
      </p:nvGrpSpPr>
      <p:grpSpPr>
        <a:xfrm>
          <a:off x="0" y="0"/>
          <a:ext cx="0" cy="0"/>
          <a:chOff x="0" y="0"/>
          <a:chExt cx="0" cy="0"/>
        </a:xfrm>
      </p:grpSpPr>
      <p:sp>
        <p:nvSpPr>
          <p:cNvPr id="17" name="标题 1">
            <a:extLst>
              <a:ext uri="{FF2B5EF4-FFF2-40B4-BE49-F238E27FC236}">
                <a16:creationId xmlns:a16="http://schemas.microsoft.com/office/drawing/2014/main" id="{0AAB63B8-B954-539F-A4D8-A3FE8435D7E6}"/>
              </a:ext>
            </a:extLst>
          </p:cNvPr>
          <p:cNvSpPr txBox="1"/>
          <p:nvPr/>
        </p:nvSpPr>
        <p:spPr>
          <a:xfrm>
            <a:off x="781050" y="406540"/>
            <a:ext cx="10671175" cy="468000"/>
          </a:xfrm>
          <a:prstGeom prst="rect">
            <a:avLst/>
          </a:prstGeom>
          <a:noFill/>
          <a:ln>
            <a:noFill/>
          </a:ln>
        </p:spPr>
        <p:txBody>
          <a:bodyPr vert="horz" wrap="square" lIns="0" tIns="0" rIns="0" bIns="0" rtlCol="0" anchor="ctr"/>
          <a:lstStyle/>
          <a:p>
            <a:pPr>
              <a:buClr>
                <a:schemeClr val="dk1"/>
              </a:buClr>
              <a:buSzPts val="4500"/>
            </a:pPr>
            <a:r>
              <a:rPr lang="en-US" altLang="zh-TW" sz="4500" dirty="0">
                <a:solidFill>
                  <a:schemeClr val="dk1"/>
                </a:solidFill>
                <a:latin typeface="Poppins ExtraBold"/>
                <a:cs typeface="Poppins ExtraBold"/>
              </a:rPr>
              <a:t>AI Tools for research</a:t>
            </a:r>
            <a:endParaRPr lang="zh-CN" altLang="en-US" sz="4500" dirty="0">
              <a:solidFill>
                <a:schemeClr val="dk1"/>
              </a:solidFill>
              <a:latin typeface="Poppins ExtraBold"/>
              <a:cs typeface="Poppins ExtraBold"/>
            </a:endParaRPr>
          </a:p>
        </p:txBody>
      </p:sp>
      <p:pic>
        <p:nvPicPr>
          <p:cNvPr id="3" name="Picture 2">
            <a:extLst>
              <a:ext uri="{FF2B5EF4-FFF2-40B4-BE49-F238E27FC236}">
                <a16:creationId xmlns:a16="http://schemas.microsoft.com/office/drawing/2014/main" id="{A6ABA0E0-E65F-2792-366B-F345493E75FB}"/>
              </a:ext>
            </a:extLst>
          </p:cNvPr>
          <p:cNvPicPr>
            <a:picLocks noChangeAspect="1"/>
          </p:cNvPicPr>
          <p:nvPr/>
        </p:nvPicPr>
        <p:blipFill>
          <a:blip r:embed="rId3"/>
          <a:stretch>
            <a:fillRect/>
          </a:stretch>
        </p:blipFill>
        <p:spPr>
          <a:xfrm>
            <a:off x="14560" y="2679972"/>
            <a:ext cx="6302349" cy="728639"/>
          </a:xfrm>
          <a:prstGeom prst="rect">
            <a:avLst/>
          </a:prstGeom>
        </p:spPr>
      </p:pic>
      <p:pic>
        <p:nvPicPr>
          <p:cNvPr id="8" name="Picture 7" descr="A logo with red and black text&#10;&#10;AI-generated content may be incorrect.">
            <a:extLst>
              <a:ext uri="{FF2B5EF4-FFF2-40B4-BE49-F238E27FC236}">
                <a16:creationId xmlns:a16="http://schemas.microsoft.com/office/drawing/2014/main" id="{A4935F66-C155-2A04-98EB-B8F813EE73DB}"/>
              </a:ext>
            </a:extLst>
          </p:cNvPr>
          <p:cNvPicPr>
            <a:picLocks noChangeAspect="1"/>
          </p:cNvPicPr>
          <p:nvPr/>
        </p:nvPicPr>
        <p:blipFill>
          <a:blip r:embed="rId4"/>
          <a:stretch>
            <a:fillRect/>
          </a:stretch>
        </p:blipFill>
        <p:spPr>
          <a:xfrm>
            <a:off x="6350339" y="2670918"/>
            <a:ext cx="1466747" cy="714569"/>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E0B4C037-0EBE-94BF-BA8B-56E47FC4322D}"/>
              </a:ext>
            </a:extLst>
          </p:cNvPr>
          <p:cNvPicPr>
            <a:picLocks noChangeAspect="1"/>
          </p:cNvPicPr>
          <p:nvPr/>
        </p:nvPicPr>
        <p:blipFill>
          <a:blip r:embed="rId5"/>
          <a:stretch>
            <a:fillRect/>
          </a:stretch>
        </p:blipFill>
        <p:spPr>
          <a:xfrm>
            <a:off x="7833360" y="2673798"/>
            <a:ext cx="1318538" cy="708810"/>
          </a:xfrm>
          <a:prstGeom prst="rect">
            <a:avLst/>
          </a:prstGeom>
        </p:spPr>
      </p:pic>
      <p:pic>
        <p:nvPicPr>
          <p:cNvPr id="12" name="Picture 11">
            <a:extLst>
              <a:ext uri="{FF2B5EF4-FFF2-40B4-BE49-F238E27FC236}">
                <a16:creationId xmlns:a16="http://schemas.microsoft.com/office/drawing/2014/main" id="{88D8CC38-8C76-0591-43C8-59FB3CE9A853}"/>
              </a:ext>
            </a:extLst>
          </p:cNvPr>
          <p:cNvPicPr>
            <a:picLocks noChangeAspect="1"/>
          </p:cNvPicPr>
          <p:nvPr/>
        </p:nvPicPr>
        <p:blipFill>
          <a:blip r:embed="rId6"/>
          <a:stretch>
            <a:fillRect/>
          </a:stretch>
        </p:blipFill>
        <p:spPr>
          <a:xfrm>
            <a:off x="0" y="1962195"/>
            <a:ext cx="12192000" cy="748217"/>
          </a:xfrm>
          <a:prstGeom prst="rect">
            <a:avLst/>
          </a:prstGeom>
        </p:spPr>
      </p:pic>
      <p:pic>
        <p:nvPicPr>
          <p:cNvPr id="14" name="Picture 13">
            <a:extLst>
              <a:ext uri="{FF2B5EF4-FFF2-40B4-BE49-F238E27FC236}">
                <a16:creationId xmlns:a16="http://schemas.microsoft.com/office/drawing/2014/main" id="{AF08A7AD-76FF-0C5A-6ED7-8F3B25C02107}"/>
              </a:ext>
            </a:extLst>
          </p:cNvPr>
          <p:cNvPicPr>
            <a:picLocks noChangeAspect="1"/>
          </p:cNvPicPr>
          <p:nvPr/>
        </p:nvPicPr>
        <p:blipFill>
          <a:blip r:embed="rId7"/>
          <a:stretch>
            <a:fillRect/>
          </a:stretch>
        </p:blipFill>
        <p:spPr>
          <a:xfrm>
            <a:off x="-5437" y="3419136"/>
            <a:ext cx="8407570" cy="731729"/>
          </a:xfrm>
          <a:prstGeom prst="rect">
            <a:avLst/>
          </a:prstGeom>
        </p:spPr>
      </p:pic>
      <p:pic>
        <p:nvPicPr>
          <p:cNvPr id="16" name="Picture 15" descr="A black text on a white background&#10;&#10;AI-generated content may be incorrect.">
            <a:extLst>
              <a:ext uri="{FF2B5EF4-FFF2-40B4-BE49-F238E27FC236}">
                <a16:creationId xmlns:a16="http://schemas.microsoft.com/office/drawing/2014/main" id="{98EA034F-D429-39FB-27E6-9D931FFE9B90}"/>
              </a:ext>
            </a:extLst>
          </p:cNvPr>
          <p:cNvPicPr>
            <a:picLocks noChangeAspect="1"/>
          </p:cNvPicPr>
          <p:nvPr/>
        </p:nvPicPr>
        <p:blipFill>
          <a:blip r:embed="rId8"/>
          <a:stretch>
            <a:fillRect/>
          </a:stretch>
        </p:blipFill>
        <p:spPr>
          <a:xfrm>
            <a:off x="9633127" y="3425006"/>
            <a:ext cx="2558873" cy="712501"/>
          </a:xfrm>
          <a:prstGeom prst="rect">
            <a:avLst/>
          </a:prstGeom>
        </p:spPr>
      </p:pic>
      <p:pic>
        <p:nvPicPr>
          <p:cNvPr id="19" name="Picture 18">
            <a:extLst>
              <a:ext uri="{FF2B5EF4-FFF2-40B4-BE49-F238E27FC236}">
                <a16:creationId xmlns:a16="http://schemas.microsoft.com/office/drawing/2014/main" id="{570D8A07-AA5F-54C0-3CBC-57468653AEC0}"/>
              </a:ext>
            </a:extLst>
          </p:cNvPr>
          <p:cNvPicPr>
            <a:picLocks noChangeAspect="1"/>
          </p:cNvPicPr>
          <p:nvPr/>
        </p:nvPicPr>
        <p:blipFill>
          <a:blip r:embed="rId9"/>
          <a:stretch>
            <a:fillRect/>
          </a:stretch>
        </p:blipFill>
        <p:spPr>
          <a:xfrm>
            <a:off x="-8279" y="4127835"/>
            <a:ext cx="12191999" cy="826134"/>
          </a:xfrm>
          <a:prstGeom prst="rect">
            <a:avLst/>
          </a:prstGeom>
        </p:spPr>
      </p:pic>
      <p:pic>
        <p:nvPicPr>
          <p:cNvPr id="21" name="Picture 20">
            <a:extLst>
              <a:ext uri="{FF2B5EF4-FFF2-40B4-BE49-F238E27FC236}">
                <a16:creationId xmlns:a16="http://schemas.microsoft.com/office/drawing/2014/main" id="{7C13EC2F-4C20-8997-18CE-AD733C9F294A}"/>
              </a:ext>
            </a:extLst>
          </p:cNvPr>
          <p:cNvPicPr>
            <a:picLocks noChangeAspect="1"/>
          </p:cNvPicPr>
          <p:nvPr/>
        </p:nvPicPr>
        <p:blipFill>
          <a:blip r:embed="rId10"/>
          <a:srcRect r="23516"/>
          <a:stretch>
            <a:fillRect/>
          </a:stretch>
        </p:blipFill>
        <p:spPr>
          <a:xfrm>
            <a:off x="8402133" y="3429935"/>
            <a:ext cx="1282615" cy="676850"/>
          </a:xfrm>
          <a:prstGeom prst="rect">
            <a:avLst/>
          </a:prstGeom>
        </p:spPr>
      </p:pic>
      <p:pic>
        <p:nvPicPr>
          <p:cNvPr id="23" name="Picture 22">
            <a:extLst>
              <a:ext uri="{FF2B5EF4-FFF2-40B4-BE49-F238E27FC236}">
                <a16:creationId xmlns:a16="http://schemas.microsoft.com/office/drawing/2014/main" id="{B3747DF4-8C1A-AF43-6FD9-CC907F7E4749}"/>
              </a:ext>
            </a:extLst>
          </p:cNvPr>
          <p:cNvPicPr>
            <a:picLocks noChangeAspect="1"/>
          </p:cNvPicPr>
          <p:nvPr/>
        </p:nvPicPr>
        <p:blipFill>
          <a:blip r:embed="rId11"/>
          <a:stretch>
            <a:fillRect/>
          </a:stretch>
        </p:blipFill>
        <p:spPr>
          <a:xfrm>
            <a:off x="9218757" y="2690653"/>
            <a:ext cx="2786814" cy="728483"/>
          </a:xfrm>
          <a:prstGeom prst="rect">
            <a:avLst/>
          </a:prstGeom>
        </p:spPr>
      </p:pic>
    </p:spTree>
    <p:extLst>
      <p:ext uri="{BB962C8B-B14F-4D97-AF65-F5344CB8AC3E}">
        <p14:creationId xmlns:p14="http://schemas.microsoft.com/office/powerpoint/2010/main" val="357683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8D97-8BAB-0F33-449B-92499487C10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8A576C1-1660-3439-EE06-2ED0C6765B1F}"/>
              </a:ext>
            </a:extLst>
          </p:cNvPr>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endParaRPr kumimoji="1" lang="zh-CN" altLang="en-US" dirty="0"/>
          </a:p>
        </p:txBody>
      </p:sp>
      <p:sp>
        <p:nvSpPr>
          <p:cNvPr id="3" name="标题 1">
            <a:extLst>
              <a:ext uri="{FF2B5EF4-FFF2-40B4-BE49-F238E27FC236}">
                <a16:creationId xmlns:a16="http://schemas.microsoft.com/office/drawing/2014/main" id="{F635236E-4029-9FA2-138C-CF470DE61D60}"/>
              </a:ext>
            </a:extLst>
          </p:cNvPr>
          <p:cNvSpPr txBox="1"/>
          <p:nvPr/>
        </p:nvSpPr>
        <p:spPr>
          <a:xfrm>
            <a:off x="-2815772" y="-1770743"/>
            <a:ext cx="4325257" cy="4325257"/>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4" name="标题 1">
            <a:extLst>
              <a:ext uri="{FF2B5EF4-FFF2-40B4-BE49-F238E27FC236}">
                <a16:creationId xmlns:a16="http://schemas.microsoft.com/office/drawing/2014/main" id="{6C805D97-0427-BF39-4D67-92846481BDC1}"/>
              </a:ext>
            </a:extLst>
          </p:cNvPr>
          <p:cNvSpPr txBox="1"/>
          <p:nvPr/>
        </p:nvSpPr>
        <p:spPr>
          <a:xfrm>
            <a:off x="10087430" y="-377370"/>
            <a:ext cx="2772228" cy="2772228"/>
          </a:xfrm>
          <a:prstGeom prst="ellipse">
            <a:avLst/>
          </a:prstGeom>
          <a:noFill/>
          <a:ln w="25400" cap="sq">
            <a:solidFill>
              <a:schemeClr val="tx1">
                <a:lumMod val="50000"/>
                <a:lumOff val="50000"/>
              </a:schemeClr>
            </a:solidFill>
            <a:miter/>
          </a:ln>
        </p:spPr>
        <p:txBody>
          <a:bodyPr vert="horz" wrap="square" lIns="91440" tIns="45720" rIns="91440" bIns="45720" rtlCol="0" anchor="ctr"/>
          <a:lstStyle/>
          <a:p>
            <a:pPr algn="ctr"/>
            <a:endParaRPr kumimoji="1" lang="zh-CN" altLang="en-US"/>
          </a:p>
        </p:txBody>
      </p:sp>
      <p:sp>
        <p:nvSpPr>
          <p:cNvPr id="5" name="标题 1">
            <a:extLst>
              <a:ext uri="{FF2B5EF4-FFF2-40B4-BE49-F238E27FC236}">
                <a16:creationId xmlns:a16="http://schemas.microsoft.com/office/drawing/2014/main" id="{341E6C23-9AB6-17FC-D566-8BFC62D33643}"/>
              </a:ext>
            </a:extLst>
          </p:cNvPr>
          <p:cNvSpPr txBox="1"/>
          <p:nvPr/>
        </p:nvSpPr>
        <p:spPr>
          <a:xfrm>
            <a:off x="9056915" y="4463143"/>
            <a:ext cx="4325257" cy="4325257"/>
          </a:xfrm>
          <a:prstGeom prst="ellipse">
            <a:avLst/>
          </a:prstGeom>
          <a:noFill/>
          <a:ln w="25400" cap="sq">
            <a:solidFill>
              <a:schemeClr val="tx1">
                <a:lumMod val="65000"/>
                <a:lumOff val="35000"/>
              </a:schemeClr>
            </a:solidFill>
            <a:miter/>
          </a:ln>
        </p:spPr>
        <p:txBody>
          <a:bodyPr vert="horz" wrap="square" lIns="91440" tIns="45720" rIns="91440" bIns="45720" rtlCol="0" anchor="ctr"/>
          <a:lstStyle/>
          <a:p>
            <a:pPr algn="ctr"/>
            <a:endParaRPr kumimoji="1" lang="zh-CN" altLang="en-US"/>
          </a:p>
        </p:txBody>
      </p:sp>
      <p:sp>
        <p:nvSpPr>
          <p:cNvPr id="6" name="标题 1">
            <a:extLst>
              <a:ext uri="{FF2B5EF4-FFF2-40B4-BE49-F238E27FC236}">
                <a16:creationId xmlns:a16="http://schemas.microsoft.com/office/drawing/2014/main" id="{48583C9C-F48E-D218-5AEA-26DC430B7E33}"/>
              </a:ext>
            </a:extLst>
          </p:cNvPr>
          <p:cNvSpPr txBox="1"/>
          <p:nvPr/>
        </p:nvSpPr>
        <p:spPr>
          <a:xfrm>
            <a:off x="899886" y="692603"/>
            <a:ext cx="841829" cy="84182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7" name="标题 1">
            <a:extLst>
              <a:ext uri="{FF2B5EF4-FFF2-40B4-BE49-F238E27FC236}">
                <a16:creationId xmlns:a16="http://schemas.microsoft.com/office/drawing/2014/main" id="{40571D03-BD5D-F762-8A36-3439B81DA664}"/>
              </a:ext>
            </a:extLst>
          </p:cNvPr>
          <p:cNvSpPr txBox="1"/>
          <p:nvPr/>
        </p:nvSpPr>
        <p:spPr>
          <a:xfrm>
            <a:off x="9490504" y="914400"/>
            <a:ext cx="1559204" cy="1565278"/>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8" name="标题 1">
            <a:extLst>
              <a:ext uri="{FF2B5EF4-FFF2-40B4-BE49-F238E27FC236}">
                <a16:creationId xmlns:a16="http://schemas.microsoft.com/office/drawing/2014/main" id="{FEECBE6A-157E-D9E6-6D9C-D0056E4343BF}"/>
              </a:ext>
            </a:extLst>
          </p:cNvPr>
          <p:cNvSpPr txBox="1"/>
          <p:nvPr/>
        </p:nvSpPr>
        <p:spPr>
          <a:xfrm>
            <a:off x="9372149" y="795584"/>
            <a:ext cx="1795914" cy="1802910"/>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9" name="标题 1">
            <a:extLst>
              <a:ext uri="{FF2B5EF4-FFF2-40B4-BE49-F238E27FC236}">
                <a16:creationId xmlns:a16="http://schemas.microsoft.com/office/drawing/2014/main" id="{FA17E9D9-B764-22B2-DE52-EE1387AF7CFE}"/>
              </a:ext>
            </a:extLst>
          </p:cNvPr>
          <p:cNvSpPr txBox="1"/>
          <p:nvPr/>
        </p:nvSpPr>
        <p:spPr>
          <a:xfrm>
            <a:off x="9276899" y="699963"/>
            <a:ext cx="1986414" cy="1994152"/>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0" name="标题 1">
            <a:extLst>
              <a:ext uri="{FF2B5EF4-FFF2-40B4-BE49-F238E27FC236}">
                <a16:creationId xmlns:a16="http://schemas.microsoft.com/office/drawing/2014/main" id="{BCB1F8FD-AD5F-4963-E176-70D7933BEC33}"/>
              </a:ext>
            </a:extLst>
          </p:cNvPr>
          <p:cNvSpPr txBox="1"/>
          <p:nvPr/>
        </p:nvSpPr>
        <p:spPr>
          <a:xfrm>
            <a:off x="9598257" y="1029856"/>
            <a:ext cx="1329188" cy="1334366"/>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nvGrpSpPr>
          <p:cNvPr id="11" name="Group 10">
            <a:extLst>
              <a:ext uri="{FF2B5EF4-FFF2-40B4-BE49-F238E27FC236}">
                <a16:creationId xmlns:a16="http://schemas.microsoft.com/office/drawing/2014/main" id="{45E8C2D8-6533-B850-9136-19C0A87ACD8E}"/>
              </a:ext>
            </a:extLst>
          </p:cNvPr>
          <p:cNvGrpSpPr/>
          <p:nvPr/>
        </p:nvGrpSpPr>
        <p:grpSpPr>
          <a:xfrm>
            <a:off x="-740656" y="5337312"/>
            <a:ext cx="2376416" cy="2385674"/>
            <a:chOff x="-740656" y="5337312"/>
            <a:chExt cx="2376416" cy="2385674"/>
          </a:xfrm>
        </p:grpSpPr>
        <p:sp>
          <p:nvSpPr>
            <p:cNvPr id="12" name="标题 1">
              <a:extLst>
                <a:ext uri="{FF2B5EF4-FFF2-40B4-BE49-F238E27FC236}">
                  <a16:creationId xmlns:a16="http://schemas.microsoft.com/office/drawing/2014/main" id="{DADD36F8-3610-050C-DABB-6DD7FA085CA8}"/>
                </a:ext>
              </a:extLst>
            </p:cNvPr>
            <p:cNvSpPr txBox="1"/>
            <p:nvPr/>
          </p:nvSpPr>
          <p:spPr>
            <a:xfrm>
              <a:off x="-485113" y="5593851"/>
              <a:ext cx="1865330" cy="1872597"/>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a:extLst>
                <a:ext uri="{FF2B5EF4-FFF2-40B4-BE49-F238E27FC236}">
                  <a16:creationId xmlns:a16="http://schemas.microsoft.com/office/drawing/2014/main" id="{A0090776-1D8C-6F45-0D56-19B57F38AB8A}"/>
                </a:ext>
              </a:extLst>
            </p:cNvPr>
            <p:cNvSpPr txBox="1"/>
            <p:nvPr/>
          </p:nvSpPr>
          <p:spPr>
            <a:xfrm>
              <a:off x="-626705" y="5451707"/>
              <a:ext cx="2148514" cy="2156884"/>
            </a:xfrm>
            <a:prstGeom prst="ellipse">
              <a:avLst/>
            </a:prstGeom>
            <a:noFill/>
            <a:ln w="25400" cap="sq">
              <a:solidFill>
                <a:schemeClr val="accent1">
                  <a:lumMod val="75000"/>
                </a:schemeClr>
              </a:solidFill>
              <a:miter/>
            </a:ln>
          </p:spPr>
          <p:txBody>
            <a:bodyPr vert="horz" wrap="square" lIns="91440" tIns="45720" rIns="91440" bIns="45720" rtlCol="0" anchor="ctr"/>
            <a:lstStyle/>
            <a:p>
              <a:pPr algn="ctr"/>
              <a:endParaRPr kumimoji="1" lang="zh-CN" altLang="en-US"/>
            </a:p>
          </p:txBody>
        </p:sp>
        <p:sp>
          <p:nvSpPr>
            <p:cNvPr id="14" name="标题 1">
              <a:extLst>
                <a:ext uri="{FF2B5EF4-FFF2-40B4-BE49-F238E27FC236}">
                  <a16:creationId xmlns:a16="http://schemas.microsoft.com/office/drawing/2014/main" id="{AE2E0B3B-BC7C-32FB-928D-8CB0B43EF432}"/>
                </a:ext>
              </a:extLst>
            </p:cNvPr>
            <p:cNvSpPr txBox="1"/>
            <p:nvPr/>
          </p:nvSpPr>
          <p:spPr>
            <a:xfrm>
              <a:off x="-740656" y="5337312"/>
              <a:ext cx="2376416" cy="2385674"/>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a:extLst>
                <a:ext uri="{FF2B5EF4-FFF2-40B4-BE49-F238E27FC236}">
                  <a16:creationId xmlns:a16="http://schemas.microsoft.com/office/drawing/2014/main" id="{ED1DD222-0B8A-35C4-BC97-6A37962E9364}"/>
                </a:ext>
              </a:extLst>
            </p:cNvPr>
            <p:cNvSpPr txBox="1"/>
            <p:nvPr/>
          </p:nvSpPr>
          <p:spPr>
            <a:xfrm>
              <a:off x="-356204" y="5731975"/>
              <a:ext cx="1590154" cy="159634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8" name="标题 1">
            <a:extLst>
              <a:ext uri="{FF2B5EF4-FFF2-40B4-BE49-F238E27FC236}">
                <a16:creationId xmlns:a16="http://schemas.microsoft.com/office/drawing/2014/main" id="{B53FC89F-B6C6-BC41-8854-E9053FDFAC26}"/>
              </a:ext>
            </a:extLst>
          </p:cNvPr>
          <p:cNvSpPr txBox="1"/>
          <p:nvPr/>
        </p:nvSpPr>
        <p:spPr>
          <a:xfrm>
            <a:off x="1843986" y="3134052"/>
            <a:ext cx="7405900" cy="1421873"/>
          </a:xfrm>
          <a:prstGeom prst="rect">
            <a:avLst/>
          </a:prstGeom>
          <a:noFill/>
          <a:ln>
            <a:noFill/>
          </a:ln>
        </p:spPr>
        <p:txBody>
          <a:bodyPr vert="horz" wrap="square" lIns="91440" tIns="45720" rIns="91440" bIns="45720" rtlCol="0" anchor="t"/>
          <a:lstStyle/>
          <a:p>
            <a:pPr algn="l"/>
            <a:r>
              <a:rPr kumimoji="1" lang="en-US" altLang="zh-TW" sz="4800" dirty="0">
                <a:ln w="12700">
                  <a:noFill/>
                </a:ln>
                <a:solidFill>
                  <a:srgbClr val="262626">
                    <a:alpha val="100000"/>
                  </a:srgbClr>
                </a:solidFill>
                <a:latin typeface="poppins-bold"/>
                <a:ea typeface="poppins-bold"/>
                <a:cs typeface="poppins-bold"/>
              </a:rPr>
              <a:t>Limitations</a:t>
            </a:r>
            <a:endParaRPr kumimoji="1" lang="zh-CN" altLang="en-US" sz="3600" dirty="0"/>
          </a:p>
        </p:txBody>
      </p:sp>
      <p:sp>
        <p:nvSpPr>
          <p:cNvPr id="17" name="标题 1">
            <a:extLst>
              <a:ext uri="{FF2B5EF4-FFF2-40B4-BE49-F238E27FC236}">
                <a16:creationId xmlns:a16="http://schemas.microsoft.com/office/drawing/2014/main" id="{EC39201A-9CBD-9657-7203-828D3374CE57}"/>
              </a:ext>
            </a:extLst>
          </p:cNvPr>
          <p:cNvSpPr txBox="1"/>
          <p:nvPr/>
        </p:nvSpPr>
        <p:spPr>
          <a:xfrm>
            <a:off x="1843986" y="2473352"/>
            <a:ext cx="3027371" cy="937760"/>
          </a:xfrm>
          <a:prstGeom prst="rect">
            <a:avLst/>
          </a:prstGeom>
          <a:noFill/>
          <a:ln>
            <a:noFill/>
          </a:ln>
        </p:spPr>
        <p:txBody>
          <a:bodyPr vert="horz" wrap="square" lIns="91440" tIns="45720" rIns="91440" bIns="45720" rtlCol="0" anchor="t"/>
          <a:lstStyle/>
          <a:p>
            <a:pPr algn="l"/>
            <a:r>
              <a:rPr kumimoji="1" lang="en-US" altLang="zh-CN" sz="4400" dirty="0">
                <a:ln w="12700">
                  <a:noFill/>
                </a:ln>
                <a:solidFill>
                  <a:srgbClr val="262626">
                    <a:alpha val="100000"/>
                  </a:srgbClr>
                </a:solidFill>
                <a:latin typeface="Arial Narrow" panose="020B0606020202030204" pitchFamily="34" charset="0"/>
                <a:ea typeface="poppins-bold"/>
                <a:cs typeface="poppins-bold"/>
              </a:rPr>
              <a:t>PART.</a:t>
            </a:r>
            <a:endParaRPr kumimoji="1" lang="zh-CN" altLang="en-US" sz="1100" dirty="0">
              <a:latin typeface="Arial Narrow" panose="020B0606020202030204" pitchFamily="34" charset="0"/>
            </a:endParaRPr>
          </a:p>
        </p:txBody>
      </p:sp>
      <p:sp>
        <p:nvSpPr>
          <p:cNvPr id="20" name="标题 1">
            <a:extLst>
              <a:ext uri="{FF2B5EF4-FFF2-40B4-BE49-F238E27FC236}">
                <a16:creationId xmlns:a16="http://schemas.microsoft.com/office/drawing/2014/main" id="{5A229E12-0293-3C3A-F33A-BDD222AF825A}"/>
              </a:ext>
            </a:extLst>
          </p:cNvPr>
          <p:cNvSpPr txBox="1"/>
          <p:nvPr/>
        </p:nvSpPr>
        <p:spPr>
          <a:xfrm>
            <a:off x="3251200" y="2473352"/>
            <a:ext cx="1091170" cy="937760"/>
          </a:xfrm>
          <a:prstGeom prst="rect">
            <a:avLst/>
          </a:prstGeom>
          <a:noFill/>
          <a:ln>
            <a:noFill/>
          </a:ln>
        </p:spPr>
        <p:txBody>
          <a:bodyPr vert="horz" wrap="square" lIns="91440" tIns="45720" rIns="91440" bIns="45720" rtlCol="0" anchor="t"/>
          <a:lstStyle/>
          <a:p>
            <a:pPr algn="r"/>
            <a:r>
              <a:rPr kumimoji="1" lang="en-US" altLang="zh-CN" sz="4400" dirty="0">
                <a:ln w="12700">
                  <a:noFill/>
                </a:ln>
                <a:solidFill>
                  <a:srgbClr val="262626">
                    <a:alpha val="100000"/>
                  </a:srgbClr>
                </a:solidFill>
                <a:latin typeface="Arial Narrow" panose="020B0606020202030204" pitchFamily="34" charset="0"/>
                <a:ea typeface="poppins-bold"/>
                <a:cs typeface="poppins-bold"/>
              </a:rPr>
              <a:t> 0</a:t>
            </a:r>
            <a:r>
              <a:rPr kumimoji="1" lang="en-US" altLang="zh-TW" sz="4400" dirty="0">
                <a:ln w="12700">
                  <a:noFill/>
                </a:ln>
                <a:solidFill>
                  <a:srgbClr val="262626">
                    <a:alpha val="100000"/>
                  </a:srgbClr>
                </a:solidFill>
                <a:latin typeface="Arial Narrow" panose="020B0606020202030204" pitchFamily="34" charset="0"/>
                <a:ea typeface="poppins-bold"/>
                <a:cs typeface="poppins-bold"/>
              </a:rPr>
              <a:t>2</a:t>
            </a:r>
            <a:endParaRPr kumimoji="1" lang="zh-CN" altLang="en-US" sz="1100" dirty="0">
              <a:latin typeface="Arial Narrow" panose="020B0606020202030204" pitchFamily="34" charset="0"/>
            </a:endParaRPr>
          </a:p>
        </p:txBody>
      </p:sp>
    </p:spTree>
    <p:extLst>
      <p:ext uri="{BB962C8B-B14F-4D97-AF65-F5344CB8AC3E}">
        <p14:creationId xmlns:p14="http://schemas.microsoft.com/office/powerpoint/2010/main" val="271824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7553011" y="5111241"/>
            <a:ext cx="685734" cy="155703"/>
          </a:xfrm>
          <a:prstGeom prst="rect">
            <a:avLst/>
          </a:prstGeom>
          <a:noFill/>
          <a:ln>
            <a:noFill/>
          </a:ln>
        </p:spPr>
        <p:txBody>
          <a:bodyPr vert="horz" wrap="square" lIns="0" tIns="0" rIns="0" bIns="0" rtlCol="0" anchor="t"/>
          <a:lstStyle/>
          <a:p>
            <a:pPr algn="l"/>
            <a:r>
              <a:rPr kumimoji="1" lang="en-US" altLang="zh-CN" sz="1200" b="1" dirty="0">
                <a:ln w="12700">
                  <a:noFill/>
                </a:ln>
                <a:solidFill>
                  <a:srgbClr val="262626">
                    <a:alpha val="100000"/>
                  </a:srgbClr>
                </a:solidFill>
                <a:latin typeface="Poppins"/>
                <a:ea typeface="Poppins"/>
                <a:cs typeface="Poppins"/>
              </a:rPr>
              <a:t>Copilot</a:t>
            </a:r>
            <a:endParaRPr kumimoji="1" lang="zh-CN" altLang="en-US" b="1" dirty="0"/>
          </a:p>
        </p:txBody>
      </p:sp>
      <p:pic>
        <p:nvPicPr>
          <p:cNvPr id="24" name="Picture 23" descr="A screenshot of a cell phone&#10;&#10;AI-generated content may be incorrect.">
            <a:extLst>
              <a:ext uri="{FF2B5EF4-FFF2-40B4-BE49-F238E27FC236}">
                <a16:creationId xmlns:a16="http://schemas.microsoft.com/office/drawing/2014/main" id="{1F4AF3AF-65D7-F890-1026-897722C25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521" y="1372546"/>
            <a:ext cx="2347674" cy="3620078"/>
          </a:xfrm>
          <a:prstGeom prst="rect">
            <a:avLst/>
          </a:prstGeom>
        </p:spPr>
      </p:pic>
      <p:pic>
        <p:nvPicPr>
          <p:cNvPr id="26" name="Picture 25" descr="A screenshot of a cell phone&#10;&#10;AI-generated content may be incorrect.">
            <a:extLst>
              <a:ext uri="{FF2B5EF4-FFF2-40B4-BE49-F238E27FC236}">
                <a16:creationId xmlns:a16="http://schemas.microsoft.com/office/drawing/2014/main" id="{6E9ACB01-9D8D-445A-804F-81941B47C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567" y="1301759"/>
            <a:ext cx="2701053" cy="3672425"/>
          </a:xfrm>
          <a:prstGeom prst="rect">
            <a:avLst/>
          </a:prstGeom>
        </p:spPr>
      </p:pic>
      <p:sp>
        <p:nvSpPr>
          <p:cNvPr id="27" name="标题 1">
            <a:extLst>
              <a:ext uri="{FF2B5EF4-FFF2-40B4-BE49-F238E27FC236}">
                <a16:creationId xmlns:a16="http://schemas.microsoft.com/office/drawing/2014/main" id="{D44ABE7D-0B04-B3C1-2A0F-EFB7EE0B9EFE}"/>
              </a:ext>
            </a:extLst>
          </p:cNvPr>
          <p:cNvSpPr txBox="1"/>
          <p:nvPr/>
        </p:nvSpPr>
        <p:spPr>
          <a:xfrm>
            <a:off x="9923474" y="5102097"/>
            <a:ext cx="1032375" cy="720000"/>
          </a:xfrm>
          <a:prstGeom prst="rect">
            <a:avLst/>
          </a:prstGeom>
          <a:noFill/>
          <a:ln>
            <a:noFill/>
          </a:ln>
        </p:spPr>
        <p:txBody>
          <a:bodyPr vert="horz" wrap="square" lIns="0" tIns="0" rIns="0" bIns="0" rtlCol="0" anchor="t"/>
          <a:lstStyle/>
          <a:p>
            <a:pPr algn="l"/>
            <a:r>
              <a:rPr kumimoji="1" lang="en-US" altLang="zh-CN" sz="1200" b="1" dirty="0">
                <a:ln w="12700">
                  <a:noFill/>
                </a:ln>
                <a:solidFill>
                  <a:srgbClr val="262626">
                    <a:alpha val="100000"/>
                  </a:srgbClr>
                </a:solidFill>
                <a:latin typeface="Poppins"/>
                <a:ea typeface="Poppins"/>
                <a:cs typeface="Poppins"/>
              </a:rPr>
              <a:t>ChatGPT-4o</a:t>
            </a:r>
            <a:endParaRPr kumimoji="1" lang="zh-CN" altLang="en-US" b="1" dirty="0"/>
          </a:p>
        </p:txBody>
      </p:sp>
      <p:sp>
        <p:nvSpPr>
          <p:cNvPr id="3" name="TextBox 2">
            <a:extLst>
              <a:ext uri="{FF2B5EF4-FFF2-40B4-BE49-F238E27FC236}">
                <a16:creationId xmlns:a16="http://schemas.microsoft.com/office/drawing/2014/main" id="{AC336C14-6754-A790-3945-7A63B86F4450}"/>
              </a:ext>
            </a:extLst>
          </p:cNvPr>
          <p:cNvSpPr txBox="1"/>
          <p:nvPr/>
        </p:nvSpPr>
        <p:spPr>
          <a:xfrm>
            <a:off x="584923" y="5522797"/>
            <a:ext cx="5565140" cy="738664"/>
          </a:xfrm>
          <a:prstGeom prst="rect">
            <a:avLst/>
          </a:prstGeom>
          <a:noFill/>
        </p:spPr>
        <p:txBody>
          <a:bodyPr wrap="square">
            <a:spAutoFit/>
          </a:bodyPr>
          <a:lstStyle/>
          <a:p>
            <a:r>
              <a:rPr lang="en-US" sz="1200" b="1" dirty="0"/>
              <a:t>Articles: </a:t>
            </a:r>
            <a:r>
              <a:rPr lang="en-US" sz="1200" dirty="0">
                <a:hlinkClick r:id="rId4"/>
              </a:rPr>
              <a:t>https://www.forbes.com/sites/conormurray/2025/05/06/why-ai-hallucinations-are-worse-than-ever/</a:t>
            </a:r>
            <a:endParaRPr lang="en-US" sz="1200" dirty="0"/>
          </a:p>
          <a:p>
            <a:endParaRPr lang="en-US" dirty="0"/>
          </a:p>
        </p:txBody>
      </p:sp>
      <p:pic>
        <p:nvPicPr>
          <p:cNvPr id="5" name="Picture 4">
            <a:extLst>
              <a:ext uri="{FF2B5EF4-FFF2-40B4-BE49-F238E27FC236}">
                <a16:creationId xmlns:a16="http://schemas.microsoft.com/office/drawing/2014/main" id="{59803A13-4BEF-8D3B-832E-E5B0212C4326}"/>
              </a:ext>
            </a:extLst>
          </p:cNvPr>
          <p:cNvPicPr>
            <a:picLocks noChangeAspect="1"/>
          </p:cNvPicPr>
          <p:nvPr/>
        </p:nvPicPr>
        <p:blipFill>
          <a:blip r:embed="rId5"/>
          <a:stretch>
            <a:fillRect/>
          </a:stretch>
        </p:blipFill>
        <p:spPr>
          <a:xfrm>
            <a:off x="584923" y="1362456"/>
            <a:ext cx="4889840" cy="3672425"/>
          </a:xfrm>
          <a:prstGeom prst="rect">
            <a:avLst/>
          </a:prstGeom>
        </p:spPr>
      </p:pic>
      <p:sp>
        <p:nvSpPr>
          <p:cNvPr id="9" name="TextBox 8">
            <a:extLst>
              <a:ext uri="{FF2B5EF4-FFF2-40B4-BE49-F238E27FC236}">
                <a16:creationId xmlns:a16="http://schemas.microsoft.com/office/drawing/2014/main" id="{EACF1421-7B73-5EE8-63F7-A3D97A077FAE}"/>
              </a:ext>
            </a:extLst>
          </p:cNvPr>
          <p:cNvSpPr txBox="1"/>
          <p:nvPr/>
        </p:nvSpPr>
        <p:spPr>
          <a:xfrm>
            <a:off x="584923" y="5102097"/>
            <a:ext cx="1704975" cy="307777"/>
          </a:xfrm>
          <a:prstGeom prst="rect">
            <a:avLst/>
          </a:prstGeom>
          <a:noFill/>
        </p:spPr>
        <p:txBody>
          <a:bodyPr wrap="square">
            <a:spAutoFit/>
          </a:bodyPr>
          <a:lstStyle/>
          <a:p>
            <a:r>
              <a:rPr lang="en-US" sz="1400" dirty="0"/>
              <a:t>(Murray, 2025)</a:t>
            </a:r>
          </a:p>
        </p:txBody>
      </p:sp>
      <p:sp>
        <p:nvSpPr>
          <p:cNvPr id="2" name="标题 1">
            <a:extLst>
              <a:ext uri="{FF2B5EF4-FFF2-40B4-BE49-F238E27FC236}">
                <a16:creationId xmlns:a16="http://schemas.microsoft.com/office/drawing/2014/main" id="{767AE2E5-6BB9-4BD6-F48B-0F79027A6AE6}"/>
              </a:ext>
            </a:extLst>
          </p:cNvPr>
          <p:cNvSpPr txBox="1"/>
          <p:nvPr/>
        </p:nvSpPr>
        <p:spPr>
          <a:xfrm>
            <a:off x="649986" y="568084"/>
            <a:ext cx="10671175" cy="468000"/>
          </a:xfrm>
          <a:prstGeom prst="rect">
            <a:avLst/>
          </a:prstGeom>
          <a:noFill/>
          <a:ln>
            <a:noFill/>
          </a:ln>
        </p:spPr>
        <p:txBody>
          <a:bodyPr vert="horz" wrap="square" lIns="0" tIns="0" rIns="0" bIns="0" rtlCol="0" anchor="ctr"/>
          <a:lstStyle/>
          <a:p>
            <a:pPr algn="l"/>
            <a:r>
              <a:rPr kumimoji="1" lang="en-US" altLang="zh-TW" sz="2800" dirty="0">
                <a:ln w="12700">
                  <a:noFill/>
                </a:ln>
                <a:solidFill>
                  <a:srgbClr val="262626">
                    <a:alpha val="100000"/>
                  </a:srgbClr>
                </a:solidFill>
                <a:latin typeface="poppins-bold"/>
                <a:ea typeface="poppins-bold"/>
                <a:cs typeface="poppins-bold"/>
              </a:rPr>
              <a:t>Limitations 1: </a:t>
            </a:r>
            <a:r>
              <a:rPr lang="en-US" altLang="zh-TW" sz="2800" dirty="0">
                <a:solidFill>
                  <a:schemeClr val="dk1"/>
                </a:solidFill>
                <a:latin typeface="Poppins ExtraBold"/>
                <a:cs typeface="Poppins ExtraBold"/>
                <a:sym typeface="Poppins ExtraBold"/>
              </a:rPr>
              <a:t>Incorrect content</a:t>
            </a:r>
            <a:endParaRPr kumimoji="1"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18719-1318-0467-EB43-7190B2E9D34B}"/>
              </a:ext>
            </a:extLst>
          </p:cNvPr>
          <p:cNvSpPr txBox="1"/>
          <p:nvPr/>
        </p:nvSpPr>
        <p:spPr>
          <a:xfrm>
            <a:off x="6055469" y="1782305"/>
            <a:ext cx="5618925" cy="3584186"/>
          </a:xfrm>
          <a:prstGeom prst="rect">
            <a:avLst/>
          </a:prstGeom>
          <a:noFill/>
        </p:spPr>
        <p:txBody>
          <a:bodyPr wrap="square">
            <a:spAutoFit/>
          </a:bodyPr>
          <a:lstStyle/>
          <a:p>
            <a:pPr>
              <a:lnSpc>
                <a:spcPct val="115000"/>
              </a:lnSpc>
              <a:spcAft>
                <a:spcPts val="1600"/>
              </a:spcAft>
              <a:buClr>
                <a:schemeClr val="dk2"/>
              </a:buClr>
              <a:buSzPts val="2200"/>
            </a:pPr>
            <a:r>
              <a:rPr lang="en-US" b="1" dirty="0">
                <a:solidFill>
                  <a:schemeClr val="dk2"/>
                </a:solidFill>
                <a:latin typeface="Poppins Light"/>
                <a:ea typeface="Poppins Light"/>
                <a:cs typeface="Poppins Light"/>
                <a:sym typeface="Poppins Light"/>
              </a:rPr>
              <a:t>Hallucination &amp; </a:t>
            </a:r>
            <a:r>
              <a:rPr lang="en-US" altLang="zh-TW" b="1" dirty="0">
                <a:solidFill>
                  <a:schemeClr val="dk2"/>
                </a:solidFill>
                <a:latin typeface="Poppins Light"/>
                <a:ea typeface="Poppins Light"/>
                <a:cs typeface="Poppins Light"/>
                <a:sym typeface="Poppins Light"/>
              </a:rPr>
              <a:t>C</a:t>
            </a:r>
            <a:r>
              <a:rPr lang="en-US" b="1" dirty="0">
                <a:solidFill>
                  <a:schemeClr val="dk2"/>
                </a:solidFill>
                <a:latin typeface="Poppins Light"/>
                <a:ea typeface="Poppins Light"/>
                <a:cs typeface="Poppins Light"/>
                <a:sym typeface="Poppins Light"/>
              </a:rPr>
              <a:t>itation reliability</a:t>
            </a:r>
            <a:endParaRPr lang="en-US" dirty="0">
              <a:solidFill>
                <a:schemeClr val="dk2"/>
              </a:solidFill>
              <a:latin typeface="Poppins Light"/>
              <a:ea typeface="Poppins Light"/>
              <a:cs typeface="Poppins Light"/>
              <a:sym typeface="Poppins Light"/>
            </a:endParaRPr>
          </a:p>
          <a:p>
            <a:pPr marL="285750" indent="-285750">
              <a:lnSpc>
                <a:spcPct val="115000"/>
              </a:lnSpc>
              <a:spcAft>
                <a:spcPts val="1600"/>
              </a:spcAft>
              <a:buClr>
                <a:schemeClr val="dk2"/>
              </a:buClr>
              <a:buSzPts val="2200"/>
              <a:buFont typeface="Arial" panose="020B0604020202020204" pitchFamily="34" charset="0"/>
              <a:buChar char="•"/>
            </a:pPr>
            <a:r>
              <a:rPr lang="en-US" dirty="0">
                <a:solidFill>
                  <a:schemeClr val="dk2"/>
                </a:solidFill>
                <a:latin typeface="Poppins Light"/>
                <a:ea typeface="Poppins Light"/>
                <a:cs typeface="Poppins Light"/>
                <a:sym typeface="Poppins Light"/>
              </a:rPr>
              <a:t>Citations may be real, but do not actually support the claims.</a:t>
            </a:r>
          </a:p>
          <a:p>
            <a:pPr marL="285750" indent="-285750">
              <a:lnSpc>
                <a:spcPct val="115000"/>
              </a:lnSpc>
              <a:spcAft>
                <a:spcPts val="1600"/>
              </a:spcAft>
              <a:buClr>
                <a:schemeClr val="dk2"/>
              </a:buClr>
              <a:buSzPts val="2200"/>
              <a:buFont typeface="Arial" panose="020B0604020202020204" pitchFamily="34" charset="0"/>
              <a:buChar char="•"/>
            </a:pPr>
            <a:r>
              <a:rPr lang="en-US" dirty="0">
                <a:solidFill>
                  <a:schemeClr val="dk2"/>
                </a:solidFill>
                <a:latin typeface="Poppins Light"/>
                <a:ea typeface="Poppins Light"/>
                <a:cs typeface="Poppins Light"/>
                <a:sym typeface="Poppins Light"/>
              </a:rPr>
              <a:t>Tools often generate answers even without relevant sources.</a:t>
            </a:r>
          </a:p>
          <a:p>
            <a:pPr marL="285750" indent="-285750">
              <a:lnSpc>
                <a:spcPct val="115000"/>
              </a:lnSpc>
              <a:spcAft>
                <a:spcPts val="1600"/>
              </a:spcAft>
              <a:buClr>
                <a:schemeClr val="dk2"/>
              </a:buClr>
              <a:buSzPts val="2200"/>
              <a:buFont typeface="Arial" panose="020B0604020202020204" pitchFamily="34" charset="0"/>
              <a:buChar char="•"/>
            </a:pPr>
            <a:r>
              <a:rPr lang="en-US" dirty="0">
                <a:solidFill>
                  <a:schemeClr val="dk2"/>
                </a:solidFill>
                <a:latin typeface="Poppins Light"/>
                <a:ea typeface="Poppins Light"/>
                <a:cs typeface="Poppins Light"/>
                <a:sym typeface="Poppins Light"/>
              </a:rPr>
              <a:t>Accurate-looking citations don’t always align with the summary.</a:t>
            </a:r>
          </a:p>
          <a:p>
            <a:pPr marL="285750" indent="-285750">
              <a:lnSpc>
                <a:spcPct val="115000"/>
              </a:lnSpc>
              <a:spcAft>
                <a:spcPts val="1600"/>
              </a:spcAft>
              <a:buClr>
                <a:schemeClr val="dk2"/>
              </a:buClr>
              <a:buSzPts val="2200"/>
              <a:buFont typeface="Arial" panose="020B0604020202020204" pitchFamily="34" charset="0"/>
              <a:buChar char="•"/>
            </a:pPr>
            <a:r>
              <a:rPr lang="en-US" dirty="0">
                <a:solidFill>
                  <a:schemeClr val="dk2"/>
                </a:solidFill>
                <a:latin typeface="Poppins Light"/>
                <a:ea typeface="Poppins Light"/>
                <a:cs typeface="Poppins Light"/>
                <a:sym typeface="Poppins Light"/>
              </a:rPr>
              <a:t>May cite secondary sources instead of originals.</a:t>
            </a:r>
          </a:p>
          <a:p>
            <a:pPr marL="285750" indent="-285750">
              <a:lnSpc>
                <a:spcPct val="115000"/>
              </a:lnSpc>
              <a:spcAft>
                <a:spcPts val="1600"/>
              </a:spcAft>
              <a:buClr>
                <a:schemeClr val="dk2"/>
              </a:buClr>
              <a:buSzPts val="2200"/>
              <a:buFont typeface="Arial" panose="020B0604020202020204" pitchFamily="34" charset="0"/>
              <a:buChar char="•"/>
            </a:pPr>
            <a:r>
              <a:rPr lang="en-US" dirty="0">
                <a:solidFill>
                  <a:schemeClr val="dk2"/>
                </a:solidFill>
                <a:latin typeface="Poppins Light"/>
                <a:ea typeface="Poppins Light"/>
                <a:cs typeface="Poppins Light"/>
                <a:sym typeface="Poppins Light"/>
              </a:rPr>
              <a:t>May rely on abstracts or general statements rather than actual findings.</a:t>
            </a:r>
          </a:p>
        </p:txBody>
      </p:sp>
      <p:pic>
        <p:nvPicPr>
          <p:cNvPr id="2050" name="Picture 2" descr="港大論文引虛構文獻　葉兆輝致歉：博士生用AI沒檢查　非誠信問題">
            <a:extLst>
              <a:ext uri="{FF2B5EF4-FFF2-40B4-BE49-F238E27FC236}">
                <a16:creationId xmlns:a16="http://schemas.microsoft.com/office/drawing/2014/main" id="{FC87DA77-833E-5B01-CF1A-34F9F1EE5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82" y="1782305"/>
            <a:ext cx="4962833" cy="27915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551871-E2B1-3BC9-564F-AE22D4227492}"/>
              </a:ext>
            </a:extLst>
          </p:cNvPr>
          <p:cNvSpPr txBox="1"/>
          <p:nvPr/>
        </p:nvSpPr>
        <p:spPr>
          <a:xfrm>
            <a:off x="719882" y="4705553"/>
            <a:ext cx="4906003" cy="1477328"/>
          </a:xfrm>
          <a:prstGeom prst="rect">
            <a:avLst/>
          </a:prstGeom>
          <a:noFill/>
        </p:spPr>
        <p:txBody>
          <a:bodyPr wrap="square">
            <a:spAutoFit/>
          </a:bodyPr>
          <a:lstStyle/>
          <a:p>
            <a:r>
              <a:rPr lang="en-US" altLang="zh-TW" sz="1000" b="1" dirty="0"/>
              <a:t>Source: </a:t>
            </a:r>
            <a:r>
              <a:rPr lang="en-HK" sz="1000" dirty="0">
                <a:hlinkClick r:id="rId3"/>
              </a:rPr>
              <a:t>https://www.hk01.com/%E7%A4%BE%E6%9C%83%E6%96%B0%E8%81%9E/60292757/%E6%B8%AF%E5%A4%A7%E8%AB%96%E6%96%87%E5%BC%95%E8%99%9B%E6%A7%8B%E6%96%87%E7%8D%BB-%E8%91%89%E5%85%86%E8%BC%9D%E8%87%B4%E6%AD%89-%E5%8D%9A%E5%A3%AB%E7%94%9F%E7%94%A8ai%E6%B2%92%E6%AA%A2%E6%9F%A5-%E9%9D%9E%E8%AA%A0%E4%BF%A1%E5%95%8F%E9%A1%8C</a:t>
            </a:r>
            <a:endParaRPr lang="en-HK" sz="1000" dirty="0"/>
          </a:p>
          <a:p>
            <a:endParaRPr lang="en-HK" sz="1000" dirty="0"/>
          </a:p>
        </p:txBody>
      </p:sp>
      <p:sp>
        <p:nvSpPr>
          <p:cNvPr id="3" name="标题 1">
            <a:extLst>
              <a:ext uri="{FF2B5EF4-FFF2-40B4-BE49-F238E27FC236}">
                <a16:creationId xmlns:a16="http://schemas.microsoft.com/office/drawing/2014/main" id="{875E8AB6-E3F9-84C8-0CD6-AD195ACA4862}"/>
              </a:ext>
            </a:extLst>
          </p:cNvPr>
          <p:cNvSpPr txBox="1"/>
          <p:nvPr/>
        </p:nvSpPr>
        <p:spPr>
          <a:xfrm>
            <a:off x="695706" y="696100"/>
            <a:ext cx="10671175" cy="468000"/>
          </a:xfrm>
          <a:prstGeom prst="rect">
            <a:avLst/>
          </a:prstGeom>
          <a:noFill/>
          <a:ln>
            <a:noFill/>
          </a:ln>
        </p:spPr>
        <p:txBody>
          <a:bodyPr vert="horz" wrap="square" lIns="0" tIns="0" rIns="0" bIns="0" rtlCol="0" anchor="ctr"/>
          <a:lstStyle/>
          <a:p>
            <a:pPr algn="l"/>
            <a:r>
              <a:rPr kumimoji="1" lang="en-US" altLang="zh-TW" sz="2800" dirty="0">
                <a:ln w="12700">
                  <a:noFill/>
                </a:ln>
                <a:solidFill>
                  <a:srgbClr val="262626">
                    <a:alpha val="100000"/>
                  </a:srgbClr>
                </a:solidFill>
                <a:latin typeface="poppins-bold"/>
                <a:ea typeface="poppins-bold"/>
                <a:cs typeface="poppins-bold"/>
              </a:rPr>
              <a:t>Limitations 1: </a:t>
            </a:r>
            <a:r>
              <a:rPr lang="en-US" altLang="zh-TW" sz="2800" dirty="0">
                <a:solidFill>
                  <a:schemeClr val="dk1"/>
                </a:solidFill>
                <a:latin typeface="Poppins ExtraBold"/>
                <a:cs typeface="Poppins ExtraBold"/>
                <a:sym typeface="Poppins ExtraBold"/>
              </a:rPr>
              <a:t>Incorrect content</a:t>
            </a:r>
            <a:endParaRPr kumimoji="1" lang="zh-CN" altLang="en-US" dirty="0"/>
          </a:p>
        </p:txBody>
      </p:sp>
    </p:spTree>
    <p:extLst>
      <p:ext uri="{BB962C8B-B14F-4D97-AF65-F5344CB8AC3E}">
        <p14:creationId xmlns:p14="http://schemas.microsoft.com/office/powerpoint/2010/main" val="2590414174"/>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F6EB41"/>
      </a:accent1>
      <a:accent2>
        <a:srgbClr val="FE86B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TotalTime>
  <Words>2941</Words>
  <Application>Microsoft Office PowerPoint</Application>
  <PresentationFormat>Widescreen</PresentationFormat>
  <Paragraphs>391</Paragraphs>
  <Slides>33</Slides>
  <Notes>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33</vt:i4>
      </vt:variant>
    </vt:vector>
  </HeadingPairs>
  <TitlesOfParts>
    <vt:vector size="52" baseType="lpstr">
      <vt:lpstr>Poppins</vt:lpstr>
      <vt:lpstr>Times New Roman</vt:lpstr>
      <vt:lpstr>ui-sans-serif</vt:lpstr>
      <vt:lpstr>Wingdings</vt:lpstr>
      <vt:lpstr>Aldrich</vt:lpstr>
      <vt:lpstr>Google Sans</vt:lpstr>
      <vt:lpstr>Calibri</vt:lpstr>
      <vt:lpstr>poppins-bold</vt:lpstr>
      <vt:lpstr>Impact</vt:lpstr>
      <vt:lpstr>Abril Fatface</vt:lpstr>
      <vt:lpstr>Arial Narrow</vt:lpstr>
      <vt:lpstr>Bahnschrift SemiBold</vt:lpstr>
      <vt:lpstr>Poppins Medium</vt:lpstr>
      <vt:lpstr>Aptos</vt:lpstr>
      <vt:lpstr>Arial</vt:lpstr>
      <vt:lpstr>Poppins ExtraBold</vt:lpstr>
      <vt:lpstr>Poppins Light</vt:lpstr>
      <vt:lpstr>Alegreya Sans</vt:lpstr>
      <vt:lpstr>Office 主题​​</vt:lpstr>
      <vt:lpstr>PowerPoint Presentation</vt:lpstr>
      <vt:lpstr>PowerPoint Presentation</vt:lpstr>
      <vt:lpstr>PowerPoint Presentation</vt:lpstr>
      <vt:lpstr>To go beyond tool demonstration — the goal is to teach participants how to think, prompt, and work effectively with AI in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policies for Gen-AI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TAI, Chung Yin Isaac [LIB]</cp:lastModifiedBy>
  <cp:revision>8</cp:revision>
  <dcterms:modified xsi:type="dcterms:W3CDTF">2026-01-28T02:02:51Z</dcterms:modified>
</cp:coreProperties>
</file>