
<file path=[Content_Types].xml><?xml version="1.0" encoding="utf-8"?>
<Types xmlns="http://schemas.openxmlformats.org/package/2006/content-types">
  <Default Extension="glb" ContentType="model/gltf.binary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60"/>
  </p:notesMasterIdLst>
  <p:sldIdLst>
    <p:sldId id="338" r:id="rId2"/>
    <p:sldId id="339" r:id="rId3"/>
    <p:sldId id="351" r:id="rId4"/>
    <p:sldId id="370" r:id="rId5"/>
    <p:sldId id="346" r:id="rId6"/>
    <p:sldId id="363" r:id="rId7"/>
    <p:sldId id="348" r:id="rId8"/>
    <p:sldId id="324" r:id="rId9"/>
    <p:sldId id="276" r:id="rId10"/>
    <p:sldId id="354" r:id="rId11"/>
    <p:sldId id="366" r:id="rId12"/>
    <p:sldId id="323" r:id="rId13"/>
    <p:sldId id="326" r:id="rId14"/>
    <p:sldId id="367" r:id="rId15"/>
    <p:sldId id="355" r:id="rId16"/>
    <p:sldId id="336" r:id="rId17"/>
    <p:sldId id="328" r:id="rId18"/>
    <p:sldId id="356" r:id="rId19"/>
    <p:sldId id="280" r:id="rId20"/>
    <p:sldId id="313" r:id="rId21"/>
    <p:sldId id="314" r:id="rId22"/>
    <p:sldId id="316" r:id="rId23"/>
    <p:sldId id="293" r:id="rId24"/>
    <p:sldId id="295" r:id="rId25"/>
    <p:sldId id="294" r:id="rId26"/>
    <p:sldId id="286" r:id="rId27"/>
    <p:sldId id="287" r:id="rId28"/>
    <p:sldId id="288" r:id="rId29"/>
    <p:sldId id="289" r:id="rId30"/>
    <p:sldId id="373" r:id="rId31"/>
    <p:sldId id="296" r:id="rId32"/>
    <p:sldId id="357" r:id="rId33"/>
    <p:sldId id="372" r:id="rId34"/>
    <p:sldId id="264" r:id="rId35"/>
    <p:sldId id="290" r:id="rId36"/>
    <p:sldId id="291" r:id="rId37"/>
    <p:sldId id="360" r:id="rId38"/>
    <p:sldId id="309" r:id="rId39"/>
    <p:sldId id="320" r:id="rId40"/>
    <p:sldId id="321" r:id="rId41"/>
    <p:sldId id="322" r:id="rId42"/>
    <p:sldId id="361" r:id="rId43"/>
    <p:sldId id="266" r:id="rId44"/>
    <p:sldId id="267" r:id="rId45"/>
    <p:sldId id="374" r:id="rId46"/>
    <p:sldId id="270" r:id="rId47"/>
    <p:sldId id="269" r:id="rId48"/>
    <p:sldId id="271" r:id="rId49"/>
    <p:sldId id="362" r:id="rId50"/>
    <p:sldId id="299" r:id="rId51"/>
    <p:sldId id="272" r:id="rId52"/>
    <p:sldId id="327" r:id="rId53"/>
    <p:sldId id="334" r:id="rId54"/>
    <p:sldId id="371" r:id="rId55"/>
    <p:sldId id="302" r:id="rId56"/>
    <p:sldId id="325" r:id="rId57"/>
    <p:sldId id="359" r:id="rId58"/>
    <p:sldId id="375" r:id="rId59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461" userDrawn="1">
          <p15:clr>
            <a:srgbClr val="A4A3A4"/>
          </p15:clr>
        </p15:guide>
        <p15:guide id="2" orient="horz" pos="2115" userDrawn="1">
          <p15:clr>
            <a:srgbClr val="A4A3A4"/>
          </p15:clr>
        </p15:guide>
        <p15:guide id="3" pos="3840" userDrawn="1">
          <p15:clr>
            <a:srgbClr val="A4A3A4"/>
          </p15:clr>
        </p15:guide>
        <p15:guide id="4" pos="7219" userDrawn="1">
          <p15:clr>
            <a:srgbClr val="A4A3A4"/>
          </p15:clr>
        </p15:guide>
        <p15:guide id="5" pos="2139" userDrawn="1">
          <p15:clr>
            <a:srgbClr val="A4A3A4"/>
          </p15:clr>
        </p15:guide>
        <p15:guide id="6" pos="554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9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NG, Sau King Bonnie [LIB]" initials="PSKB[" lastIdx="4" clrIdx="0">
    <p:extLst>
      <p:ext uri="{19B8F6BF-5375-455C-9EA6-DF929625EA0E}">
        <p15:presenceInfo xmlns:p15="http://schemas.microsoft.com/office/powerpoint/2012/main" userId="S-1-5-21-362188173-1902112676-2242252349-878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0397"/>
    <a:srgbClr val="FB03A2"/>
    <a:srgbClr val="1967D2"/>
    <a:srgbClr val="11EF7B"/>
    <a:srgbClr val="FF9933"/>
    <a:srgbClr val="FA7A7A"/>
    <a:srgbClr val="5DD5FF"/>
    <a:srgbClr val="FEE198"/>
    <a:srgbClr val="FFEFBD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64" autoAdjust="0"/>
    <p:restoredTop sz="95157" autoAdjust="0"/>
  </p:normalViewPr>
  <p:slideViewPr>
    <p:cSldViewPr snapToGrid="0">
      <p:cViewPr varScale="1">
        <p:scale>
          <a:sx n="105" d="100"/>
          <a:sy n="105" d="100"/>
        </p:scale>
        <p:origin x="672" y="108"/>
      </p:cViewPr>
      <p:guideLst>
        <p:guide pos="461"/>
        <p:guide orient="horz" pos="2115"/>
        <p:guide pos="3840"/>
        <p:guide pos="7219"/>
        <p:guide pos="2139"/>
        <p:guide pos="5541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84" d="100"/>
          <a:sy n="84" d="100"/>
        </p:scale>
        <p:origin x="3828" y="102"/>
      </p:cViewPr>
      <p:guideLst>
        <p:guide orient="horz" pos="2928"/>
        <p:guide pos="220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commentAuthors" Target="commentAuthor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77DE2E-2112-43B2-8787-A3283DEF4097}" type="datetimeFigureOut">
              <a:rPr lang="en-US" smtClean="0"/>
              <a:t>11/8/2026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73893"/>
            <a:ext cx="5608320" cy="366045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29968"/>
            <a:ext cx="303784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8"/>
            <a:ext cx="303784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DDA1C7-6EF4-446F-AE3F-6978C001D8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6143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B9B074-E0AE-4924-A003-48054DB2F16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90998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B9B074-E0AE-4924-A003-48054DB2F16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19998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B9B074-E0AE-4924-A003-48054DB2F16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17496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B9B074-E0AE-4924-A003-48054DB2F16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92477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B9B074-E0AE-4924-A003-48054DB2F16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24127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B9B074-E0AE-4924-A003-48054DB2F16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14577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DDA1C7-6EF4-446F-AE3F-6978C001D8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44030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DDA1C7-6EF4-446F-AE3F-6978C001D82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489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282575" y="815975"/>
            <a:ext cx="7261225" cy="4084638"/>
          </a:xfrm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zh-TW" dirty="0"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344279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B9B074-E0AE-4924-A003-48054DB2F16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2078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-282575" y="815975"/>
            <a:ext cx="7261225" cy="4084638"/>
          </a:xfrm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zh-TW" altLang="en-US" dirty="0">
                <a:ea typeface="+mn-ea"/>
              </a:rPr>
              <a:t>如要更改頁面內容，請先點擊頁面，將已選取的透明方塊移走以進行修改，修改完成後再把方塊移回原位。</a:t>
            </a:r>
            <a:endParaRPr lang="zh-TW" altLang="zh-TW" dirty="0">
              <a:ea typeface="新細明體" panose="02020500000000000000" pitchFamily="18" charset="-120"/>
            </a:endParaRP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9B8F60-1D56-4D7B-8D14-0073EC9879D6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anose="0202060306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altLang="zh-TW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anose="0202060306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20483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282575" y="815975"/>
            <a:ext cx="7261225" cy="4084638"/>
          </a:xfrm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zh-TW" dirty="0"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051187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-282575" y="815975"/>
            <a:ext cx="7261225" cy="4084638"/>
          </a:xfrm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zh-TW" altLang="en-US" dirty="0">
                <a:ea typeface="+mn-ea"/>
              </a:rPr>
              <a:t>如要更改頁面內容，請先點擊頁面，將已選取的透明方塊移走以進行修改，修改完成後再把方塊移回原位。</a:t>
            </a:r>
            <a:endParaRPr lang="zh-TW" altLang="zh-TW" dirty="0"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1382373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如要更改頁面內容，請先點擊頁面，將已選取的透明方塊移走以進行修改，修改完成後再把方塊移回原位。</a:t>
            </a:r>
            <a:endParaRPr kumimoji="0" lang="en-US" altLang="zh-TW" sz="1200" dirty="0">
              <a:solidFill>
                <a:schemeClr val="tx1"/>
              </a:solidFill>
              <a:latin typeface="+mn-lt"/>
              <a:ea typeface="+mn-ea"/>
            </a:endParaRPr>
          </a:p>
          <a:p>
            <a:r>
              <a:rPr kumimoji="0" lang="en-US" altLang="zh-TW" sz="1200" dirty="0">
                <a:solidFill>
                  <a:schemeClr val="tx1"/>
                </a:solidFill>
                <a:latin typeface="+mn-lt"/>
                <a:ea typeface="+mn-ea"/>
              </a:rPr>
              <a:t>New add: </a:t>
            </a:r>
            <a:r>
              <a:rPr kumimoji="1" lang="en-US" altLang="zh-TW" sz="1200" dirty="0">
                <a:solidFill>
                  <a:prstClr val="black"/>
                </a:solidFill>
                <a:latin typeface="Tahoma" pitchFamily="34" charset="0"/>
                <a:ea typeface="+mn-ea"/>
              </a:rPr>
              <a:t>All loans may be </a:t>
            </a:r>
            <a:r>
              <a:rPr kumimoji="1" lang="en-US" altLang="zh-TW" sz="1200" dirty="0">
                <a:solidFill>
                  <a:srgbClr val="FF0000"/>
                </a:solidFill>
                <a:latin typeface="Tahoma" pitchFamily="34" charset="0"/>
                <a:ea typeface="+mn-ea"/>
              </a:rPr>
              <a:t>renewed up to 90 days </a:t>
            </a:r>
            <a:r>
              <a:rPr kumimoji="1" lang="en-US" altLang="zh-TW" sz="1200" dirty="0">
                <a:solidFill>
                  <a:prstClr val="black"/>
                </a:solidFill>
                <a:latin typeface="Tahoma" pitchFamily="34" charset="0"/>
                <a:ea typeface="+mn-ea"/>
              </a:rPr>
              <a:t>unless a hold or recall has been placed by a local user of the lending library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B9B074-E0AE-4924-A003-48054DB2F16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843737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如要更改頁面內容，請先點擊頁面，將已選取的透明方塊移走以進行修改，修改完成後再把方塊移回原位。</a:t>
            </a:r>
            <a:endParaRPr lang="en-US" altLang="zh-TW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New add: </a:t>
            </a:r>
            <a:r>
              <a:rPr kumimoji="1" lang="en-US" altLang="zh-TW" sz="1200" dirty="0">
                <a:solidFill>
                  <a:prstClr val="black"/>
                </a:solidFill>
                <a:latin typeface="Tahoma" pitchFamily="34" charset="0"/>
              </a:rPr>
              <a:t>All loans may be </a:t>
            </a:r>
            <a:r>
              <a:rPr kumimoji="1" lang="en-US" altLang="zh-TW" sz="1200" dirty="0">
                <a:solidFill>
                  <a:srgbClr val="FF0000"/>
                </a:solidFill>
                <a:latin typeface="Tahoma" pitchFamily="34" charset="0"/>
              </a:rPr>
              <a:t>renewed up to 45 days </a:t>
            </a:r>
            <a:r>
              <a:rPr kumimoji="1" lang="en-US" altLang="zh-TW" sz="1200" dirty="0">
                <a:solidFill>
                  <a:prstClr val="black"/>
                </a:solidFill>
                <a:latin typeface="Tahoma" pitchFamily="34" charset="0"/>
              </a:rPr>
              <a:t>unless a hold or recall has been placed by a local user of the lending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B9B074-E0AE-4924-A003-48054DB2F16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965788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-282575" y="815975"/>
            <a:ext cx="7261225" cy="4084638"/>
          </a:xfrm>
          <a:ln/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>
              <a:ea typeface="新細明體" panose="02020500000000000000" pitchFamily="18" charset="-120"/>
            </a:endParaRPr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1pPr>
            <a:lvl2pPr marL="736600" indent="-282575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2pPr>
            <a:lvl3pPr marL="1133475" indent="-225425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3pPr>
            <a:lvl4pPr marL="1587500" indent="-225425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4pPr>
            <a:lvl5pPr marL="2039938" indent="-225425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5pPr>
            <a:lvl6pPr marL="2497138" indent="-2254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6pPr>
            <a:lvl7pPr marL="2954338" indent="-2254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7pPr>
            <a:lvl8pPr marL="3411538" indent="-2254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8pPr>
            <a:lvl9pPr marL="3868738" indent="-2254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D56BD7D-C9EC-400A-9A46-F8828C68AB69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anose="0202060306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altLang="zh-TW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anose="0202060306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975367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-282575" y="815975"/>
            <a:ext cx="7261225" cy="4084638"/>
          </a:xfrm>
          <a:ln/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 dirty="0"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3451150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-282575" y="815975"/>
            <a:ext cx="7261225" cy="4084638"/>
          </a:xfrm>
          <a:ln/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zh-TW" dirty="0">
                <a:ea typeface="新細明體" panose="02020500000000000000" pitchFamily="18" charset="-120"/>
              </a:rPr>
              <a:t>New add: HKALL items</a:t>
            </a:r>
            <a:endParaRPr lang="zh-TW" altLang="zh-TW" dirty="0">
              <a:ea typeface="新細明體" panose="02020500000000000000" pitchFamily="18" charset="-120"/>
            </a:endParaRPr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6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6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6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6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6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6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6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6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60405020304" pitchFamily="18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51E1DA-7925-4E3A-9D09-AA895F564103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" panose="0202060306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altLang="zh-TW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6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417935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-282575" y="815975"/>
            <a:ext cx="7261225" cy="4084638"/>
          </a:xfrm>
          <a:ln/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dirty="0">
              <a:ea typeface="新細明體" panose="02020500000000000000" pitchFamily="18" charset="-120"/>
            </a:endParaRPr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1pPr>
            <a:lvl2pPr marL="742950" indent="-285750" defTabSz="4572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2pPr>
            <a:lvl3pPr marL="1143000" indent="-228600" defTabSz="4572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3pPr>
            <a:lvl4pPr marL="1600200" indent="-228600" defTabSz="4572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4pPr>
            <a:lvl5pPr marL="2057400" indent="-228600" defTabSz="4572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6E1338-0619-4407-A209-848562849355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anose="0202060306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altLang="zh-TW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anose="0202060306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687587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-282575" y="815975"/>
            <a:ext cx="7261225" cy="4084638"/>
          </a:xfrm>
          <a:ln/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4618882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-282575" y="815975"/>
            <a:ext cx="7261225" cy="4084638"/>
          </a:xfrm>
          <a:ln/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dirty="0">
              <a:ea typeface="新細明體" panose="02020500000000000000" pitchFamily="18" charset="-120"/>
            </a:endParaRPr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1pPr>
            <a:lvl2pPr marL="742950" indent="-285750" defTabSz="4572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2pPr>
            <a:lvl3pPr marL="1143000" indent="-228600" defTabSz="4572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3pPr>
            <a:lvl4pPr marL="1600200" indent="-228600" defTabSz="4572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4pPr>
            <a:lvl5pPr marL="2057400" indent="-228600" defTabSz="4572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9pPr>
          </a:lstStyle>
          <a:p>
            <a:pPr marL="0" marR="0" lvl="0" indent="0" algn="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EFD603E-E60F-40EA-8FED-2EC6A4A577FF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anose="0202060306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altLang="zh-TW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anose="0202060306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366366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-282575" y="815975"/>
            <a:ext cx="7261225" cy="4084638"/>
          </a:xfrm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dirty="0"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401526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282575" y="815975"/>
            <a:ext cx="7261225" cy="4084638"/>
          </a:xfrm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zh-TW" dirty="0"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4616476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-282575" y="815975"/>
            <a:ext cx="7261225" cy="4084638"/>
          </a:xfrm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dirty="0"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3414177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282575" y="815975"/>
            <a:ext cx="7261225" cy="4084638"/>
          </a:xfrm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zh-TW" dirty="0"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4356292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282575" y="815975"/>
            <a:ext cx="7261225" cy="4084638"/>
          </a:xfrm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zh-TW" dirty="0"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7203100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B9B074-E0AE-4924-A003-48054DB2F16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287755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DDA1C7-6EF4-446F-AE3F-6978C001D82F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01154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-282575" y="815975"/>
            <a:ext cx="7261225" cy="4084638"/>
          </a:xfrm>
          <a:ln/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 dirty="0">
              <a:ea typeface="新細明體" panose="02020500000000000000" pitchFamily="18" charset="-120"/>
            </a:endParaRPr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1pPr>
            <a:lvl2pPr marL="736600" indent="-282575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2pPr>
            <a:lvl3pPr marL="1133475" indent="-225425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3pPr>
            <a:lvl4pPr marL="1587500" indent="-225425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4pPr>
            <a:lvl5pPr marL="2039938" indent="-225425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5pPr>
            <a:lvl6pPr marL="2497138" indent="-2254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6pPr>
            <a:lvl7pPr marL="2954338" indent="-2254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7pPr>
            <a:lvl8pPr marL="3411538" indent="-2254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8pPr>
            <a:lvl9pPr marL="3868738" indent="-2254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B87E0E0-3028-4A6F-B750-0D84B0A15881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anose="0202060306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altLang="zh-TW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anose="0202060306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001172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282575" y="815975"/>
            <a:ext cx="7261225" cy="4084638"/>
          </a:xfrm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zh-TW" dirty="0"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0501641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-282575" y="815975"/>
            <a:ext cx="7261225" cy="4084638"/>
          </a:xfrm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zh-TW" altLang="en-US" dirty="0">
                <a:ea typeface="+mn-ea"/>
              </a:rPr>
              <a:t>如要更改頁面內容，請先點擊頁面，將已選取的透明方塊移走以進行修改，修改完成後再把方塊移回原位。</a:t>
            </a:r>
            <a:endParaRPr lang="zh-TW" altLang="zh-TW" dirty="0">
              <a:ea typeface="新細明體" panose="02020500000000000000" pitchFamily="18" charset="-120"/>
            </a:endParaRPr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6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6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6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6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6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6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6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6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60405020304" pitchFamily="18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D7166C-9F0A-4807-B309-EEC587FD279E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" panose="0202060306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altLang="zh-TW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6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032189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-282575" y="815975"/>
            <a:ext cx="7261225" cy="4084638"/>
          </a:xfrm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TW" altLang="en-US" dirty="0">
                <a:ea typeface="+mn-ea"/>
              </a:rPr>
              <a:t>如要更改頁面內容，請先點擊頁面，將已選取的透明方塊移走以進行修改，修改完成後再把方塊移回原位。</a:t>
            </a:r>
            <a:endParaRPr lang="zh-TW" altLang="zh-TW" dirty="0">
              <a:ea typeface="新細明體" panose="02020500000000000000" pitchFamily="18" charset="-120"/>
            </a:endParaRPr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6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6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6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6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6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6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6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6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60405020304" pitchFamily="18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5B9E13-967A-4E0A-86C3-08BEC6FD600A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" panose="0202060306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altLang="zh-TW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6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867465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zh-TW" altLang="en-US" dirty="0">
                <a:ea typeface="+mn-ea"/>
              </a:rPr>
              <a:t>如要更改頁面內容，請先點擊頁面，將已選取的透明方塊移走以進行修改，修改完成後再把方塊移回原位。</a:t>
            </a:r>
            <a:endParaRPr lang="zh-TW" altLang="zh-TW" dirty="0">
              <a:ea typeface="新細明體" panose="02020500000000000000" pitchFamily="18" charset="-120"/>
            </a:endParaRPr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F2F054C-2BB8-4953-8AC8-38CAEEC24EB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anose="0202060306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altLang="zh-TW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anose="0202060306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27734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282575" y="815975"/>
            <a:ext cx="7261225" cy="4084638"/>
          </a:xfrm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zh-TW" dirty="0"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3520221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282575" y="815975"/>
            <a:ext cx="7261225" cy="4084638"/>
          </a:xfrm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zh-TW" dirty="0"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6407973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282575" y="815975"/>
            <a:ext cx="7261225" cy="4084638"/>
          </a:xfrm>
          <a:ln/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zh-TW" dirty="0"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5827848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-282575" y="815975"/>
            <a:ext cx="7261225" cy="4084638"/>
          </a:xfrm>
          <a:ln/>
        </p:spPr>
      </p:sp>
      <p:sp>
        <p:nvSpPr>
          <p:cNvPr id="727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5514037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-282575" y="815975"/>
            <a:ext cx="7261225" cy="4084638"/>
          </a:xfrm>
          <a:ln/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zh-TW"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1937710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-282575" y="815975"/>
            <a:ext cx="7261225" cy="4084638"/>
          </a:xfrm>
          <a:ln/>
        </p:spPr>
      </p:sp>
      <p:sp>
        <p:nvSpPr>
          <p:cNvPr id="7680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8968998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282575" y="815975"/>
            <a:ext cx="7261225" cy="4084638"/>
          </a:xfrm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zh-TW" dirty="0"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3627884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-282575" y="815975"/>
            <a:ext cx="7261225" cy="4084638"/>
          </a:xfrm>
          <a:ln/>
        </p:spPr>
      </p:sp>
      <p:sp>
        <p:nvSpPr>
          <p:cNvPr id="798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dirty="0">
              <a:ea typeface="新細明體" panose="02020500000000000000" pitchFamily="18" charset="-120"/>
            </a:endParaRPr>
          </a:p>
        </p:txBody>
      </p:sp>
      <p:sp>
        <p:nvSpPr>
          <p:cNvPr id="798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A17015C-A201-4ED2-BF12-C68715329163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anose="0202060306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n-US" altLang="zh-TW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anose="0202060306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653193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DDA1C7-6EF4-446F-AE3F-6978C001D82F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70661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DDA1C7-6EF4-446F-AE3F-6978C001D82F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04122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-282575" y="815975"/>
            <a:ext cx="7261225" cy="4084638"/>
          </a:xfrm>
          <a:ln/>
        </p:spPr>
      </p:sp>
      <p:sp>
        <p:nvSpPr>
          <p:cNvPr id="839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dirty="0">
              <a:ea typeface="新細明體" panose="02020500000000000000" pitchFamily="18" charset="-120"/>
            </a:endParaRPr>
          </a:p>
        </p:txBody>
      </p:sp>
      <p:sp>
        <p:nvSpPr>
          <p:cNvPr id="839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" panose="02020603060405020304" pitchFamily="18" charset="0"/>
                <a:ea typeface="新細明體" panose="02020500000000000000" pitchFamily="18" charset="-12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F6D3562-5EEC-43B2-BE11-3156E12CABE1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anose="0202060306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en-US" altLang="zh-TW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anose="0202060306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7374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282575" y="815975"/>
            <a:ext cx="7261225" cy="4084638"/>
          </a:xfrm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zh-TW" dirty="0"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00119852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3D4AEE2-255A-44CD-8D75-F44900269A34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en-US" altLang="zh-TW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8014092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H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DDA1C7-6EF4-446F-AE3F-6978C001D82F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7993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282575" y="815975"/>
            <a:ext cx="7261225" cy="4084638"/>
          </a:xfrm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zh-TW" dirty="0"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530082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DDA1C7-6EF4-446F-AE3F-6978C001D82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1680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282575" y="815975"/>
            <a:ext cx="7261225" cy="4084638"/>
          </a:xfrm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en-US" dirty="0"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543806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282575" y="815975"/>
            <a:ext cx="7261225" cy="4084638"/>
          </a:xfrm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zh-TW" dirty="0"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14229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A2250-27B1-491F-929A-AE5CB50FA5C5}" type="datetime1">
              <a:rPr lang="en-US" smtClean="0"/>
              <a:t>11/8/2026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EDUHK Library 202020202020Orientation 2025/2026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8CE8C-4BD1-499A-8B92-D8C2E70A69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9426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263D1-8FFA-4F62-B6EF-C1AE7D58EFEE}" type="datetime1">
              <a:rPr lang="en-US" smtClean="0"/>
              <a:t>11/8/2026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EDUHK Library 202020202020Orientation 2025/2026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8CE8C-4BD1-499A-8B92-D8C2E70A69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218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1EFF4-D851-405E-A982-F92BACB5186F}" type="datetime1">
              <a:rPr lang="en-US" smtClean="0"/>
              <a:t>11/8/2026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EDUHK Library 202020202020Orientation 2025/2026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8CE8C-4BD1-499A-8B92-D8C2E70A69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3504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914400" y="609600"/>
            <a:ext cx="10363200" cy="5486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E2FC75-7DF1-483E-8509-781E41E3BCB0}" type="datetime1">
              <a:rPr lang="en-US" altLang="zh-TW" smtClean="0"/>
              <a:t>11/8/2026</a:t>
            </a:fld>
            <a:endParaRPr lang="en-US" altLang="zh-TW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EDUHK Library 202020202020Orientation 2025/2026</a:t>
            </a:r>
            <a:endParaRPr lang="en-US" altLang="zh-TW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3AD5B5-B691-41E3-BCB7-F8BAB1E7D555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464302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7AABD-F15A-4A14-89FD-90E07F6136A9}" type="datetime1">
              <a:rPr lang="en-US" smtClean="0"/>
              <a:t>11/8/2026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EDUHK Library 202020202020Orientation 2025/2026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8CE8C-4BD1-499A-8B92-D8C2E70A69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677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38E49-6669-4157-ADB9-B9006D369483}" type="datetime1">
              <a:rPr lang="en-US" smtClean="0"/>
              <a:t>11/8/2026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EDUHK Library 202020202020Orientation 2025/2026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8CE8C-4BD1-499A-8B92-D8C2E70A69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7168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193E2-5E08-471A-BD72-2A84F6066AE5}" type="datetime1">
              <a:rPr lang="en-US" smtClean="0"/>
              <a:t>11/8/2026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EDUHK Library 202020202020Orientation 2025/2026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8CE8C-4BD1-499A-8B92-D8C2E70A69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2902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30461-2CC3-44C2-AD86-894E0312F3C6}" type="datetime1">
              <a:rPr lang="en-US" smtClean="0"/>
              <a:t>11/8/2026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EDUHK Library 202020202020Orientation 2025/2026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8CE8C-4BD1-499A-8B92-D8C2E70A69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4256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9F824-FF7C-4EC8-B9AA-7234939F7008}" type="datetime1">
              <a:rPr lang="en-US" smtClean="0"/>
              <a:t>11/8/2026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EDUHK Library 202020202020Orientation 2025/2026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8CE8C-4BD1-499A-8B92-D8C2E70A69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005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26A80-DC40-4F66-A4AD-B967125EE42A}" type="datetime1">
              <a:rPr lang="en-US" smtClean="0"/>
              <a:t>11/8/2026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EDUHK Library 202020202020Orientation 2025/2026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8CE8C-4BD1-499A-8B92-D8C2E70A69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8026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CCFDA-A213-4A37-90B7-117855F85A7D}" type="datetime1">
              <a:rPr lang="en-US" smtClean="0"/>
              <a:t>11/8/2026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EDUHK Library 202020202020Orientation 2025/2026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8CE8C-4BD1-499A-8B92-D8C2E70A69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4198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A5DC1-2CB4-44DE-8328-44BBA7EED034}" type="datetime1">
              <a:rPr lang="en-US" smtClean="0"/>
              <a:t>11/8/2026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EDUHK Library 202020202020Orientation 2025/2026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8CE8C-4BD1-499A-8B92-D8C2E70A69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709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0EE423-E9DB-4BE3-96F3-7B0316F4412F}" type="datetime1">
              <a:rPr lang="en-US" smtClean="0"/>
              <a:t>11/8/2026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EDUHK Library 202020202020Orientation 2025/2026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D8CE8C-4BD1-499A-8B92-D8C2E70A69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7289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17/06/relationships/model3d" Target="../media/model3d1.glb"/><Relationship Id="rId7" Type="http://schemas.microsoft.com/office/2007/relationships/hdphoto" Target="../media/hdphoto8.wdp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33.jpe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9.wdp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4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11.wdp"/><Relationship Id="rId5" Type="http://schemas.openxmlformats.org/officeDocument/2006/relationships/image" Target="../media/image39.png"/><Relationship Id="rId4" Type="http://schemas.openxmlformats.org/officeDocument/2006/relationships/image" Target="../media/image3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12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3.png"/><Relationship Id="rId4" Type="http://schemas.microsoft.com/office/2007/relationships/hdphoto" Target="../media/hdphoto13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17.xml"/><Relationship Id="rId4" Type="http://schemas.openxmlformats.org/officeDocument/2006/relationships/image" Target="../media/image4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4" Type="http://schemas.microsoft.com/office/2007/relationships/hdphoto" Target="../media/hdphoto14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49.xml"/><Relationship Id="rId13" Type="http://schemas.openxmlformats.org/officeDocument/2006/relationships/slide" Target="slide42.xml"/><Relationship Id="rId3" Type="http://schemas.openxmlformats.org/officeDocument/2006/relationships/slide" Target="slide19.xml"/><Relationship Id="rId7" Type="http://schemas.openxmlformats.org/officeDocument/2006/relationships/slide" Target="slide41.xml"/><Relationship Id="rId12" Type="http://schemas.openxmlformats.org/officeDocument/2006/relationships/slide" Target="slide37.xml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8.xml"/><Relationship Id="rId11" Type="http://schemas.openxmlformats.org/officeDocument/2006/relationships/slide" Target="slide18.xml"/><Relationship Id="rId5" Type="http://schemas.openxmlformats.org/officeDocument/2006/relationships/slide" Target="slide35.xml"/><Relationship Id="rId10" Type="http://schemas.openxmlformats.org/officeDocument/2006/relationships/slide" Target="slide6.xml"/><Relationship Id="rId4" Type="http://schemas.openxmlformats.org/officeDocument/2006/relationships/slide" Target="slide32.xml"/><Relationship Id="rId9" Type="http://schemas.openxmlformats.org/officeDocument/2006/relationships/slide" Target="slide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b.eduhk.hk/access-borrowing/interlibrary-loan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b.eduhk.hk/about/policies-regulations/regulations#4.7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microsoft.com/office/2007/relationships/hdphoto" Target="../media/hdphoto4.wdp"/><Relationship Id="rId4" Type="http://schemas.openxmlformats.org/officeDocument/2006/relationships/image" Target="../media/image5.png"/><Relationship Id="rId9" Type="http://schemas.microsoft.com/office/2007/relationships/hdphoto" Target="../media/hdphoto5.wdp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56.png"/><Relationship Id="rId4" Type="http://schemas.openxmlformats.org/officeDocument/2006/relationships/notesSlide" Target="../notesSlides/notesSlide3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microsoft.com/office/2007/relationships/hdphoto" Target="../media/hdphoto4.wdp"/><Relationship Id="rId9" Type="http://schemas.microsoft.com/office/2007/relationships/hdphoto" Target="../media/hdphoto15.wdp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sv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9.png"/><Relationship Id="rId7" Type="http://schemas.openxmlformats.org/officeDocument/2006/relationships/image" Target="../media/image73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2.png"/><Relationship Id="rId5" Type="http://schemas.openxmlformats.org/officeDocument/2006/relationships/image" Target="../media/image71.jpeg"/><Relationship Id="rId4" Type="http://schemas.openxmlformats.org/officeDocument/2006/relationships/image" Target="../media/image70.jpeg"/><Relationship Id="rId9" Type="http://schemas.openxmlformats.org/officeDocument/2006/relationships/image" Target="../media/image7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" Target="slide3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slide" Target="slide42.xml"/><Relationship Id="rId4" Type="http://schemas.openxmlformats.org/officeDocument/2006/relationships/slide" Target="slide41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3" Type="http://schemas.openxmlformats.org/officeDocument/2006/relationships/hyperlink" Target="https://www.lib.eduhk.hk/access-borrowing/julac-library-cards" TargetMode="External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jpeg"/><Relationship Id="rId11" Type="http://schemas.openxmlformats.org/officeDocument/2006/relationships/slide" Target="slide40.xml"/><Relationship Id="rId5" Type="http://schemas.openxmlformats.org/officeDocument/2006/relationships/image" Target="../media/image70.jpeg"/><Relationship Id="rId10" Type="http://schemas.openxmlformats.org/officeDocument/2006/relationships/image" Target="../media/image75.png"/><Relationship Id="rId4" Type="http://schemas.openxmlformats.org/officeDocument/2006/relationships/image" Target="../media/image69.png"/><Relationship Id="rId9" Type="http://schemas.openxmlformats.org/officeDocument/2006/relationships/image" Target="../media/image7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9.png"/><Relationship Id="rId7" Type="http://schemas.openxmlformats.org/officeDocument/2006/relationships/image" Target="../media/image78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png"/><Relationship Id="rId11" Type="http://schemas.openxmlformats.org/officeDocument/2006/relationships/slide" Target="slide42.xml"/><Relationship Id="rId5" Type="http://schemas.openxmlformats.org/officeDocument/2006/relationships/image" Target="../media/image77.png"/><Relationship Id="rId10" Type="http://schemas.openxmlformats.org/officeDocument/2006/relationships/image" Target="../media/image79.png"/><Relationship Id="rId4" Type="http://schemas.openxmlformats.org/officeDocument/2006/relationships/image" Target="../media/image76.jpeg"/><Relationship Id="rId9" Type="http://schemas.openxmlformats.org/officeDocument/2006/relationships/image" Target="../media/image7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b.eduhk.hk/access-borrowing/julac-library-cards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4" Type="http://schemas.openxmlformats.org/officeDocument/2006/relationships/slide" Target="slide4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b.eduhk.hk/teaching-learning-support/workshop-materials#Skills" TargetMode="Externa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7" Type="http://schemas.openxmlformats.org/officeDocument/2006/relationships/image" Target="../media/image93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jpeg"/><Relationship Id="rId3" Type="http://schemas.openxmlformats.org/officeDocument/2006/relationships/image" Target="../media/image94.png"/><Relationship Id="rId7" Type="http://schemas.openxmlformats.org/officeDocument/2006/relationships/image" Target="../media/image98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7.svg"/><Relationship Id="rId5" Type="http://schemas.openxmlformats.org/officeDocument/2006/relationships/image" Target="../media/image96.png"/><Relationship Id="rId10" Type="http://schemas.openxmlformats.org/officeDocument/2006/relationships/image" Target="../media/image101.svg"/><Relationship Id="rId4" Type="http://schemas.openxmlformats.org/officeDocument/2006/relationships/image" Target="../media/image95.png"/><Relationship Id="rId9" Type="http://schemas.openxmlformats.org/officeDocument/2006/relationships/image" Target="../media/image10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hyperlink" Target="https://sms.lib.eduhk.hk/" TargetMode="Externa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b.eduhk.hk/about/policies-regulations/regulations" TargetMode="Externa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5.jpeg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b.eduhk.hk/files/vrprojects/libtour/" TargetMode="External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7.png"/><Relationship Id="rId5" Type="http://schemas.openxmlformats.org/officeDocument/2006/relationships/hyperlink" Target="https://www.lib.eduhk.hk/files/library-handbook/eng/mobile/index.html" TargetMode="External"/><Relationship Id="rId4" Type="http://schemas.openxmlformats.org/officeDocument/2006/relationships/image" Target="../media/image106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0.PNG"/><Relationship Id="rId4" Type="http://schemas.openxmlformats.org/officeDocument/2006/relationships/image" Target="../media/image109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3" Type="http://schemas.microsoft.com/office/2007/relationships/hdphoto" Target="../media/hdphoto16.wdp"/><Relationship Id="rId7" Type="http://schemas.openxmlformats.org/officeDocument/2006/relationships/image" Target="../media/image115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4.png"/><Relationship Id="rId5" Type="http://schemas.openxmlformats.org/officeDocument/2006/relationships/image" Target="../media/image113.png"/><Relationship Id="rId10" Type="http://schemas.openxmlformats.org/officeDocument/2006/relationships/image" Target="../media/image117.jpeg"/><Relationship Id="rId4" Type="http://schemas.openxmlformats.org/officeDocument/2006/relationships/image" Target="../media/image112.png"/><Relationship Id="rId9" Type="http://schemas.microsoft.com/office/2007/relationships/hdphoto" Target="../media/hdphoto17.wdp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15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microsoft.com/office/2007/relationships/hdphoto" Target="../media/hdphoto6.wdp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6F7BF42-0306-49A3-54F6-1BEE4699E849}"/>
              </a:ext>
            </a:extLst>
          </p:cNvPr>
          <p:cNvSpPr txBox="1"/>
          <p:nvPr/>
        </p:nvSpPr>
        <p:spPr>
          <a:xfrm>
            <a:off x="3141957" y="1619275"/>
            <a:ext cx="10365314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800" dirty="0">
                <a:solidFill>
                  <a:schemeClr val="bg1"/>
                </a:solidFill>
                <a:latin typeface="Impact" panose="020B0806030902050204" pitchFamily="34" charset="0"/>
                <a:ea typeface="Noto Sans JP DemiLight" panose="020B0200000000000000" pitchFamily="34" charset="-128"/>
                <a:cs typeface="Tahoma" panose="020B0604030504040204" pitchFamily="34" charset="0"/>
              </a:rPr>
              <a:t>ORIENTATION</a:t>
            </a:r>
            <a:endParaRPr lang="en-US" sz="13800" dirty="0">
              <a:solidFill>
                <a:schemeClr val="bg1"/>
              </a:solidFill>
            </a:endParaRPr>
          </a:p>
        </p:txBody>
      </p:sp>
      <p:pic>
        <p:nvPicPr>
          <p:cNvPr id="4" name="Picture 3" descr="A model of a building&#10;&#10;AI-generated content may be incorrect.">
            <a:extLst>
              <a:ext uri="{FF2B5EF4-FFF2-40B4-BE49-F238E27FC236}">
                <a16:creationId xmlns:a16="http://schemas.microsoft.com/office/drawing/2014/main" id="{DB3DEB96-EF0D-8C5A-90FC-8842A8EF5D0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1447083">
            <a:off x="-696224" y="2710153"/>
            <a:ext cx="9896029" cy="5434490"/>
          </a:xfrm>
          <a:prstGeom prst="rect">
            <a:avLst/>
          </a:prstGeom>
          <a:noFill/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70F7BF16-1D96-EF04-5000-A3E70D5DEC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5234" y="274319"/>
            <a:ext cx="7013448" cy="3560947"/>
          </a:xfrm>
        </p:spPr>
        <p:txBody>
          <a:bodyPr anchor="t">
            <a:normAutofit/>
          </a:bodyPr>
          <a:lstStyle/>
          <a:p>
            <a:pPr algn="l"/>
            <a:r>
              <a:rPr lang="en-US" sz="13800" dirty="0">
                <a:solidFill>
                  <a:schemeClr val="bg1"/>
                </a:solidFill>
                <a:latin typeface="Impact" panose="020B0806030902050204" pitchFamily="34" charset="0"/>
                <a:ea typeface="Noto Sans JP DemiLight" panose="020B0200000000000000" pitchFamily="34" charset="-128"/>
                <a:cs typeface="Tahoma" panose="020B0604030504040204" pitchFamily="34" charset="0"/>
              </a:rPr>
              <a:t>LIBRARY</a:t>
            </a:r>
            <a:endParaRPr lang="en-US" sz="9600" dirty="0">
              <a:solidFill>
                <a:schemeClr val="bg1"/>
              </a:solidFill>
              <a:latin typeface="Impact" panose="020B0806030902050204" pitchFamily="34" charset="0"/>
              <a:ea typeface="Noto Sans JP DemiLight" panose="020B0200000000000000" pitchFamily="34" charset="-128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15DC54A-525B-BAA0-4EBD-9C6237EF5892}"/>
              </a:ext>
            </a:extLst>
          </p:cNvPr>
          <p:cNvSpPr txBox="1"/>
          <p:nvPr/>
        </p:nvSpPr>
        <p:spPr>
          <a:xfrm>
            <a:off x="9315739" y="3542879"/>
            <a:ext cx="27559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TW" sz="3200" dirty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2026/2027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2054" name="Picture 6" descr="EdUHK Library">
            <a:extLst>
              <a:ext uri="{FF2B5EF4-FFF2-40B4-BE49-F238E27FC236}">
                <a16:creationId xmlns:a16="http://schemas.microsoft.com/office/drawing/2014/main" id="{23A0F4C9-B5E2-5AC7-919B-3906ABA0A7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biLevel thresh="5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5996064"/>
            <a:ext cx="2436766" cy="538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EdUHK">
            <a:extLst>
              <a:ext uri="{FF2B5EF4-FFF2-40B4-BE49-F238E27FC236}">
                <a16:creationId xmlns:a16="http://schemas.microsoft.com/office/drawing/2014/main" id="{BF111436-309E-AB4D-73D2-27D36423A9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duotone>
              <a:schemeClr val="bg2">
                <a:shade val="45000"/>
                <a:satMod val="135000"/>
              </a:schemeClr>
              <a:prstClr val="white"/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8045"/>
                    </a14:imgEffect>
                    <a14:imgEffect>
                      <a14:saturation sat="35100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5871206"/>
            <a:ext cx="2140156" cy="663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49473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id="{4FE603E6-D266-507F-F50D-7A6585FB0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8CE8C-4BD1-499A-8B92-D8C2E70A696F}" type="slidenum">
              <a:rPr lang="en-US" smtClean="0"/>
              <a:t>10</a:t>
            </a:fld>
            <a:endParaRPr lang="en-US" dirty="0"/>
          </a:p>
        </p:txBody>
      </p:sp>
      <p:sp>
        <p:nvSpPr>
          <p:cNvPr id="2" name="Text Box 2">
            <a:extLst>
              <a:ext uri="{FF2B5EF4-FFF2-40B4-BE49-F238E27FC236}">
                <a16:creationId xmlns:a16="http://schemas.microsoft.com/office/drawing/2014/main" id="{9B57E77F-1CA0-3B29-659A-3E8E3ADB3A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073" y="2554069"/>
            <a:ext cx="2740025" cy="33855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LP/F – Open 24 Hours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E2E1323-F558-92EF-7881-B5FB4E33F7B4}"/>
              </a:ext>
            </a:extLst>
          </p:cNvPr>
          <p:cNvSpPr/>
          <p:nvPr/>
        </p:nvSpPr>
        <p:spPr>
          <a:xfrm>
            <a:off x="612760" y="3587450"/>
            <a:ext cx="483813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Located on LP/F of MMW Library, EI Hub provides a co-working space for students who are carrying out projects or starting their own businesses. EI Hub opens 24 hours and is available for advance online booking by EdUHK students.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BA3E049-5386-57F5-9416-0DF3FDE0B237}"/>
              </a:ext>
            </a:extLst>
          </p:cNvPr>
          <p:cNvSpPr txBox="1"/>
          <p:nvPr/>
        </p:nvSpPr>
        <p:spPr>
          <a:xfrm>
            <a:off x="678073" y="478086"/>
            <a:ext cx="4304746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Noto Sans KR Black" panose="020B0200000000000000" pitchFamily="34" charset="-128"/>
                <a:cs typeface="Tahoma" panose="020B0604030504040204" pitchFamily="34" charset="0"/>
              </a:rPr>
              <a:t>FACILITIES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40FAAD6-550B-036A-A9B5-6EB45F61A7D8}"/>
              </a:ext>
            </a:extLst>
          </p:cNvPr>
          <p:cNvSpPr txBox="1"/>
          <p:nvPr/>
        </p:nvSpPr>
        <p:spPr>
          <a:xfrm>
            <a:off x="612760" y="2001915"/>
            <a:ext cx="43047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Bold" panose="020B0502040204020203" pitchFamily="34" charset="0"/>
                <a:ea typeface="Noto Sans KR Black" panose="020B0200000000000000" pitchFamily="34" charset="-128"/>
                <a:cs typeface="Tahoma" panose="020B0604030504040204" pitchFamily="34" charset="0"/>
              </a:rPr>
              <a:t>EI Hub </a:t>
            </a:r>
          </a:p>
        </p:txBody>
      </p:sp>
      <p:pic>
        <p:nvPicPr>
          <p:cNvPr id="5" name="Picture 4" descr="A room with many chairs and tables&#10;&#10;AI-generated content may be incorrect.">
            <a:extLst>
              <a:ext uri="{FF2B5EF4-FFF2-40B4-BE49-F238E27FC236}">
                <a16:creationId xmlns:a16="http://schemas.microsoft.com/office/drawing/2014/main" id="{740F82C6-6EB3-43A8-931B-BF77E9A2EF6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0328" y="2001915"/>
            <a:ext cx="5867152" cy="3300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7344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" name="3D Model 2" descr="Breakdancer">
                <a:extLst>
                  <a:ext uri="{FF2B5EF4-FFF2-40B4-BE49-F238E27FC236}">
                    <a16:creationId xmlns:a16="http://schemas.microsoft.com/office/drawing/2014/main" id="{186CD72F-5E26-70AA-A366-3C6CE406FB11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815151294"/>
                  </p:ext>
                </p:extLst>
              </p:nvPr>
            </p:nvGraphicFramePr>
            <p:xfrm>
              <a:off x="5568033" y="436041"/>
              <a:ext cx="5990787" cy="6090394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5990787" cy="6090394"/>
                    </a:xfrm>
                    <a:prstGeom prst="rect">
                      <a:avLst/>
                    </a:prstGeom>
                    <a:effectLst>
                      <a:outerShdw dist="38100" dir="10800000" sx="1000" sy="1000" algn="r" rotWithShape="0">
                        <a:prstClr val="black"/>
                      </a:outerShdw>
                    </a:effectLst>
                  </am3d:spPr>
                  <am3d:camera>
                    <am3d:pos x="0" y="0" z="69726958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4028945" d="1000000"/>
                    <am3d:preTrans dx="-88360" dy="-14363778" dz="-611485"/>
                    <am3d:scale>
                      <am3d:sx n="1000000" d="1000000"/>
                      <am3d:sy n="1000000" d="1000000"/>
                      <am3d:sz n="1000000" d="1000000"/>
                    </am3d:scale>
                    <am3d:rot ax="563540" ay="-2733069" az="-404075"/>
                    <am3d:postTrans dx="0" dy="0" dz="0"/>
                  </am3d:trans>
                  <am3d:raster rName="Office3DRenderer" rVer="16.0.8326">
                    <am3d:blip r:embed="rId4"/>
                  </am3d:raster>
                  <am3d:extLs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727741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" name="3D Model 2" descr="Breakdancer">
                <a:extLst>
                  <a:ext uri="{FF2B5EF4-FFF2-40B4-BE49-F238E27FC236}">
                    <a16:creationId xmlns:a16="http://schemas.microsoft.com/office/drawing/2014/main" id="{186CD72F-5E26-70AA-A366-3C6CE406FB1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568033" y="436041"/>
                <a:ext cx="5990787" cy="6090394"/>
              </a:xfrm>
              <a:prstGeom prst="rect">
                <a:avLst/>
              </a:prstGeom>
              <a:effectLst>
                <a:outerShdw dist="38100" dir="10800000" sx="1000" sy="1000" algn="r" rotWithShape="0">
                  <a:prstClr val="black"/>
                </a:outerShdw>
              </a:effectLst>
            </p:spPr>
          </p:pic>
        </mc:Fallback>
      </mc:AlternateContent>
      <p:sp>
        <p:nvSpPr>
          <p:cNvPr id="28" name="Slide Number Placeholder 2">
            <a:extLst>
              <a:ext uri="{FF2B5EF4-FFF2-40B4-BE49-F238E27FC236}">
                <a16:creationId xmlns:a16="http://schemas.microsoft.com/office/drawing/2014/main" id="{1EBE616B-1EFE-4F49-9E05-96F6CE1E7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3AD5B5-B691-41E3-BCB7-F8BAB1E7D555}" type="slidenum">
              <a:rPr kumimoji="0" lang="zh-TW" altLang="en-US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altLang="zh-TW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C2E4D3C-5523-4F46-D639-E0F6FC9149F2}"/>
              </a:ext>
            </a:extLst>
          </p:cNvPr>
          <p:cNvSpPr txBox="1"/>
          <p:nvPr/>
        </p:nvSpPr>
        <p:spPr>
          <a:xfrm>
            <a:off x="633179" y="2647936"/>
            <a:ext cx="493485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Bold" panose="020B0502040204020203" pitchFamily="34" charset="0"/>
                <a:ea typeface="Noto Sans KR Black" panose="020B0200000000000000" pitchFamily="34" charset="-128"/>
                <a:cs typeface="Tahoma" panose="020B0604030504040204" pitchFamily="34" charset="0"/>
              </a:rPr>
              <a:t>FUTURE CLASSROOMS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38E30D0-649C-E18C-03EE-8607E496DC04}"/>
              </a:ext>
            </a:extLst>
          </p:cNvPr>
          <p:cNvSpPr txBox="1"/>
          <p:nvPr/>
        </p:nvSpPr>
        <p:spPr>
          <a:xfrm>
            <a:off x="669460" y="3977173"/>
            <a:ext cx="472816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200" dirty="0">
                <a:latin typeface="+mj-lt"/>
              </a:rPr>
              <a:t>Jointly developed by </a:t>
            </a:r>
            <a:r>
              <a:rPr lang="en-US" sz="1200" dirty="0" err="1">
                <a:latin typeface="+mj-lt"/>
              </a:rPr>
              <a:t>EdUHK</a:t>
            </a:r>
            <a:r>
              <a:rPr lang="en-US" sz="1200" dirty="0">
                <a:latin typeface="+mj-lt"/>
              </a:rPr>
              <a:t> units and experts, eight Future Classrooms were built in </a:t>
            </a:r>
            <a:r>
              <a:rPr lang="en-US" sz="1200" dirty="0" err="1">
                <a:latin typeface="+mj-lt"/>
              </a:rPr>
              <a:t>Mong</a:t>
            </a:r>
            <a:r>
              <a:rPr lang="en-US" sz="1200" dirty="0">
                <a:latin typeface="+mj-lt"/>
              </a:rPr>
              <a:t> Man Wai Library between 2018 and 2021. Designed for evolving pedagogy and IT trends, they offer students and staff innovative teaching and learning experiences with cutting-edge technologies.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930B6F8-1602-DA95-4CEE-F1412C38CAC1}"/>
              </a:ext>
            </a:extLst>
          </p:cNvPr>
          <p:cNvSpPr txBox="1"/>
          <p:nvPr/>
        </p:nvSpPr>
        <p:spPr>
          <a:xfrm>
            <a:off x="726485" y="2334004"/>
            <a:ext cx="1257552" cy="3139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Noto Sans KR Black" panose="020B0200000000000000" pitchFamily="34" charset="-128"/>
                <a:cs typeface="Tahoma" panose="020B0604030504040204" pitchFamily="34" charset="0"/>
              </a:rPr>
              <a:t>HIGHLIGHTS</a:t>
            </a:r>
          </a:p>
        </p:txBody>
      </p:sp>
      <p:pic>
        <p:nvPicPr>
          <p:cNvPr id="4" name="Picture 3" descr="A close up of a robotic arm&#10;&#10;AI-generated content may be incorrect.">
            <a:extLst>
              <a:ext uri="{FF2B5EF4-FFF2-40B4-BE49-F238E27FC236}">
                <a16:creationId xmlns:a16="http://schemas.microsoft.com/office/drawing/2014/main" id="{48E8C05C-3959-6E9B-6EF8-BF01638C337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67155" y="-1"/>
            <a:ext cx="2587924" cy="20358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57B05A8-C6AE-C62C-E8E3-0A70B83147C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576" b="99697" l="9361" r="89498">
                        <a14:foregroundMark x1="32877" y1="82424" x2="28995" y2="98788"/>
                        <a14:foregroundMark x1="66667" y1="19091" x2="68493" y2="7576"/>
                        <a14:foregroundMark x1="54566" y1="91515" x2="51826" y2="97879"/>
                        <a14:foregroundMark x1="69178" y1="93939" x2="67580" y2="99091"/>
                        <a14:foregroundMark x1="49087" y1="97879" x2="48402" y2="996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5651" y="6055742"/>
            <a:ext cx="2664472" cy="2007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9510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33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45A75D83-F5E1-89D5-0DEC-6D7F2F7624FB}"/>
              </a:ext>
            </a:extLst>
          </p:cNvPr>
          <p:cNvSpPr txBox="1"/>
          <p:nvPr/>
        </p:nvSpPr>
        <p:spPr>
          <a:xfrm>
            <a:off x="6069545" y="4102807"/>
            <a:ext cx="264289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spcAft>
                <a:spcPts val="588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  <a:latin typeface="+mj-lt"/>
              </a:rPr>
              <a:t>Specially designed for creative arts</a:t>
            </a:r>
          </a:p>
          <a:p>
            <a:pPr marL="171450" indent="-171450">
              <a:spcAft>
                <a:spcPts val="588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  <a:latin typeface="+mj-lt"/>
              </a:rPr>
              <a:t>Professional audio-visual facilities for performance and recording</a:t>
            </a:r>
          </a:p>
          <a:p>
            <a:pPr marL="171450" indent="-171450">
              <a:spcAft>
                <a:spcPts val="588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  <a:latin typeface="+mj-lt"/>
              </a:rPr>
              <a:t>Moveable partition boards for zoning and artworks display, etc.</a:t>
            </a:r>
            <a:endParaRPr lang="en-US" sz="1200" b="1" dirty="0">
              <a:solidFill>
                <a:schemeClr val="tx1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Flowchart: Connector 10">
            <a:extLst>
              <a:ext uri="{FF2B5EF4-FFF2-40B4-BE49-F238E27FC236}">
                <a16:creationId xmlns:a16="http://schemas.microsoft.com/office/drawing/2014/main" id="{BA27D87B-5261-4C48-92E8-04015CE51F45}"/>
              </a:ext>
            </a:extLst>
          </p:cNvPr>
          <p:cNvSpPr/>
          <p:nvPr/>
        </p:nvSpPr>
        <p:spPr>
          <a:xfrm>
            <a:off x="6362845" y="2559900"/>
            <a:ext cx="82663" cy="82663"/>
          </a:xfrm>
          <a:prstGeom prst="flowChartConnector">
            <a:avLst/>
          </a:pr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1">
            <a:schemeClr val="accent3">
              <a:shade val="50000"/>
              <a:hueOff val="0"/>
              <a:satOff val="0"/>
              <a:lumOff val="14385"/>
              <a:alphaOff val="0"/>
            </a:schemeClr>
          </a:lnRef>
          <a:fillRef idx="3">
            <a:schemeClr val="accent3">
              <a:shade val="50000"/>
              <a:hueOff val="0"/>
              <a:satOff val="0"/>
              <a:lumOff val="14385"/>
              <a:alphaOff val="0"/>
            </a:schemeClr>
          </a:fillRef>
          <a:effectRef idx="2">
            <a:schemeClr val="accent3">
              <a:shade val="50000"/>
              <a:hueOff val="0"/>
              <a:satOff val="0"/>
              <a:lumOff val="14385"/>
              <a:alphaOff val="0"/>
            </a:schemeClr>
          </a:effectRef>
          <a:fontRef idx="minor">
            <a:schemeClr val="lt1"/>
          </a:fontRef>
        </p:style>
      </p:sp>
      <p:sp>
        <p:nvSpPr>
          <p:cNvPr id="28" name="Slide Number Placeholder 2">
            <a:extLst>
              <a:ext uri="{FF2B5EF4-FFF2-40B4-BE49-F238E27FC236}">
                <a16:creationId xmlns:a16="http://schemas.microsoft.com/office/drawing/2014/main" id="{1EBE616B-1EFE-4F49-9E05-96F6CE1E7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3AD5B5-B691-41E3-BCB7-F8BAB1E7D555}" type="slidenum">
              <a:rPr kumimoji="0" lang="zh-TW" altLang="en-US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altLang="zh-TW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00E040-FD34-4805-A062-C1FF60CA09A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16570" y="1728174"/>
            <a:ext cx="2679768" cy="179226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C21D761-92C6-46FA-A21F-87A259E8CB7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42405" y="1728175"/>
            <a:ext cx="2655383" cy="179226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E6F5ADF-FA1B-F62B-A7D4-4DC4857D3C8A}"/>
              </a:ext>
            </a:extLst>
          </p:cNvPr>
          <p:cNvSpPr txBox="1"/>
          <p:nvPr/>
        </p:nvSpPr>
        <p:spPr>
          <a:xfrm>
            <a:off x="3304704" y="3594538"/>
            <a:ext cx="2217028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22300">
              <a:lnSpc>
                <a:spcPct val="90000"/>
              </a:lnSpc>
              <a:spcBef>
                <a:spcPct val="0"/>
              </a:spcBef>
              <a:spcAft>
                <a:spcPts val="588"/>
              </a:spcAft>
              <a:defRPr/>
            </a:pPr>
            <a:r>
              <a:rPr lang="en-US" sz="1200" b="1" dirty="0">
                <a:solidFill>
                  <a:schemeClr val="tx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Future Primary &amp; Secondary Classroom (1/F)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5609BDF-CD1F-1FC6-270D-D5DE2AF50E8E}"/>
              </a:ext>
            </a:extLst>
          </p:cNvPr>
          <p:cNvSpPr txBox="1"/>
          <p:nvPr/>
        </p:nvSpPr>
        <p:spPr>
          <a:xfrm>
            <a:off x="6116570" y="3594538"/>
            <a:ext cx="246208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588"/>
              </a:spcAft>
            </a:pPr>
            <a:r>
              <a:rPr lang="en-US" sz="1200" b="1" dirty="0">
                <a:solidFill>
                  <a:schemeClr val="tx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Creative Arts Room (1/F)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0F8092C-F164-2AD7-A134-E8B5031FB185}"/>
              </a:ext>
            </a:extLst>
          </p:cNvPr>
          <p:cNvSpPr txBox="1"/>
          <p:nvPr/>
        </p:nvSpPr>
        <p:spPr>
          <a:xfrm>
            <a:off x="8787057" y="3594538"/>
            <a:ext cx="25667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588"/>
              </a:spcAft>
            </a:pPr>
            <a:r>
              <a:rPr lang="en-US" sz="1200" b="1" dirty="0">
                <a:solidFill>
                  <a:schemeClr val="tx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Future Early Childhood &amp; Primary Classroom (1/F</a:t>
            </a:r>
            <a:r>
              <a:rPr lang="en-US" sz="1200" b="1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endParaRPr lang="en-US" sz="1200" b="1" dirty="0">
              <a:solidFill>
                <a:schemeClr val="tx1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2BA3C68-1F24-8564-EC69-F1CF0C409D7C}"/>
              </a:ext>
            </a:extLst>
          </p:cNvPr>
          <p:cNvSpPr txBox="1"/>
          <p:nvPr/>
        </p:nvSpPr>
        <p:spPr>
          <a:xfrm>
            <a:off x="639050" y="3594538"/>
            <a:ext cx="2314378" cy="25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1200" b="1" dirty="0">
                <a:solidFill>
                  <a:schemeClr val="tx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Creative Lab (G/F)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D2FF85-30D3-3E9F-5B1A-B3330139E450}"/>
              </a:ext>
            </a:extLst>
          </p:cNvPr>
          <p:cNvSpPr txBox="1"/>
          <p:nvPr/>
        </p:nvSpPr>
        <p:spPr>
          <a:xfrm>
            <a:off x="639050" y="4120410"/>
            <a:ext cx="2217028" cy="8710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lvl="0" indent="-171450" defTabSz="622300">
              <a:lnSpc>
                <a:spcPct val="90000"/>
              </a:lnSpc>
              <a:spcBef>
                <a:spcPct val="0"/>
              </a:spcBef>
              <a:spcAft>
                <a:spcPts val="588"/>
              </a:spcAft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latin typeface="+mj-lt"/>
              </a:rPr>
              <a:t>VR-AR Media Equipment and Software</a:t>
            </a:r>
          </a:p>
          <a:p>
            <a:pPr marL="171450" lvl="0" indent="-171450" defTabSz="622300">
              <a:spcBef>
                <a:spcPct val="0"/>
              </a:spcBef>
              <a:spcAft>
                <a:spcPts val="588"/>
              </a:spcAft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latin typeface="+mj-lt"/>
              </a:rPr>
              <a:t>Video-conferencing and Recording Equipment, etc.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0F0FFA-912F-083D-CBEE-E39466608FEF}"/>
              </a:ext>
            </a:extLst>
          </p:cNvPr>
          <p:cNvSpPr txBox="1"/>
          <p:nvPr/>
        </p:nvSpPr>
        <p:spPr>
          <a:xfrm>
            <a:off x="3386313" y="4102807"/>
            <a:ext cx="2053810" cy="10964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lvl="0" indent="-171450" defTabSz="622300">
              <a:lnSpc>
                <a:spcPct val="90000"/>
              </a:lnSpc>
              <a:spcBef>
                <a:spcPct val="0"/>
              </a:spcBef>
              <a:spcAft>
                <a:spcPts val="588"/>
              </a:spcAft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schemeClr val="tx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Designed for students at senior primary to junior secondary levels</a:t>
            </a:r>
          </a:p>
          <a:p>
            <a:pPr marL="171450" lvl="0" indent="-171450" defTabSz="622300">
              <a:lnSpc>
                <a:spcPts val="1100"/>
              </a:lnSpc>
              <a:spcBef>
                <a:spcPct val="0"/>
              </a:spcBef>
              <a:spcAft>
                <a:spcPts val="588"/>
              </a:spcAft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schemeClr val="tx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Moveable and flappable 4K interactive touch-screen displays, etc.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249AE9D-E74C-9451-B51D-959B291F2ACE}"/>
              </a:ext>
            </a:extLst>
          </p:cNvPr>
          <p:cNvSpPr txBox="1"/>
          <p:nvPr/>
        </p:nvSpPr>
        <p:spPr>
          <a:xfrm>
            <a:off x="8798496" y="4130300"/>
            <a:ext cx="2743200" cy="14619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spcAft>
                <a:spcPts val="588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  <a:latin typeface="+mj-lt"/>
              </a:rPr>
              <a:t>Designed for school children at kindergarten to junior primary levels with custom-made furniture for young children</a:t>
            </a:r>
          </a:p>
          <a:p>
            <a:pPr marL="171450" indent="-171450">
              <a:spcAft>
                <a:spcPts val="588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  <a:latin typeface="+mj-lt"/>
              </a:rPr>
              <a:t>Different lighting effects, 4K projectors, opaque projectors, projection screen and projection wall, etc.</a:t>
            </a:r>
            <a:endParaRPr lang="en-US" sz="1200" b="1" dirty="0">
              <a:solidFill>
                <a:schemeClr val="tx1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Picture 6" descr="A room with many chairs and tables&#10;&#10;AI-generated content may be incorrect.">
            <a:extLst>
              <a:ext uri="{FF2B5EF4-FFF2-40B4-BE49-F238E27FC236}">
                <a16:creationId xmlns:a16="http://schemas.microsoft.com/office/drawing/2014/main" id="{8FFD3F4C-EC24-4ECC-8686-18C7FEFA0BA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560" y="1728177"/>
            <a:ext cx="2688396" cy="1792264"/>
          </a:xfrm>
          <a:prstGeom prst="rect">
            <a:avLst/>
          </a:prstGeom>
        </p:spPr>
      </p:pic>
      <p:pic>
        <p:nvPicPr>
          <p:cNvPr id="16" name="Picture 15" descr="A group of children in a classroom&#10;&#10;AI-generated content may be incorrect.">
            <a:extLst>
              <a:ext uri="{FF2B5EF4-FFF2-40B4-BE49-F238E27FC236}">
                <a16:creationId xmlns:a16="http://schemas.microsoft.com/office/drawing/2014/main" id="{673A61E2-3C24-9FB9-040A-771E687418E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14581" y="1728174"/>
            <a:ext cx="2654964" cy="179226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C960E21-F4A2-55CF-F5C6-2D813DB00A14}"/>
              </a:ext>
            </a:extLst>
          </p:cNvPr>
          <p:cNvSpPr txBox="1"/>
          <p:nvPr/>
        </p:nvSpPr>
        <p:spPr>
          <a:xfrm>
            <a:off x="586878" y="460475"/>
            <a:ext cx="4304746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Noto Sans KR Black" panose="020B0200000000000000" pitchFamily="34" charset="-128"/>
                <a:cs typeface="Tahoma" panose="020B0604030504040204" pitchFamily="34" charset="0"/>
              </a:rPr>
              <a:t>FACILITIES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2A147FE-7C2B-A23F-C71A-17C1870EC63E}"/>
              </a:ext>
            </a:extLst>
          </p:cNvPr>
          <p:cNvSpPr txBox="1"/>
          <p:nvPr/>
        </p:nvSpPr>
        <p:spPr>
          <a:xfrm>
            <a:off x="586878" y="747581"/>
            <a:ext cx="49348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Bold" panose="020B0502040204020203" pitchFamily="34" charset="0"/>
                <a:ea typeface="Noto Sans KR Black" panose="020B0200000000000000" pitchFamily="34" charset="-128"/>
                <a:cs typeface="Tahoma" panose="020B0604030504040204" pitchFamily="34" charset="0"/>
              </a:rPr>
              <a:t>Future Classrooms</a:t>
            </a:r>
          </a:p>
        </p:txBody>
      </p:sp>
    </p:spTree>
    <p:extLst>
      <p:ext uri="{BB962C8B-B14F-4D97-AF65-F5344CB8AC3E}">
        <p14:creationId xmlns:p14="http://schemas.microsoft.com/office/powerpoint/2010/main" val="24436712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lowchart: Connector 10">
            <a:extLst>
              <a:ext uri="{FF2B5EF4-FFF2-40B4-BE49-F238E27FC236}">
                <a16:creationId xmlns:a16="http://schemas.microsoft.com/office/drawing/2014/main" id="{BA27D87B-5261-4C48-92E8-04015CE51F45}"/>
              </a:ext>
            </a:extLst>
          </p:cNvPr>
          <p:cNvSpPr/>
          <p:nvPr/>
        </p:nvSpPr>
        <p:spPr>
          <a:xfrm>
            <a:off x="6362845" y="2559900"/>
            <a:ext cx="82663" cy="82663"/>
          </a:xfrm>
          <a:prstGeom prst="flowChartConnector">
            <a:avLst/>
          </a:pr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1">
            <a:schemeClr val="accent3">
              <a:shade val="50000"/>
              <a:hueOff val="0"/>
              <a:satOff val="0"/>
              <a:lumOff val="14385"/>
              <a:alphaOff val="0"/>
            </a:schemeClr>
          </a:lnRef>
          <a:fillRef idx="3">
            <a:schemeClr val="accent3">
              <a:shade val="50000"/>
              <a:hueOff val="0"/>
              <a:satOff val="0"/>
              <a:lumOff val="14385"/>
              <a:alphaOff val="0"/>
            </a:schemeClr>
          </a:fillRef>
          <a:effectRef idx="2">
            <a:schemeClr val="accent3">
              <a:shade val="50000"/>
              <a:hueOff val="0"/>
              <a:satOff val="0"/>
              <a:lumOff val="14385"/>
              <a:alphaOff val="0"/>
            </a:schemeClr>
          </a:effectRef>
          <a:fontRef idx="minor">
            <a:schemeClr val="lt1"/>
          </a:fontRef>
        </p:style>
      </p:sp>
      <p:sp>
        <p:nvSpPr>
          <p:cNvPr id="15" name="Flowchart: Connector 14">
            <a:extLst>
              <a:ext uri="{FF2B5EF4-FFF2-40B4-BE49-F238E27FC236}">
                <a16:creationId xmlns:a16="http://schemas.microsoft.com/office/drawing/2014/main" id="{886E42D7-9E03-4521-B729-470B88A93725}"/>
              </a:ext>
            </a:extLst>
          </p:cNvPr>
          <p:cNvSpPr/>
          <p:nvPr/>
        </p:nvSpPr>
        <p:spPr>
          <a:xfrm>
            <a:off x="6603077" y="4716363"/>
            <a:ext cx="82663" cy="82663"/>
          </a:xfrm>
          <a:prstGeom prst="flowChartConnector">
            <a:avLst/>
          </a:pr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1">
            <a:schemeClr val="accent3">
              <a:shade val="50000"/>
              <a:hueOff val="0"/>
              <a:satOff val="0"/>
              <a:lumOff val="28770"/>
              <a:alphaOff val="0"/>
            </a:schemeClr>
          </a:lnRef>
          <a:fillRef idx="3">
            <a:schemeClr val="accent3">
              <a:shade val="50000"/>
              <a:hueOff val="0"/>
              <a:satOff val="0"/>
              <a:lumOff val="28770"/>
              <a:alphaOff val="0"/>
            </a:schemeClr>
          </a:fillRef>
          <a:effectRef idx="2">
            <a:schemeClr val="accent3">
              <a:shade val="50000"/>
              <a:hueOff val="0"/>
              <a:satOff val="0"/>
              <a:lumOff val="28770"/>
              <a:alphaOff val="0"/>
            </a:schemeClr>
          </a:effectRef>
          <a:fontRef idx="minor">
            <a:schemeClr val="lt1"/>
          </a:fontRef>
        </p:style>
      </p:sp>
      <p:sp>
        <p:nvSpPr>
          <p:cNvPr id="28" name="Slide Number Placeholder 2">
            <a:extLst>
              <a:ext uri="{FF2B5EF4-FFF2-40B4-BE49-F238E27FC236}">
                <a16:creationId xmlns:a16="http://schemas.microsoft.com/office/drawing/2014/main" id="{1EBE616B-1EFE-4F49-9E05-96F6CE1E7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3AD5B5-B691-41E3-BCB7-F8BAB1E7D555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+mj-lt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altLang="zh-TW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+mj-lt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DBD1E6-99AD-47F4-A5A5-FBA193CF3AA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6752" y="1889860"/>
            <a:ext cx="3123937" cy="191638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658A5247-FF9F-4CDF-907A-E365DF0ACA6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66752" y="3959502"/>
            <a:ext cx="3149801" cy="2099867"/>
          </a:xfrm>
          <a:prstGeom prst="rect">
            <a:avLst/>
          </a:prstGeom>
        </p:spPr>
      </p:pic>
      <p:sp>
        <p:nvSpPr>
          <p:cNvPr id="16" name="Rectangle: Diagonal Corners Snipped 15">
            <a:extLst>
              <a:ext uri="{FF2B5EF4-FFF2-40B4-BE49-F238E27FC236}">
                <a16:creationId xmlns:a16="http://schemas.microsoft.com/office/drawing/2014/main" id="{88452132-A1EA-4FF5-B149-8048F924A796}"/>
              </a:ext>
            </a:extLst>
          </p:cNvPr>
          <p:cNvSpPr/>
          <p:nvPr/>
        </p:nvSpPr>
        <p:spPr>
          <a:xfrm>
            <a:off x="3057733" y="3938753"/>
            <a:ext cx="2949584" cy="2141368"/>
          </a:xfrm>
          <a:prstGeom prst="snip2DiagRect">
            <a:avLst>
              <a:gd name="adj1" fmla="val 0"/>
              <a:gd name="adj2" fmla="val 0"/>
            </a:avLst>
          </a:prstGeom>
          <a:blipFill>
            <a:blip r:embed="rId5" cstate="screen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scene3d>
            <a:camera prst="orthographicFront"/>
            <a:lightRig rig="flat" dir="t"/>
          </a:scene3d>
          <a:sp3d z="-190500" prstMaterial="plastic">
            <a:bevelT w="88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3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53B73BD-B37D-43EC-BE7A-271B94D79B2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72086" y="1889860"/>
            <a:ext cx="2942769" cy="190352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DE26D99-5A01-253D-5FE0-A3C7422EDEA0}"/>
              </a:ext>
            </a:extLst>
          </p:cNvPr>
          <p:cNvSpPr txBox="1"/>
          <p:nvPr/>
        </p:nvSpPr>
        <p:spPr>
          <a:xfrm>
            <a:off x="656555" y="2197637"/>
            <a:ext cx="2401178" cy="16466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spcAft>
                <a:spcPts val="588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One of the largest VR CAVEs in Hong Kong supporting 360-degree interactive 4-side and floor projection as well as surround sound system</a:t>
            </a:r>
          </a:p>
          <a:p>
            <a:pPr marL="171450" indent="-171450">
              <a:spcAft>
                <a:spcPts val="588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Includes a VR Experience Area with VR treadmill and extra wide gaming station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A7E961A-1D0B-8315-8B02-E7C840FF5ADA}"/>
              </a:ext>
            </a:extLst>
          </p:cNvPr>
          <p:cNvSpPr txBox="1"/>
          <p:nvPr/>
        </p:nvSpPr>
        <p:spPr>
          <a:xfrm>
            <a:off x="586878" y="5184490"/>
            <a:ext cx="2340247" cy="8956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lvl="0" indent="-171450" defTabSz="622300"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Designed for STEM and Makerspace classes</a:t>
            </a:r>
          </a:p>
          <a:p>
            <a:pPr marL="171450" lvl="0" indent="-171450" defTabSz="622300"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One 4K projector &amp; Two 4K 86” interactive LCD panels, etc.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ED017B1-6C83-9346-AAA9-4D517A859789}"/>
              </a:ext>
            </a:extLst>
          </p:cNvPr>
          <p:cNvSpPr txBox="1"/>
          <p:nvPr/>
        </p:nvSpPr>
        <p:spPr>
          <a:xfrm>
            <a:off x="9229486" y="4956736"/>
            <a:ext cx="2230677" cy="11233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lvl="0" indent="-171450" defTabSz="622300"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Designed for classes by Library and other academic units</a:t>
            </a:r>
          </a:p>
          <a:p>
            <a:pPr marL="171450" lvl="0" indent="-171450" defTabSz="622300"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48 notebook computers</a:t>
            </a:r>
          </a:p>
          <a:p>
            <a:pPr marL="171450" lvl="0" indent="-171450" defTabSz="622300"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PTZ cameras and ceiling mic arrays for 2-way video communications and online/hybrid teaching, etc.</a:t>
            </a:r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94D7115-F91F-2948-FC6E-8AFE2F9C2AD4}"/>
              </a:ext>
            </a:extLst>
          </p:cNvPr>
          <p:cNvSpPr txBox="1"/>
          <p:nvPr/>
        </p:nvSpPr>
        <p:spPr>
          <a:xfrm>
            <a:off x="9294840" y="2228941"/>
            <a:ext cx="2536878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spcAft>
                <a:spcPts val="588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Specially designed for students with special education needs</a:t>
            </a:r>
          </a:p>
          <a:p>
            <a:pPr marL="171450" indent="-171450">
              <a:spcAft>
                <a:spcPts val="588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Induction loop system for hearing aids</a:t>
            </a:r>
          </a:p>
          <a:p>
            <a:pPr marL="171450" indent="-171450">
              <a:spcAft>
                <a:spcPts val="588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32:9 extra-wide video projection wall for visual stimulations, etc.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9C05DF8-5258-C946-6C81-EB24F2FCD3FB}"/>
              </a:ext>
            </a:extLst>
          </p:cNvPr>
          <p:cNvSpPr txBox="1"/>
          <p:nvPr/>
        </p:nvSpPr>
        <p:spPr>
          <a:xfrm>
            <a:off x="586878" y="460475"/>
            <a:ext cx="4304746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Noto Sans KR Black" panose="020B0200000000000000" pitchFamily="34" charset="-128"/>
                <a:cs typeface="Tahoma" panose="020B0604030504040204" pitchFamily="34" charset="0"/>
              </a:rPr>
              <a:t>FACILITIES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C2E4D3C-5523-4F46-D639-E0F6FC9149F2}"/>
              </a:ext>
            </a:extLst>
          </p:cNvPr>
          <p:cNvSpPr txBox="1"/>
          <p:nvPr/>
        </p:nvSpPr>
        <p:spPr>
          <a:xfrm>
            <a:off x="586878" y="747581"/>
            <a:ext cx="49348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Bold" panose="020B0502040204020203" pitchFamily="34" charset="0"/>
                <a:ea typeface="Noto Sans KR Black" panose="020B0200000000000000" pitchFamily="34" charset="-128"/>
                <a:cs typeface="Tahoma" panose="020B0604030504040204" pitchFamily="34" charset="0"/>
              </a:rPr>
              <a:t>Future Classrooms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873465-490D-4D4F-0D79-B36D66616790}"/>
              </a:ext>
            </a:extLst>
          </p:cNvPr>
          <p:cNvSpPr txBox="1"/>
          <p:nvPr/>
        </p:nvSpPr>
        <p:spPr>
          <a:xfrm>
            <a:off x="661063" y="1889860"/>
            <a:ext cx="234024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lvl="0" defTabSz="622300">
              <a:spcBef>
                <a:spcPct val="0"/>
              </a:spcBef>
              <a:spcAft>
                <a:spcPct val="35000"/>
              </a:spcAft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Extended Reality Room (2/F)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8B9E485-4527-CD8A-EBCF-8C867A7EC08D}"/>
              </a:ext>
            </a:extLst>
          </p:cNvPr>
          <p:cNvSpPr txBox="1"/>
          <p:nvPr/>
        </p:nvSpPr>
        <p:spPr>
          <a:xfrm>
            <a:off x="9242586" y="1889860"/>
            <a:ext cx="609447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588"/>
              </a:spcAft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Special Education Room (1/F)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55DDE3A-9DBD-0AD6-9895-62152E9B6433}"/>
              </a:ext>
            </a:extLst>
          </p:cNvPr>
          <p:cNvSpPr txBox="1"/>
          <p:nvPr/>
        </p:nvSpPr>
        <p:spPr>
          <a:xfrm>
            <a:off x="669652" y="4862183"/>
            <a:ext cx="203544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22300"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STEM Room (2/F)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BC793C1-3FAB-C0EE-793F-DA0241880C99}"/>
              </a:ext>
            </a:extLst>
          </p:cNvPr>
          <p:cNvSpPr txBox="1"/>
          <p:nvPr/>
        </p:nvSpPr>
        <p:spPr>
          <a:xfrm>
            <a:off x="9242416" y="4625003"/>
            <a:ext cx="294958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22300"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e-Learning Studio (2/F)</a:t>
            </a:r>
          </a:p>
        </p:txBody>
      </p:sp>
    </p:spTree>
    <p:extLst>
      <p:ext uri="{BB962C8B-B14F-4D97-AF65-F5344CB8AC3E}">
        <p14:creationId xmlns:p14="http://schemas.microsoft.com/office/powerpoint/2010/main" val="5783787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665086A-3D54-8453-1758-68F328355B1D}"/>
              </a:ext>
            </a:extLst>
          </p:cNvPr>
          <p:cNvSpPr txBox="1"/>
          <p:nvPr/>
        </p:nvSpPr>
        <p:spPr>
          <a:xfrm>
            <a:off x="1000986" y="796810"/>
            <a:ext cx="507095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12000" b="1" dirty="0">
                <a:solidFill>
                  <a:schemeClr val="accent4"/>
                </a:solidFill>
                <a:latin typeface="Impact" panose="020B0806030902050204" pitchFamily="34" charset="0"/>
                <a:ea typeface="Noto Sans KR Black" panose="020B0200000000000000" pitchFamily="34" charset="-128"/>
                <a:cs typeface="Tahoma" panose="020B0604030504040204" pitchFamily="34" charset="0"/>
              </a:rPr>
              <a:t>HOW</a:t>
            </a:r>
          </a:p>
        </p:txBody>
      </p:sp>
      <p:sp>
        <p:nvSpPr>
          <p:cNvPr id="28" name="Slide Number Placeholder 2">
            <a:extLst>
              <a:ext uri="{FF2B5EF4-FFF2-40B4-BE49-F238E27FC236}">
                <a16:creationId xmlns:a16="http://schemas.microsoft.com/office/drawing/2014/main" id="{1EBE616B-1EFE-4F49-9E05-96F6CE1E7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3AD5B5-B691-41E3-BCB7-F8BAB1E7D555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altLang="zh-TW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9E5915D-06AF-4A10-532A-A76470BAB9DB}"/>
              </a:ext>
            </a:extLst>
          </p:cNvPr>
          <p:cNvSpPr txBox="1"/>
          <p:nvPr/>
        </p:nvSpPr>
        <p:spPr>
          <a:xfrm>
            <a:off x="2151932" y="2168068"/>
            <a:ext cx="360748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2000" b="1" dirty="0">
                <a:solidFill>
                  <a:schemeClr val="accent4"/>
                </a:solidFill>
                <a:latin typeface="Impact" panose="020B0806030902050204" pitchFamily="34" charset="0"/>
                <a:ea typeface="Noto Sans KR Black" panose="020B0200000000000000" pitchFamily="34" charset="-128"/>
                <a:cs typeface="Tahoma" panose="020B0604030504040204" pitchFamily="34" charset="0"/>
              </a:rPr>
              <a:t>CAN</a:t>
            </a:r>
            <a:endParaRPr lang="en-US" sz="12000" dirty="0">
              <a:latin typeface="Impact" panose="020B0806030902050204" pitchFamily="34" charset="0"/>
            </a:endParaRPr>
          </a:p>
        </p:txBody>
      </p:sp>
      <p:pic>
        <p:nvPicPr>
          <p:cNvPr id="2" name="Picture 1" descr="A drawing of a phone booth&#10;&#10;AI-generated content may be incorrect.">
            <a:extLst>
              <a:ext uri="{FF2B5EF4-FFF2-40B4-BE49-F238E27FC236}">
                <a16:creationId xmlns:a16="http://schemas.microsoft.com/office/drawing/2014/main" id="{27586CDA-DA74-1EA5-62FD-501EBEFE7E6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185" b="91378" l="9986" r="90999">
                        <a14:foregroundMark x1="14487" y1="74227" x2="26020" y2="84630"/>
                        <a14:foregroundMark x1="26020" y1="84630" x2="36850" y2="86129"/>
                        <a14:foregroundMark x1="12377" y1="74602" x2="22504" y2="84161"/>
                        <a14:foregroundMark x1="22504" y1="84161" x2="30661" y2="85005"/>
                        <a14:foregroundMark x1="64557" y1="30928" x2="66385" y2="68885"/>
                        <a14:foregroundMark x1="55837" y1="17713" x2="54852" y2="53515"/>
                        <a14:foregroundMark x1="59072" y1="15183" x2="77356" y2="18182"/>
                        <a14:foregroundMark x1="61322" y1="18182" x2="74402" y2="21743"/>
                        <a14:foregroundMark x1="59353" y1="23055" x2="60197" y2="48641"/>
                        <a14:foregroundMark x1="58509" y1="58950" x2="56118" y2="69634"/>
                        <a14:foregroundMark x1="56118" y1="69634" x2="56259" y2="70478"/>
                        <a14:foregroundMark x1="58228" y1="85848" x2="86498" y2="77788"/>
                        <a14:foregroundMark x1="44726" y1="85567" x2="56962" y2="86692"/>
                        <a14:foregroundMark x1="56962" y1="86692" x2="80591" y2="82193"/>
                        <a14:foregroundMark x1="80591" y1="82193" x2="83263" y2="80694"/>
                        <a14:foregroundMark x1="15331" y1="72634" x2="18565" y2="87535"/>
                        <a14:foregroundMark x1="18565" y1="87535" x2="57384" y2="88379"/>
                        <a14:foregroundMark x1="57384" y1="88379" x2="80450" y2="81912"/>
                        <a14:foregroundMark x1="80450" y1="81912" x2="90999" y2="75351"/>
                        <a14:foregroundMark x1="90999" y1="75351" x2="89873" y2="72165"/>
                        <a14:foregroundMark x1="85795" y1="34583" x2="83685" y2="51359"/>
                        <a14:foregroundMark x1="12377" y1="71790" x2="8720" y2="78725"/>
                        <a14:foregroundMark x1="8720" y1="78725" x2="13783" y2="89316"/>
                        <a14:foregroundMark x1="13783" y1="89316" x2="17300" y2="90909"/>
                        <a14:foregroundMark x1="12377" y1="74321" x2="16034" y2="85848"/>
                        <a14:foregroundMark x1="16034" y1="85848" x2="24332" y2="88004"/>
                        <a14:foregroundMark x1="12940" y1="72352" x2="16456" y2="82287"/>
                        <a14:foregroundMark x1="16456" y1="82287" x2="18425" y2="82568"/>
                        <a14:foregroundMark x1="86076" y1="23618" x2="85795" y2="50047"/>
                        <a14:foregroundMark x1="91280" y1="73383" x2="62588" y2="89972"/>
                        <a14:foregroundMark x1="62588" y1="89972" x2="33052" y2="91378"/>
                        <a14:foregroundMark x1="33052" y1="91378" x2="27567" y2="90722"/>
                      </a14:backgroundRemoval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224" b="7080"/>
          <a:stretch/>
        </p:blipFill>
        <p:spPr>
          <a:xfrm>
            <a:off x="3964568" y="1371600"/>
            <a:ext cx="3850950" cy="477683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E1E8E0D-1C93-3D0B-5F51-633586BA9837}"/>
              </a:ext>
            </a:extLst>
          </p:cNvPr>
          <p:cNvSpPr txBox="1"/>
          <p:nvPr/>
        </p:nvSpPr>
        <p:spPr>
          <a:xfrm>
            <a:off x="6409398" y="2153554"/>
            <a:ext cx="5927272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0" b="1" dirty="0">
                <a:solidFill>
                  <a:schemeClr val="accent4"/>
                </a:solidFill>
                <a:latin typeface="Impact" panose="020B0806030902050204" pitchFamily="34" charset="0"/>
                <a:ea typeface="Noto Sans KR Black" panose="020B0200000000000000" pitchFamily="34" charset="-128"/>
                <a:cs typeface="Tahoma" panose="020B0604030504040204" pitchFamily="34" charset="0"/>
              </a:rPr>
              <a:t>YOU BOOK?</a:t>
            </a:r>
            <a:endParaRPr lang="en-US" sz="12000" dirty="0">
              <a:solidFill>
                <a:schemeClr val="accent4"/>
              </a:solidFill>
              <a:latin typeface="Impact" panose="020B0806030902050204" pitchFamily="34" charset="0"/>
            </a:endParaRPr>
          </a:p>
        </p:txBody>
      </p:sp>
      <p:cxnSp>
        <p:nvCxnSpPr>
          <p:cNvPr id="8" name="Connector: Curved 7">
            <a:extLst>
              <a:ext uri="{FF2B5EF4-FFF2-40B4-BE49-F238E27FC236}">
                <a16:creationId xmlns:a16="http://schemas.microsoft.com/office/drawing/2014/main" id="{940A0ADA-535D-D7C2-9118-098970C36554}"/>
              </a:ext>
            </a:extLst>
          </p:cNvPr>
          <p:cNvCxnSpPr>
            <a:cxnSpLocks/>
          </p:cNvCxnSpPr>
          <p:nvPr/>
        </p:nvCxnSpPr>
        <p:spPr>
          <a:xfrm flipV="1">
            <a:off x="2909497" y="5041142"/>
            <a:ext cx="626967" cy="446995"/>
          </a:xfrm>
          <a:prstGeom prst="curvedConnector3">
            <a:avLst>
              <a:gd name="adj1" fmla="val 50000"/>
            </a:avLst>
          </a:prstGeom>
          <a:ln w="12700" cap="flat" cmpd="sng" algn="ctr">
            <a:solidFill>
              <a:srgbClr val="FF0000"/>
            </a:solidFill>
            <a:prstDash val="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C60875C4-ABDD-3ECA-716E-858782D4BB4B}"/>
              </a:ext>
            </a:extLst>
          </p:cNvPr>
          <p:cNvSpPr txBox="1"/>
          <p:nvPr/>
        </p:nvSpPr>
        <p:spPr>
          <a:xfrm>
            <a:off x="1193611" y="5488137"/>
            <a:ext cx="32319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Ink Free" panose="03080402000500000000" pitchFamily="66" charset="0"/>
              </a:rPr>
              <a:t>This is the study booth on the 4</a:t>
            </a:r>
            <a:r>
              <a:rPr lang="en-US" sz="1400" baseline="30000" dirty="0">
                <a:latin typeface="Ink Free" panose="03080402000500000000" pitchFamily="66" charset="0"/>
              </a:rPr>
              <a:t>th</a:t>
            </a:r>
            <a:r>
              <a:rPr lang="en-US" sz="1400" dirty="0">
                <a:latin typeface="Ink Free" panose="03080402000500000000" pitchFamily="66" charset="0"/>
              </a:rPr>
              <a:t> floor</a:t>
            </a:r>
          </a:p>
        </p:txBody>
      </p:sp>
    </p:spTree>
    <p:extLst>
      <p:ext uri="{BB962C8B-B14F-4D97-AF65-F5344CB8AC3E}">
        <p14:creationId xmlns:p14="http://schemas.microsoft.com/office/powerpoint/2010/main" val="18344938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6E584B0-C499-DF7D-C229-C9665D20B95B}"/>
              </a:ext>
            </a:extLst>
          </p:cNvPr>
          <p:cNvGrpSpPr/>
          <p:nvPr/>
        </p:nvGrpSpPr>
        <p:grpSpPr>
          <a:xfrm>
            <a:off x="1794016" y="1653443"/>
            <a:ext cx="8220457" cy="5323430"/>
            <a:chOff x="1794016" y="1653443"/>
            <a:chExt cx="8220457" cy="5323430"/>
          </a:xfrm>
        </p:grpSpPr>
        <p:pic>
          <p:nvPicPr>
            <p:cNvPr id="3" name="Picture 2" descr="A computer with a blank screen&#10;&#10;AI-generated content may be incorrect.">
              <a:extLst>
                <a:ext uri="{FF2B5EF4-FFF2-40B4-BE49-F238E27FC236}">
                  <a16:creationId xmlns:a16="http://schemas.microsoft.com/office/drawing/2014/main" id="{E58C844D-364F-A28B-F997-2E9B3A96AB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274" t="10673" r="10814" b="11703"/>
            <a:stretch/>
          </p:blipFill>
          <p:spPr>
            <a:xfrm>
              <a:off x="1794016" y="1653443"/>
              <a:ext cx="8220457" cy="5323430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CCC7DA50-F088-EB41-E498-A399F51CD7F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316638" y="2018800"/>
              <a:ext cx="5065362" cy="3630381"/>
            </a:xfrm>
            <a:prstGeom prst="rect">
              <a:avLst/>
            </a:prstGeom>
          </p:spPr>
        </p:pic>
      </p:grpSp>
      <p:sp>
        <p:nvSpPr>
          <p:cNvPr id="28" name="Slide Number Placeholder 2">
            <a:extLst>
              <a:ext uri="{FF2B5EF4-FFF2-40B4-BE49-F238E27FC236}">
                <a16:creationId xmlns:a16="http://schemas.microsoft.com/office/drawing/2014/main" id="{1EBE616B-1EFE-4F49-9E05-96F6CE1E7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42873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3AD5B5-B691-41E3-BCB7-F8BAB1E7D555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altLang="zh-TW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FB93A4F-234D-0E74-6409-15BF6E03827B}"/>
              </a:ext>
            </a:extLst>
          </p:cNvPr>
          <p:cNvSpPr txBox="1"/>
          <p:nvPr/>
        </p:nvSpPr>
        <p:spPr>
          <a:xfrm>
            <a:off x="899392" y="2631619"/>
            <a:ext cx="1083563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2000" b="1" dirty="0">
                <a:solidFill>
                  <a:srgbClr val="FFC000"/>
                </a:solidFill>
                <a:latin typeface="Impact" panose="020B0806030902050204" pitchFamily="34" charset="0"/>
                <a:ea typeface="Noto Sans KR Black" panose="020B0200000000000000" pitchFamily="34" charset="-128"/>
                <a:cs typeface="Tahoma" panose="020B0604030504040204" pitchFamily="34" charset="0"/>
              </a:rPr>
              <a:t>Booking System</a:t>
            </a:r>
          </a:p>
        </p:txBody>
      </p:sp>
    </p:spTree>
    <p:extLst>
      <p:ext uri="{BB962C8B-B14F-4D97-AF65-F5344CB8AC3E}">
        <p14:creationId xmlns:p14="http://schemas.microsoft.com/office/powerpoint/2010/main" val="40234903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14F303F8-CDE5-4414-8320-48E875DCF76B}"/>
              </a:ext>
            </a:extLst>
          </p:cNvPr>
          <p:cNvPicPr>
            <a:picLocks noGrp="1" noChangeAspect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2300" y="673541"/>
            <a:ext cx="8485294" cy="6108259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9582EC-8580-4F98-96BE-98B7AF938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3AD5B5-B691-41E3-BCB7-F8BAB1E7D555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altLang="zh-TW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E8DCE1E-39F1-453A-98F0-DDEC2384B38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30256" y="3022601"/>
            <a:ext cx="3719278" cy="3399006"/>
          </a:xfrm>
          <a:prstGeom prst="rect">
            <a:avLst/>
          </a:prstGeom>
          <a:ln>
            <a:solidFill>
              <a:schemeClr val="accent4">
                <a:lumMod val="20000"/>
                <a:lumOff val="8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FB9D124-6559-4B34-AB0E-270C5486E56B}"/>
              </a:ext>
            </a:extLst>
          </p:cNvPr>
          <p:cNvSpPr/>
          <p:nvPr/>
        </p:nvSpPr>
        <p:spPr>
          <a:xfrm>
            <a:off x="7856890" y="4828200"/>
            <a:ext cx="3071522" cy="78105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701B470-0B7A-4C00-A25A-2807ECF735BF}"/>
              </a:ext>
            </a:extLst>
          </p:cNvPr>
          <p:cNvSpPr/>
          <p:nvPr/>
        </p:nvSpPr>
        <p:spPr>
          <a:xfrm>
            <a:off x="752374" y="2076948"/>
            <a:ext cx="8333070" cy="543047"/>
          </a:xfrm>
          <a:prstGeom prst="rect">
            <a:avLst/>
          </a:prstGeom>
          <a:noFill/>
          <a:ln w="28575">
            <a:solidFill>
              <a:srgbClr val="11EF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7C46A5C-4476-42C3-9CA4-45E8BFDE43CC}"/>
              </a:ext>
            </a:extLst>
          </p:cNvPr>
          <p:cNvSpPr/>
          <p:nvPr/>
        </p:nvSpPr>
        <p:spPr>
          <a:xfrm>
            <a:off x="695325" y="268130"/>
            <a:ext cx="95066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b="1" dirty="0">
                <a:solidFill>
                  <a:schemeClr val="bg2">
                    <a:lumMod val="25000"/>
                  </a:schemeClr>
                </a:solidFill>
                <a:latin typeface="Bahnschrift SemiBold" panose="020B0502040204020203" pitchFamily="34" charset="0"/>
                <a:ea typeface="Noto Sans KR Black" panose="020B0200000000000000" pitchFamily="34" charset="-128"/>
                <a:cs typeface="Tahoma" panose="020B0604030504040204" pitchFamily="34" charset="0"/>
              </a:rPr>
              <a:t>Login the </a:t>
            </a:r>
            <a:r>
              <a:rPr lang="en-US" altLang="zh-TW" b="1" dirty="0">
                <a:solidFill>
                  <a:schemeClr val="bg2">
                    <a:lumMod val="25000"/>
                  </a:schemeClr>
                </a:solidFill>
                <a:latin typeface="Bahnschrift SemiBold" panose="020B0502040204020203" pitchFamily="34" charset="0"/>
                <a:ea typeface="Noto Sans KR Black" panose="020B0200000000000000" pitchFamily="34" charset="-128"/>
              </a:rPr>
              <a:t>Booking</a:t>
            </a:r>
            <a:r>
              <a:rPr lang="en-US" altLang="zh-TW" b="1" dirty="0">
                <a:solidFill>
                  <a:schemeClr val="bg2">
                    <a:lumMod val="25000"/>
                  </a:schemeClr>
                </a:solidFill>
                <a:latin typeface="Bahnschrift SemiBold" panose="020B0502040204020203" pitchFamily="34" charset="0"/>
                <a:ea typeface="Noto Sans KR Black" panose="020B0200000000000000" pitchFamily="34" charset="-128"/>
                <a:cs typeface="Tahoma" panose="020B0604030504040204" pitchFamily="34" charset="0"/>
              </a:rPr>
              <a:t> System and select the desired facilities and time slots </a:t>
            </a:r>
            <a:endParaRPr lang="en-US" b="1" dirty="0">
              <a:solidFill>
                <a:schemeClr val="bg2">
                  <a:lumMod val="25000"/>
                </a:schemeClr>
              </a:solidFill>
              <a:latin typeface="Bahnschrift SemiBold" panose="020B0502040204020203" pitchFamily="34" charset="0"/>
              <a:ea typeface="Noto Sans KR Black" panose="020B02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551646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ADB4ED9-D736-4985-84C3-C0CF6FC0E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3AD5B5-B691-41E3-BCB7-F8BAB1E7D555}" type="slidenum">
              <a:rPr lang="zh-TW" altLang="en-US" smtClean="0"/>
              <a:pPr>
                <a:defRPr/>
              </a:pPr>
              <a:t>17</a:t>
            </a:fld>
            <a:endParaRPr lang="en-US" altLang="zh-TW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24C921-63ED-4658-9D0A-1F2915D9B9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37013" y="1272688"/>
            <a:ext cx="8520881" cy="5230322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A3822773-C17A-4113-9F71-77CFF5253924}"/>
              </a:ext>
            </a:extLst>
          </p:cNvPr>
          <p:cNvGrpSpPr/>
          <p:nvPr/>
        </p:nvGrpSpPr>
        <p:grpSpPr>
          <a:xfrm>
            <a:off x="2005566" y="1262450"/>
            <a:ext cx="7669105" cy="5349793"/>
            <a:chOff x="2477987" y="457805"/>
            <a:chExt cx="7669105" cy="5349793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D62E34B1-18F8-4406-8CBD-58748BD7A4F1}"/>
                </a:ext>
              </a:extLst>
            </p:cNvPr>
            <p:cNvSpPr/>
            <p:nvPr/>
          </p:nvSpPr>
          <p:spPr>
            <a:xfrm>
              <a:off x="9333138" y="457805"/>
              <a:ext cx="550415" cy="506994"/>
            </a:xfrm>
            <a:prstGeom prst="ellipse">
              <a:avLst/>
            </a:prstGeom>
            <a:noFill/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D9C0077-E1D8-436A-9C7A-1487CF81215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477987" y="1420950"/>
              <a:ext cx="7669105" cy="4386648"/>
            </a:xfrm>
            <a:prstGeom prst="rect">
              <a:avLst/>
            </a:prstGeom>
            <a:ln>
              <a:solidFill>
                <a:schemeClr val="accent4">
                  <a:lumMod val="50000"/>
                </a:schemeClr>
              </a:solidFill>
            </a:ln>
            <a:effectLst>
              <a:glow rad="139700">
                <a:schemeClr val="accent3">
                  <a:satMod val="175000"/>
                  <a:alpha val="40000"/>
                </a:schemeClr>
              </a:glow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7C538419-7016-4DA6-98B1-1BDF85C3595B}"/>
              </a:ext>
            </a:extLst>
          </p:cNvPr>
          <p:cNvSpPr/>
          <p:nvPr/>
        </p:nvSpPr>
        <p:spPr>
          <a:xfrm>
            <a:off x="562958" y="354990"/>
            <a:ext cx="82292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b="1" dirty="0">
                <a:solidFill>
                  <a:schemeClr val="bg2">
                    <a:lumMod val="25000"/>
                  </a:schemeClr>
                </a:solidFill>
                <a:latin typeface="Bahnschrift SemiBold" panose="020B0502040204020203" pitchFamily="34" charset="0"/>
                <a:cs typeface="Tahoma" panose="020B0604030504040204" pitchFamily="34" charset="0"/>
              </a:rPr>
              <a:t> </a:t>
            </a:r>
            <a:r>
              <a:rPr lang="en-US" altLang="zh-TW" b="1" dirty="0">
                <a:solidFill>
                  <a:schemeClr val="bg2">
                    <a:lumMod val="25000"/>
                  </a:schemeClr>
                </a:solidFill>
                <a:latin typeface="Bahnschrift SemiBold" panose="020B0502040204020203" pitchFamily="34" charset="0"/>
                <a:ea typeface="Noto Sans KR Black" panose="020B0200000000000000" pitchFamily="34" charset="-128"/>
                <a:cs typeface="Tahoma" panose="020B0604030504040204" pitchFamily="34" charset="0"/>
              </a:rPr>
              <a:t>Check in </a:t>
            </a:r>
            <a:r>
              <a:rPr lang="en-US" altLang="zh-TW" b="1" dirty="0">
                <a:solidFill>
                  <a:schemeClr val="bg2">
                    <a:lumMod val="25000"/>
                  </a:schemeClr>
                </a:solidFill>
                <a:latin typeface="Bahnschrift SemiBold" panose="020B0502040204020203" pitchFamily="34" charset="0"/>
                <a:ea typeface="Noto Sans KR Black" panose="020B0200000000000000" pitchFamily="34" charset="-128"/>
                <a:cs typeface="Tahoma" panose="020B0604030504040204" pitchFamily="34" charset="0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within</a:t>
            </a:r>
            <a:r>
              <a:rPr lang="en-US" altLang="zh-TW" b="1" dirty="0">
                <a:solidFill>
                  <a:schemeClr val="bg2">
                    <a:lumMod val="25000"/>
                  </a:schemeClr>
                </a:solidFill>
                <a:latin typeface="Bahnschrift SemiBold" panose="020B0502040204020203" pitchFamily="34" charset="0"/>
                <a:ea typeface="Noto Sans KR Black" panose="020B0200000000000000" pitchFamily="34" charset="-128"/>
                <a:cs typeface="Tahoma" panose="020B0604030504040204" pitchFamily="34" charset="0"/>
              </a:rPr>
              <a:t> 15 minutes after the start of each booking session</a:t>
            </a:r>
            <a:endParaRPr lang="en-US" b="1" dirty="0">
              <a:solidFill>
                <a:schemeClr val="bg2">
                  <a:lumMod val="25000"/>
                </a:schemeClr>
              </a:solidFill>
              <a:latin typeface="Bahnschrift SemiBold" panose="020B0502040204020203" pitchFamily="34" charset="0"/>
              <a:ea typeface="Noto Sans KR Black" panose="020B0200000000000000" pitchFamily="34" charset="-128"/>
              <a:cs typeface="Tahoma" panose="020B0604030504040204" pitchFamily="34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D87BF51-3322-4343-BF44-818E44C43954}"/>
              </a:ext>
            </a:extLst>
          </p:cNvPr>
          <p:cNvSpPr/>
          <p:nvPr/>
        </p:nvSpPr>
        <p:spPr>
          <a:xfrm>
            <a:off x="5284139" y="5709656"/>
            <a:ext cx="1111958" cy="506994"/>
          </a:xfrm>
          <a:prstGeom prst="ellipse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26785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46BB6BD4-42ED-2466-7F77-78BC286BF717}"/>
              </a:ext>
            </a:extLst>
          </p:cNvPr>
          <p:cNvSpPr txBox="1"/>
          <p:nvPr/>
        </p:nvSpPr>
        <p:spPr>
          <a:xfrm>
            <a:off x="572202" y="2628240"/>
            <a:ext cx="541435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60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Bold" panose="020B0502040204020203" pitchFamily="34" charset="0"/>
                <a:ea typeface="Noto Sans KR Black" panose="020B0200000000000000" pitchFamily="34" charset="-128"/>
                <a:cs typeface="Tahoma" panose="020B0604030504040204" pitchFamily="34" charset="0"/>
              </a:rPr>
              <a:t>BORROWING PRIVILEGES</a:t>
            </a:r>
          </a:p>
        </p:txBody>
      </p:sp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id="{4FE603E6-D266-507F-F50D-7A6585FB0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8CE8C-4BD1-499A-8B92-D8C2E70A696F}" type="slidenum">
              <a:rPr lang="en-US" smtClean="0"/>
              <a:t>18</a:t>
            </a:fld>
            <a:endParaRPr lang="en-US" dirty="0"/>
          </a:p>
        </p:txBody>
      </p:sp>
      <p:pic>
        <p:nvPicPr>
          <p:cNvPr id="12" name="Picture 11" descr="A statue of a person reading a book&#10;&#10;AI-generated content may be incorrect.">
            <a:extLst>
              <a:ext uri="{FF2B5EF4-FFF2-40B4-BE49-F238E27FC236}">
                <a16:creationId xmlns:a16="http://schemas.microsoft.com/office/drawing/2014/main" id="{8F1E3669-9355-FC99-E40C-2EF0EAD042D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775" b="100000" l="9961" r="90430">
                        <a14:foregroundMark x1="37598" y1="10641" x2="47168" y2="12005"/>
                        <a14:foregroundMark x1="47168" y1="12005" x2="56055" y2="9823"/>
                        <a14:foregroundMark x1="56055" y1="9823" x2="60547" y2="17599"/>
                        <a14:foregroundMark x1="41895" y1="10914" x2="49316" y2="4775"/>
                        <a14:foregroundMark x1="49316" y1="4775" x2="55762" y2="9823"/>
                        <a14:foregroundMark x1="85156" y1="72442" x2="90527" y2="74216"/>
                        <a14:foregroundMark x1="84668" y1="72442" x2="87793" y2="698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98848" y="428708"/>
            <a:ext cx="8991727" cy="6437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0771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D8CE8C-4BD1-499A-8B92-D8C2E70A69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D343997-3ABD-4E05-807F-5A6A6B104EDB}"/>
              </a:ext>
            </a:extLst>
          </p:cNvPr>
          <p:cNvSpPr/>
          <p:nvPr/>
        </p:nvSpPr>
        <p:spPr>
          <a:xfrm>
            <a:off x="639219" y="1695387"/>
            <a:ext cx="4971842" cy="4173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Please select your status: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36973CE-8017-BA21-73A0-1169F9780F8A}"/>
              </a:ext>
            </a:extLst>
          </p:cNvPr>
          <p:cNvSpPr txBox="1"/>
          <p:nvPr/>
        </p:nvSpPr>
        <p:spPr>
          <a:xfrm>
            <a:off x="573904" y="777881"/>
            <a:ext cx="572364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Bold" panose="020B0502040204020203" pitchFamily="34" charset="0"/>
                <a:ea typeface="Noto Sans KR Black" panose="020B0200000000000000" pitchFamily="34" charset="-128"/>
                <a:cs typeface="Tahoma" panose="020B0604030504040204" pitchFamily="34" charset="0"/>
              </a:rPr>
              <a:t>Borrowing Privileges</a:t>
            </a:r>
          </a:p>
        </p:txBody>
      </p:sp>
      <p:sp>
        <p:nvSpPr>
          <p:cNvPr id="2" name="Rectangle: Rounded Corners 1">
            <a:hlinkClick r:id="rId3" action="ppaction://hlinksldjump"/>
            <a:extLst>
              <a:ext uri="{FF2B5EF4-FFF2-40B4-BE49-F238E27FC236}">
                <a16:creationId xmlns:a16="http://schemas.microsoft.com/office/drawing/2014/main" id="{F4411AE5-C4BF-64FD-3EF1-294CA55C7DD0}"/>
              </a:ext>
            </a:extLst>
          </p:cNvPr>
          <p:cNvSpPr/>
          <p:nvPr/>
        </p:nvSpPr>
        <p:spPr>
          <a:xfrm>
            <a:off x="2484208" y="2489210"/>
            <a:ext cx="3416013" cy="3331082"/>
          </a:xfrm>
          <a:prstGeom prst="roundRect">
            <a:avLst>
              <a:gd name="adj" fmla="val 0"/>
            </a:avLst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Postgraduate Degrees (Master’s &amp; Doctoral Degrees)</a:t>
            </a:r>
            <a:endParaRPr 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Rectangle: Rounded Corners 3">
            <a:hlinkClick r:id="rId4" action="ppaction://hlinksldjump"/>
            <a:extLst>
              <a:ext uri="{FF2B5EF4-FFF2-40B4-BE49-F238E27FC236}">
                <a16:creationId xmlns:a16="http://schemas.microsoft.com/office/drawing/2014/main" id="{D5ACED8D-A723-61F9-185A-B3D62F404D46}"/>
              </a:ext>
            </a:extLst>
          </p:cNvPr>
          <p:cNvSpPr/>
          <p:nvPr/>
        </p:nvSpPr>
        <p:spPr>
          <a:xfrm>
            <a:off x="6291780" y="2489210"/>
            <a:ext cx="3810164" cy="3331082"/>
          </a:xfrm>
          <a:prstGeom prst="roundRect">
            <a:avLst>
              <a:gd name="adj" fmla="val 0"/>
            </a:avLst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/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Bachelor Degrees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Diploma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Postgraduate Diploma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Professional Development </a:t>
            </a:r>
            <a:r>
              <a:rPr lang="en-US" sz="2200" b="1" dirty="0" err="1">
                <a:solidFill>
                  <a:schemeClr val="tx1">
                    <a:lumMod val="75000"/>
                    <a:lumOff val="25000"/>
                  </a:scheme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Programmes</a:t>
            </a:r>
            <a:endParaRPr lang="en-US" sz="2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5315583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D38CB5-F7D7-8E15-1AD4-AEC54B665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8CE8C-4BD1-499A-8B92-D8C2E70A696F}" type="slidenum">
              <a:rPr lang="en-US" sz="16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2</a:t>
            </a:fld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2FF341-378E-E8B8-558E-EE979DEA306D}"/>
              </a:ext>
            </a:extLst>
          </p:cNvPr>
          <p:cNvSpPr/>
          <p:nvPr/>
        </p:nvSpPr>
        <p:spPr>
          <a:xfrm flipV="1">
            <a:off x="-20579" y="3382623"/>
            <a:ext cx="12212579" cy="4571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u="sng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9" name="Flowchart: Connector 8">
            <a:extLst>
              <a:ext uri="{FF2B5EF4-FFF2-40B4-BE49-F238E27FC236}">
                <a16:creationId xmlns:a16="http://schemas.microsoft.com/office/drawing/2014/main" id="{CAD85D98-C097-3298-9534-BE731C38AEE2}"/>
              </a:ext>
            </a:extLst>
          </p:cNvPr>
          <p:cNvSpPr/>
          <p:nvPr/>
        </p:nvSpPr>
        <p:spPr>
          <a:xfrm flipH="1">
            <a:off x="720289" y="3294411"/>
            <a:ext cx="212778" cy="212778"/>
          </a:xfrm>
          <a:prstGeom prst="flowChartConnector">
            <a:avLst/>
          </a:prstGeom>
          <a:solidFill>
            <a:srgbClr val="FF9900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020D863-DB4F-D6B2-0DC5-0C6B14791E4C}"/>
              </a:ext>
            </a:extLst>
          </p:cNvPr>
          <p:cNvSpPr txBox="1"/>
          <p:nvPr/>
        </p:nvSpPr>
        <p:spPr>
          <a:xfrm>
            <a:off x="593800" y="478746"/>
            <a:ext cx="6642255" cy="8402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Bold" panose="020B0502040204020203" pitchFamily="34" charset="0"/>
                <a:ea typeface="Noto Sans KR Black" panose="020B0200000000000000" pitchFamily="34" charset="-128"/>
                <a:cs typeface="Tahoma" panose="020B0604030504040204" pitchFamily="34" charset="0"/>
              </a:rPr>
              <a:t>CONTENTS</a:t>
            </a:r>
            <a:endParaRPr lang="en-US" sz="7200" dirty="0">
              <a:solidFill>
                <a:schemeClr val="tx1">
                  <a:lumMod val="75000"/>
                  <a:lumOff val="25000"/>
                </a:schemeClr>
              </a:solidFill>
              <a:latin typeface="Bahnschrift SemiBold" panose="020B0502040204020203" pitchFamily="34" charset="0"/>
              <a:ea typeface="Noto Sans KR Black" panose="020B0200000000000000" pitchFamily="34" charset="-128"/>
              <a:cs typeface="Tahoma" panose="020B0604030504040204" pitchFamily="34" charset="0"/>
            </a:endParaRPr>
          </a:p>
        </p:txBody>
      </p:sp>
      <p:sp>
        <p:nvSpPr>
          <p:cNvPr id="19" name="Flowchart: Connector 18">
            <a:extLst>
              <a:ext uri="{FF2B5EF4-FFF2-40B4-BE49-F238E27FC236}">
                <a16:creationId xmlns:a16="http://schemas.microsoft.com/office/drawing/2014/main" id="{AD3198DE-1CBB-2672-ED23-1ADB3073A8D8}"/>
              </a:ext>
            </a:extLst>
          </p:cNvPr>
          <p:cNvSpPr/>
          <p:nvPr/>
        </p:nvSpPr>
        <p:spPr>
          <a:xfrm flipH="1">
            <a:off x="2200441" y="3281711"/>
            <a:ext cx="212778" cy="212778"/>
          </a:xfrm>
          <a:prstGeom prst="flowChartConnector">
            <a:avLst/>
          </a:prstGeom>
          <a:solidFill>
            <a:srgbClr val="FF9900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0" name="Flowchart: Connector 19">
            <a:extLst>
              <a:ext uri="{FF2B5EF4-FFF2-40B4-BE49-F238E27FC236}">
                <a16:creationId xmlns:a16="http://schemas.microsoft.com/office/drawing/2014/main" id="{4A1AC5BC-0A71-369C-45B9-559EB73F9BF4}"/>
              </a:ext>
            </a:extLst>
          </p:cNvPr>
          <p:cNvSpPr/>
          <p:nvPr/>
        </p:nvSpPr>
        <p:spPr>
          <a:xfrm flipH="1">
            <a:off x="3680593" y="3281711"/>
            <a:ext cx="212778" cy="212778"/>
          </a:xfrm>
          <a:prstGeom prst="flowChartConnector">
            <a:avLst/>
          </a:prstGeom>
          <a:solidFill>
            <a:srgbClr val="FF9900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1" name="Flowchart: Connector 20">
            <a:extLst>
              <a:ext uri="{FF2B5EF4-FFF2-40B4-BE49-F238E27FC236}">
                <a16:creationId xmlns:a16="http://schemas.microsoft.com/office/drawing/2014/main" id="{2043DC22-B6EA-5D04-D54E-C2C6DFD90DDD}"/>
              </a:ext>
            </a:extLst>
          </p:cNvPr>
          <p:cNvSpPr/>
          <p:nvPr/>
        </p:nvSpPr>
        <p:spPr>
          <a:xfrm flipH="1">
            <a:off x="5160745" y="3281711"/>
            <a:ext cx="212778" cy="212778"/>
          </a:xfrm>
          <a:prstGeom prst="flowChartConnector">
            <a:avLst/>
          </a:prstGeom>
          <a:solidFill>
            <a:srgbClr val="FF9900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" name="Flowchart: Connector 1">
            <a:extLst>
              <a:ext uri="{FF2B5EF4-FFF2-40B4-BE49-F238E27FC236}">
                <a16:creationId xmlns:a16="http://schemas.microsoft.com/office/drawing/2014/main" id="{241CC8E2-3E84-D97C-AFCA-FF66FC8BEE25}"/>
              </a:ext>
            </a:extLst>
          </p:cNvPr>
          <p:cNvSpPr/>
          <p:nvPr/>
        </p:nvSpPr>
        <p:spPr>
          <a:xfrm flipH="1">
            <a:off x="6640897" y="3281711"/>
            <a:ext cx="212778" cy="212778"/>
          </a:xfrm>
          <a:prstGeom prst="flowChartConnector">
            <a:avLst/>
          </a:prstGeom>
          <a:solidFill>
            <a:srgbClr val="FF9900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3" name="Flowchart: Connector 2">
            <a:extLst>
              <a:ext uri="{FF2B5EF4-FFF2-40B4-BE49-F238E27FC236}">
                <a16:creationId xmlns:a16="http://schemas.microsoft.com/office/drawing/2014/main" id="{FD5A2450-78E3-E968-F150-0C9F8627505F}"/>
              </a:ext>
            </a:extLst>
          </p:cNvPr>
          <p:cNvSpPr/>
          <p:nvPr/>
        </p:nvSpPr>
        <p:spPr>
          <a:xfrm flipH="1">
            <a:off x="8121049" y="3281711"/>
            <a:ext cx="212778" cy="212778"/>
          </a:xfrm>
          <a:prstGeom prst="flowChartConnector">
            <a:avLst/>
          </a:prstGeom>
          <a:solidFill>
            <a:srgbClr val="FF9900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5" name="Flowchart: Connector 4">
            <a:extLst>
              <a:ext uri="{FF2B5EF4-FFF2-40B4-BE49-F238E27FC236}">
                <a16:creationId xmlns:a16="http://schemas.microsoft.com/office/drawing/2014/main" id="{B2706846-9420-F024-0DAD-486ACE5E8C6E}"/>
              </a:ext>
            </a:extLst>
          </p:cNvPr>
          <p:cNvSpPr/>
          <p:nvPr/>
        </p:nvSpPr>
        <p:spPr>
          <a:xfrm flipH="1">
            <a:off x="9601201" y="3281711"/>
            <a:ext cx="212778" cy="212778"/>
          </a:xfrm>
          <a:prstGeom prst="flowChartConnector">
            <a:avLst/>
          </a:prstGeom>
          <a:solidFill>
            <a:srgbClr val="FF9900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6" name="Flowchart: Connector 5">
            <a:extLst>
              <a:ext uri="{FF2B5EF4-FFF2-40B4-BE49-F238E27FC236}">
                <a16:creationId xmlns:a16="http://schemas.microsoft.com/office/drawing/2014/main" id="{D5A02B28-FBAC-E6D9-830D-073C97494DB9}"/>
              </a:ext>
            </a:extLst>
          </p:cNvPr>
          <p:cNvSpPr/>
          <p:nvPr/>
        </p:nvSpPr>
        <p:spPr>
          <a:xfrm flipH="1">
            <a:off x="11081351" y="3281711"/>
            <a:ext cx="212778" cy="212778"/>
          </a:xfrm>
          <a:prstGeom prst="flowChartConnector">
            <a:avLst/>
          </a:prstGeom>
          <a:solidFill>
            <a:srgbClr val="FF9900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8DDD036-80C0-72C2-B960-7658FBF2916B}"/>
              </a:ext>
            </a:extLst>
          </p:cNvPr>
          <p:cNvSpPr txBox="1"/>
          <p:nvPr/>
        </p:nvSpPr>
        <p:spPr>
          <a:xfrm>
            <a:off x="276717" y="3724911"/>
            <a:ext cx="119501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Our</a:t>
            </a:r>
          </a:p>
          <a:p>
            <a:pPr algn="ctr"/>
            <a:r>
              <a:rPr lang="en-US" altLang="zh-TW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L</a:t>
            </a:r>
            <a:r>
              <a:rPr lang="en-US" altLang="zh-TW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ibraries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48CFB2D-DBFD-6E80-878E-6BF44D113266}"/>
              </a:ext>
            </a:extLst>
          </p:cNvPr>
          <p:cNvSpPr txBox="1"/>
          <p:nvPr/>
        </p:nvSpPr>
        <p:spPr>
          <a:xfrm>
            <a:off x="1416617" y="3724911"/>
            <a:ext cx="170143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Facilities and Booking System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FE9951E-C1F6-CAC2-700C-1D22C2790592}"/>
              </a:ext>
            </a:extLst>
          </p:cNvPr>
          <p:cNvSpPr txBox="1"/>
          <p:nvPr/>
        </p:nvSpPr>
        <p:spPr>
          <a:xfrm>
            <a:off x="3132715" y="3724911"/>
            <a:ext cx="147104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Borrowing Privileges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7A32880-10EB-7BB4-FE6B-65D8848AED2B}"/>
              </a:ext>
            </a:extLst>
          </p:cNvPr>
          <p:cNvSpPr txBox="1"/>
          <p:nvPr/>
        </p:nvSpPr>
        <p:spPr>
          <a:xfrm>
            <a:off x="4618426" y="3724911"/>
            <a:ext cx="147104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iSearch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612BB64-8D93-4684-C7B1-BEE57525BD27}"/>
              </a:ext>
            </a:extLst>
          </p:cNvPr>
          <p:cNvSpPr txBox="1"/>
          <p:nvPr/>
        </p:nvSpPr>
        <p:spPr>
          <a:xfrm>
            <a:off x="5984302" y="3724911"/>
            <a:ext cx="168469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Inter-campus</a:t>
            </a:r>
            <a:r>
              <a:rPr lang="en-US" sz="160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Delivery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C13626E-E419-4789-44E2-E1C96511D606}"/>
              </a:ext>
            </a:extLst>
          </p:cNvPr>
          <p:cNvSpPr txBox="1"/>
          <p:nvPr/>
        </p:nvSpPr>
        <p:spPr>
          <a:xfrm>
            <a:off x="7596679" y="3724911"/>
            <a:ext cx="147104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HK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Joint University Librarians Advisory Committee (JULAC) Cards</a:t>
            </a:r>
            <a:endParaRPr lang="en-HK" sz="1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4B69519-6DE5-B7B9-AD9A-0382B426844D}"/>
              </a:ext>
            </a:extLst>
          </p:cNvPr>
          <p:cNvSpPr txBox="1"/>
          <p:nvPr/>
        </p:nvSpPr>
        <p:spPr>
          <a:xfrm>
            <a:off x="9103888" y="3724911"/>
            <a:ext cx="147104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Tahoma" panose="020B0604030504040204" pitchFamily="34" charset="0"/>
                <a:cs typeface="Tahoma" panose="020B0604030504040204" pitchFamily="34" charset="0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Electronic Resources</a:t>
            </a:r>
            <a:endParaRPr lang="en-US" altLang="zh-TW" sz="16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56C490C-1DB5-A9DE-5264-464C354EC97C}"/>
              </a:ext>
            </a:extLst>
          </p:cNvPr>
          <p:cNvSpPr txBox="1"/>
          <p:nvPr/>
        </p:nvSpPr>
        <p:spPr>
          <a:xfrm>
            <a:off x="10442613" y="3724910"/>
            <a:ext cx="147104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Tahoma" panose="020B0604030504040204" pitchFamily="34" charset="0"/>
                <a:cs typeface="Tahoma" panose="020B0604030504040204" pitchFamily="34" charset="0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Other Information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36BD951-D8C8-A3B4-306B-3494A0546F5C}"/>
              </a:ext>
            </a:extLst>
          </p:cNvPr>
          <p:cNvSpPr txBox="1"/>
          <p:nvPr/>
        </p:nvSpPr>
        <p:spPr>
          <a:xfrm>
            <a:off x="278343" y="3724911"/>
            <a:ext cx="119501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Tahoma" panose="020B0604030504040204" pitchFamily="34" charset="0"/>
                <a:cs typeface="Tahoma" panose="020B0604030504040204" pitchFamily="34" charset="0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Our</a:t>
            </a:r>
          </a:p>
          <a:p>
            <a:pPr algn="ctr"/>
            <a:r>
              <a:rPr lang="en-US" altLang="zh-TW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Tahoma" panose="020B0604030504040204" pitchFamily="34" charset="0"/>
                <a:cs typeface="Tahoma" panose="020B0604030504040204" pitchFamily="34" charset="0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</a:t>
            </a:r>
            <a:r>
              <a:rPr lang="en-US" altLang="zh-TW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ibraries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TextBox 9">
            <a:hlinkClick r:id="rId10" action="ppaction://hlinksldjump"/>
            <a:extLst>
              <a:ext uri="{FF2B5EF4-FFF2-40B4-BE49-F238E27FC236}">
                <a16:creationId xmlns:a16="http://schemas.microsoft.com/office/drawing/2014/main" id="{AEF53CAB-4768-7B2B-3302-D1EE51061CF7}"/>
              </a:ext>
            </a:extLst>
          </p:cNvPr>
          <p:cNvSpPr txBox="1"/>
          <p:nvPr/>
        </p:nvSpPr>
        <p:spPr>
          <a:xfrm>
            <a:off x="1418243" y="3724911"/>
            <a:ext cx="170143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Facilities and Booking System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735141-5BA3-D838-B2ED-2EEED2E2BEC7}"/>
              </a:ext>
            </a:extLst>
          </p:cNvPr>
          <p:cNvSpPr txBox="1"/>
          <p:nvPr/>
        </p:nvSpPr>
        <p:spPr>
          <a:xfrm>
            <a:off x="3134341" y="3724911"/>
            <a:ext cx="147104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Borrowing Privileges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933E4F6-E75A-C398-6797-D9CD2C56E8DD}"/>
              </a:ext>
            </a:extLst>
          </p:cNvPr>
          <p:cNvSpPr txBox="1"/>
          <p:nvPr/>
        </p:nvSpPr>
        <p:spPr>
          <a:xfrm>
            <a:off x="5985928" y="3724911"/>
            <a:ext cx="168469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Inter-campus</a:t>
            </a:r>
            <a:r>
              <a:rPr lang="en-US" sz="160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Delivery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BA536C6-D3F3-DE5D-380E-415494F636E1}"/>
              </a:ext>
            </a:extLst>
          </p:cNvPr>
          <p:cNvSpPr txBox="1"/>
          <p:nvPr/>
        </p:nvSpPr>
        <p:spPr>
          <a:xfrm>
            <a:off x="7598305" y="3724911"/>
            <a:ext cx="147104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HK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Joint University Librarians Advisory Committee (JULAC) Cards</a:t>
            </a:r>
            <a:endParaRPr lang="en-HK" sz="1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084CD9B-B030-02F9-3903-5F4619799695}"/>
              </a:ext>
            </a:extLst>
          </p:cNvPr>
          <p:cNvSpPr txBox="1"/>
          <p:nvPr/>
        </p:nvSpPr>
        <p:spPr>
          <a:xfrm>
            <a:off x="9105514" y="3724911"/>
            <a:ext cx="147104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Tahoma" panose="020B0604030504040204" pitchFamily="34" charset="0"/>
                <a:cs typeface="Tahoma" panose="020B0604030504040204" pitchFamily="34" charset="0"/>
                <a:hlinkClick r:id="rId1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Electronic Resources</a:t>
            </a:r>
            <a:endParaRPr lang="en-US" altLang="zh-TW" sz="16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45757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3AD5B5-B691-41E3-BCB7-F8BAB1E7D555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altLang="zh-TW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B623E2-15A2-337E-2F00-8FD3141A4B51}"/>
              </a:ext>
            </a:extLst>
          </p:cNvPr>
          <p:cNvSpPr txBox="1"/>
          <p:nvPr/>
        </p:nvSpPr>
        <p:spPr>
          <a:xfrm>
            <a:off x="1027408" y="521218"/>
            <a:ext cx="4304746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Noto Sans KR Black" panose="020B0200000000000000" pitchFamily="34" charset="-128"/>
                <a:cs typeface="Tahoma" panose="020B0604030504040204" pitchFamily="34" charset="0"/>
              </a:rPr>
              <a:t>BORROWING PRIVILEGES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747AD1D-82DF-2BCF-C9E7-F1AD0F0D4564}"/>
              </a:ext>
            </a:extLst>
          </p:cNvPr>
          <p:cNvSpPr txBox="1"/>
          <p:nvPr/>
        </p:nvSpPr>
        <p:spPr>
          <a:xfrm>
            <a:off x="962093" y="777881"/>
            <a:ext cx="723951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Bold" panose="020B0502040204020203" pitchFamily="34" charset="0"/>
                <a:ea typeface="Noto Sans KR Black" panose="020B0200000000000000" pitchFamily="34" charset="-128"/>
                <a:cs typeface="Tahoma" panose="020B0604030504040204" pitchFamily="34" charset="0"/>
              </a:rPr>
              <a:t>Postgraduate Degrees </a:t>
            </a:r>
          </a:p>
        </p:txBody>
      </p:sp>
      <p:sp>
        <p:nvSpPr>
          <p:cNvPr id="30" name="Text Box 6">
            <a:extLst>
              <a:ext uri="{FF2B5EF4-FFF2-40B4-BE49-F238E27FC236}">
                <a16:creationId xmlns:a16="http://schemas.microsoft.com/office/drawing/2014/main" id="{64EEB338-398B-C1E8-3672-C5590A98EE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8565" y="4382897"/>
            <a:ext cx="209907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j-lt"/>
                <a:ea typeface="新細明體" panose="02020500000000000000" pitchFamily="18" charset="-120"/>
                <a:cs typeface="+mn-cs"/>
              </a:rPr>
              <a:t>(for </a:t>
            </a:r>
            <a:r>
              <a:rPr lang="en-US" altLang="zh-TW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any</a:t>
            </a:r>
            <a:r>
              <a:rPr kumimoji="0" lang="en-US" altLang="zh-TW" sz="16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j-lt"/>
                <a:ea typeface="新細明體" panose="02020500000000000000" pitchFamily="18" charset="-120"/>
                <a:cs typeface="+mn-cs"/>
              </a:rPr>
              <a:t> combinations)</a:t>
            </a:r>
            <a:br>
              <a:rPr kumimoji="0" lang="en-US" altLang="zh-TW" sz="16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j-lt"/>
                <a:ea typeface="新細明體" panose="02020500000000000000" pitchFamily="18" charset="-120"/>
                <a:cs typeface="+mn-cs"/>
              </a:rPr>
            </a:br>
            <a:r>
              <a:rPr kumimoji="0" lang="en-US" altLang="zh-TW" sz="16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j-lt"/>
                <a:ea typeface="新細明體" panose="02020500000000000000" pitchFamily="18" charset="-120"/>
                <a:cs typeface="+mn-cs"/>
              </a:rPr>
              <a:t>Hold Quota: 20 items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D3754D0-DF98-9C78-E38B-B8637FBEBFC7}"/>
              </a:ext>
            </a:extLst>
          </p:cNvPr>
          <p:cNvSpPr txBox="1"/>
          <p:nvPr/>
        </p:nvSpPr>
        <p:spPr>
          <a:xfrm>
            <a:off x="962093" y="1914556"/>
            <a:ext cx="34609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j-lt"/>
                <a:ea typeface="新細明體" panose="02020500000000000000" pitchFamily="18" charset="-120"/>
              </a:rPr>
              <a:t>Loan Quota: 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9668997-778C-218D-1FBF-BFC54851DF17}"/>
              </a:ext>
            </a:extLst>
          </p:cNvPr>
          <p:cNvSpPr txBox="1"/>
          <p:nvPr/>
        </p:nvSpPr>
        <p:spPr>
          <a:xfrm>
            <a:off x="852820" y="2358122"/>
            <a:ext cx="2165370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8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Bold" panose="020B0502040204020203" pitchFamily="34" charset="0"/>
                <a:ea typeface="Noto Sans KR Black" panose="020B0200000000000000" pitchFamily="34" charset="-128"/>
              </a:rPr>
              <a:t>80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3343592-DECF-37AA-0ACD-B3C731EAC543}"/>
              </a:ext>
            </a:extLst>
          </p:cNvPr>
          <p:cNvSpPr txBox="1"/>
          <p:nvPr/>
        </p:nvSpPr>
        <p:spPr>
          <a:xfrm>
            <a:off x="2762100" y="3837082"/>
            <a:ext cx="20187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items</a:t>
            </a:r>
          </a:p>
        </p:txBody>
      </p:sp>
      <p:sp>
        <p:nvSpPr>
          <p:cNvPr id="46" name="Text Box 6">
            <a:extLst>
              <a:ext uri="{FF2B5EF4-FFF2-40B4-BE49-F238E27FC236}">
                <a16:creationId xmlns:a16="http://schemas.microsoft.com/office/drawing/2014/main" id="{269EC91C-C441-F125-C113-7674909DC2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093" y="5834931"/>
            <a:ext cx="9072562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新細明體" panose="02020500000000000000" pitchFamily="18" charset="-120"/>
                <a:cs typeface="+mn-cs"/>
              </a:rPr>
              <a:t>The initial loan periods of 14-day, 30-day and 90-day loan items will be reduced to </a:t>
            </a:r>
            <a:r>
              <a:rPr kumimoji="0" lang="en-US" altLang="zh-TW" sz="15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新細明體" panose="02020500000000000000" pitchFamily="18" charset="-120"/>
                <a:cs typeface="+mn-cs"/>
              </a:rPr>
              <a:t>7</a:t>
            </a:r>
            <a:r>
              <a:rPr kumimoji="0" lang="en-US" altLang="zh-TW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新細明體" panose="02020500000000000000" pitchFamily="18" charset="-120"/>
                <a:cs typeface="+mn-cs"/>
              </a:rPr>
              <a:t> days, </a:t>
            </a:r>
            <a:r>
              <a:rPr kumimoji="0" lang="en-US" altLang="zh-TW" sz="15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新細明體" panose="02020500000000000000" pitchFamily="18" charset="-120"/>
                <a:cs typeface="+mn-cs"/>
              </a:rPr>
              <a:t>15</a:t>
            </a:r>
            <a:r>
              <a:rPr kumimoji="0" lang="en-US" altLang="zh-TW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新細明體" panose="02020500000000000000" pitchFamily="18" charset="-120"/>
                <a:cs typeface="+mn-cs"/>
              </a:rPr>
              <a:t> days and </a:t>
            </a:r>
            <a:r>
              <a:rPr kumimoji="0" lang="en-US" altLang="zh-TW" sz="15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新細明體" panose="02020500000000000000" pitchFamily="18" charset="-120"/>
                <a:cs typeface="+mn-cs"/>
              </a:rPr>
              <a:t>30</a:t>
            </a:r>
            <a:r>
              <a:rPr kumimoji="0" lang="en-US" altLang="zh-TW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新細明體" panose="02020500000000000000" pitchFamily="18" charset="-120"/>
                <a:cs typeface="+mn-cs"/>
              </a:rPr>
              <a:t> days respectively if the items have been held by other users when the items are being checked out.</a:t>
            </a:r>
          </a:p>
        </p:txBody>
      </p:sp>
      <p:sp>
        <p:nvSpPr>
          <p:cNvPr id="47" name="Text Box 22">
            <a:extLst>
              <a:ext uri="{FF2B5EF4-FFF2-40B4-BE49-F238E27FC236}">
                <a16:creationId xmlns:a16="http://schemas.microsoft.com/office/drawing/2014/main" id="{EE1903B0-1A3D-F7CF-E4A7-BE1AB8384E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47435" y="2620343"/>
            <a:ext cx="1783556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Circulation Books:</a:t>
            </a:r>
          </a:p>
        </p:txBody>
      </p:sp>
      <p:sp>
        <p:nvSpPr>
          <p:cNvPr id="48" name="Text Box 24">
            <a:extLst>
              <a:ext uri="{FF2B5EF4-FFF2-40B4-BE49-F238E27FC236}">
                <a16:creationId xmlns:a16="http://schemas.microsoft.com/office/drawing/2014/main" id="{1AEC517F-2167-24EE-A1B3-EBBDE74981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79659" y="2620343"/>
            <a:ext cx="2038880" cy="73866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Teaching Resources, School Textbooks &amp; EIH Collection:</a:t>
            </a:r>
          </a:p>
        </p:txBody>
      </p:sp>
      <p:sp>
        <p:nvSpPr>
          <p:cNvPr id="49" name="Text Box 23">
            <a:extLst>
              <a:ext uri="{FF2B5EF4-FFF2-40B4-BE49-F238E27FC236}">
                <a16:creationId xmlns:a16="http://schemas.microsoft.com/office/drawing/2014/main" id="{BB4030BF-B04D-3DFF-02B6-79F707F2C5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7089" y="2620343"/>
            <a:ext cx="2464261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Media &amp; e-book reader: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F7A9DF3-0B93-9EC1-AA8F-332B0FDC4724}"/>
              </a:ext>
            </a:extLst>
          </p:cNvPr>
          <p:cNvSpPr txBox="1"/>
          <p:nvPr/>
        </p:nvSpPr>
        <p:spPr>
          <a:xfrm>
            <a:off x="4283768" y="3299754"/>
            <a:ext cx="1783556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6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Bold" panose="020B0502040204020203" pitchFamily="34" charset="0"/>
              </a:rPr>
              <a:t>90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AB22B0BE-B2C0-2988-0BA3-7098E96A0055}"/>
              </a:ext>
            </a:extLst>
          </p:cNvPr>
          <p:cNvSpPr txBox="1"/>
          <p:nvPr/>
        </p:nvSpPr>
        <p:spPr>
          <a:xfrm>
            <a:off x="7934061" y="3299754"/>
            <a:ext cx="1783556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6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Bold" panose="020B0502040204020203" pitchFamily="34" charset="0"/>
              </a:rPr>
              <a:t>14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B14563B9-7D5A-6105-D9FD-6080BEF637D1}"/>
              </a:ext>
            </a:extLst>
          </p:cNvPr>
          <p:cNvSpPr txBox="1"/>
          <p:nvPr/>
        </p:nvSpPr>
        <p:spPr>
          <a:xfrm>
            <a:off x="6067324" y="3259084"/>
            <a:ext cx="995187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6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Bold" panose="020B0502040204020203" pitchFamily="34" charset="0"/>
              </a:rPr>
              <a:t>14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A9E237A4-D344-4531-1FEB-9E8BB316EC06}"/>
              </a:ext>
            </a:extLst>
          </p:cNvPr>
          <p:cNvSpPr txBox="1"/>
          <p:nvPr/>
        </p:nvSpPr>
        <p:spPr>
          <a:xfrm>
            <a:off x="9993561" y="2620343"/>
            <a:ext cx="157733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Reserve Collection : </a:t>
            </a:r>
            <a:endParaRPr 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4307A6F-FD63-7363-9DF7-A2AF14903250}"/>
              </a:ext>
            </a:extLst>
          </p:cNvPr>
          <p:cNvSpPr txBox="1"/>
          <p:nvPr/>
        </p:nvSpPr>
        <p:spPr>
          <a:xfrm>
            <a:off x="9979581" y="3299754"/>
            <a:ext cx="665147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6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Bold" panose="020B0502040204020203" pitchFamily="34" charset="0"/>
              </a:rPr>
              <a:t>7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FB09D76-697C-6AC9-5769-10AD0867135B}"/>
              </a:ext>
            </a:extLst>
          </p:cNvPr>
          <p:cNvSpPr txBox="1"/>
          <p:nvPr/>
        </p:nvSpPr>
        <p:spPr>
          <a:xfrm>
            <a:off x="5205222" y="3867398"/>
            <a:ext cx="6327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days</a:t>
            </a:r>
            <a:endParaRPr lang="en-US" dirty="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6A83897E-81CE-CF50-F253-C4AC9B82A8D8}"/>
              </a:ext>
            </a:extLst>
          </p:cNvPr>
          <p:cNvSpPr txBox="1"/>
          <p:nvPr/>
        </p:nvSpPr>
        <p:spPr>
          <a:xfrm>
            <a:off x="6885974" y="3867398"/>
            <a:ext cx="6327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days</a:t>
            </a:r>
            <a:endParaRPr lang="en-US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304C7035-EE0C-80F5-F5AB-EDC6AAC604CD}"/>
              </a:ext>
            </a:extLst>
          </p:cNvPr>
          <p:cNvSpPr txBox="1"/>
          <p:nvPr/>
        </p:nvSpPr>
        <p:spPr>
          <a:xfrm>
            <a:off x="8752711" y="3867398"/>
            <a:ext cx="6327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days</a:t>
            </a:r>
            <a:endParaRPr lang="en-US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78D7B867-1414-2D93-0FEF-5FA451380A34}"/>
              </a:ext>
            </a:extLst>
          </p:cNvPr>
          <p:cNvSpPr txBox="1"/>
          <p:nvPr/>
        </p:nvSpPr>
        <p:spPr>
          <a:xfrm>
            <a:off x="10449655" y="3882787"/>
            <a:ext cx="66514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days</a:t>
            </a:r>
            <a:endParaRPr lang="en-US" sz="1600" dirty="0">
              <a:latin typeface="+mj-lt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94B69D02-6FCA-5B2B-F04B-D59BC6A7BB1F}"/>
              </a:ext>
            </a:extLst>
          </p:cNvPr>
          <p:cNvSpPr txBox="1"/>
          <p:nvPr/>
        </p:nvSpPr>
        <p:spPr>
          <a:xfrm>
            <a:off x="10449310" y="4187173"/>
            <a:ext cx="121036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or Library Use Only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4C96B9E-93DD-1319-92A4-0DB6A23D6EAE}"/>
              </a:ext>
            </a:extLst>
          </p:cNvPr>
          <p:cNvCxnSpPr>
            <a:cxnSpLocks/>
          </p:cNvCxnSpPr>
          <p:nvPr/>
        </p:nvCxnSpPr>
        <p:spPr>
          <a:xfrm>
            <a:off x="3931920" y="2029968"/>
            <a:ext cx="0" cy="2834640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2" name="Action Button: Custom 2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5FCB8FBC-7C36-F2C6-744B-26EEEDB9679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1529" y="-37127"/>
            <a:ext cx="12192000" cy="6882751"/>
          </a:xfrm>
          <a:prstGeom prst="actionButtonBlan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14802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60" name="TextBox 100359">
            <a:extLst>
              <a:ext uri="{FF2B5EF4-FFF2-40B4-BE49-F238E27FC236}">
                <a16:creationId xmlns:a16="http://schemas.microsoft.com/office/drawing/2014/main" id="{9DB3E9A3-79E9-7C6D-D444-C4C8C8D311FD}"/>
              </a:ext>
            </a:extLst>
          </p:cNvPr>
          <p:cNvSpPr txBox="1"/>
          <p:nvPr/>
        </p:nvSpPr>
        <p:spPr>
          <a:xfrm>
            <a:off x="828917" y="2319468"/>
            <a:ext cx="2165370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8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Bold" panose="020B0502040204020203" pitchFamily="34" charset="0"/>
                <a:ea typeface="Noto Sans KR Black" panose="020B0200000000000000" pitchFamily="34" charset="-128"/>
              </a:rPr>
              <a:t>50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3AD5B5-B691-41E3-BCB7-F8BAB1E7D555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altLang="zh-TW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5" name="Text Box 6">
            <a:extLst>
              <a:ext uri="{FF2B5EF4-FFF2-40B4-BE49-F238E27FC236}">
                <a16:creationId xmlns:a16="http://schemas.microsoft.com/office/drawing/2014/main" id="{8FDF542B-5745-A82E-D295-F39E06D829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093" y="4361424"/>
            <a:ext cx="209907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j-lt"/>
                <a:ea typeface="新細明體" panose="02020500000000000000" pitchFamily="18" charset="-120"/>
                <a:cs typeface="+mn-cs"/>
              </a:rPr>
              <a:t>(for </a:t>
            </a:r>
            <a:r>
              <a:rPr lang="en-US" altLang="zh-TW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any</a:t>
            </a:r>
            <a:r>
              <a:rPr kumimoji="0" lang="en-US" altLang="zh-TW" sz="16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j-lt"/>
                <a:ea typeface="新細明體" panose="02020500000000000000" pitchFamily="18" charset="-120"/>
                <a:cs typeface="+mn-cs"/>
              </a:rPr>
              <a:t> combinations)</a:t>
            </a:r>
            <a:br>
              <a:rPr kumimoji="0" lang="en-US" altLang="zh-TW" sz="16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j-lt"/>
                <a:ea typeface="新細明體" panose="02020500000000000000" pitchFamily="18" charset="-120"/>
                <a:cs typeface="+mn-cs"/>
              </a:rPr>
            </a:br>
            <a:r>
              <a:rPr kumimoji="0" lang="en-US" altLang="zh-TW" sz="16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j-lt"/>
                <a:ea typeface="新細明體" panose="02020500000000000000" pitchFamily="18" charset="-120"/>
                <a:cs typeface="+mn-cs"/>
              </a:rPr>
              <a:t>Hold Quota: 20 items</a:t>
            </a:r>
          </a:p>
        </p:txBody>
      </p:sp>
      <p:sp>
        <p:nvSpPr>
          <p:cNvPr id="56" name="Text Box 22">
            <a:extLst>
              <a:ext uri="{FF2B5EF4-FFF2-40B4-BE49-F238E27FC236}">
                <a16:creationId xmlns:a16="http://schemas.microsoft.com/office/drawing/2014/main" id="{4E985391-EC86-2FEE-6136-D7A9173F62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02577" y="2691367"/>
            <a:ext cx="1783556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Circulation Books:</a:t>
            </a:r>
          </a:p>
        </p:txBody>
      </p:sp>
      <p:sp>
        <p:nvSpPr>
          <p:cNvPr id="57" name="Text Box 24">
            <a:extLst>
              <a:ext uri="{FF2B5EF4-FFF2-40B4-BE49-F238E27FC236}">
                <a16:creationId xmlns:a16="http://schemas.microsoft.com/office/drawing/2014/main" id="{3581C9B2-6992-6502-67FC-0A79D2095E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34801" y="2691367"/>
            <a:ext cx="2038880" cy="73866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Teaching Resources, School Textbooks &amp; EIH Collection:</a:t>
            </a:r>
          </a:p>
        </p:txBody>
      </p:sp>
      <p:sp>
        <p:nvSpPr>
          <p:cNvPr id="59" name="Text Box 23">
            <a:extLst>
              <a:ext uri="{FF2B5EF4-FFF2-40B4-BE49-F238E27FC236}">
                <a16:creationId xmlns:a16="http://schemas.microsoft.com/office/drawing/2014/main" id="{7E7B7695-4E7B-23BB-8A28-6A658E0CD0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92231" y="2691367"/>
            <a:ext cx="2464261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Media &amp; e-book reader:</a:t>
            </a:r>
          </a:p>
        </p:txBody>
      </p:sp>
      <p:sp>
        <p:nvSpPr>
          <p:cNvPr id="60" name="Slide Number Placeholder 3">
            <a:extLst>
              <a:ext uri="{FF2B5EF4-FFF2-40B4-BE49-F238E27FC236}">
                <a16:creationId xmlns:a16="http://schemas.microsoft.com/office/drawing/2014/main" id="{1244ED66-358F-C04C-FD63-9CA9A39D9C7B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053AD5B5-B691-41E3-BCB7-F8BAB1E7D555}" type="slidenum">
              <a:rPr lang="zh-TW" altLang="en-US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/>
                <a:ea typeface="新細明體" panose="02020500000000000000" pitchFamily="18" charset="-120"/>
              </a:rPr>
              <a:pPr>
                <a:defRPr/>
              </a:pPr>
              <a:t>21</a:t>
            </a:fld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100353" name="TextBox 100352">
            <a:extLst>
              <a:ext uri="{FF2B5EF4-FFF2-40B4-BE49-F238E27FC236}">
                <a16:creationId xmlns:a16="http://schemas.microsoft.com/office/drawing/2014/main" id="{D59CE728-B552-0E7F-82FF-921565929D1F}"/>
              </a:ext>
            </a:extLst>
          </p:cNvPr>
          <p:cNvSpPr txBox="1"/>
          <p:nvPr/>
        </p:nvSpPr>
        <p:spPr>
          <a:xfrm>
            <a:off x="4138910" y="3370778"/>
            <a:ext cx="1783556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6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Bold" panose="020B0502040204020203" pitchFamily="34" charset="0"/>
              </a:rPr>
              <a:t>30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00354" name="TextBox 100353">
            <a:extLst>
              <a:ext uri="{FF2B5EF4-FFF2-40B4-BE49-F238E27FC236}">
                <a16:creationId xmlns:a16="http://schemas.microsoft.com/office/drawing/2014/main" id="{D5838E09-E635-27B7-94C0-8F39654F0017}"/>
              </a:ext>
            </a:extLst>
          </p:cNvPr>
          <p:cNvSpPr txBox="1"/>
          <p:nvPr/>
        </p:nvSpPr>
        <p:spPr>
          <a:xfrm>
            <a:off x="7789203" y="3370778"/>
            <a:ext cx="1783556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6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Bold" panose="020B0502040204020203" pitchFamily="34" charset="0"/>
              </a:rPr>
              <a:t>14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00355" name="TextBox 100354">
            <a:extLst>
              <a:ext uri="{FF2B5EF4-FFF2-40B4-BE49-F238E27FC236}">
                <a16:creationId xmlns:a16="http://schemas.microsoft.com/office/drawing/2014/main" id="{E321DAE2-B87E-5ED7-FDCA-769CE2224233}"/>
              </a:ext>
            </a:extLst>
          </p:cNvPr>
          <p:cNvSpPr txBox="1"/>
          <p:nvPr/>
        </p:nvSpPr>
        <p:spPr>
          <a:xfrm>
            <a:off x="5922466" y="3330108"/>
            <a:ext cx="995187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6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Bold" panose="020B0502040204020203" pitchFamily="34" charset="0"/>
              </a:rPr>
              <a:t>14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100357" name="TextBox 100356">
            <a:extLst>
              <a:ext uri="{FF2B5EF4-FFF2-40B4-BE49-F238E27FC236}">
                <a16:creationId xmlns:a16="http://schemas.microsoft.com/office/drawing/2014/main" id="{EF85BA04-38C2-3A84-376C-84A0CB794F11}"/>
              </a:ext>
            </a:extLst>
          </p:cNvPr>
          <p:cNvSpPr txBox="1"/>
          <p:nvPr/>
        </p:nvSpPr>
        <p:spPr>
          <a:xfrm>
            <a:off x="9848703" y="2691367"/>
            <a:ext cx="157733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Reserve Collection : </a:t>
            </a:r>
            <a:endParaRPr 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00358" name="TextBox 100357">
            <a:extLst>
              <a:ext uri="{FF2B5EF4-FFF2-40B4-BE49-F238E27FC236}">
                <a16:creationId xmlns:a16="http://schemas.microsoft.com/office/drawing/2014/main" id="{5E1707F4-8005-C9DF-8B98-41F07A13C1CC}"/>
              </a:ext>
            </a:extLst>
          </p:cNvPr>
          <p:cNvSpPr txBox="1"/>
          <p:nvPr/>
        </p:nvSpPr>
        <p:spPr>
          <a:xfrm>
            <a:off x="9834723" y="3370778"/>
            <a:ext cx="665147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6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Bold" panose="020B0502040204020203" pitchFamily="34" charset="0"/>
              </a:rPr>
              <a:t>7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100359" name="TextBox 100358">
            <a:extLst>
              <a:ext uri="{FF2B5EF4-FFF2-40B4-BE49-F238E27FC236}">
                <a16:creationId xmlns:a16="http://schemas.microsoft.com/office/drawing/2014/main" id="{496CF49B-E140-3B47-B866-43D16E1EC584}"/>
              </a:ext>
            </a:extLst>
          </p:cNvPr>
          <p:cNvSpPr txBox="1"/>
          <p:nvPr/>
        </p:nvSpPr>
        <p:spPr>
          <a:xfrm>
            <a:off x="962093" y="1943612"/>
            <a:ext cx="24335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j-lt"/>
                <a:ea typeface="新細明體" panose="02020500000000000000" pitchFamily="18" charset="-120"/>
              </a:rPr>
              <a:t>Loan Quota: 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00361" name="TextBox 100360">
            <a:extLst>
              <a:ext uri="{FF2B5EF4-FFF2-40B4-BE49-F238E27FC236}">
                <a16:creationId xmlns:a16="http://schemas.microsoft.com/office/drawing/2014/main" id="{B244A2B0-098C-EBEB-DF7B-4D14EA638773}"/>
              </a:ext>
            </a:extLst>
          </p:cNvPr>
          <p:cNvSpPr txBox="1"/>
          <p:nvPr/>
        </p:nvSpPr>
        <p:spPr>
          <a:xfrm>
            <a:off x="2762100" y="3837082"/>
            <a:ext cx="20187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items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22A4F4-CCD6-B68A-F62C-40BB5191AE27}"/>
              </a:ext>
            </a:extLst>
          </p:cNvPr>
          <p:cNvSpPr txBox="1"/>
          <p:nvPr/>
        </p:nvSpPr>
        <p:spPr>
          <a:xfrm>
            <a:off x="962093" y="518839"/>
            <a:ext cx="4304746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Noto Sans KR Black" panose="020B0200000000000000" pitchFamily="34" charset="-128"/>
                <a:cs typeface="Tahoma" panose="020B0604030504040204" pitchFamily="34" charset="0"/>
              </a:rPr>
              <a:t>BORROWING PRIVILEGES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F860F8-CA63-5876-5F22-CA0A78767E7A}"/>
              </a:ext>
            </a:extLst>
          </p:cNvPr>
          <p:cNvSpPr txBox="1"/>
          <p:nvPr/>
        </p:nvSpPr>
        <p:spPr>
          <a:xfrm>
            <a:off x="962093" y="777881"/>
            <a:ext cx="103917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Bold" panose="020B0502040204020203" pitchFamily="34" charset="0"/>
                <a:ea typeface="Noto Sans KR Black" panose="020B0200000000000000" pitchFamily="34" charset="-128"/>
                <a:cs typeface="Tahoma" panose="020B0604030504040204" pitchFamily="34" charset="0"/>
              </a:rPr>
              <a:t>Bachelor Degrees, Elder Academy, Higher Diploma, Postgraduate Diploma, Professional Development 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Bahnschrift SemiBold" panose="020B0502040204020203" pitchFamily="34" charset="0"/>
                <a:ea typeface="Noto Sans KR Black" panose="020B0200000000000000" pitchFamily="34" charset="-128"/>
                <a:cs typeface="Tahoma" panose="020B0604030504040204" pitchFamily="34" charset="0"/>
              </a:rPr>
              <a:t>Programmes</a:t>
            </a:r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Bahnschrift SemiBold" panose="020B0502040204020203" pitchFamily="34" charset="0"/>
              <a:ea typeface="Noto Sans KR Black" panose="020B0200000000000000" pitchFamily="34" charset="-128"/>
              <a:cs typeface="Tahoma" panose="020B060403050404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284DD76-B965-68B4-4CF5-80E7CFCCD701}"/>
              </a:ext>
            </a:extLst>
          </p:cNvPr>
          <p:cNvSpPr txBox="1"/>
          <p:nvPr/>
        </p:nvSpPr>
        <p:spPr>
          <a:xfrm>
            <a:off x="5060364" y="3938422"/>
            <a:ext cx="6327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days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F0A924-2A24-BAD4-AFE7-AEAF5724DD8C}"/>
              </a:ext>
            </a:extLst>
          </p:cNvPr>
          <p:cNvSpPr txBox="1"/>
          <p:nvPr/>
        </p:nvSpPr>
        <p:spPr>
          <a:xfrm>
            <a:off x="6741116" y="3938422"/>
            <a:ext cx="6327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days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F1B3C6-00B6-2EC6-9F63-6E851688C90B}"/>
              </a:ext>
            </a:extLst>
          </p:cNvPr>
          <p:cNvSpPr txBox="1"/>
          <p:nvPr/>
        </p:nvSpPr>
        <p:spPr>
          <a:xfrm>
            <a:off x="8607853" y="3938422"/>
            <a:ext cx="6327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days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2A076A-9DE8-8AEC-03EF-A000C2B99200}"/>
              </a:ext>
            </a:extLst>
          </p:cNvPr>
          <p:cNvSpPr txBox="1"/>
          <p:nvPr/>
        </p:nvSpPr>
        <p:spPr>
          <a:xfrm>
            <a:off x="10304797" y="3953811"/>
            <a:ext cx="66514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days</a:t>
            </a:r>
            <a:endParaRPr lang="en-US" sz="1600" dirty="0">
              <a:latin typeface="+mj-lt"/>
            </a:endParaRPr>
          </a:p>
        </p:txBody>
      </p:sp>
      <p:sp>
        <p:nvSpPr>
          <p:cNvPr id="12" name="Text Box 6">
            <a:extLst>
              <a:ext uri="{FF2B5EF4-FFF2-40B4-BE49-F238E27FC236}">
                <a16:creationId xmlns:a16="http://schemas.microsoft.com/office/drawing/2014/main" id="{4CDCF747-7F7B-D0C9-9453-C66DB736DD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093" y="5834931"/>
            <a:ext cx="9072562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新細明體" panose="02020500000000000000" pitchFamily="18" charset="-120"/>
                <a:cs typeface="+mn-cs"/>
              </a:rPr>
              <a:t>The initial loan periods of 14-day, 30-day and 90-day loan items will be reduced to </a:t>
            </a:r>
            <a:r>
              <a:rPr kumimoji="0" lang="en-US" altLang="zh-TW" sz="15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新細明體" panose="02020500000000000000" pitchFamily="18" charset="-120"/>
                <a:cs typeface="+mn-cs"/>
              </a:rPr>
              <a:t>7</a:t>
            </a:r>
            <a:r>
              <a:rPr kumimoji="0" lang="en-US" altLang="zh-TW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新細明體" panose="02020500000000000000" pitchFamily="18" charset="-120"/>
                <a:cs typeface="+mn-cs"/>
              </a:rPr>
              <a:t> days, </a:t>
            </a:r>
            <a:r>
              <a:rPr kumimoji="0" lang="en-US" altLang="zh-TW" sz="15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新細明體" panose="02020500000000000000" pitchFamily="18" charset="-120"/>
                <a:cs typeface="+mn-cs"/>
              </a:rPr>
              <a:t>15</a:t>
            </a:r>
            <a:r>
              <a:rPr kumimoji="0" lang="en-US" altLang="zh-TW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新細明體" panose="02020500000000000000" pitchFamily="18" charset="-120"/>
                <a:cs typeface="+mn-cs"/>
              </a:rPr>
              <a:t> days and </a:t>
            </a:r>
            <a:r>
              <a:rPr kumimoji="0" lang="en-US" altLang="zh-TW" sz="15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新細明體" panose="02020500000000000000" pitchFamily="18" charset="-120"/>
                <a:cs typeface="+mn-cs"/>
              </a:rPr>
              <a:t>30</a:t>
            </a:r>
            <a:r>
              <a:rPr kumimoji="0" lang="en-US" altLang="zh-TW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新細明體" panose="02020500000000000000" pitchFamily="18" charset="-120"/>
                <a:cs typeface="+mn-cs"/>
              </a:rPr>
              <a:t> days respectively if the items have been held by other users when the items are being checked out.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0757F9B-A3B4-3D10-41A2-55F3FAE5D620}"/>
              </a:ext>
            </a:extLst>
          </p:cNvPr>
          <p:cNvSpPr txBox="1"/>
          <p:nvPr/>
        </p:nvSpPr>
        <p:spPr>
          <a:xfrm>
            <a:off x="10304452" y="4258197"/>
            <a:ext cx="121036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or Library Use Only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35839782-26B6-5B0C-9618-2297C78DA057}"/>
              </a:ext>
            </a:extLst>
          </p:cNvPr>
          <p:cNvCxnSpPr>
            <a:cxnSpLocks/>
          </p:cNvCxnSpPr>
          <p:nvPr/>
        </p:nvCxnSpPr>
        <p:spPr>
          <a:xfrm>
            <a:off x="3931920" y="2029968"/>
            <a:ext cx="0" cy="2834640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10EF1149-C612-4B5E-80F0-0A930933331C}"/>
              </a:ext>
            </a:extLst>
          </p:cNvPr>
          <p:cNvSpPr/>
          <p:nvPr/>
        </p:nvSpPr>
        <p:spPr>
          <a:xfrm>
            <a:off x="461319" y="1424212"/>
            <a:ext cx="11450595" cy="52237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Action Button: Custom 2">
            <a:hlinkClick r:id="rId3" action="ppaction://hlinksldjump"/>
            <a:extLst>
              <a:ext uri="{FF2B5EF4-FFF2-40B4-BE49-F238E27FC236}">
                <a16:creationId xmlns:a16="http://schemas.microsoft.com/office/drawing/2014/main" id="{ECC698BE-7936-4548-824D-7D26B2407B0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1529" y="-37127"/>
            <a:ext cx="12192000" cy="6882751"/>
          </a:xfrm>
          <a:prstGeom prst="actionButtonBlan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6717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4" name="Text Box 8"/>
          <p:cNvSpPr txBox="1">
            <a:spLocks noChangeArrowheads="1"/>
          </p:cNvSpPr>
          <p:nvPr/>
        </p:nvSpPr>
        <p:spPr bwMode="auto">
          <a:xfrm>
            <a:off x="4281881" y="2694676"/>
            <a:ext cx="7386096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65113" marR="0" lvl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1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uLnTx/>
                <a:uFillTx/>
                <a:latin typeface="+mj-lt"/>
                <a:ea typeface="新細明體" panose="02020500000000000000" pitchFamily="18" charset="-120"/>
                <a:cs typeface="+mn-cs"/>
              </a:rPr>
              <a:t>Borrow </a:t>
            </a:r>
            <a:r>
              <a:rPr kumimoji="1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+mj-lt"/>
                <a:ea typeface="新細明體" panose="02020500000000000000" pitchFamily="18" charset="-120"/>
                <a:cs typeface="+mn-cs"/>
              </a:rPr>
              <a:t>15</a:t>
            </a:r>
            <a:r>
              <a:rPr kumimoji="1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uLnTx/>
                <a:uFillTx/>
                <a:latin typeface="+mj-lt"/>
                <a:ea typeface="新細明體" panose="02020500000000000000" pitchFamily="18" charset="-120"/>
                <a:cs typeface="+mn-cs"/>
              </a:rPr>
              <a:t> books from other UGC libraries via HKALL for </a:t>
            </a:r>
            <a:r>
              <a:rPr kumimoji="1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+mj-lt"/>
                <a:ea typeface="新細明體" panose="02020500000000000000" pitchFamily="18" charset="-120"/>
                <a:cs typeface="Tahoma" pitchFamily="34" charset="0"/>
              </a:rPr>
              <a:t>30</a:t>
            </a:r>
            <a:r>
              <a:rPr kumimoji="1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uLnTx/>
                <a:uFillTx/>
                <a:latin typeface="+mj-lt"/>
                <a:ea typeface="新細明體" panose="02020500000000000000" pitchFamily="18" charset="-120"/>
                <a:cs typeface="Tahoma" pitchFamily="34" charset="0"/>
              </a:rPr>
              <a:t> days</a:t>
            </a:r>
            <a:endParaRPr kumimoji="1" lang="en-US" altLang="zh-TW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+mj-lt"/>
              <a:ea typeface="新細明體" panose="02020500000000000000" pitchFamily="18" charset="-120"/>
            </a:endParaRPr>
          </a:p>
          <a:p>
            <a:pPr marL="265113" marR="0" lvl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1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uLnTx/>
                <a:uFillTx/>
                <a:latin typeface="+mj-lt"/>
                <a:ea typeface="新細明體" panose="02020500000000000000" pitchFamily="18" charset="-120"/>
                <a:cs typeface="+mn-cs"/>
              </a:rPr>
              <a:t>HKALL loans are included in EdUHK Library loan quota</a:t>
            </a:r>
          </a:p>
          <a:p>
            <a:pPr marL="265113" marR="0" lvl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1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uLnTx/>
                <a:uFillTx/>
                <a:latin typeface="+mj-lt"/>
                <a:ea typeface="新細明體" panose="02020500000000000000" pitchFamily="18" charset="-120"/>
                <a:cs typeface="+mn-cs"/>
              </a:rPr>
              <a:t>Request books with “</a:t>
            </a:r>
            <a:r>
              <a:rPr kumimoji="1" lang="en-US" altLang="zh-TW" sz="16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+mj-lt"/>
                <a:ea typeface="新細明體" panose="02020500000000000000" pitchFamily="18" charset="-120"/>
                <a:cs typeface="+mn-cs"/>
              </a:rPr>
              <a:t>available</a:t>
            </a:r>
            <a:r>
              <a:rPr kumimoji="1" lang="en-US" altLang="zh-TW" sz="1600" b="0" i="0" strike="noStrike" kern="1200" cap="none" spc="0" normalizeH="0" baseline="0" noProof="0" dirty="0">
                <a:ln>
                  <a:noFill/>
                </a:ln>
                <a:uLnTx/>
                <a:uFillTx/>
                <a:latin typeface="+mj-lt"/>
                <a:ea typeface="新細明體" panose="02020500000000000000" pitchFamily="18" charset="-120"/>
                <a:cs typeface="+mn-cs"/>
              </a:rPr>
              <a:t>”</a:t>
            </a:r>
            <a:r>
              <a:rPr kumimoji="1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+mj-lt"/>
                <a:ea typeface="新細明體" panose="02020500000000000000" pitchFamily="18" charset="-120"/>
                <a:cs typeface="+mn-cs"/>
              </a:rPr>
              <a:t> </a:t>
            </a:r>
            <a:r>
              <a:rPr kumimoji="1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uLnTx/>
                <a:uFillTx/>
                <a:latin typeface="+mj-lt"/>
                <a:ea typeface="新細明體" panose="02020500000000000000" pitchFamily="18" charset="-120"/>
                <a:cs typeface="+mn-cs"/>
              </a:rPr>
              <a:t>status only</a:t>
            </a:r>
          </a:p>
          <a:p>
            <a:pPr marL="265113" lvl="0" indent="-265113">
              <a:buFontTx/>
              <a:buChar char="•"/>
              <a:defRPr/>
            </a:pPr>
            <a:r>
              <a:rPr kumimoji="1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uLnTx/>
                <a:uFillTx/>
                <a:latin typeface="+mj-lt"/>
                <a:ea typeface="新細明體" panose="02020500000000000000" pitchFamily="18" charset="-120"/>
                <a:cs typeface="+mn-cs"/>
              </a:rPr>
              <a:t>Pick up books at MMW Library, </a:t>
            </a:r>
            <a:r>
              <a:rPr kumimoji="1" lang="en-US" altLang="zh-TW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uLnTx/>
                <a:uFillTx/>
                <a:latin typeface="+mj-lt"/>
                <a:ea typeface="新細明體" panose="02020500000000000000" pitchFamily="18" charset="-120"/>
                <a:cs typeface="+mn-cs"/>
              </a:rPr>
              <a:t>Tseung</a:t>
            </a:r>
            <a:r>
              <a:rPr kumimoji="1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uLnTx/>
                <a:uFillTx/>
                <a:latin typeface="+mj-lt"/>
                <a:ea typeface="新細明體" panose="02020500000000000000" pitchFamily="18" charset="-120"/>
                <a:cs typeface="+mn-cs"/>
              </a:rPr>
              <a:t> Kwan O Study Centre Library </a:t>
            </a:r>
            <a:r>
              <a:rPr kumimoji="1" lang="en-US" altLang="zh-TW" sz="1600" dirty="0">
                <a:solidFill>
                  <a:prstClr val="black"/>
                </a:solidFill>
                <a:latin typeface="+mj-lt"/>
              </a:rPr>
              <a:t>or North Point Study Centre</a:t>
            </a:r>
            <a:endParaRPr kumimoji="1" lang="en-US" altLang="zh-TW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+mj-lt"/>
              <a:ea typeface="新細明體" panose="02020500000000000000" pitchFamily="18" charset="-120"/>
            </a:endParaRPr>
          </a:p>
          <a:p>
            <a:pPr marL="265113" marR="0" lvl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1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uLnTx/>
                <a:uFillTx/>
                <a:latin typeface="+mj-lt"/>
                <a:ea typeface="新細明體" panose="02020500000000000000" pitchFamily="18" charset="-120"/>
                <a:cs typeface="+mn-cs"/>
              </a:rPr>
              <a:t>Notify by email when the item is ready</a:t>
            </a:r>
          </a:p>
          <a:p>
            <a:pPr marL="265113" marR="0" lvl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1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uLnTx/>
                <a:uFillTx/>
                <a:latin typeface="+mj-lt"/>
                <a:ea typeface="新細明體" panose="02020500000000000000" pitchFamily="18" charset="-120"/>
                <a:cs typeface="+mn-cs"/>
              </a:rPr>
              <a:t>Collect books within </a:t>
            </a:r>
            <a:r>
              <a:rPr kumimoji="1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+mj-lt"/>
                <a:ea typeface="新細明體" panose="02020500000000000000" pitchFamily="18" charset="-120"/>
                <a:cs typeface="+mn-cs"/>
              </a:rPr>
              <a:t>5 days </a:t>
            </a:r>
            <a:r>
              <a:rPr kumimoji="1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uLnTx/>
                <a:uFillTx/>
                <a:latin typeface="+mj-lt"/>
                <a:ea typeface="新細明體" panose="02020500000000000000" pitchFamily="18" charset="-120"/>
              </a:rPr>
              <a:t>of notification</a:t>
            </a:r>
            <a:endParaRPr kumimoji="1" lang="en-US" altLang="zh-TW" sz="1600" dirty="0">
              <a:solidFill>
                <a:prstClr val="black"/>
              </a:solidFill>
              <a:latin typeface="+mj-lt"/>
              <a:ea typeface="新細明體" panose="02020500000000000000" pitchFamily="18" charset="-120"/>
            </a:endParaRPr>
          </a:p>
          <a:p>
            <a:pPr marL="265113" marR="0" lvl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1" lang="en-US" altLang="zh-TW" sz="1600" dirty="0">
                <a:latin typeface="+mj-lt"/>
                <a:ea typeface="新細明體" panose="02020500000000000000" pitchFamily="18" charset="-120"/>
              </a:rPr>
              <a:t>Ren</a:t>
            </a:r>
            <a:r>
              <a:rPr kumimoji="1" lang="en-US" altLang="zh-TW" sz="1600" b="0" i="0" u="none" strike="noStrike" kern="1200" cap="none" spc="0" normalizeH="0" baseline="0" noProof="0" dirty="0" err="1">
                <a:ln>
                  <a:noFill/>
                </a:ln>
                <a:uLnTx/>
                <a:uFillTx/>
                <a:latin typeface="+mj-lt"/>
                <a:ea typeface="新細明體" panose="02020500000000000000" pitchFamily="18" charset="-120"/>
                <a:cs typeface="+mn-cs"/>
              </a:rPr>
              <a:t>ew</a:t>
            </a:r>
            <a:r>
              <a:rPr kumimoji="1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+mj-lt"/>
                <a:ea typeface="新細明體" panose="02020500000000000000" pitchFamily="18" charset="-120"/>
                <a:cs typeface="+mn-cs"/>
              </a:rPr>
              <a:t> </a:t>
            </a:r>
            <a:r>
              <a:rPr kumimoji="1" lang="en-US" altLang="zh-TW" sz="1600" b="0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+mj-lt"/>
                <a:ea typeface="新細明體" panose="02020500000000000000" pitchFamily="18" charset="-120"/>
                <a:cs typeface="+mn-cs"/>
              </a:rPr>
              <a:t>loans up to </a:t>
            </a:r>
            <a:r>
              <a:rPr kumimoji="1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+mj-lt"/>
                <a:ea typeface="新細明體" panose="02020500000000000000" pitchFamily="18" charset="-120"/>
                <a:cs typeface="+mn-cs"/>
              </a:rPr>
              <a:t>90 days, </a:t>
            </a:r>
            <a:r>
              <a:rPr kumimoji="1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uLnTx/>
                <a:uFillTx/>
                <a:latin typeface="+mj-lt"/>
                <a:ea typeface="新細明體" panose="02020500000000000000" pitchFamily="18" charset="-120"/>
                <a:cs typeface="+mn-cs"/>
              </a:rPr>
              <a:t>unless a hold or recall is placed by the lending library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D8CE8C-4BD1-499A-8B92-D8C2E70A69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95D46DA-8117-4EB1-945B-90788C577FF2}"/>
              </a:ext>
            </a:extLst>
          </p:cNvPr>
          <p:cNvSpPr/>
          <p:nvPr/>
        </p:nvSpPr>
        <p:spPr>
          <a:xfrm rot="259393">
            <a:off x="169326" y="507987"/>
            <a:ext cx="4096466" cy="928399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solidFill>
                <a:srgbClr val="FF5757"/>
              </a:solidFill>
              <a:latin typeface="Ink Free" panose="03080402000500000000" pitchFamily="66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9FE0776-79CA-3A08-53E4-4343CBA2F0B9}"/>
              </a:ext>
            </a:extLst>
          </p:cNvPr>
          <p:cNvSpPr txBox="1"/>
          <p:nvPr/>
        </p:nvSpPr>
        <p:spPr>
          <a:xfrm>
            <a:off x="620267" y="2694676"/>
            <a:ext cx="273282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Postgraduate Degrees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27805B-2DEF-5927-2FC4-43EF04FE86E6}"/>
              </a:ext>
            </a:extLst>
          </p:cNvPr>
          <p:cNvSpPr txBox="1"/>
          <p:nvPr/>
        </p:nvSpPr>
        <p:spPr>
          <a:xfrm>
            <a:off x="654571" y="479813"/>
            <a:ext cx="4304746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Noto Sans KR Black" panose="020B0200000000000000" pitchFamily="34" charset="-128"/>
                <a:cs typeface="Tahoma" panose="020B0604030504040204" pitchFamily="34" charset="0"/>
              </a:rPr>
              <a:t>BORROWING PRIVILEGES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9BF0D2-38CA-A554-D6E4-5BF1C291DA3D}"/>
              </a:ext>
            </a:extLst>
          </p:cNvPr>
          <p:cNvSpPr txBox="1"/>
          <p:nvPr/>
        </p:nvSpPr>
        <p:spPr>
          <a:xfrm>
            <a:off x="620267" y="1304831"/>
            <a:ext cx="6097554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zh-TW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ahoma" panose="020B0604030504040204" pitchFamily="34" charset="0"/>
              </a:rPr>
              <a:t>香港高校圖書聯網</a:t>
            </a:r>
            <a:endParaRPr lang="en-US" altLang="zh-TW" sz="2400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ahoma" panose="020B0604030504040204" pitchFamily="34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6A4B284-5BF0-4E36-7993-9C0777D2AD45}"/>
              </a:ext>
            </a:extLst>
          </p:cNvPr>
          <p:cNvCxnSpPr>
            <a:cxnSpLocks/>
          </p:cNvCxnSpPr>
          <p:nvPr/>
        </p:nvCxnSpPr>
        <p:spPr>
          <a:xfrm>
            <a:off x="3936683" y="2730768"/>
            <a:ext cx="0" cy="2834640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CC46C419-EC5B-5020-C520-740404794161}"/>
              </a:ext>
            </a:extLst>
          </p:cNvPr>
          <p:cNvSpPr txBox="1"/>
          <p:nvPr/>
        </p:nvSpPr>
        <p:spPr>
          <a:xfrm>
            <a:off x="589256" y="736476"/>
            <a:ext cx="9753532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Noto Sans KR Black" panose="020B0200000000000000" pitchFamily="34" charset="-128"/>
                <a:ea typeface="Noto Sans KR Black" panose="020B0200000000000000" pitchFamily="34" charset="-128"/>
                <a:cs typeface="Tahoma" panose="020B0604030504040204" pitchFamily="34" charset="0"/>
              </a:rPr>
              <a:t>Hong Kong Academic Library Link (HKALL)</a:t>
            </a:r>
          </a:p>
        </p:txBody>
      </p:sp>
      <p:sp>
        <p:nvSpPr>
          <p:cNvPr id="2" name="Action Button: Custom 2">
            <a:hlinkClick r:id="rId3" action="ppaction://hlinksldjump"/>
            <a:extLst>
              <a:ext uri="{FF2B5EF4-FFF2-40B4-BE49-F238E27FC236}">
                <a16:creationId xmlns:a16="http://schemas.microsoft.com/office/drawing/2014/main" id="{3DDE020B-6F15-E380-BD91-DD11C0EBB000}"/>
              </a:ext>
            </a:extLst>
          </p:cNvPr>
          <p:cNvSpPr/>
          <p:nvPr/>
        </p:nvSpPr>
        <p:spPr>
          <a:xfrm>
            <a:off x="-11529" y="-37127"/>
            <a:ext cx="12192000" cy="6882751"/>
          </a:xfrm>
          <a:prstGeom prst="actionButtonBlan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89607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4" name="Text Box 8"/>
          <p:cNvSpPr txBox="1">
            <a:spLocks noChangeArrowheads="1"/>
          </p:cNvSpPr>
          <p:nvPr/>
        </p:nvSpPr>
        <p:spPr bwMode="auto">
          <a:xfrm>
            <a:off x="4535788" y="2664093"/>
            <a:ext cx="7439060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  <a:defRPr/>
            </a:pPr>
            <a:r>
              <a:rPr kumimoji="1" lang="en-US" altLang="zh-TW" dirty="0">
                <a:solidFill>
                  <a:prstClr val="black"/>
                </a:solidFill>
                <a:latin typeface="+mj-lt"/>
              </a:rPr>
              <a:t>Borrow </a:t>
            </a:r>
            <a:r>
              <a:rPr kumimoji="1" lang="en-US" altLang="zh-TW" dirty="0">
                <a:solidFill>
                  <a:srgbClr val="FF0000"/>
                </a:solidFill>
                <a:latin typeface="+mj-lt"/>
              </a:rPr>
              <a:t>15</a:t>
            </a:r>
            <a:r>
              <a:rPr kumimoji="1" lang="en-US" altLang="zh-TW" dirty="0">
                <a:solidFill>
                  <a:prstClr val="black"/>
                </a:solidFill>
                <a:latin typeface="+mj-lt"/>
              </a:rPr>
              <a:t> books from other UGC libraries via HKALL for </a:t>
            </a:r>
            <a:r>
              <a:rPr kumimoji="1" lang="en-US" altLang="zh-TW" dirty="0">
                <a:solidFill>
                  <a:srgbClr val="FF0000"/>
                </a:solidFill>
                <a:latin typeface="+mj-lt"/>
                <a:cs typeface="Tahoma" pitchFamily="34" charset="0"/>
              </a:rPr>
              <a:t>15</a:t>
            </a:r>
            <a:r>
              <a:rPr kumimoji="1" lang="en-US" altLang="zh-TW" dirty="0">
                <a:solidFill>
                  <a:prstClr val="black"/>
                </a:solidFill>
                <a:latin typeface="+mj-lt"/>
                <a:cs typeface="Tahoma" pitchFamily="34" charset="0"/>
              </a:rPr>
              <a:t> days</a:t>
            </a:r>
            <a:endParaRPr kumimoji="1" lang="en-US" altLang="zh-TW" dirty="0">
              <a:solidFill>
                <a:prstClr val="black"/>
              </a:solidFill>
              <a:latin typeface="+mj-lt"/>
            </a:endParaRPr>
          </a:p>
          <a:p>
            <a:pPr marL="342900" lvl="0" indent="-342900">
              <a:buFont typeface="Arial" panose="020B0604020202020204" pitchFamily="34" charset="0"/>
              <a:buChar char="•"/>
              <a:defRPr/>
            </a:pPr>
            <a:r>
              <a:rPr kumimoji="1" lang="en-US" altLang="zh-TW" dirty="0">
                <a:solidFill>
                  <a:prstClr val="black"/>
                </a:solidFill>
                <a:latin typeface="+mj-lt"/>
              </a:rPr>
              <a:t>HKALL loans are included in EdUHK Library loan quota</a:t>
            </a:r>
          </a:p>
          <a:p>
            <a:pPr marL="342900" lvl="0" indent="-342900">
              <a:buFont typeface="Arial" panose="020B0604020202020204" pitchFamily="34" charset="0"/>
              <a:buChar char="•"/>
              <a:defRPr/>
            </a:pPr>
            <a:r>
              <a:rPr kumimoji="1" lang="en-US" altLang="zh-TW" dirty="0">
                <a:solidFill>
                  <a:prstClr val="black"/>
                </a:solidFill>
                <a:latin typeface="+mj-lt"/>
              </a:rPr>
              <a:t>Request books with “</a:t>
            </a:r>
            <a:r>
              <a:rPr kumimoji="1" lang="en-US" altLang="zh-TW" u="sng" dirty="0">
                <a:solidFill>
                  <a:srgbClr val="FF0000"/>
                </a:solidFill>
                <a:latin typeface="+mj-lt"/>
              </a:rPr>
              <a:t>available</a:t>
            </a:r>
            <a:r>
              <a:rPr kumimoji="1" lang="en-US" altLang="zh-TW" dirty="0">
                <a:latin typeface="+mj-lt"/>
              </a:rPr>
              <a:t>”</a:t>
            </a:r>
            <a:r>
              <a:rPr kumimoji="1" lang="en-US" altLang="zh-TW" dirty="0">
                <a:solidFill>
                  <a:srgbClr val="FF0000"/>
                </a:solidFill>
                <a:latin typeface="+mj-lt"/>
              </a:rPr>
              <a:t> </a:t>
            </a:r>
            <a:r>
              <a:rPr kumimoji="1" lang="en-US" altLang="zh-TW" dirty="0">
                <a:solidFill>
                  <a:prstClr val="black"/>
                </a:solidFill>
                <a:latin typeface="+mj-lt"/>
              </a:rPr>
              <a:t>status only</a:t>
            </a:r>
          </a:p>
          <a:p>
            <a:pPr marL="342900" lvl="0" indent="-342900">
              <a:buFont typeface="Arial" panose="020B0604020202020204" pitchFamily="34" charset="0"/>
              <a:buChar char="•"/>
              <a:defRPr/>
            </a:pPr>
            <a:r>
              <a:rPr kumimoji="1" lang="en-US" altLang="zh-TW" dirty="0">
                <a:solidFill>
                  <a:prstClr val="black"/>
                </a:solidFill>
                <a:latin typeface="+mj-lt"/>
              </a:rPr>
              <a:t>Pick up books at MMW Library, Tseung Kwan O Study Centre Library or North Point Study Centre</a:t>
            </a:r>
          </a:p>
          <a:p>
            <a:pPr marL="342900" lvl="0" indent="-342900">
              <a:buFont typeface="Arial" panose="020B0604020202020204" pitchFamily="34" charset="0"/>
              <a:buChar char="•"/>
              <a:defRPr/>
            </a:pPr>
            <a:r>
              <a:rPr kumimoji="1" lang="en-US" altLang="zh-TW" dirty="0">
                <a:solidFill>
                  <a:prstClr val="black"/>
                </a:solidFill>
                <a:latin typeface="+mj-lt"/>
              </a:rPr>
              <a:t>Notify by email when the item is ready</a:t>
            </a:r>
          </a:p>
          <a:p>
            <a:pPr marL="342900" lvl="0" indent="-342900">
              <a:buFont typeface="Arial" panose="020B0604020202020204" pitchFamily="34" charset="0"/>
              <a:buChar char="•"/>
              <a:defRPr/>
            </a:pPr>
            <a:r>
              <a:rPr kumimoji="1" lang="en-US" altLang="zh-TW" dirty="0">
                <a:solidFill>
                  <a:prstClr val="black"/>
                </a:solidFill>
                <a:latin typeface="+mj-lt"/>
              </a:rPr>
              <a:t>Collect books within </a:t>
            </a:r>
            <a:r>
              <a:rPr kumimoji="1" lang="en-US" altLang="zh-TW" dirty="0">
                <a:solidFill>
                  <a:srgbClr val="FF0000"/>
                </a:solidFill>
                <a:latin typeface="+mj-lt"/>
              </a:rPr>
              <a:t>5 days </a:t>
            </a:r>
            <a:r>
              <a:rPr kumimoji="1" lang="en-US" altLang="zh-TW" dirty="0">
                <a:solidFill>
                  <a:prstClr val="black"/>
                </a:solidFill>
                <a:latin typeface="+mj-lt"/>
              </a:rPr>
              <a:t>of notification</a:t>
            </a:r>
          </a:p>
          <a:p>
            <a:pPr marL="342900" lvl="0" indent="-342900">
              <a:buFont typeface="Arial" panose="020B0604020202020204" pitchFamily="34" charset="0"/>
              <a:buChar char="•"/>
              <a:defRPr/>
            </a:pPr>
            <a:r>
              <a:rPr kumimoji="1" lang="en-US" altLang="zh-TW" dirty="0">
                <a:latin typeface="+mj-lt"/>
              </a:rPr>
              <a:t>Renew</a:t>
            </a:r>
            <a:r>
              <a:rPr kumimoji="1" lang="en-US" altLang="zh-TW" dirty="0">
                <a:solidFill>
                  <a:srgbClr val="FF0000"/>
                </a:solidFill>
                <a:latin typeface="+mj-lt"/>
              </a:rPr>
              <a:t> </a:t>
            </a:r>
            <a:r>
              <a:rPr kumimoji="1" lang="en-US" altLang="zh-TW" dirty="0">
                <a:latin typeface="+mj-lt"/>
              </a:rPr>
              <a:t>loans up to </a:t>
            </a:r>
            <a:r>
              <a:rPr kumimoji="1" lang="en-US" altLang="zh-TW" dirty="0">
                <a:solidFill>
                  <a:srgbClr val="FF0000"/>
                </a:solidFill>
                <a:latin typeface="+mj-lt"/>
              </a:rPr>
              <a:t>45 days, </a:t>
            </a:r>
            <a:r>
              <a:rPr kumimoji="1" lang="en-US" altLang="zh-TW" dirty="0">
                <a:solidFill>
                  <a:prstClr val="black"/>
                </a:solidFill>
                <a:latin typeface="+mj-lt"/>
              </a:rPr>
              <a:t>unless a hold or recall is placed by the lending library</a:t>
            </a:r>
            <a:endParaRPr kumimoji="1" lang="en-US" altLang="zh-TW" sz="1600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D8CE8C-4BD1-499A-8B92-D8C2E70A69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BBAE076-3EB2-43D9-8711-1768A144E30F}"/>
              </a:ext>
            </a:extLst>
          </p:cNvPr>
          <p:cNvSpPr/>
          <p:nvPr/>
        </p:nvSpPr>
        <p:spPr>
          <a:xfrm rot="185252">
            <a:off x="-201091" y="656938"/>
            <a:ext cx="2939928" cy="87635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200" b="1" dirty="0">
              <a:solidFill>
                <a:srgbClr val="0066CC"/>
              </a:solidFill>
              <a:latin typeface="Ink Free" panose="03080402000500000000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8BE2822-A48C-47E0-3F4B-9F818BDB0ECB}"/>
              </a:ext>
            </a:extLst>
          </p:cNvPr>
          <p:cNvSpPr txBox="1"/>
          <p:nvPr/>
        </p:nvSpPr>
        <p:spPr>
          <a:xfrm>
            <a:off x="620267" y="2730768"/>
            <a:ext cx="321830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Bachelor Degrees,</a:t>
            </a:r>
          </a:p>
          <a:p>
            <a:r>
              <a:rPr lang="en-US" sz="20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Higher Diploma,</a:t>
            </a:r>
          </a:p>
          <a:p>
            <a:r>
              <a:rPr lang="en-US" sz="20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Postgraduate Diploma,</a:t>
            </a:r>
          </a:p>
          <a:p>
            <a:r>
              <a:rPr lang="en-US" sz="20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Professional Development </a:t>
            </a:r>
            <a:r>
              <a:rPr lang="en-US" sz="2000" b="1" dirty="0" err="1">
                <a:solidFill>
                  <a:schemeClr val="bg2">
                    <a:lumMod val="25000"/>
                  </a:schemeClr>
                </a:solidFill>
                <a:latin typeface="+mj-lt"/>
              </a:rPr>
              <a:t>Programmes</a:t>
            </a:r>
            <a:endParaRPr lang="en-US" sz="2000" b="1" dirty="0">
              <a:solidFill>
                <a:schemeClr val="bg2">
                  <a:lumMod val="25000"/>
                </a:schemeClr>
              </a:solidFill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4E51CC-89F1-BA99-5A79-658BDA24B36D}"/>
              </a:ext>
            </a:extLst>
          </p:cNvPr>
          <p:cNvSpPr txBox="1"/>
          <p:nvPr/>
        </p:nvSpPr>
        <p:spPr>
          <a:xfrm>
            <a:off x="654571" y="479813"/>
            <a:ext cx="4304746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Noto Sans KR Black" panose="020B0200000000000000" pitchFamily="34" charset="-128"/>
                <a:cs typeface="Tahoma" panose="020B0604030504040204" pitchFamily="34" charset="0"/>
              </a:rPr>
              <a:t>BORROWING PRIVILEGES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AA1789F-260E-ED15-59BB-1D36464027B0}"/>
              </a:ext>
            </a:extLst>
          </p:cNvPr>
          <p:cNvSpPr txBox="1"/>
          <p:nvPr/>
        </p:nvSpPr>
        <p:spPr>
          <a:xfrm>
            <a:off x="589256" y="736476"/>
            <a:ext cx="9753532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Noto Sans KR Black" panose="020B0200000000000000" pitchFamily="34" charset="-128"/>
                <a:ea typeface="Noto Sans KR Black" panose="020B0200000000000000" pitchFamily="34" charset="-128"/>
                <a:cs typeface="Tahoma" panose="020B0604030504040204" pitchFamily="34" charset="0"/>
              </a:rPr>
              <a:t>Hong Kong Academic Library Link (HKALL)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702072B-3ADD-0B81-4FDF-8DE72E373843}"/>
              </a:ext>
            </a:extLst>
          </p:cNvPr>
          <p:cNvSpPr txBox="1"/>
          <p:nvPr/>
        </p:nvSpPr>
        <p:spPr>
          <a:xfrm>
            <a:off x="620267" y="1304831"/>
            <a:ext cx="6097554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zh-TW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ahoma" panose="020B0604030504040204" pitchFamily="34" charset="0"/>
              </a:rPr>
              <a:t>香港高校圖書聯網</a:t>
            </a:r>
            <a:endParaRPr lang="en-US" altLang="zh-TW" sz="2400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ahoma" panose="020B0604030504040204" pitchFamily="34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53D896B-68A9-C218-3D4F-CE09986ED85B}"/>
              </a:ext>
            </a:extLst>
          </p:cNvPr>
          <p:cNvCxnSpPr>
            <a:cxnSpLocks/>
          </p:cNvCxnSpPr>
          <p:nvPr/>
        </p:nvCxnSpPr>
        <p:spPr>
          <a:xfrm>
            <a:off x="3936683" y="2730768"/>
            <a:ext cx="0" cy="2834640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4" name="Action Button: Custom 2">
            <a:hlinkClick r:id="rId3" action="ppaction://hlinksldjump"/>
            <a:extLst>
              <a:ext uri="{FF2B5EF4-FFF2-40B4-BE49-F238E27FC236}">
                <a16:creationId xmlns:a16="http://schemas.microsoft.com/office/drawing/2014/main" id="{01C8E69C-60E7-3737-632C-06669ED778D5}"/>
              </a:ext>
            </a:extLst>
          </p:cNvPr>
          <p:cNvSpPr/>
          <p:nvPr/>
        </p:nvSpPr>
        <p:spPr>
          <a:xfrm>
            <a:off x="-11529" y="-37127"/>
            <a:ext cx="12192000" cy="6882751"/>
          </a:xfrm>
          <a:prstGeom prst="actionButtonBlan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49779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1" name="Text Box 4"/>
          <p:cNvSpPr txBox="1">
            <a:spLocks noChangeArrowheads="1"/>
          </p:cNvSpPr>
          <p:nvPr/>
        </p:nvSpPr>
        <p:spPr bwMode="auto">
          <a:xfrm>
            <a:off x="731838" y="2141845"/>
            <a:ext cx="1072832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82563" indent="-1825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TW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request books, book chapters, or journal articles that are not available in EdUHK Library from </a:t>
            </a:r>
            <a:r>
              <a:rPr lang="en-US" altLang="zh-TW" sz="1600" dirty="0">
                <a:solidFill>
                  <a:srgbClr val="FF0000"/>
                </a:solidFill>
              </a:rPr>
              <a:t>other libraries worldwide.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TW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will be notified by email to download the requested electronic items from </a:t>
            </a:r>
            <a:r>
              <a:rPr lang="en-US" altLang="zh-TW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MyLibrary</a:t>
            </a:r>
            <a:r>
              <a:rPr lang="en-US" altLang="zh-TW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There is a maximum download limit of 5 times. PDFs that have expired cannot be retrieved.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TW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If request options are not available, eligible users* may submit a request via a “Request Form” for the requested items.</a:t>
            </a:r>
          </a:p>
          <a:p>
            <a:pPr marL="180000" indent="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HK" altLang="zh-TW" sz="1600" dirty="0">
                <a:solidFill>
                  <a:prstClr val="black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* Please refer to: </a:t>
            </a:r>
            <a:r>
              <a:rPr lang="en-HK" altLang="zh-TW" sz="1600" dirty="0">
                <a:solidFill>
                  <a:prstClr val="black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https://www.lib.eduhk.hk/access-borrowing/interlibrary-loan</a:t>
            </a:r>
            <a:r>
              <a:rPr lang="en-HK" altLang="zh-TW" sz="1600" dirty="0">
                <a:solidFill>
                  <a:prstClr val="black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GB" altLang="zh-TW" sz="1600" dirty="0">
              <a:solidFill>
                <a:prstClr val="black"/>
              </a:solidFill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D8CE8C-4BD1-499A-8B92-D8C2E70A69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9D46F5-8E6F-9E3E-BB50-6DF27C5385F1}"/>
              </a:ext>
            </a:extLst>
          </p:cNvPr>
          <p:cNvSpPr txBox="1"/>
          <p:nvPr/>
        </p:nvSpPr>
        <p:spPr>
          <a:xfrm>
            <a:off x="589231" y="465323"/>
            <a:ext cx="4304746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Noto Sans KR Black" panose="020B0200000000000000" pitchFamily="34" charset="-128"/>
                <a:cs typeface="Tahoma" panose="020B0604030504040204" pitchFamily="34" charset="0"/>
              </a:rPr>
              <a:t>BORROWING PRIVILEGES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FFF78D8-3B2D-6FD9-B68C-0C922CE73D4B}"/>
              </a:ext>
            </a:extLst>
          </p:cNvPr>
          <p:cNvSpPr txBox="1"/>
          <p:nvPr/>
        </p:nvSpPr>
        <p:spPr>
          <a:xfrm>
            <a:off x="589231" y="795636"/>
            <a:ext cx="790568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Bold" panose="020B0502040204020203" pitchFamily="34" charset="0"/>
                <a:ea typeface="Noto Sans KR Black" panose="020B0200000000000000" pitchFamily="34" charset="-128"/>
                <a:cs typeface="Tahoma" panose="020B0604030504040204" pitchFamily="34" charset="0"/>
              </a:rPr>
              <a:t>Inter-library Loan and Document Delivery Service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A2B87E-5119-859E-45B4-133974627D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3887" y="4109874"/>
            <a:ext cx="8404225" cy="2748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8981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798071" y="208225"/>
            <a:ext cx="827797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Bold" panose="020B0502040204020203" pitchFamily="34" charset="0"/>
                <a:ea typeface="Noto Sans KR Black" panose="020B0200000000000000" pitchFamily="34" charset="-128"/>
                <a:cs typeface="Tahoma" panose="020B0604030504040204" pitchFamily="34" charset="0"/>
              </a:rPr>
              <a:t>How</a:t>
            </a:r>
            <a:r>
              <a:rPr lang="en-US" altLang="zh-TW" sz="1200" dirty="0">
                <a:latin typeface="Bahnschrift SemiBold" panose="020B0502040204020203" pitchFamily="34" charset="0"/>
              </a:rPr>
              <a:t> </a:t>
            </a:r>
            <a:r>
              <a:rPr lang="en-US" altLang="zh-TW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Bold" panose="020B0502040204020203" pitchFamily="34" charset="0"/>
                <a:ea typeface="Noto Sans KR Black" panose="020B0200000000000000" pitchFamily="34" charset="-128"/>
                <a:cs typeface="Tahoma" panose="020B0604030504040204" pitchFamily="34" charset="0"/>
              </a:rPr>
              <a:t>to Request HKALL, ILL &amp; DDS</a:t>
            </a:r>
          </a:p>
        </p:txBody>
      </p:sp>
      <p:sp>
        <p:nvSpPr>
          <p:cNvPr id="19" name="Slide Number Placeholder 1">
            <a:extLst>
              <a:ext uri="{FF2B5EF4-FFF2-40B4-BE49-F238E27FC236}">
                <a16:creationId xmlns:a16="http://schemas.microsoft.com/office/drawing/2014/main" id="{025AD0F7-DAD6-4C5C-9520-3B87457C3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3AD5B5-B691-41E3-BCB7-F8BAB1E7D555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altLang="zh-TW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5485909-A836-C671-8346-E9258CAB4F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1870" y="1435297"/>
            <a:ext cx="9913059" cy="483419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BEACA64F-BDC9-F178-D399-23C325809BDA}"/>
              </a:ext>
            </a:extLst>
          </p:cNvPr>
          <p:cNvGrpSpPr/>
          <p:nvPr/>
        </p:nvGrpSpPr>
        <p:grpSpPr>
          <a:xfrm>
            <a:off x="1509387" y="1475401"/>
            <a:ext cx="8560044" cy="4485535"/>
            <a:chOff x="1815977" y="1374375"/>
            <a:chExt cx="8560044" cy="4485535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97D696C2-BD59-C498-B22E-198A8D81D6B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5977" y="1374375"/>
              <a:ext cx="8560044" cy="4485535"/>
            </a:xfrm>
            <a:prstGeom prst="rect">
              <a:avLst/>
            </a:prstGeom>
          </p:spPr>
        </p:pic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AC09EE6F-A9AD-9F2E-048E-285A05D3E594}"/>
                </a:ext>
              </a:extLst>
            </p:cNvPr>
            <p:cNvSpPr/>
            <p:nvPr/>
          </p:nvSpPr>
          <p:spPr>
            <a:xfrm>
              <a:off x="7688279" y="2601547"/>
              <a:ext cx="1451920" cy="380955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Step 1: Sign in</a:t>
              </a:r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3FC4D10A-ED6D-90DD-72C1-620982BBE8CE}"/>
                </a:ext>
              </a:extLst>
            </p:cNvPr>
            <p:cNvSpPr/>
            <p:nvPr/>
          </p:nvSpPr>
          <p:spPr>
            <a:xfrm>
              <a:off x="5076772" y="5460208"/>
              <a:ext cx="3460057" cy="378348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Step 2: Check for Available Services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67BF429-0C6D-2B7D-A3E4-E3BBAEDD3E53}"/>
                </a:ext>
              </a:extLst>
            </p:cNvPr>
            <p:cNvSpPr/>
            <p:nvPr/>
          </p:nvSpPr>
          <p:spPr>
            <a:xfrm>
              <a:off x="7496892" y="2201577"/>
              <a:ext cx="649464" cy="315825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0FCA036-06DE-23A5-09A3-E9C394631FE1}"/>
                </a:ext>
              </a:extLst>
            </p:cNvPr>
            <p:cNvSpPr/>
            <p:nvPr/>
          </p:nvSpPr>
          <p:spPr>
            <a:xfrm>
              <a:off x="2895667" y="5534343"/>
              <a:ext cx="1976587" cy="230079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ABA5BC3-9D8E-E9C2-C9A0-0E5DEF90AF9A}"/>
              </a:ext>
            </a:extLst>
          </p:cNvPr>
          <p:cNvGrpSpPr/>
          <p:nvPr/>
        </p:nvGrpSpPr>
        <p:grpSpPr>
          <a:xfrm>
            <a:off x="485794" y="1076780"/>
            <a:ext cx="10889303" cy="5797095"/>
            <a:chOff x="475088" y="837978"/>
            <a:chExt cx="10889303" cy="5797095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DA9439D4-1993-FD4B-7E63-1EC0BD425A9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0329" y="837978"/>
              <a:ext cx="8040884" cy="5797095"/>
            </a:xfrm>
            <a:prstGeom prst="rect">
              <a:avLst/>
            </a:prstGeom>
          </p:spPr>
        </p:pic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8D74AB45-F81D-2FD6-D0E0-DCC2CCACF011}"/>
                </a:ext>
              </a:extLst>
            </p:cNvPr>
            <p:cNvGrpSpPr/>
            <p:nvPr/>
          </p:nvGrpSpPr>
          <p:grpSpPr>
            <a:xfrm>
              <a:off x="7283298" y="4023289"/>
              <a:ext cx="4081093" cy="1490441"/>
              <a:chOff x="7187728" y="4781793"/>
              <a:chExt cx="4243437" cy="1495894"/>
            </a:xfrm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DA8EEC97-0EF8-1ADB-0D43-20B7A1823946}"/>
                  </a:ext>
                </a:extLst>
              </p:cNvPr>
              <p:cNvSpPr/>
              <p:nvPr/>
            </p:nvSpPr>
            <p:spPr>
              <a:xfrm>
                <a:off x="7187728" y="5886335"/>
                <a:ext cx="1912475" cy="391352"/>
              </a:xfrm>
              <a:prstGeom prst="ellipse">
                <a:avLst/>
              </a:prstGeom>
              <a:noFill/>
              <a:ln w="190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4" name="Speech Bubble: Rectangle with Corners Rounded 23">
                <a:extLst>
                  <a:ext uri="{FF2B5EF4-FFF2-40B4-BE49-F238E27FC236}">
                    <a16:creationId xmlns:a16="http://schemas.microsoft.com/office/drawing/2014/main" id="{C0A9A7A5-7326-F1F3-5C4E-488D822A7732}"/>
                  </a:ext>
                </a:extLst>
              </p:cNvPr>
              <p:cNvSpPr/>
              <p:nvPr/>
            </p:nvSpPr>
            <p:spPr>
              <a:xfrm>
                <a:off x="8983778" y="4781793"/>
                <a:ext cx="2447387" cy="821563"/>
              </a:xfrm>
              <a:prstGeom prst="wedgeRoundRectCallout">
                <a:avLst>
                  <a:gd name="adj1" fmla="val -41533"/>
                  <a:gd name="adj2" fmla="val 82142"/>
                  <a:gd name="adj3" fmla="val 16667"/>
                </a:avLst>
              </a:prstGeom>
              <a:solidFill>
                <a:schemeClr val="accent2">
                  <a:lumMod val="60000"/>
                  <a:lumOff val="40000"/>
                </a:schemeClr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Use </a:t>
                </a:r>
                <a:r>
                  <a:rPr lang="en-US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DDS service </a:t>
                </a:r>
                <a:r>
                  <a:rPr lang="en-US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to get a digital copy of one chapter</a:t>
                </a: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6D34B6C9-7231-2955-76ED-EB715A175249}"/>
                </a:ext>
              </a:extLst>
            </p:cNvPr>
            <p:cNvGrpSpPr/>
            <p:nvPr/>
          </p:nvGrpSpPr>
          <p:grpSpPr>
            <a:xfrm>
              <a:off x="475088" y="4184921"/>
              <a:ext cx="5111450" cy="1317232"/>
              <a:chOff x="1717213" y="4188734"/>
              <a:chExt cx="5358216" cy="1317232"/>
            </a:xfrm>
          </p:grpSpPr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75400707-6BAB-A07C-234B-7B3517E017D8}"/>
                  </a:ext>
                </a:extLst>
              </p:cNvPr>
              <p:cNvSpPr/>
              <p:nvPr/>
            </p:nvSpPr>
            <p:spPr>
              <a:xfrm>
                <a:off x="5595129" y="5127618"/>
                <a:ext cx="1480300" cy="378348"/>
              </a:xfrm>
              <a:prstGeom prst="ellipse">
                <a:avLst/>
              </a:prstGeom>
              <a:noFill/>
              <a:ln w="190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" name="Speech Bubble: Rectangle with Corners Rounded 21">
                <a:extLst>
                  <a:ext uri="{FF2B5EF4-FFF2-40B4-BE49-F238E27FC236}">
                    <a16:creationId xmlns:a16="http://schemas.microsoft.com/office/drawing/2014/main" id="{734624F4-C77B-AF7F-03BA-613A20A5303E}"/>
                  </a:ext>
                </a:extLst>
              </p:cNvPr>
              <p:cNvSpPr/>
              <p:nvPr/>
            </p:nvSpPr>
            <p:spPr>
              <a:xfrm>
                <a:off x="1717213" y="4188734"/>
                <a:ext cx="2719027" cy="932923"/>
              </a:xfrm>
              <a:prstGeom prst="wedgeRoundRectCallout">
                <a:avLst>
                  <a:gd name="adj1" fmla="val 88915"/>
                  <a:gd name="adj2" fmla="val 65466"/>
                  <a:gd name="adj3" fmla="val 16667"/>
                </a:avLst>
              </a:prstGeom>
              <a:solidFill>
                <a:srgbClr val="F3C92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Use </a:t>
                </a:r>
                <a:r>
                  <a:rPr lang="en-GB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H</a:t>
                </a:r>
                <a:r>
                  <a:rPr lang="en-US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KALL service </a:t>
                </a:r>
                <a:r>
                  <a:rPr lang="en-US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to get a physical copy from other 7 UGC university libraries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537159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665217" y="1964527"/>
            <a:ext cx="7418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Overdue fines are calculated according to the loan period of items</a:t>
            </a:r>
          </a:p>
        </p:txBody>
      </p:sp>
      <p:sp>
        <p:nvSpPr>
          <p:cNvPr id="260111" name="Text Box 15"/>
          <p:cNvSpPr txBox="1">
            <a:spLocks noChangeArrowheads="1"/>
          </p:cNvSpPr>
          <p:nvPr/>
        </p:nvSpPr>
        <p:spPr bwMode="auto">
          <a:xfrm>
            <a:off x="290353" y="2789589"/>
            <a:ext cx="3513073" cy="25712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5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30-day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and 90-day loans</a:t>
            </a:r>
            <a:endParaRPr lang="zh-TW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0120" name="Text Box 24"/>
          <p:cNvSpPr txBox="1">
            <a:spLocks noChangeArrowheads="1"/>
          </p:cNvSpPr>
          <p:nvPr/>
        </p:nvSpPr>
        <p:spPr bwMode="auto">
          <a:xfrm>
            <a:off x="5828215" y="2651090"/>
            <a:ext cx="3311525" cy="5341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5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14-day, 7-day, </a:t>
            </a:r>
          </a:p>
          <a:p>
            <a:pPr marL="0" marR="0" lvl="0" indent="0" algn="ctr" defTabSz="914400" rtl="0" eaLnBrk="1" fontAlgn="auto" latinLnBrk="0" hangingPunct="1">
              <a:lnSpc>
                <a:spcPct val="5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3-day and 1-day loans</a:t>
            </a:r>
          </a:p>
        </p:txBody>
      </p:sp>
      <p:sp>
        <p:nvSpPr>
          <p:cNvPr id="260121" name="Text Box 25"/>
          <p:cNvSpPr txBox="1">
            <a:spLocks noChangeArrowheads="1"/>
          </p:cNvSpPr>
          <p:nvPr/>
        </p:nvSpPr>
        <p:spPr bwMode="auto">
          <a:xfrm>
            <a:off x="3136934" y="2789589"/>
            <a:ext cx="2879725" cy="25712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5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3-hour loans</a:t>
            </a:r>
            <a:endParaRPr lang="zh-TW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3AD5B5-B691-41E3-BCB7-F8BAB1E7D555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altLang="zh-TW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4" name="Text Box 25">
            <a:extLst>
              <a:ext uri="{FF2B5EF4-FFF2-40B4-BE49-F238E27FC236}">
                <a16:creationId xmlns:a16="http://schemas.microsoft.com/office/drawing/2014/main" id="{D872B4B7-1DB0-49C2-81AA-DA79893CC0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10600" y="2680334"/>
            <a:ext cx="2879725" cy="25712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5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HKALL items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7558CAA-A5C6-3B05-69D6-F8DA88106028}"/>
              </a:ext>
            </a:extLst>
          </p:cNvPr>
          <p:cNvSpPr txBox="1"/>
          <p:nvPr/>
        </p:nvSpPr>
        <p:spPr>
          <a:xfrm>
            <a:off x="665217" y="5296741"/>
            <a:ext cx="887859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When an overdue fine reaches the Maximum Fine*, all borrowing privileges of the borrower will be suspended until payment is made.</a:t>
            </a:r>
            <a:b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</a:b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*Please refer to: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hlinkClick r:id="rId3"/>
              </a:rPr>
              <a:t>https://www.lib.eduhk.hk/about/policies-regulations/regulations#4.7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062DA1-FDBA-4B6D-487F-9558A48DDA88}"/>
              </a:ext>
            </a:extLst>
          </p:cNvPr>
          <p:cNvSpPr txBox="1"/>
          <p:nvPr/>
        </p:nvSpPr>
        <p:spPr>
          <a:xfrm>
            <a:off x="665217" y="455050"/>
            <a:ext cx="4304746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Noto Sans KR Black" panose="020B0200000000000000" pitchFamily="34" charset="-128"/>
                <a:cs typeface="Tahoma" panose="020B0604030504040204" pitchFamily="34" charset="0"/>
              </a:rPr>
              <a:t>Borrowing Privileges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396AA7C-6E56-CC95-8F7D-FFCAEF68F289}"/>
              </a:ext>
            </a:extLst>
          </p:cNvPr>
          <p:cNvSpPr txBox="1"/>
          <p:nvPr/>
        </p:nvSpPr>
        <p:spPr>
          <a:xfrm>
            <a:off x="599902" y="739390"/>
            <a:ext cx="97535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Bold" panose="020B0502040204020203" pitchFamily="34" charset="0"/>
                <a:ea typeface="Noto Sans KR Black" panose="020B0200000000000000" pitchFamily="34" charset="-128"/>
                <a:cs typeface="Tahoma" panose="020B0604030504040204" pitchFamily="34" charset="0"/>
              </a:rPr>
              <a:t>Overdue Fines</a:t>
            </a:r>
            <a:endParaRPr lang="zh-TW" altLang="en-US" sz="4000" b="1" dirty="0">
              <a:solidFill>
                <a:schemeClr val="tx1">
                  <a:lumMod val="75000"/>
                  <a:lumOff val="25000"/>
                </a:schemeClr>
              </a:solidFill>
              <a:latin typeface="Bahnschrift SemiBold" panose="020B0502040204020203" pitchFamily="34" charset="0"/>
              <a:ea typeface="Noto Sans KR Black" panose="020B0200000000000000" pitchFamily="34" charset="-128"/>
              <a:cs typeface="Tahoma" panose="020B060403050404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E72AFA3-E315-0A0E-909C-5599E0C8B61A}"/>
              </a:ext>
            </a:extLst>
          </p:cNvPr>
          <p:cNvSpPr txBox="1"/>
          <p:nvPr/>
        </p:nvSpPr>
        <p:spPr>
          <a:xfrm>
            <a:off x="2545351" y="4133263"/>
            <a:ext cx="616690" cy="2571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5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/day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AD3A6E1-78D2-BA58-E582-7989946E3B11}"/>
              </a:ext>
            </a:extLst>
          </p:cNvPr>
          <p:cNvSpPr txBox="1"/>
          <p:nvPr/>
        </p:nvSpPr>
        <p:spPr>
          <a:xfrm>
            <a:off x="1327426" y="3085916"/>
            <a:ext cx="143892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9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$1</a:t>
            </a:r>
            <a:endParaRPr lang="en-US" sz="9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F4D2686-57DE-9EAD-48B0-6A5F36B72E4B}"/>
              </a:ext>
            </a:extLst>
          </p:cNvPr>
          <p:cNvSpPr txBox="1"/>
          <p:nvPr/>
        </p:nvSpPr>
        <p:spPr>
          <a:xfrm>
            <a:off x="3796623" y="3085916"/>
            <a:ext cx="156034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9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$2</a:t>
            </a:r>
            <a:endParaRPr lang="en-US" sz="9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0E46AB5-4994-E438-EAB4-FDDDBAC191ED}"/>
              </a:ext>
            </a:extLst>
          </p:cNvPr>
          <p:cNvSpPr txBox="1"/>
          <p:nvPr/>
        </p:nvSpPr>
        <p:spPr>
          <a:xfrm>
            <a:off x="6619590" y="3085916"/>
            <a:ext cx="172877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9600" b="1">
                <a:solidFill>
                  <a:schemeClr val="tx1">
                    <a:lumMod val="75000"/>
                    <a:lumOff val="25000"/>
                  </a:schemeClr>
                </a:solidFill>
                <a:latin typeface="Bahnschrift SemiBold" panose="020B0502040204020203" pitchFamily="34" charset="0"/>
              </a:defRPr>
            </a:lvl1pPr>
          </a:lstStyle>
          <a:p>
            <a:pPr algn="ctr"/>
            <a:r>
              <a:rPr lang="en-US" altLang="zh-TW" dirty="0">
                <a:latin typeface="+mn-lt"/>
              </a:rPr>
              <a:t>$2</a:t>
            </a:r>
            <a:endParaRPr lang="en-US" dirty="0">
              <a:latin typeface="+mn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1367166-6C37-E052-5F06-1BD24EDE99AE}"/>
              </a:ext>
            </a:extLst>
          </p:cNvPr>
          <p:cNvSpPr txBox="1"/>
          <p:nvPr/>
        </p:nvSpPr>
        <p:spPr>
          <a:xfrm>
            <a:off x="9210207" y="3085916"/>
            <a:ext cx="194462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9600" b="1">
                <a:solidFill>
                  <a:schemeClr val="tx1">
                    <a:lumMod val="75000"/>
                    <a:lumOff val="25000"/>
                  </a:schemeClr>
                </a:solidFill>
                <a:latin typeface="Bahnschrift SemiBold" panose="020B0502040204020203" pitchFamily="34" charset="0"/>
              </a:defRPr>
            </a:lvl1pPr>
          </a:lstStyle>
          <a:p>
            <a:pPr algn="ctr"/>
            <a:r>
              <a:rPr lang="en-US" altLang="zh-TW" dirty="0">
                <a:latin typeface="+mn-lt"/>
              </a:rPr>
              <a:t>$2</a:t>
            </a:r>
            <a:endParaRPr lang="en-US" dirty="0">
              <a:latin typeface="+mn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3148DF7-25AF-2CE0-202C-901C265BD288}"/>
              </a:ext>
            </a:extLst>
          </p:cNvPr>
          <p:cNvSpPr txBox="1"/>
          <p:nvPr/>
        </p:nvSpPr>
        <p:spPr>
          <a:xfrm>
            <a:off x="7985613" y="4133263"/>
            <a:ext cx="616690" cy="2571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5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/day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0497083-E595-FB52-EA09-ABE2BEDB413E}"/>
              </a:ext>
            </a:extLst>
          </p:cNvPr>
          <p:cNvSpPr txBox="1"/>
          <p:nvPr/>
        </p:nvSpPr>
        <p:spPr>
          <a:xfrm>
            <a:off x="10737110" y="4133263"/>
            <a:ext cx="616690" cy="2571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5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/day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DDC61F8-02FB-B12B-4A4B-C0C851047964}"/>
              </a:ext>
            </a:extLst>
          </p:cNvPr>
          <p:cNvSpPr txBox="1"/>
          <p:nvPr/>
        </p:nvSpPr>
        <p:spPr>
          <a:xfrm>
            <a:off x="5173454" y="4133263"/>
            <a:ext cx="838278" cy="2571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5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/hour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94C51A2-7E5E-6122-A8BA-13504FC43C1D}"/>
              </a:ext>
            </a:extLst>
          </p:cNvPr>
          <p:cNvSpPr txBox="1"/>
          <p:nvPr/>
        </p:nvSpPr>
        <p:spPr>
          <a:xfrm>
            <a:off x="631301" y="1272708"/>
            <a:ext cx="60975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ahoma" panose="020B0604030504040204" pitchFamily="34" charset="0"/>
              </a:rPr>
              <a:t>逾期罰款</a:t>
            </a:r>
            <a:endParaRPr 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4527680-CE2C-D2EE-071E-91549E3FA575}"/>
              </a:ext>
            </a:extLst>
          </p:cNvPr>
          <p:cNvCxnSpPr>
            <a:cxnSpLocks/>
          </p:cNvCxnSpPr>
          <p:nvPr/>
        </p:nvCxnSpPr>
        <p:spPr>
          <a:xfrm>
            <a:off x="3395663" y="2721194"/>
            <a:ext cx="0" cy="200448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79BEA6C-C376-3532-D807-9EE779DC84AF}"/>
              </a:ext>
            </a:extLst>
          </p:cNvPr>
          <p:cNvCxnSpPr>
            <a:cxnSpLocks/>
          </p:cNvCxnSpPr>
          <p:nvPr/>
        </p:nvCxnSpPr>
        <p:spPr>
          <a:xfrm>
            <a:off x="6096000" y="2721194"/>
            <a:ext cx="0" cy="200448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122E859-7C33-F3E8-6854-BB85AD60201B}"/>
              </a:ext>
            </a:extLst>
          </p:cNvPr>
          <p:cNvCxnSpPr>
            <a:cxnSpLocks/>
          </p:cNvCxnSpPr>
          <p:nvPr/>
        </p:nvCxnSpPr>
        <p:spPr>
          <a:xfrm>
            <a:off x="8796338" y="2690889"/>
            <a:ext cx="0" cy="200448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86415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30010" y="3886006"/>
            <a:ext cx="9965221" cy="2609775"/>
          </a:xfrm>
        </p:spPr>
        <p:txBody>
          <a:bodyPr rtlCol="0">
            <a:normAutofit/>
          </a:bodyPr>
          <a:lstStyle/>
          <a:p>
            <a:pPr>
              <a:lnSpc>
                <a:spcPct val="140000"/>
              </a:lnSpc>
              <a:buClr>
                <a:schemeClr val="accent1">
                  <a:lumMod val="75000"/>
                </a:schemeClr>
              </a:buClr>
              <a:defRPr/>
            </a:pPr>
            <a:r>
              <a:rPr lang="en-US" altLang="zh-TW" sz="1600" dirty="0">
                <a:latin typeface="+mj-lt"/>
                <a:cs typeface="Tahoma" panose="020B0604030504040204" pitchFamily="34" charset="0"/>
              </a:rPr>
              <a:t>All loans with a loan period of 14 days or more may be renewed up to the maximum loan period specified below unless a hold or a recall has been placed.</a:t>
            </a:r>
            <a:br>
              <a:rPr lang="en-HK" altLang="zh-TW" sz="1600" dirty="0">
                <a:latin typeface="+mj-lt"/>
                <a:cs typeface="Tahoma" panose="020B0604030504040204" pitchFamily="34" charset="0"/>
              </a:rPr>
            </a:br>
            <a:r>
              <a:rPr lang="en-HK" altLang="zh-TW" sz="1600" i="1" dirty="0">
                <a:solidFill>
                  <a:srgbClr val="7030A0"/>
                </a:solidFill>
                <a:latin typeface="+mj-lt"/>
                <a:cs typeface="Tahoma" panose="020B0604030504040204" pitchFamily="34" charset="0"/>
              </a:rPr>
              <a:t>* EdUHK Students (excluding students of self-funded non-credit bearing programmes)</a:t>
            </a:r>
          </a:p>
          <a:p>
            <a:pPr>
              <a:lnSpc>
                <a:spcPct val="100000"/>
              </a:lnSpc>
              <a:buClr>
                <a:schemeClr val="accent1">
                  <a:lumMod val="75000"/>
                </a:schemeClr>
              </a:buClr>
              <a:defRPr/>
            </a:pPr>
            <a:r>
              <a:rPr lang="en-US" altLang="zh-TW" sz="1600" dirty="0">
                <a:latin typeface="+mj-lt"/>
                <a:cs typeface="Tahoma" panose="020B0604030504040204" pitchFamily="34" charset="0"/>
              </a:rPr>
              <a:t>Borrowers can renew their loans in person or online via the Library System anytime before the due date.</a:t>
            </a:r>
          </a:p>
          <a:p>
            <a:pPr>
              <a:lnSpc>
                <a:spcPct val="100000"/>
              </a:lnSpc>
              <a:buClr>
                <a:schemeClr val="accent1">
                  <a:lumMod val="75000"/>
                </a:schemeClr>
              </a:buClr>
              <a:defRPr/>
            </a:pPr>
            <a:r>
              <a:rPr lang="en-US" altLang="zh-TW" sz="1600" dirty="0">
                <a:latin typeface="+mj-lt"/>
                <a:cs typeface="Tahoma" panose="020B0604030504040204" pitchFamily="34" charset="0"/>
              </a:rPr>
              <a:t>The new due date is calculated from the date of renewal.</a:t>
            </a:r>
          </a:p>
          <a:p>
            <a:pPr>
              <a:lnSpc>
                <a:spcPct val="100000"/>
              </a:lnSpc>
              <a:buClr>
                <a:schemeClr val="accent1">
                  <a:lumMod val="75000"/>
                </a:schemeClr>
              </a:buClr>
              <a:defRPr/>
            </a:pPr>
            <a:r>
              <a:rPr lang="en-US" altLang="zh-HK" sz="1600" dirty="0">
                <a:latin typeface="+mj-lt"/>
                <a:cs typeface="Tahoma" panose="020B0604030504040204" pitchFamily="34" charset="0"/>
              </a:rPr>
              <a:t>Overdue items are not renewable. </a:t>
            </a:r>
          </a:p>
          <a:p>
            <a:pPr>
              <a:lnSpc>
                <a:spcPct val="100000"/>
              </a:lnSpc>
              <a:buClr>
                <a:schemeClr val="accent1">
                  <a:lumMod val="75000"/>
                </a:schemeClr>
              </a:buClr>
              <a:defRPr/>
            </a:pPr>
            <a:r>
              <a:rPr lang="en-US" sz="1600" dirty="0">
                <a:solidFill>
                  <a:srgbClr val="FF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Automatic</a:t>
            </a:r>
            <a:r>
              <a:rPr lang="en-US" sz="16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renewal of </a:t>
            </a:r>
            <a:r>
              <a:rPr lang="en-US" sz="1600" dirty="0">
                <a:solidFill>
                  <a:srgbClr val="FF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EdUHK Library items (HKALL items excluded) </a:t>
            </a:r>
            <a:r>
              <a:rPr lang="en-US" sz="16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three days before the due date.</a:t>
            </a: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5876393"/>
              </p:ext>
            </p:extLst>
          </p:nvPr>
        </p:nvGraphicFramePr>
        <p:xfrm>
          <a:off x="2443425" y="1904546"/>
          <a:ext cx="6828967" cy="1724464"/>
        </p:xfrm>
        <a:graphic>
          <a:graphicData uri="http://schemas.openxmlformats.org/drawingml/2006/table">
            <a:tbl>
              <a:tblPr firstRow="1" firstCol="1">
                <a:tableStyleId>{9D7B26C5-4107-4FEC-AEDC-1716B250A1EF}</a:tableStyleId>
              </a:tblPr>
              <a:tblGrid>
                <a:gridCol w="20583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706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1116">
                <a:tc>
                  <a:txBody>
                    <a:bodyPr/>
                    <a:lstStyle/>
                    <a:p>
                      <a:pPr algn="l"/>
                      <a:r>
                        <a:rPr lang="en-US" altLang="zh-HK" sz="1800" b="0" dirty="0">
                          <a:latin typeface="+mj-lt"/>
                        </a:rPr>
                        <a:t>Initial Loan Period</a:t>
                      </a:r>
                      <a:endParaRPr lang="zh-HK" altLang="en-US" sz="1800" b="0" dirty="0">
                        <a:latin typeface="+mj-lt"/>
                        <a:cs typeface="Tahoma" panose="020B0604030504040204" pitchFamily="34" charset="0"/>
                      </a:endParaRPr>
                    </a:p>
                  </a:txBody>
                  <a:tcPr marL="91446" marR="91446" marT="45749" marB="45749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HK" sz="1800" b="0" dirty="0">
                          <a:latin typeface="+mj-lt"/>
                        </a:rPr>
                        <a:t>Maximum Loan Period after Renewals</a:t>
                      </a:r>
                      <a:endParaRPr lang="zh-HK" altLang="en-US" sz="1800" b="0" dirty="0">
                        <a:latin typeface="+mj-lt"/>
                        <a:cs typeface="Tahoma" panose="020B0604030504040204" pitchFamily="34" charset="0"/>
                      </a:endParaRPr>
                    </a:p>
                  </a:txBody>
                  <a:tcPr marL="91446" marR="91446" marT="45749" marB="45749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1116">
                <a:tc>
                  <a:txBody>
                    <a:bodyPr/>
                    <a:lstStyle/>
                    <a:p>
                      <a:pPr algn="l"/>
                      <a:r>
                        <a:rPr lang="en-US" altLang="zh-HK" sz="1800" b="0" dirty="0">
                          <a:latin typeface="+mj-lt"/>
                        </a:rPr>
                        <a:t>14 days</a:t>
                      </a:r>
                      <a:endParaRPr lang="zh-HK" altLang="en-US" sz="1800" b="0" dirty="0">
                        <a:latin typeface="+mj-lt"/>
                        <a:cs typeface="Tahoma" panose="020B0604030504040204" pitchFamily="34" charset="0"/>
                      </a:endParaRPr>
                    </a:p>
                  </a:txBody>
                  <a:tcPr marL="91446" marR="91446" marT="45749" marB="45749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HK" sz="1800" b="0" dirty="0">
                          <a:latin typeface="+mj-lt"/>
                        </a:rPr>
                        <a:t>56 days</a:t>
                      </a:r>
                      <a:endParaRPr lang="zh-HK" altLang="en-US" sz="1800" b="0" dirty="0">
                        <a:latin typeface="+mj-lt"/>
                        <a:cs typeface="Tahoma" panose="020B0604030504040204" pitchFamily="34" charset="0"/>
                      </a:endParaRPr>
                    </a:p>
                  </a:txBody>
                  <a:tcPr marL="91446" marR="91446" marT="45749" marB="45749"/>
                </a:tc>
                <a:extLst>
                  <a:ext uri="{0D108BD9-81ED-4DB2-BD59-A6C34878D82A}">
                    <a16:rowId xmlns:a16="http://schemas.microsoft.com/office/drawing/2014/main" val="578211185"/>
                  </a:ext>
                </a:extLst>
              </a:tr>
              <a:tr h="431116">
                <a:tc>
                  <a:txBody>
                    <a:bodyPr/>
                    <a:lstStyle/>
                    <a:p>
                      <a:pPr algn="l"/>
                      <a:r>
                        <a:rPr lang="en-HK" altLang="zh-HK" sz="1800" b="0" dirty="0">
                          <a:latin typeface="+mj-lt"/>
                        </a:rPr>
                        <a:t>30 days</a:t>
                      </a:r>
                      <a:endParaRPr lang="zh-HK" altLang="en-US" sz="1800" b="0" dirty="0">
                        <a:latin typeface="+mj-lt"/>
                        <a:cs typeface="Tahoma" panose="020B0604030504040204" pitchFamily="34" charset="0"/>
                      </a:endParaRPr>
                    </a:p>
                  </a:txBody>
                  <a:tcPr marL="91446" marR="91446" marT="45749" marB="45749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HK" altLang="zh-HK" sz="1800" b="0" dirty="0">
                          <a:latin typeface="+mj-lt"/>
                        </a:rPr>
                        <a:t>Unlimited </a:t>
                      </a:r>
                      <a:r>
                        <a:rPr lang="en-HK" altLang="zh-HK" sz="1800" b="0" dirty="0">
                          <a:solidFill>
                            <a:srgbClr val="7030A0"/>
                          </a:solidFill>
                          <a:latin typeface="+mj-lt"/>
                        </a:rPr>
                        <a:t>*</a:t>
                      </a:r>
                      <a:endParaRPr lang="en-HK" altLang="zh-HK" sz="1800" b="0" dirty="0">
                        <a:solidFill>
                          <a:srgbClr val="7030A0"/>
                        </a:solidFill>
                        <a:latin typeface="+mj-lt"/>
                        <a:cs typeface="Tahoma" panose="020B0604030504040204" pitchFamily="34" charset="0"/>
                      </a:endParaRPr>
                    </a:p>
                  </a:txBody>
                  <a:tcPr marL="91446" marR="91446" marT="45749" marB="45749"/>
                </a:tc>
                <a:extLst>
                  <a:ext uri="{0D108BD9-81ED-4DB2-BD59-A6C34878D82A}">
                    <a16:rowId xmlns:a16="http://schemas.microsoft.com/office/drawing/2014/main" val="2014839431"/>
                  </a:ext>
                </a:extLst>
              </a:tr>
              <a:tr h="431116">
                <a:tc>
                  <a:txBody>
                    <a:bodyPr/>
                    <a:lstStyle/>
                    <a:p>
                      <a:pPr algn="l"/>
                      <a:r>
                        <a:rPr lang="en-US" altLang="zh-HK" sz="1800" b="0" dirty="0">
                          <a:latin typeface="+mj-lt"/>
                        </a:rPr>
                        <a:t>90 days</a:t>
                      </a:r>
                      <a:endParaRPr lang="zh-HK" altLang="en-US" sz="1800" b="0" dirty="0">
                        <a:latin typeface="+mj-lt"/>
                        <a:cs typeface="Tahoma" panose="020B0604030504040204" pitchFamily="34" charset="0"/>
                      </a:endParaRPr>
                    </a:p>
                  </a:txBody>
                  <a:tcPr marL="91446" marR="91446" marT="45749" marB="45749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HK" sz="1800" b="0" dirty="0">
                          <a:latin typeface="+mj-lt"/>
                        </a:rPr>
                        <a:t>Unlimited</a:t>
                      </a:r>
                      <a:endParaRPr lang="zh-HK" altLang="en-US" sz="1800" b="0" dirty="0">
                        <a:latin typeface="+mj-lt"/>
                        <a:cs typeface="Tahoma" panose="020B0604030504040204" pitchFamily="34" charset="0"/>
                      </a:endParaRPr>
                    </a:p>
                  </a:txBody>
                  <a:tcPr marL="91446" marR="91446" marT="45749" marB="4574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D8CE8C-4BD1-499A-8B92-D8C2E70A69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583D4E6-7D68-79EA-6524-B801BB14B665}"/>
              </a:ext>
            </a:extLst>
          </p:cNvPr>
          <p:cNvSpPr txBox="1"/>
          <p:nvPr/>
        </p:nvSpPr>
        <p:spPr>
          <a:xfrm>
            <a:off x="630010" y="478087"/>
            <a:ext cx="4304746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Noto Sans KR Black" panose="020B0200000000000000" pitchFamily="34" charset="-128"/>
                <a:cs typeface="Tahoma" panose="020B0604030504040204" pitchFamily="34" charset="0"/>
              </a:rPr>
              <a:t>Borrowing Privileges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57185C1-8967-49A9-791A-64FB9292D092}"/>
              </a:ext>
            </a:extLst>
          </p:cNvPr>
          <p:cNvSpPr txBox="1"/>
          <p:nvPr/>
        </p:nvSpPr>
        <p:spPr>
          <a:xfrm>
            <a:off x="630010" y="734750"/>
            <a:ext cx="97535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Bold" panose="020B0502040204020203" pitchFamily="34" charset="0"/>
                <a:ea typeface="Noto Sans KR Black" panose="020B0200000000000000" pitchFamily="34" charset="-128"/>
                <a:cs typeface="Tahoma" panose="020B0604030504040204" pitchFamily="34" charset="0"/>
              </a:rPr>
              <a:t>Renewal </a:t>
            </a:r>
            <a:r>
              <a:rPr lang="en-US" altLang="zh-TW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Bold" panose="020B0502040204020203" pitchFamily="34" charset="0"/>
                <a:ea typeface="Noto Sans KR Black" panose="020B0200000000000000" pitchFamily="34" charset="-128"/>
                <a:cs typeface="Tahoma" panose="020B0604030504040204" pitchFamily="34" charset="0"/>
              </a:rPr>
              <a:t>(</a:t>
            </a:r>
            <a:r>
              <a:rPr lang="en-US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Bahnschrift SemiBold" panose="020B0502040204020203" pitchFamily="34" charset="0"/>
                <a:ea typeface="Noto Sans KR Black" panose="020B0200000000000000" pitchFamily="34" charset="-128"/>
                <a:cs typeface="Tahoma" panose="020B0604030504040204" pitchFamily="34" charset="0"/>
              </a:rPr>
              <a:t>EdUHK</a:t>
            </a:r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Bold" panose="020B0502040204020203" pitchFamily="34" charset="0"/>
                <a:ea typeface="Noto Sans KR Black" panose="020B0200000000000000" pitchFamily="34" charset="-128"/>
                <a:cs typeface="Tahoma" panose="020B0604030504040204" pitchFamily="34" charset="0"/>
              </a:rPr>
              <a:t> Library Items)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67C8BBB-1AA9-CDDB-D185-B19CA24BCECD}"/>
              </a:ext>
            </a:extLst>
          </p:cNvPr>
          <p:cNvSpPr txBox="1"/>
          <p:nvPr/>
        </p:nvSpPr>
        <p:spPr>
          <a:xfrm>
            <a:off x="630010" y="1247440"/>
            <a:ext cx="609755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ahoma" panose="020B0604030504040204" pitchFamily="34" charset="0"/>
              </a:rPr>
              <a:t>續借 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900788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A846696-0828-4367-9C3F-5171105932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77" y="1958837"/>
            <a:ext cx="10468576" cy="5105100"/>
          </a:xfrm>
          <a:prstGeom prst="rect">
            <a:avLst/>
          </a:prstGeom>
        </p:spPr>
      </p:pic>
      <p:sp>
        <p:nvSpPr>
          <p:cNvPr id="33795" name="Rectangle 2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966729" y="572637"/>
            <a:ext cx="4782449" cy="916287"/>
          </a:xfrm>
        </p:spPr>
        <p:txBody>
          <a:bodyPr>
            <a:normAutofit lnSpcReduction="10000"/>
          </a:bodyPr>
          <a:lstStyle/>
          <a:p>
            <a:pPr marL="0" indent="0" eaLnBrk="1" hangingPunct="1">
              <a:lnSpc>
                <a:spcPct val="120000"/>
              </a:lnSpc>
              <a:buNone/>
            </a:pPr>
            <a:r>
              <a:rPr lang="en-US" altLang="zh-TW" sz="1600" dirty="0">
                <a:latin typeface="+mj-lt"/>
                <a:cs typeface="Tahoma" panose="020B0604030504040204" pitchFamily="34" charset="0"/>
              </a:rPr>
              <a:t>Sign in to MyLibrary Record to view your loan record, renew your loan items, check your loan history, view request status, save searches and search results, etc.</a:t>
            </a:r>
          </a:p>
        </p:txBody>
      </p:sp>
      <p:sp>
        <p:nvSpPr>
          <p:cNvPr id="3" name="Rounded Rectangle 2"/>
          <p:cNvSpPr/>
          <p:nvPr/>
        </p:nvSpPr>
        <p:spPr bwMode="auto">
          <a:xfrm>
            <a:off x="9234630" y="2293370"/>
            <a:ext cx="576263" cy="274638"/>
          </a:xfrm>
          <a:prstGeom prst="roundRect">
            <a:avLst/>
          </a:prstGeom>
          <a:noFill/>
          <a:ln w="19050">
            <a:solidFill>
              <a:srgbClr val="33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3797" name="Picture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67819" y="4553001"/>
            <a:ext cx="2964372" cy="23066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ounded Rectangle 11"/>
          <p:cNvSpPr/>
          <p:nvPr/>
        </p:nvSpPr>
        <p:spPr bwMode="auto">
          <a:xfrm>
            <a:off x="5609765" y="5180115"/>
            <a:ext cx="2871505" cy="545999"/>
          </a:xfrm>
          <a:prstGeom prst="roundRect">
            <a:avLst/>
          </a:prstGeom>
          <a:noFill/>
          <a:ln w="19050">
            <a:solidFill>
              <a:srgbClr val="33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" name="Straight Arrow Connector 5"/>
          <p:cNvCxnSpPr>
            <a:cxnSpLocks/>
            <a:stCxn id="3" idx="2"/>
          </p:cNvCxnSpPr>
          <p:nvPr/>
        </p:nvCxnSpPr>
        <p:spPr bwMode="auto">
          <a:xfrm flipH="1">
            <a:off x="7711440" y="2568008"/>
            <a:ext cx="1811322" cy="2537494"/>
          </a:xfrm>
          <a:prstGeom prst="straightConnector1">
            <a:avLst/>
          </a:prstGeom>
          <a:ln w="28575">
            <a:solidFill>
              <a:srgbClr val="3333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4207540" y="280250"/>
            <a:ext cx="76327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32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ahoma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D8CE8C-4BD1-499A-8B92-D8C2E70A69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DB4CB6-EC6E-E3E9-F0AB-0280F8865FBF}"/>
              </a:ext>
            </a:extLst>
          </p:cNvPr>
          <p:cNvSpPr txBox="1"/>
          <p:nvPr/>
        </p:nvSpPr>
        <p:spPr>
          <a:xfrm>
            <a:off x="695325" y="507317"/>
            <a:ext cx="4304746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Noto Sans KR Black" panose="020B0200000000000000" pitchFamily="34" charset="-128"/>
                <a:cs typeface="Tahoma" panose="020B0604030504040204" pitchFamily="34" charset="0"/>
              </a:rPr>
              <a:t>BORROWING PRIVILEGES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D4712E0-9E77-3447-662A-6122F29DBC88}"/>
              </a:ext>
            </a:extLst>
          </p:cNvPr>
          <p:cNvSpPr txBox="1"/>
          <p:nvPr/>
        </p:nvSpPr>
        <p:spPr>
          <a:xfrm>
            <a:off x="695325" y="763980"/>
            <a:ext cx="97535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Bahnschrift SemiBold" panose="020B0502040204020203" pitchFamily="34" charset="0"/>
                <a:ea typeface="Noto Sans KR Black" panose="020B0200000000000000" pitchFamily="34" charset="-128"/>
                <a:cs typeface="Tahoma" panose="020B0604030504040204" pitchFamily="34" charset="0"/>
              </a:rPr>
              <a:t>MyLibrary</a:t>
            </a:r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Bold" panose="020B0502040204020203" pitchFamily="34" charset="0"/>
                <a:ea typeface="Noto Sans KR Black" panose="020B0200000000000000" pitchFamily="34" charset="-128"/>
                <a:cs typeface="Tahoma" panose="020B0604030504040204" pitchFamily="34" charset="0"/>
              </a:rPr>
              <a:t> Record</a:t>
            </a:r>
          </a:p>
        </p:txBody>
      </p:sp>
    </p:spTree>
    <p:extLst>
      <p:ext uri="{BB962C8B-B14F-4D97-AF65-F5344CB8AC3E}">
        <p14:creationId xmlns:p14="http://schemas.microsoft.com/office/powerpoint/2010/main" val="34556316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46375" y="1531752"/>
            <a:ext cx="8093307" cy="4962525"/>
          </a:xfrm>
          <a:prstGeom prst="rect">
            <a:avLst/>
          </a:prstGeom>
        </p:spPr>
      </p:pic>
      <p:sp>
        <p:nvSpPr>
          <p:cNvPr id="13" name="Right Arrow 12"/>
          <p:cNvSpPr/>
          <p:nvPr/>
        </p:nvSpPr>
        <p:spPr>
          <a:xfrm rot="1801114">
            <a:off x="6169193" y="4229454"/>
            <a:ext cx="1770264" cy="479382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HK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to renew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99296" y="1516919"/>
            <a:ext cx="8182904" cy="4854265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D8CE8C-4BD1-499A-8B92-D8C2E70A69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DF6E82-9E50-8331-4712-10BEAB0DD093}"/>
              </a:ext>
            </a:extLst>
          </p:cNvPr>
          <p:cNvSpPr txBox="1"/>
          <p:nvPr/>
        </p:nvSpPr>
        <p:spPr>
          <a:xfrm>
            <a:off x="625663" y="521218"/>
            <a:ext cx="4304746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Noto Sans KR Black" panose="020B0200000000000000" pitchFamily="34" charset="-128"/>
                <a:cs typeface="Tahoma" panose="020B0604030504040204" pitchFamily="34" charset="0"/>
              </a:rPr>
              <a:t>BORROWING PRIVILEGES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3C0513B-6BEC-75FC-28B9-ABE1A8D8B492}"/>
              </a:ext>
            </a:extLst>
          </p:cNvPr>
          <p:cNvSpPr txBox="1"/>
          <p:nvPr/>
        </p:nvSpPr>
        <p:spPr>
          <a:xfrm>
            <a:off x="625663" y="777881"/>
            <a:ext cx="97535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altLang="zh-TW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Bold" panose="020B0502040204020203" pitchFamily="34" charset="0"/>
                <a:ea typeface="Noto Sans KR Black" panose="020B0200000000000000" pitchFamily="34" charset="-128"/>
                <a:cs typeface="Tahoma" panose="020B0604030504040204" pitchFamily="34" charset="0"/>
              </a:rPr>
              <a:t>Loan</a:t>
            </a:r>
            <a:r>
              <a:rPr kumimoji="0" lang="en-US" altLang="zh-TW" sz="40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ahnschrift SemiBold" panose="020B0502040204020203" pitchFamily="34" charset="0"/>
                <a:ea typeface="新細明體" panose="02020500000000000000" pitchFamily="18" charset="-120"/>
              </a:rPr>
              <a:t> </a:t>
            </a:r>
            <a:r>
              <a:rPr lang="en-US" altLang="zh-TW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Bold" panose="020B0502040204020203" pitchFamily="34" charset="0"/>
                <a:ea typeface="Noto Sans KR Black" panose="020B0200000000000000" pitchFamily="34" charset="-128"/>
                <a:cs typeface="Tahoma" panose="020B0604030504040204" pitchFamily="34" charset="0"/>
              </a:rPr>
              <a:t>Record and Renewal</a:t>
            </a:r>
          </a:p>
        </p:txBody>
      </p:sp>
    </p:spTree>
    <p:extLst>
      <p:ext uri="{BB962C8B-B14F-4D97-AF65-F5344CB8AC3E}">
        <p14:creationId xmlns:p14="http://schemas.microsoft.com/office/powerpoint/2010/main" val="6483733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model of a building&#10;&#10;AI-generated content may be incorrect.">
            <a:extLst>
              <a:ext uri="{FF2B5EF4-FFF2-40B4-BE49-F238E27FC236}">
                <a16:creationId xmlns:a16="http://schemas.microsoft.com/office/drawing/2014/main" id="{0406938D-0D83-F44B-088B-18C470CC9F5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1447083">
            <a:off x="332499" y="1792143"/>
            <a:ext cx="5954511" cy="3269971"/>
          </a:xfrm>
          <a:prstGeom prst="rect">
            <a:avLst/>
          </a:prstGeom>
          <a:noFill/>
        </p:spPr>
      </p:pic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id="{4FE603E6-D266-507F-F50D-7A6585FB0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8CE8C-4BD1-499A-8B92-D8C2E70A696F}" type="slidenum">
              <a:rPr lang="en-US" smtClean="0"/>
              <a:t>3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845A73-F473-D6AE-BDC9-3AF68B089AF3}"/>
              </a:ext>
            </a:extLst>
          </p:cNvPr>
          <p:cNvSpPr txBox="1"/>
          <p:nvPr/>
        </p:nvSpPr>
        <p:spPr>
          <a:xfrm>
            <a:off x="8722000" y="521066"/>
            <a:ext cx="339586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Tseung Kwan O Study Centre Library (TKOSC)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DDCC1BC-FD1B-44F1-688A-ACBFC2E35204}"/>
              </a:ext>
            </a:extLst>
          </p:cNvPr>
          <p:cNvSpPr txBox="1"/>
          <p:nvPr/>
        </p:nvSpPr>
        <p:spPr>
          <a:xfrm>
            <a:off x="8732325" y="1046233"/>
            <a:ext cx="313658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1 King Yin Lane, Tseung Kwan O, N.T.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58E9797-4EF2-E33E-2219-29AAB10F1DC6}"/>
              </a:ext>
            </a:extLst>
          </p:cNvPr>
          <p:cNvSpPr txBox="1"/>
          <p:nvPr/>
        </p:nvSpPr>
        <p:spPr>
          <a:xfrm>
            <a:off x="8757829" y="1803764"/>
            <a:ext cx="25775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North Point Study Centre (NPSC)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6E8A090-A5D7-B750-808C-F37DA33DF163}"/>
              </a:ext>
            </a:extLst>
          </p:cNvPr>
          <p:cNvSpPr txBox="1"/>
          <p:nvPr/>
        </p:nvSpPr>
        <p:spPr>
          <a:xfrm>
            <a:off x="8775250" y="2348677"/>
            <a:ext cx="25775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TW" sz="1200" dirty="0">
                <a:latin typeface="+mj-lt"/>
              </a:rPr>
              <a:t>19 Cheung Hong Street, North Point, Hong Kong Island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26B225E-5C5E-F6CC-1568-93797867E772}"/>
              </a:ext>
            </a:extLst>
          </p:cNvPr>
          <p:cNvSpPr txBox="1"/>
          <p:nvPr/>
        </p:nvSpPr>
        <p:spPr>
          <a:xfrm>
            <a:off x="658686" y="5646227"/>
            <a:ext cx="29846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TW" sz="12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10 Lo Ping Road, Tai Po, N.T.</a:t>
            </a:r>
            <a:br>
              <a:rPr lang="en-US" altLang="zh-TW" sz="1200" dirty="0">
                <a:solidFill>
                  <a:schemeClr val="bg2">
                    <a:lumMod val="25000"/>
                  </a:schemeClr>
                </a:solidFill>
                <a:latin typeface="+mj-lt"/>
              </a:rPr>
            </a:br>
            <a:endParaRPr lang="en-US" altLang="zh-TW" sz="1200" dirty="0">
              <a:solidFill>
                <a:schemeClr val="bg2">
                  <a:lumMod val="25000"/>
                </a:schemeClr>
              </a:solidFill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CA76869-A9CC-CD7D-9DD9-5E8AD7DD0C53}"/>
              </a:ext>
            </a:extLst>
          </p:cNvPr>
          <p:cNvSpPr txBox="1"/>
          <p:nvPr/>
        </p:nvSpPr>
        <p:spPr>
          <a:xfrm>
            <a:off x="646150" y="5142311"/>
            <a:ext cx="263978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Mong</a:t>
            </a:r>
            <a:r>
              <a:rPr lang="en-US" altLang="zh-TW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Man Wai Library (MMW)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2249239D-0437-FC33-FDAA-F0AD09FF80B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31" b="94311" l="9838" r="89868">
                        <a14:foregroundMark x1="25404" y1="18713" x2="18502" y2="32635"/>
                        <a14:foregroundMark x1="18502" y1="32635" x2="19383" y2="52545"/>
                        <a14:foregroundMark x1="18062" y1="50449" x2="18502" y2="57186"/>
                        <a14:foregroundMark x1="15125" y1="59281" x2="11307" y2="63174"/>
                        <a14:foregroundMark x1="22467" y1="59581" x2="25110" y2="62126"/>
                        <a14:foregroundMark x1="36858" y1="25449" x2="51395" y2="42964"/>
                        <a14:foregroundMark x1="51395" y1="42964" x2="63142" y2="49701"/>
                        <a14:foregroundMark x1="80323" y1="45958" x2="87078" y2="50000"/>
                        <a14:foregroundMark x1="62702" y1="41018" x2="75330" y2="47156"/>
                        <a14:foregroundMark x1="16593" y1="69910" x2="50073" y2="92216"/>
                        <a14:foregroundMark x1="41410" y1="82934" x2="60059" y2="89820"/>
                        <a14:foregroundMark x1="60059" y1="89820" x2="63877" y2="943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3410">
            <a:off x="6728771" y="-126196"/>
            <a:ext cx="1960781" cy="1923352"/>
          </a:xfrm>
          <a:prstGeom prst="rect">
            <a:avLst/>
          </a:prstGeom>
        </p:spPr>
      </p:pic>
      <p:pic>
        <p:nvPicPr>
          <p:cNvPr id="33" name="Picture 32" descr="A building with many windows&#10;&#10;AI-generated content may be incorrect.">
            <a:extLst>
              <a:ext uri="{FF2B5EF4-FFF2-40B4-BE49-F238E27FC236}">
                <a16:creationId xmlns:a16="http://schemas.microsoft.com/office/drawing/2014/main" id="{DB88F9B4-F43D-C2E0-063E-F0DCB1AA5BD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1426458">
            <a:off x="6573670" y="1718045"/>
            <a:ext cx="2524196" cy="2016282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DF096DF5-555C-BF37-8747-4B4E9629FE1A}"/>
              </a:ext>
            </a:extLst>
          </p:cNvPr>
          <p:cNvSpPr txBox="1"/>
          <p:nvPr/>
        </p:nvSpPr>
        <p:spPr>
          <a:xfrm>
            <a:off x="664438" y="5423821"/>
            <a:ext cx="263978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蒙民偉圖書館</a:t>
            </a:r>
            <a:endParaRPr lang="en-US" altLang="zh-TW" sz="1200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52CFA27-D7FA-ADAE-317F-A478F23FA2A1}"/>
              </a:ext>
            </a:extLst>
          </p:cNvPr>
          <p:cNvSpPr txBox="1"/>
          <p:nvPr/>
        </p:nvSpPr>
        <p:spPr>
          <a:xfrm>
            <a:off x="8741469" y="817203"/>
            <a:ext cx="277175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將軍澳教學中心圖書館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4780D5E-CFCB-5291-F356-5C204D0CE679}"/>
              </a:ext>
            </a:extLst>
          </p:cNvPr>
          <p:cNvSpPr txBox="1"/>
          <p:nvPr/>
        </p:nvSpPr>
        <p:spPr>
          <a:xfrm>
            <a:off x="8757496" y="2111541"/>
            <a:ext cx="277175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北角教學中心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BF38FCE-310B-70DD-1E2F-EDDE8581447A}"/>
              </a:ext>
            </a:extLst>
          </p:cNvPr>
          <p:cNvSpPr txBox="1"/>
          <p:nvPr/>
        </p:nvSpPr>
        <p:spPr>
          <a:xfrm>
            <a:off x="622924" y="456916"/>
            <a:ext cx="6843088" cy="7571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altLang="zh-TW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Bold" panose="020B0502040204020203" pitchFamily="34" charset="0"/>
                <a:ea typeface="Noto Sans KR Black" panose="020B0200000000000000" pitchFamily="34" charset="-128"/>
                <a:cs typeface="Tahoma" panose="020B0604030504040204" pitchFamily="34" charset="0"/>
              </a:rPr>
              <a:t>OUR </a:t>
            </a:r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Bold" panose="020B0502040204020203" pitchFamily="34" charset="0"/>
                <a:ea typeface="Noto Sans KR Black" panose="020B0200000000000000" pitchFamily="34" charset="-128"/>
                <a:cs typeface="Tahoma" panose="020B0604030504040204" pitchFamily="34" charset="0"/>
              </a:rPr>
              <a:t>LIBRARIES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887940-711C-C27D-FEE7-D7B387B280DC}"/>
              </a:ext>
            </a:extLst>
          </p:cNvPr>
          <p:cNvSpPr txBox="1"/>
          <p:nvPr/>
        </p:nvSpPr>
        <p:spPr>
          <a:xfrm>
            <a:off x="8791366" y="2821734"/>
            <a:ext cx="2714843" cy="276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TW" sz="1200" dirty="0">
                <a:solidFill>
                  <a:srgbClr val="FF0000"/>
                </a:solidFill>
                <a:latin typeface="+mj-lt"/>
              </a:rPr>
              <a:t>Self Pick-up Station and Book Return only</a:t>
            </a:r>
          </a:p>
        </p:txBody>
      </p:sp>
      <p:pic>
        <p:nvPicPr>
          <p:cNvPr id="5" name="Picture 4" descr="A close-up of a container&#10;&#10;AI-generated content may be incorrect.">
            <a:extLst>
              <a:ext uri="{FF2B5EF4-FFF2-40B4-BE49-F238E27FC236}">
                <a16:creationId xmlns:a16="http://schemas.microsoft.com/office/drawing/2014/main" id="{5AEEB7D2-9AE6-E818-09FD-02D4C59F78F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187" y="3576990"/>
            <a:ext cx="2770960" cy="14843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6257021-B88C-CB13-C070-65C81CE6B473}"/>
              </a:ext>
            </a:extLst>
          </p:cNvPr>
          <p:cNvSpPr txBox="1"/>
          <p:nvPr/>
        </p:nvSpPr>
        <p:spPr>
          <a:xfrm>
            <a:off x="8766293" y="3624128"/>
            <a:ext cx="313658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West Kowloon Study Centre (Austin Road)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784554-39B1-68DA-68A5-A0A909953A90}"/>
              </a:ext>
            </a:extLst>
          </p:cNvPr>
          <p:cNvSpPr txBox="1"/>
          <p:nvPr/>
        </p:nvSpPr>
        <p:spPr>
          <a:xfrm>
            <a:off x="8766292" y="4169296"/>
            <a:ext cx="298467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HK" altLang="zh-TW" sz="1200" dirty="0">
                <a:latin typeface="+mj-lt"/>
              </a:rPr>
              <a:t>Ground Floor, </a:t>
            </a:r>
            <a:r>
              <a:rPr lang="en-HK" altLang="zh-TW" sz="1200" dirty="0" err="1">
                <a:latin typeface="+mj-lt"/>
              </a:rPr>
              <a:t>Xiqu</a:t>
            </a:r>
            <a:r>
              <a:rPr lang="en-HK" altLang="zh-TW" sz="1200" dirty="0">
                <a:latin typeface="+mj-lt"/>
              </a:rPr>
              <a:t> Centre, West Kowloon Cultural District</a:t>
            </a:r>
            <a:endParaRPr lang="en-US" altLang="zh-TW" sz="1200" dirty="0"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F7BF04C-3D10-2D4A-233B-01A52415916C}"/>
              </a:ext>
            </a:extLst>
          </p:cNvPr>
          <p:cNvSpPr txBox="1"/>
          <p:nvPr/>
        </p:nvSpPr>
        <p:spPr>
          <a:xfrm>
            <a:off x="8766827" y="3932160"/>
            <a:ext cx="277175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西九龍教學中心（柯士甸道）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B9A9780-D311-E9E9-25FC-B3A225B8789A}"/>
              </a:ext>
            </a:extLst>
          </p:cNvPr>
          <p:cNvSpPr txBox="1"/>
          <p:nvPr/>
        </p:nvSpPr>
        <p:spPr>
          <a:xfrm>
            <a:off x="8787637" y="4651310"/>
            <a:ext cx="1993139" cy="276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TW" sz="1200" dirty="0">
                <a:solidFill>
                  <a:srgbClr val="FF0000"/>
                </a:solidFill>
                <a:latin typeface="+mj-lt"/>
              </a:rPr>
              <a:t>Book Pick-up and Return only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AA9DAC6-E0CD-D30B-29E6-9D4FF31E960B}"/>
              </a:ext>
            </a:extLst>
          </p:cNvPr>
          <p:cNvSpPr txBox="1"/>
          <p:nvPr/>
        </p:nvSpPr>
        <p:spPr>
          <a:xfrm>
            <a:off x="8800941" y="5247871"/>
            <a:ext cx="375734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West Kowloon Study Centre (Museum Drive)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35BDBEE-EC4A-FEFB-2F45-1308A47ECCD9}"/>
              </a:ext>
            </a:extLst>
          </p:cNvPr>
          <p:cNvSpPr txBox="1"/>
          <p:nvPr/>
        </p:nvSpPr>
        <p:spPr>
          <a:xfrm>
            <a:off x="8828934" y="5543549"/>
            <a:ext cx="277175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西九龍教學中心 </a:t>
            </a:r>
            <a:r>
              <a:rPr lang="en-US" altLang="zh-TW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博物館道</a:t>
            </a:r>
            <a:r>
              <a:rPr lang="en-US" altLang="zh-TW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7863E87-2178-85F5-D5A9-9BE33A85651B}"/>
              </a:ext>
            </a:extLst>
          </p:cNvPr>
          <p:cNvSpPr txBox="1"/>
          <p:nvPr/>
        </p:nvSpPr>
        <p:spPr>
          <a:xfrm>
            <a:off x="8814372" y="5788055"/>
            <a:ext cx="298467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TW" sz="1200" dirty="0">
                <a:latin typeface="+mj-lt"/>
              </a:rPr>
              <a:t>16/F, M+ Building, No.38 Museum Drive, West Kowloon Cultural District, Kowloon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353E2675-9179-0BD0-1034-4617A4A8F9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screen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227" b="99023" l="78" r="99375">
                        <a14:foregroundMark x1="18672" y1="30664" x2="18672" y2="30664"/>
                        <a14:foregroundMark x1="17500" y1="27832" x2="17500" y2="27832"/>
                        <a14:foregroundMark x1="17500" y1="27832" x2="17500" y2="27832"/>
                        <a14:foregroundMark x1="6719" y1="19922" x2="6719" y2="19922"/>
                        <a14:foregroundMark x1="9844" y1="16504" x2="9844" y2="16504"/>
                        <a14:foregroundMark x1="9844" y1="12305" x2="9844" y2="12305"/>
                        <a14:foregroundMark x1="10078" y1="11133" x2="10078" y2="11133"/>
                        <a14:foregroundMark x1="9844" y1="7227" x2="9844" y2="7227"/>
                        <a14:foregroundMark x1="30859" y1="67969" x2="30859" y2="67969"/>
                        <a14:foregroundMark x1="42813" y1="71094" x2="42813" y2="71094"/>
                        <a14:foregroundMark x1="43047" y1="71875" x2="43047" y2="71875"/>
                        <a14:foregroundMark x1="10313" y1="72754" x2="10313" y2="72754"/>
                        <a14:foregroundMark x1="6016" y1="76172" x2="6016" y2="76172"/>
                        <a14:foregroundMark x1="4453" y1="78418" x2="4453" y2="78418"/>
                        <a14:foregroundMark x1="3047" y1="82324" x2="3047" y2="82324"/>
                        <a14:foregroundMark x1="2422" y1="86914" x2="2422" y2="86914"/>
                        <a14:foregroundMark x1="2422" y1="89453" x2="2813" y2="92285"/>
                        <a14:foregroundMark x1="4453" y1="95410" x2="4453" y2="95410"/>
                        <a14:foregroundMark x1="3750" y1="90234" x2="69063" y2="99512"/>
                        <a14:foregroundMark x1="69063" y1="99512" x2="94766" y2="97363"/>
                        <a14:foregroundMark x1="94766" y1="97363" x2="94375" y2="86328"/>
                        <a14:foregroundMark x1="99375" y1="76465" x2="99375" y2="76465"/>
                        <a14:foregroundMark x1="95938" y1="78711" x2="95938" y2="78711"/>
                        <a14:foregroundMark x1="391" y1="79590" x2="391" y2="79590"/>
                        <a14:foregroundMark x1="156" y1="82617" x2="156" y2="82617"/>
                        <a14:foregroundMark x1="29063" y1="99023" x2="29063" y2="99023"/>
                        <a14:backgroundMark x1="2656" y1="92285" x2="2656" y2="92285"/>
                        <a14:backgroundMark x1="8281" y1="94531" x2="8281" y2="94531"/>
                        <a14:backgroundMark x1="5547" y1="92285" x2="5547" y2="92285"/>
                      </a14:backgroundRemoval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1256" b="2940"/>
          <a:stretch/>
        </p:blipFill>
        <p:spPr bwMode="auto">
          <a:xfrm>
            <a:off x="6875025" y="5111459"/>
            <a:ext cx="1735576" cy="1365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094362CC-9AEA-E31D-9A09-DFAE3619C617}"/>
              </a:ext>
            </a:extLst>
          </p:cNvPr>
          <p:cNvSpPr txBox="1"/>
          <p:nvPr/>
        </p:nvSpPr>
        <p:spPr>
          <a:xfrm>
            <a:off x="8854061" y="6199538"/>
            <a:ext cx="1993139" cy="276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TW" sz="1200" dirty="0">
                <a:solidFill>
                  <a:srgbClr val="FF0000"/>
                </a:solidFill>
                <a:latin typeface="+mj-lt"/>
              </a:rPr>
              <a:t>Book Pick-up and Return only</a:t>
            </a:r>
          </a:p>
        </p:txBody>
      </p:sp>
    </p:spTree>
    <p:extLst>
      <p:ext uri="{BB962C8B-B14F-4D97-AF65-F5344CB8AC3E}">
        <p14:creationId xmlns:p14="http://schemas.microsoft.com/office/powerpoint/2010/main" val="12721246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82989" y="2738042"/>
            <a:ext cx="5029548" cy="2018331"/>
          </a:xfrm>
        </p:spPr>
        <p:txBody>
          <a:bodyPr rtlCol="0">
            <a:noAutofit/>
          </a:bodyPr>
          <a:lstStyle/>
          <a:p>
            <a:pPr>
              <a:lnSpc>
                <a:spcPct val="140000"/>
              </a:lnSpc>
              <a:defRPr/>
            </a:pPr>
            <a:r>
              <a:rPr lang="en-US" altLang="zh-TW" sz="1200" dirty="0">
                <a:latin typeface="+mj-lt"/>
              </a:rPr>
              <a:t>All loaned items with a loan period of </a:t>
            </a:r>
            <a:r>
              <a:rPr lang="en-US" altLang="zh-TW" sz="1200" dirty="0">
                <a:solidFill>
                  <a:srgbClr val="FF0000"/>
                </a:solidFill>
                <a:latin typeface="+mj-lt"/>
              </a:rPr>
              <a:t>14 days or more</a:t>
            </a:r>
            <a:r>
              <a:rPr lang="en-US" altLang="zh-TW" sz="1200" dirty="0">
                <a:latin typeface="+mj-lt"/>
              </a:rPr>
              <a:t> are subject to hold requests (original loan period will not be shortened) placed on them by another user.</a:t>
            </a:r>
          </a:p>
          <a:p>
            <a:pPr>
              <a:lnSpc>
                <a:spcPct val="140000"/>
              </a:lnSpc>
              <a:defRPr/>
            </a:pPr>
            <a:r>
              <a:rPr lang="en-US" altLang="zh-TW" sz="1200" dirty="0">
                <a:latin typeface="+mj-lt"/>
              </a:rPr>
              <a:t>Your “hold” quotas: </a:t>
            </a:r>
            <a:r>
              <a:rPr lang="en-US" altLang="zh-TW" sz="1200" dirty="0">
                <a:solidFill>
                  <a:srgbClr val="FF0000"/>
                </a:solidFill>
                <a:latin typeface="+mj-lt"/>
              </a:rPr>
              <a:t>20 items</a:t>
            </a:r>
          </a:p>
          <a:p>
            <a:pPr>
              <a:lnSpc>
                <a:spcPct val="140000"/>
              </a:lnSpc>
              <a:defRPr/>
            </a:pPr>
            <a:r>
              <a:rPr lang="en-US" altLang="zh-TW" sz="1200" dirty="0">
                <a:latin typeface="+mj-lt"/>
              </a:rPr>
              <a:t>Email notice will be sent to you when the hold item is ready for pickup.</a:t>
            </a:r>
            <a:endParaRPr lang="zh-TW" altLang="en-US" sz="1200" dirty="0">
              <a:latin typeface="+mj-lt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D8CE8C-4BD1-499A-8B92-D8C2E70A69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36F2132-7CA2-2550-695F-CC6382E9EA29}"/>
              </a:ext>
            </a:extLst>
          </p:cNvPr>
          <p:cNvSpPr txBox="1"/>
          <p:nvPr/>
        </p:nvSpPr>
        <p:spPr>
          <a:xfrm>
            <a:off x="646409" y="541345"/>
            <a:ext cx="4304746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Noto Sans KR Black" panose="020B0200000000000000" pitchFamily="34" charset="-128"/>
                <a:cs typeface="Tahoma" panose="020B0604030504040204" pitchFamily="34" charset="0"/>
              </a:rPr>
              <a:t>BORROWING PRIVILEGES</a:t>
            </a:r>
          </a:p>
        </p:txBody>
      </p:sp>
      <p:sp>
        <p:nvSpPr>
          <p:cNvPr id="15" name="Rectangle 2">
            <a:extLst>
              <a:ext uri="{FF2B5EF4-FFF2-40B4-BE49-F238E27FC236}">
                <a16:creationId xmlns:a16="http://schemas.microsoft.com/office/drawing/2014/main" id="{CEBE0102-C8B8-BED7-5D51-10D4E06ED6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6853" y="2738042"/>
            <a:ext cx="5620647" cy="21802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>
              <a:lnSpc>
                <a:spcPct val="14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latin typeface="+mj-lt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altLang="zh-TW" sz="1200" dirty="0"/>
              <a:t>All loaned items with a loan period of </a:t>
            </a:r>
            <a:r>
              <a:rPr lang="en-US" altLang="zh-TW" sz="1200" dirty="0">
                <a:solidFill>
                  <a:srgbClr val="FF0000"/>
                </a:solidFill>
              </a:rPr>
              <a:t>30 days or more </a:t>
            </a:r>
            <a:r>
              <a:rPr lang="en-US" altLang="zh-TW" sz="1200" dirty="0"/>
              <a:t>are also subject to recall (original loan period </a:t>
            </a:r>
            <a:r>
              <a:rPr lang="en-US" altLang="zh-TW" sz="1200" dirty="0">
                <a:solidFill>
                  <a:srgbClr val="FF0000"/>
                </a:solidFill>
              </a:rPr>
              <a:t>will be shortened</a:t>
            </a:r>
            <a:r>
              <a:rPr lang="en-US" altLang="zh-TW" sz="1200" dirty="0"/>
              <a:t>) if requested by another user. </a:t>
            </a:r>
          </a:p>
          <a:p>
            <a:r>
              <a:rPr lang="en-US" altLang="zh-TW" sz="1200" dirty="0"/>
              <a:t>Email will be sent to you notifying the revised due date.</a:t>
            </a:r>
          </a:p>
          <a:p>
            <a:r>
              <a:rPr lang="en-US" altLang="zh-TW" sz="1200" dirty="0"/>
              <a:t>HKALL items may be recalled by users of the lending library.</a:t>
            </a:r>
          </a:p>
          <a:p>
            <a:r>
              <a:rPr lang="en-US" altLang="zh-TW" sz="1200" dirty="0">
                <a:solidFill>
                  <a:srgbClr val="FF0000"/>
                </a:solidFill>
              </a:rPr>
              <a:t>Late return of recalled or held items will be treated as overdue and liable to a fine.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7177EBE-ED24-D690-0FAB-5977BC8992FB}"/>
              </a:ext>
            </a:extLst>
          </p:cNvPr>
          <p:cNvCxnSpPr>
            <a:cxnSpLocks/>
          </p:cNvCxnSpPr>
          <p:nvPr/>
        </p:nvCxnSpPr>
        <p:spPr>
          <a:xfrm>
            <a:off x="6096000" y="1915723"/>
            <a:ext cx="0" cy="368264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E2FE4C38-197C-3863-FAC7-C8DB5B629C62}"/>
              </a:ext>
            </a:extLst>
          </p:cNvPr>
          <p:cNvSpPr txBox="1"/>
          <p:nvPr/>
        </p:nvSpPr>
        <p:spPr>
          <a:xfrm>
            <a:off x="6265472" y="1937267"/>
            <a:ext cx="2616130" cy="480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altLang="zh-TW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Bold" panose="020B0502040204020203" pitchFamily="34" charset="0"/>
                <a:ea typeface="Noto Sans KR Black" panose="020B0200000000000000" pitchFamily="34" charset="-128"/>
                <a:cs typeface="Tahoma" panose="020B0604030504040204" pitchFamily="34" charset="0"/>
              </a:rPr>
              <a:t>Recall</a:t>
            </a:r>
            <a:endParaRPr lang="zh-TW" alt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Bahnschrift SemiBold" panose="020B0502040204020203" pitchFamily="34" charset="0"/>
              <a:ea typeface="Noto Sans KR Black" panose="020B0200000000000000" pitchFamily="34" charset="-128"/>
              <a:cs typeface="Tahoma" panose="020B060403050404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E724309-FD23-7850-E727-A10607F83F5F}"/>
              </a:ext>
            </a:extLst>
          </p:cNvPr>
          <p:cNvSpPr txBox="1"/>
          <p:nvPr/>
        </p:nvSpPr>
        <p:spPr>
          <a:xfrm>
            <a:off x="646408" y="1915723"/>
            <a:ext cx="18728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Bold" panose="020B0502040204020203" pitchFamily="34" charset="0"/>
                <a:ea typeface="Noto Sans KR Black" panose="020B0200000000000000" pitchFamily="34" charset="-128"/>
                <a:cs typeface="Tahoma" panose="020B0604030504040204" pitchFamily="34" charset="0"/>
              </a:rPr>
              <a:t>Hold</a:t>
            </a:r>
            <a:endParaRPr lang="en-US" sz="2800" dirty="0">
              <a:latin typeface="Bahnschrift SemiBold" panose="020B0502040204020203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A19F4DD-F6E2-B91C-4D81-F4CC1EBB7A6B}"/>
              </a:ext>
            </a:extLst>
          </p:cNvPr>
          <p:cNvSpPr txBox="1"/>
          <p:nvPr/>
        </p:nvSpPr>
        <p:spPr>
          <a:xfrm>
            <a:off x="6265472" y="2254277"/>
            <a:ext cx="60975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ahoma" panose="020B0604030504040204" pitchFamily="34" charset="0"/>
              </a:rPr>
              <a:t>催還</a:t>
            </a:r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E0F1E3-4809-6C88-2520-9A9A2188D40B}"/>
              </a:ext>
            </a:extLst>
          </p:cNvPr>
          <p:cNvSpPr txBox="1"/>
          <p:nvPr/>
        </p:nvSpPr>
        <p:spPr>
          <a:xfrm>
            <a:off x="664683" y="2301302"/>
            <a:ext cx="24330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ahoma" panose="020B0604030504040204" pitchFamily="34" charset="0"/>
              </a:rPr>
              <a:t>預約 </a:t>
            </a:r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035407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D8CE8C-4BD1-499A-8B92-D8C2E70A69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36F2132-7CA2-2550-695F-CC6382E9EA29}"/>
              </a:ext>
            </a:extLst>
          </p:cNvPr>
          <p:cNvSpPr txBox="1"/>
          <p:nvPr/>
        </p:nvSpPr>
        <p:spPr>
          <a:xfrm>
            <a:off x="646409" y="541345"/>
            <a:ext cx="4304746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Noto Sans KR Black" panose="020B0200000000000000" pitchFamily="34" charset="-128"/>
                <a:cs typeface="Tahoma" panose="020B0604030504040204" pitchFamily="34" charset="0"/>
              </a:rPr>
              <a:t>BORROWING PRIVILEGES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27598BB-0B19-E0FC-44F6-A68B87931A3E}"/>
              </a:ext>
            </a:extLst>
          </p:cNvPr>
          <p:cNvSpPr txBox="1"/>
          <p:nvPr/>
        </p:nvSpPr>
        <p:spPr>
          <a:xfrm>
            <a:off x="646409" y="882977"/>
            <a:ext cx="2966321" cy="480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indent="0" fontAlgn="auto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Bold" panose="020B0502040204020203" pitchFamily="34" charset="0"/>
                <a:ea typeface="Noto Sans KR Black" panose="020B0200000000000000" pitchFamily="34" charset="-128"/>
                <a:cs typeface="Tahoma" panose="020B0604030504040204" pitchFamily="34" charset="0"/>
              </a:rPr>
              <a:t>Library</a:t>
            </a:r>
            <a:r>
              <a:rPr lang="en-US" altLang="zh-TW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Bold\"/>
                <a:ea typeface="Noto Sans KR Black" panose="020B0200000000000000" pitchFamily="34" charset="-128"/>
                <a:cs typeface="Tahoma" panose="020B0604030504040204" pitchFamily="34" charset="0"/>
              </a:rPr>
              <a:t> Notice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CA067A8-D2C8-D9E7-9344-591015F3F532}"/>
              </a:ext>
            </a:extLst>
          </p:cNvPr>
          <p:cNvSpPr txBox="1"/>
          <p:nvPr/>
        </p:nvSpPr>
        <p:spPr>
          <a:xfrm>
            <a:off x="731838" y="2108048"/>
            <a:ext cx="9088792" cy="24990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n-US"/>
            </a:defPPr>
            <a:lvl1pPr marL="228600" indent="-228600">
              <a:lnSpc>
                <a:spcPct val="14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latin typeface="+mj-lt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lnSpc>
                <a:spcPct val="120000"/>
              </a:lnSpc>
            </a:pPr>
            <a:r>
              <a:rPr lang="en-US" altLang="zh-TW" sz="1600" dirty="0"/>
              <a:t>All library notices will be sent to you by email </a:t>
            </a:r>
            <a:br>
              <a:rPr lang="en-US" altLang="zh-TW" sz="1600" dirty="0"/>
            </a:br>
            <a:r>
              <a:rPr lang="en-US" altLang="zh-TW" sz="1600" dirty="0"/>
              <a:t>(</a:t>
            </a:r>
            <a:r>
              <a:rPr lang="en-US" altLang="zh-TW" sz="1600" dirty="0" err="1"/>
              <a:t>EdUHK</a:t>
            </a:r>
            <a:r>
              <a:rPr lang="en-US" altLang="zh-TW" sz="1600" dirty="0"/>
              <a:t> email account, e.g. </a:t>
            </a:r>
            <a:r>
              <a:rPr lang="en-US" altLang="zh-TW" sz="1600" dirty="0">
                <a:solidFill>
                  <a:srgbClr val="00B0F0"/>
                </a:solidFill>
              </a:rPr>
              <a:t>s0765432@s.eduhk.hk</a:t>
            </a:r>
            <a:r>
              <a:rPr lang="en-US" altLang="zh-TW" sz="1600" dirty="0"/>
              <a:t>)</a:t>
            </a:r>
          </a:p>
          <a:p>
            <a:pPr marL="800100" lvl="2" indent="-342900">
              <a:lnSpc>
                <a:spcPct val="120000"/>
              </a:lnSpc>
              <a:spcBef>
                <a:spcPts val="1000"/>
              </a:spcBef>
              <a:buFont typeface="+mj-lt"/>
              <a:buAutoNum type="arabicPeriod"/>
            </a:pPr>
            <a:r>
              <a:rPr lang="en-HK" altLang="zh-TW" sz="1600" dirty="0">
                <a:latin typeface="+mj-lt"/>
              </a:rPr>
              <a:t>Due date alert notice (3 days before the due date and on the due date)</a:t>
            </a:r>
            <a:endParaRPr lang="en-US" altLang="zh-TW" sz="1600" dirty="0">
              <a:latin typeface="+mj-lt"/>
            </a:endParaRPr>
          </a:p>
          <a:p>
            <a:pPr marL="800100" lvl="2" indent="-342900">
              <a:lnSpc>
                <a:spcPct val="120000"/>
              </a:lnSpc>
              <a:spcBef>
                <a:spcPts val="1000"/>
              </a:spcBef>
              <a:buFont typeface="+mj-lt"/>
              <a:buAutoNum type="arabicPeriod"/>
            </a:pPr>
            <a:r>
              <a:rPr lang="en-US" altLang="zh-TW" sz="1600" dirty="0">
                <a:latin typeface="+mj-lt"/>
              </a:rPr>
              <a:t>Overdue notice</a:t>
            </a:r>
          </a:p>
          <a:p>
            <a:pPr marL="800100" lvl="2" indent="-342900">
              <a:lnSpc>
                <a:spcPct val="120000"/>
              </a:lnSpc>
              <a:spcBef>
                <a:spcPts val="1000"/>
              </a:spcBef>
              <a:buFont typeface="+mj-lt"/>
              <a:buAutoNum type="arabicPeriod"/>
            </a:pPr>
            <a:r>
              <a:rPr lang="en-US" altLang="zh-TW" sz="1600" dirty="0">
                <a:latin typeface="+mj-lt"/>
              </a:rPr>
              <a:t>Item recalled notice </a:t>
            </a:r>
            <a:r>
              <a:rPr lang="en-US" altLang="zh-TW" sz="1600" dirty="0">
                <a:solidFill>
                  <a:srgbClr val="FF0000"/>
                </a:solidFill>
                <a:latin typeface="+mj-lt"/>
              </a:rPr>
              <a:t>(due date shortened)</a:t>
            </a:r>
          </a:p>
          <a:p>
            <a:pPr marL="800100" lvl="2" indent="-342900">
              <a:lnSpc>
                <a:spcPct val="120000"/>
              </a:lnSpc>
              <a:spcBef>
                <a:spcPts val="1000"/>
              </a:spcBef>
              <a:buFont typeface="+mj-lt"/>
              <a:buAutoNum type="arabicPeriod"/>
            </a:pPr>
            <a:r>
              <a:rPr lang="en-US" altLang="zh-TW" sz="1600" dirty="0">
                <a:latin typeface="+mj-lt"/>
              </a:rPr>
              <a:t>Pickup notice</a:t>
            </a:r>
          </a:p>
          <a:p>
            <a:pPr marL="800100" lvl="2" indent="-342900">
              <a:lnSpc>
                <a:spcPct val="120000"/>
              </a:lnSpc>
              <a:spcBef>
                <a:spcPts val="1000"/>
              </a:spcBef>
              <a:buFont typeface="+mj-lt"/>
              <a:buAutoNum type="arabicPeriod"/>
            </a:pPr>
            <a:r>
              <a:rPr lang="en-US" altLang="zh-TW" sz="1600" dirty="0">
                <a:latin typeface="+mj-lt"/>
              </a:rPr>
              <a:t>Weekly report of loan activities</a:t>
            </a:r>
          </a:p>
          <a:p>
            <a:endParaRPr lang="en-US" altLang="zh-TW" sz="1400" dirty="0"/>
          </a:p>
        </p:txBody>
      </p:sp>
    </p:spTree>
    <p:extLst>
      <p:ext uri="{BB962C8B-B14F-4D97-AF65-F5344CB8AC3E}">
        <p14:creationId xmlns:p14="http://schemas.microsoft.com/office/powerpoint/2010/main" val="15327508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46BB6BD4-42ED-2466-7F77-78BC286BF717}"/>
              </a:ext>
            </a:extLst>
          </p:cNvPr>
          <p:cNvSpPr txBox="1"/>
          <p:nvPr/>
        </p:nvSpPr>
        <p:spPr>
          <a:xfrm>
            <a:off x="2345834" y="1842790"/>
            <a:ext cx="7540180" cy="23914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n-US" sz="16600">
                <a:solidFill>
                  <a:schemeClr val="accent1">
                    <a:lumMod val="50000"/>
                  </a:schemeClr>
                </a:solidFill>
                <a:latin typeface="Bahnschrift SemiBold" panose="020B0502040204020203" pitchFamily="34" charset="0"/>
                <a:ea typeface="Noto Sans KR Black" panose="020B0200000000000000" pitchFamily="34" charset="-128"/>
                <a:cs typeface="Tahoma" panose="020B0604030504040204" pitchFamily="34" charset="0"/>
              </a:rPr>
              <a:t>iSearch</a:t>
            </a:r>
            <a:endParaRPr lang="en-US" sz="16600" dirty="0">
              <a:solidFill>
                <a:schemeClr val="accent1">
                  <a:lumMod val="50000"/>
                </a:schemeClr>
              </a:solidFill>
              <a:latin typeface="Bahnschrift SemiBold" panose="020B0502040204020203" pitchFamily="34" charset="0"/>
              <a:ea typeface="Noto Sans KR Black" panose="020B0200000000000000" pitchFamily="34" charset="-128"/>
              <a:cs typeface="Tahoma" panose="020B0604030504040204" pitchFamily="34" charset="0"/>
            </a:endParaRPr>
          </a:p>
        </p:txBody>
      </p:sp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id="{4FE603E6-D266-507F-F50D-7A6585FB0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8CE8C-4BD1-499A-8B92-D8C2E70A696F}" type="slidenum">
              <a:rPr lang="en-US" smtClean="0"/>
              <a:t>32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207FB50-4263-F655-BC0E-FB850FC0027B}"/>
              </a:ext>
            </a:extLst>
          </p:cNvPr>
          <p:cNvSpPr txBox="1"/>
          <p:nvPr/>
        </p:nvSpPr>
        <p:spPr>
          <a:xfrm>
            <a:off x="3621249" y="5036073"/>
            <a:ext cx="498935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altLang="zh-TW" sz="16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One-stop search for multiple information sources, e.g., books, videos, journals &amp; articles, or more</a:t>
            </a:r>
          </a:p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lang="en-US" altLang="zh-TW" sz="1600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TW" sz="16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Gives you a Google-like searching experience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C90377-FB9D-AAE8-ECF0-71996FFA7C68}"/>
              </a:ext>
            </a:extLst>
          </p:cNvPr>
          <p:cNvSpPr txBox="1"/>
          <p:nvPr/>
        </p:nvSpPr>
        <p:spPr>
          <a:xfrm>
            <a:off x="3067924" y="4049548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/ˈ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</a:rPr>
              <a:t>aɪsɜːrtʃ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41617470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id="{4FE603E6-D266-507F-F50D-7A6585FB0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8CE8C-4BD1-499A-8B92-D8C2E70A696F}" type="slidenum">
              <a:rPr lang="en-US" smtClean="0"/>
              <a:t>33</a:t>
            </a:fld>
            <a:endParaRPr lang="en-US" dirty="0"/>
          </a:p>
        </p:txBody>
      </p:sp>
      <p:pic>
        <p:nvPicPr>
          <p:cNvPr id="2" name="isearch_30012024">
            <a:hlinkClick r:id="" action="ppaction://media"/>
            <a:extLst>
              <a:ext uri="{FF2B5EF4-FFF2-40B4-BE49-F238E27FC236}">
                <a16:creationId xmlns:a16="http://schemas.microsoft.com/office/drawing/2014/main" id="{95D6F49C-AF7F-1A31-5388-E228130D8ED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393192"/>
            <a:ext cx="12170227" cy="621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779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4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D11DE5A-3185-4BEB-83B1-8F37B57055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1310" y="1134424"/>
            <a:ext cx="8969380" cy="5181514"/>
          </a:xfrm>
          <a:prstGeom prst="rect">
            <a:avLst/>
          </a:prstGeom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681644" y="672759"/>
            <a:ext cx="10277863" cy="480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altLang="zh-TW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Bold" panose="020B0502040204020203" pitchFamily="34" charset="0"/>
                <a:ea typeface="Noto Sans KR Black" panose="020B0200000000000000" pitchFamily="34" charset="-128"/>
                <a:cs typeface="Tahoma" panose="020B0604030504040204" pitchFamily="34" charset="0"/>
              </a:rPr>
              <a:t>Tips on Using iSearch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6791" y="2082573"/>
            <a:ext cx="5623888" cy="44583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D8CE8C-4BD1-499A-8B92-D8C2E70A69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9208BA3-6F67-42A9-8BFE-E3842D2607FC}"/>
              </a:ext>
            </a:extLst>
          </p:cNvPr>
          <p:cNvGrpSpPr/>
          <p:nvPr/>
        </p:nvGrpSpPr>
        <p:grpSpPr>
          <a:xfrm>
            <a:off x="8450418" y="4623563"/>
            <a:ext cx="2105750" cy="1274934"/>
            <a:chOff x="8298018" y="4118738"/>
            <a:chExt cx="2105750" cy="1274934"/>
          </a:xfrm>
        </p:grpSpPr>
        <p:sp>
          <p:nvSpPr>
            <p:cNvPr id="12" name="Rectangle 7"/>
            <p:cNvSpPr/>
            <p:nvPr/>
          </p:nvSpPr>
          <p:spPr bwMode="auto">
            <a:xfrm>
              <a:off x="8459552" y="4118738"/>
              <a:ext cx="1944216" cy="346930"/>
            </a:xfrm>
            <a:prstGeom prst="rect">
              <a:avLst/>
            </a:prstGeom>
            <a:solidFill>
              <a:srgbClr val="FFFF99"/>
            </a:solidFill>
            <a:ln w="127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ahoma" pitchFamily="34" charset="0"/>
                  <a:ea typeface="新細明體" panose="02020500000000000000" pitchFamily="18" charset="-120"/>
                  <a:cs typeface="Tahoma" pitchFamily="34" charset="0"/>
                </a:rPr>
                <a:t>iSearch User Guide</a:t>
              </a:r>
              <a:endPara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新細明體" panose="02020500000000000000" pitchFamily="18" charset="-120"/>
                <a:cs typeface="Arial" charset="0"/>
              </a:endParaRPr>
            </a:p>
          </p:txBody>
        </p:sp>
        <p:sp>
          <p:nvSpPr>
            <p:cNvPr id="13" name="Left Arrow 9"/>
            <p:cNvSpPr/>
            <p:nvPr/>
          </p:nvSpPr>
          <p:spPr>
            <a:xfrm rot="17720786">
              <a:off x="8541830" y="4647548"/>
              <a:ext cx="675844" cy="307852"/>
            </a:xfrm>
            <a:prstGeom prst="left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6DD35E4-A067-4D0E-B1E6-917DCE318ABB}"/>
                </a:ext>
              </a:extLst>
            </p:cNvPr>
            <p:cNvSpPr/>
            <p:nvPr/>
          </p:nvSpPr>
          <p:spPr>
            <a:xfrm>
              <a:off x="8298018" y="5124260"/>
              <a:ext cx="637752" cy="269412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EC432A98-99AB-D206-90FD-60412522A9EB}"/>
              </a:ext>
            </a:extLst>
          </p:cNvPr>
          <p:cNvSpPr txBox="1"/>
          <p:nvPr/>
        </p:nvSpPr>
        <p:spPr>
          <a:xfrm>
            <a:off x="681644" y="358650"/>
            <a:ext cx="54143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+mj-lt"/>
                <a:ea typeface="Noto Sans KR Black" panose="020B0200000000000000" pitchFamily="34" charset="-128"/>
                <a:cs typeface="Tahoma" panose="020B0604030504040204" pitchFamily="34" charset="0"/>
              </a:rPr>
              <a:t>iSearch</a:t>
            </a:r>
          </a:p>
        </p:txBody>
      </p:sp>
    </p:spTree>
    <p:extLst>
      <p:ext uri="{BB962C8B-B14F-4D97-AF65-F5344CB8AC3E}">
        <p14:creationId xmlns:p14="http://schemas.microsoft.com/office/powerpoint/2010/main" val="12142727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677950" y="1905939"/>
            <a:ext cx="4932650" cy="2976466"/>
          </a:xfrm>
        </p:spPr>
        <p:txBody>
          <a:bodyPr>
            <a:noAutofit/>
          </a:bodyPr>
          <a:lstStyle/>
          <a:p>
            <a:pPr marL="457200" indent="-457200">
              <a:lnSpc>
                <a:spcPct val="100000"/>
              </a:lnSpc>
            </a:pPr>
            <a:r>
              <a:rPr lang="en-US" altLang="zh-TW" sz="1400" dirty="0">
                <a:latin typeface="+mj-lt"/>
              </a:rPr>
              <a:t>Students and staff can request </a:t>
            </a:r>
            <a:r>
              <a:rPr lang="en-US" altLang="zh-TW" sz="1400" u="sng" dirty="0">
                <a:solidFill>
                  <a:srgbClr val="FF3300"/>
                </a:solidFill>
                <a:latin typeface="+mj-lt"/>
              </a:rPr>
              <a:t>loanable materials</a:t>
            </a:r>
            <a:r>
              <a:rPr lang="en-US" altLang="zh-TW" sz="1400" dirty="0">
                <a:latin typeface="+mj-lt"/>
              </a:rPr>
              <a:t> housed in Tai Po MMW Library to be sent to the Tseung Kwan O Study Centre Library for borrowing, or vice versa. Loanable materials from above libraries can be sent to North Point Study Centre or the two West Kowloon Study </a:t>
            </a:r>
            <a:r>
              <a:rPr lang="en-US" altLang="zh-TW" sz="1400" dirty="0" err="1">
                <a:latin typeface="+mj-lt"/>
              </a:rPr>
              <a:t>Centres</a:t>
            </a:r>
            <a:r>
              <a:rPr lang="en-US" altLang="zh-TW" sz="1400" dirty="0">
                <a:latin typeface="+mj-lt"/>
              </a:rPr>
              <a:t> (Austin Road / Museum Drive) for borrowing.</a:t>
            </a:r>
          </a:p>
          <a:p>
            <a:pPr marL="457200" indent="-457200">
              <a:lnSpc>
                <a:spcPct val="100000"/>
              </a:lnSpc>
            </a:pPr>
            <a:r>
              <a:rPr lang="en-US" altLang="zh-TW" sz="1400" dirty="0">
                <a:latin typeface="+mj-lt"/>
              </a:rPr>
              <a:t>Only </a:t>
            </a:r>
            <a:r>
              <a:rPr lang="en-US" altLang="zh-TW" sz="1400" u="sng" dirty="0">
                <a:solidFill>
                  <a:srgbClr val="FF3300"/>
                </a:solidFill>
                <a:latin typeface="+mj-lt"/>
              </a:rPr>
              <a:t>available </a:t>
            </a:r>
            <a:r>
              <a:rPr lang="en-US" altLang="zh-TW" sz="1400" dirty="0">
                <a:latin typeface="+mj-lt"/>
              </a:rPr>
              <a:t>for loan materials can be requested for delivery. For </a:t>
            </a:r>
            <a:r>
              <a:rPr lang="en-US" altLang="zh-TW" sz="1400" u="sng" dirty="0">
                <a:solidFill>
                  <a:srgbClr val="FF3300"/>
                </a:solidFill>
                <a:latin typeface="+mj-lt"/>
              </a:rPr>
              <a:t>items on loan</a:t>
            </a:r>
            <a:r>
              <a:rPr lang="en-US" altLang="zh-TW" sz="1400" dirty="0">
                <a:latin typeface="+mj-lt"/>
              </a:rPr>
              <a:t>, they can be delivered at different locations. </a:t>
            </a:r>
          </a:p>
          <a:p>
            <a:pPr marL="457200" indent="-457200" eaLnBrk="1" hangingPunct="1">
              <a:lnSpc>
                <a:spcPct val="100000"/>
              </a:lnSpc>
            </a:pPr>
            <a:r>
              <a:rPr lang="en-US" altLang="zh-TW" sz="1400" dirty="0">
                <a:latin typeface="+mj-lt"/>
              </a:rPr>
              <a:t>Items cannot be requested for delivery within the </a:t>
            </a:r>
            <a:r>
              <a:rPr lang="en-US" altLang="zh-TW" sz="1400" u="sng" dirty="0">
                <a:solidFill>
                  <a:srgbClr val="FF3300"/>
                </a:solidFill>
                <a:latin typeface="+mj-lt"/>
              </a:rPr>
              <a:t>same library</a:t>
            </a:r>
            <a:r>
              <a:rPr lang="en-US" altLang="zh-TW" sz="1400" dirty="0">
                <a:latin typeface="+mj-lt"/>
              </a:rPr>
              <a:t>. Otherwise, items will be delivered to the another library automatically.</a:t>
            </a:r>
            <a:endParaRPr lang="en-US" altLang="zh-TW" sz="1400" u="sng" dirty="0">
              <a:latin typeface="+mj-lt"/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695325" y="576497"/>
            <a:ext cx="955291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defRPr sz="6000">
                <a:solidFill>
                  <a:schemeClr val="tx1">
                    <a:lumMod val="75000"/>
                    <a:lumOff val="25000"/>
                  </a:schemeClr>
                </a:solidFill>
                <a:latin typeface="Noto Sans KR Black" panose="020B0200000000000000" pitchFamily="34" charset="-128"/>
                <a:ea typeface="Noto Sans KR Black" panose="020B0200000000000000" pitchFamily="34" charset="-128"/>
                <a:cs typeface="Tahoma" panose="020B0604030504040204" pitchFamily="34" charset="0"/>
              </a:defRPr>
            </a:lvl1pPr>
          </a:lstStyle>
          <a:p>
            <a:r>
              <a:rPr lang="en-US" altLang="zh-TW" sz="4000" dirty="0">
                <a:latin typeface="Bahnschrift SemiBold" panose="020B0502040204020203" pitchFamily="34" charset="0"/>
              </a:rPr>
              <a:t>Inter-campus Delivery</a:t>
            </a:r>
            <a:endParaRPr lang="zh-TW" altLang="en-US" sz="4000" dirty="0">
              <a:latin typeface="Bahnschrift SemiBold" panose="020B0502040204020203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D8CE8C-4BD1-499A-8B92-D8C2E70A69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8A3383E-C00E-3210-4CD2-F045106876DF}"/>
              </a:ext>
            </a:extLst>
          </p:cNvPr>
          <p:cNvSpPr txBox="1"/>
          <p:nvPr/>
        </p:nvSpPr>
        <p:spPr>
          <a:xfrm>
            <a:off x="695325" y="1194075"/>
            <a:ext cx="609755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校內圖書運送服務</a:t>
            </a:r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1C8D42D-8881-2EB2-2553-E1B2ED1897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31" b="94311" l="9838" r="89868">
                        <a14:foregroundMark x1="25404" y1="18713" x2="18502" y2="32635"/>
                        <a14:foregroundMark x1="18502" y1="32635" x2="19383" y2="52545"/>
                        <a14:foregroundMark x1="18062" y1="50449" x2="18502" y2="57186"/>
                        <a14:foregroundMark x1="15125" y1="59281" x2="11307" y2="63174"/>
                        <a14:foregroundMark x1="22467" y1="59581" x2="25110" y2="62126"/>
                        <a14:foregroundMark x1="36858" y1="25449" x2="51395" y2="42964"/>
                        <a14:foregroundMark x1="51395" y1="42964" x2="63142" y2="49701"/>
                        <a14:foregroundMark x1="80323" y1="45958" x2="87078" y2="50000"/>
                        <a14:foregroundMark x1="62702" y1="41018" x2="75330" y2="47156"/>
                        <a14:foregroundMark x1="16593" y1="69910" x2="50073" y2="92216"/>
                        <a14:foregroundMark x1="41410" y1="82934" x2="60059" y2="89820"/>
                        <a14:foregroundMark x1="60059" y1="89820" x2="63877" y2="943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3966" y="1361515"/>
            <a:ext cx="4667778" cy="4578673"/>
          </a:xfrm>
          <a:prstGeom prst="rect">
            <a:avLst/>
          </a:prstGeom>
        </p:spPr>
      </p:pic>
      <p:pic>
        <p:nvPicPr>
          <p:cNvPr id="12" name="Picture 11" descr="A model of a building&#10;&#10;AI-generated content may be incorrect.">
            <a:extLst>
              <a:ext uri="{FF2B5EF4-FFF2-40B4-BE49-F238E27FC236}">
                <a16:creationId xmlns:a16="http://schemas.microsoft.com/office/drawing/2014/main" id="{98C89336-6AB6-3791-569B-569B04DCD38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1434207">
            <a:off x="-2276063" y="2116614"/>
            <a:ext cx="7109109" cy="3680928"/>
          </a:xfrm>
          <a:prstGeom prst="rect">
            <a:avLst/>
          </a:prstGeom>
        </p:spPr>
      </p:pic>
      <p:pic>
        <p:nvPicPr>
          <p:cNvPr id="3" name="Picture 2" descr="A building with many windows&#10;&#10;AI-generated content may be incorrect.">
            <a:extLst>
              <a:ext uri="{FF2B5EF4-FFF2-40B4-BE49-F238E27FC236}">
                <a16:creationId xmlns:a16="http://schemas.microsoft.com/office/drawing/2014/main" id="{082CA7D2-8F37-C728-CDAD-7F9DCD328DF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1426458">
            <a:off x="2848096" y="5054488"/>
            <a:ext cx="2284163" cy="1824548"/>
          </a:xfrm>
          <a:prstGeom prst="rect">
            <a:avLst/>
          </a:prstGeom>
        </p:spPr>
      </p:pic>
      <p:pic>
        <p:nvPicPr>
          <p:cNvPr id="5" name="Picture 4" descr="A close-up of a container&#10;&#10;AI-generated content may be incorrect.">
            <a:extLst>
              <a:ext uri="{FF2B5EF4-FFF2-40B4-BE49-F238E27FC236}">
                <a16:creationId xmlns:a16="http://schemas.microsoft.com/office/drawing/2014/main" id="{669DEFC0-A5B4-7E84-7645-FCA8AA0FE6F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7238" y="5266957"/>
            <a:ext cx="2702978" cy="1447940"/>
          </a:xfrm>
          <a:prstGeom prst="rect">
            <a:avLst/>
          </a:prstGeom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3ED587F6-6B75-42A2-144F-E95183C75E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screen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227" b="99023" l="78" r="99375">
                        <a14:foregroundMark x1="18672" y1="30664" x2="18672" y2="30664"/>
                        <a14:foregroundMark x1="17500" y1="27832" x2="17500" y2="27832"/>
                        <a14:foregroundMark x1="17500" y1="27832" x2="17500" y2="27832"/>
                        <a14:foregroundMark x1="6719" y1="19922" x2="6719" y2="19922"/>
                        <a14:foregroundMark x1="9844" y1="16504" x2="9844" y2="16504"/>
                        <a14:foregroundMark x1="9844" y1="12305" x2="9844" y2="12305"/>
                        <a14:foregroundMark x1="10078" y1="11133" x2="10078" y2="11133"/>
                        <a14:foregroundMark x1="9844" y1="7227" x2="9844" y2="7227"/>
                        <a14:foregroundMark x1="30859" y1="67969" x2="30859" y2="67969"/>
                        <a14:foregroundMark x1="42813" y1="71094" x2="42813" y2="71094"/>
                        <a14:foregroundMark x1="43047" y1="71875" x2="43047" y2="71875"/>
                        <a14:foregroundMark x1="10313" y1="72754" x2="10313" y2="72754"/>
                        <a14:foregroundMark x1="6016" y1="76172" x2="6016" y2="76172"/>
                        <a14:foregroundMark x1="4453" y1="78418" x2="4453" y2="78418"/>
                        <a14:foregroundMark x1="3047" y1="82324" x2="3047" y2="82324"/>
                        <a14:foregroundMark x1="2422" y1="86914" x2="2422" y2="86914"/>
                        <a14:foregroundMark x1="2422" y1="89453" x2="2813" y2="92285"/>
                        <a14:foregroundMark x1="4453" y1="95410" x2="4453" y2="95410"/>
                        <a14:foregroundMark x1="3750" y1="90234" x2="69063" y2="99512"/>
                        <a14:foregroundMark x1="69063" y1="99512" x2="94766" y2="97363"/>
                        <a14:foregroundMark x1="94766" y1="97363" x2="94375" y2="86328"/>
                        <a14:foregroundMark x1="99375" y1="76465" x2="99375" y2="76465"/>
                        <a14:foregroundMark x1="95938" y1="78711" x2="95938" y2="78711"/>
                        <a14:foregroundMark x1="391" y1="79590" x2="391" y2="79590"/>
                        <a14:foregroundMark x1="156" y1="82617" x2="156" y2="82617"/>
                        <a14:foregroundMark x1="29063" y1="99023" x2="29063" y2="99023"/>
                        <a14:backgroundMark x1="2656" y1="92285" x2="2656" y2="92285"/>
                        <a14:backgroundMark x1="8281" y1="94531" x2="8281" y2="94531"/>
                        <a14:backgroundMark x1="5547" y1="92285" x2="5547" y2="92285"/>
                      </a14:backgroundRemoval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1256" b="2940"/>
          <a:stretch/>
        </p:blipFill>
        <p:spPr bwMode="auto">
          <a:xfrm>
            <a:off x="7924144" y="5298567"/>
            <a:ext cx="1526240" cy="1200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5203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1123947" y="465681"/>
            <a:ext cx="630321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defRPr sz="4000">
                <a:solidFill>
                  <a:schemeClr val="tx1">
                    <a:lumMod val="75000"/>
                    <a:lumOff val="25000"/>
                  </a:schemeClr>
                </a:solidFill>
                <a:latin typeface="Noto Sans KR Black" panose="020B0200000000000000" pitchFamily="34" charset="-128"/>
                <a:ea typeface="Noto Sans KR Black" panose="020B0200000000000000" pitchFamily="34" charset="-128"/>
                <a:cs typeface="Tahoma" panose="020B0604030504040204" pitchFamily="34" charset="0"/>
              </a:defRPr>
            </a:lvl1pPr>
          </a:lstStyle>
          <a:p>
            <a:r>
              <a:rPr lang="en-US" altLang="zh-TW" dirty="0">
                <a:latin typeface="Bahnschrift SemiBold" panose="020B0502040204020203" pitchFamily="34" charset="0"/>
              </a:rPr>
              <a:t>How to Request items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48DE89C4-02BC-41B6-AB45-F430F2CB3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D8CE8C-4BD1-499A-8B92-D8C2E70A69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517600A-1045-4410-9CD1-416CCA4EE1D9}"/>
              </a:ext>
            </a:extLst>
          </p:cNvPr>
          <p:cNvGrpSpPr/>
          <p:nvPr/>
        </p:nvGrpSpPr>
        <p:grpSpPr>
          <a:xfrm>
            <a:off x="7345680" y="5857198"/>
            <a:ext cx="1821180" cy="456041"/>
            <a:chOff x="7345680" y="5857198"/>
            <a:chExt cx="1821180" cy="456041"/>
          </a:xfrm>
        </p:grpSpPr>
        <p:sp>
          <p:nvSpPr>
            <p:cNvPr id="8" name="Arrow: Right 7">
              <a:extLst>
                <a:ext uri="{FF2B5EF4-FFF2-40B4-BE49-F238E27FC236}">
                  <a16:creationId xmlns:a16="http://schemas.microsoft.com/office/drawing/2014/main" id="{19D77CA8-A10B-44E5-AC8F-53CB59977313}"/>
                </a:ext>
              </a:extLst>
            </p:cNvPr>
            <p:cNvSpPr/>
            <p:nvPr/>
          </p:nvSpPr>
          <p:spPr>
            <a:xfrm>
              <a:off x="7345680" y="5857198"/>
              <a:ext cx="1211580" cy="456041"/>
            </a:xfrm>
            <a:prstGeom prst="rightArrow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61BDF68-600D-46F5-BB15-A2D3187A8A07}"/>
                </a:ext>
              </a:extLst>
            </p:cNvPr>
            <p:cNvSpPr/>
            <p:nvPr/>
          </p:nvSpPr>
          <p:spPr>
            <a:xfrm>
              <a:off x="8610600" y="5950053"/>
              <a:ext cx="556260" cy="30742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8095F2F4-6625-4F06-B62C-79A9507EC5AC}"/>
              </a:ext>
            </a:extLst>
          </p:cNvPr>
          <p:cNvGrpSpPr/>
          <p:nvPr/>
        </p:nvGrpSpPr>
        <p:grpSpPr>
          <a:xfrm>
            <a:off x="1251808" y="1128762"/>
            <a:ext cx="9974132" cy="5526582"/>
            <a:chOff x="1251808" y="1128762"/>
            <a:chExt cx="9974132" cy="5526582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77C389E9-841F-4D13-8132-BAD54A1025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1808" y="1128762"/>
              <a:ext cx="9974132" cy="5526582"/>
            </a:xfrm>
            <a:prstGeom prst="rect">
              <a:avLst/>
            </a:prstGeom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49753531-81F4-4715-BA71-1214B2EA396E}"/>
                </a:ext>
              </a:extLst>
            </p:cNvPr>
            <p:cNvSpPr/>
            <p:nvPr/>
          </p:nvSpPr>
          <p:spPr>
            <a:xfrm>
              <a:off x="1352550" y="3753105"/>
              <a:ext cx="4910649" cy="533145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83E39FD-C814-47D0-AD7D-23D857642F5C}"/>
              </a:ext>
            </a:extLst>
          </p:cNvPr>
          <p:cNvGrpSpPr/>
          <p:nvPr/>
        </p:nvGrpSpPr>
        <p:grpSpPr>
          <a:xfrm>
            <a:off x="2218197" y="1427566"/>
            <a:ext cx="8291487" cy="4833937"/>
            <a:chOff x="2218197" y="1427566"/>
            <a:chExt cx="8291487" cy="4833937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02BE296C-B471-42D8-B932-84D66D9574D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18197" y="1427566"/>
              <a:ext cx="8291487" cy="4833937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52659EC-1DC3-4667-B13D-EB1FA2D07EEF}"/>
                </a:ext>
              </a:extLst>
            </p:cNvPr>
            <p:cNvSpPr/>
            <p:nvPr/>
          </p:nvSpPr>
          <p:spPr>
            <a:xfrm>
              <a:off x="3570514" y="4601029"/>
              <a:ext cx="2525486" cy="23222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Arrow: Right 16">
              <a:extLst>
                <a:ext uri="{FF2B5EF4-FFF2-40B4-BE49-F238E27FC236}">
                  <a16:creationId xmlns:a16="http://schemas.microsoft.com/office/drawing/2014/main" id="{F4D9C517-CEEC-4CC4-879C-2BF64C5C7BD1}"/>
                </a:ext>
              </a:extLst>
            </p:cNvPr>
            <p:cNvSpPr/>
            <p:nvPr/>
          </p:nvSpPr>
          <p:spPr>
            <a:xfrm flipH="1">
              <a:off x="6157929" y="4461037"/>
              <a:ext cx="1429942" cy="53314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TKO book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A177C09-3EC0-4022-8551-F3B48ED15C44}"/>
              </a:ext>
            </a:extLst>
          </p:cNvPr>
          <p:cNvGrpSpPr/>
          <p:nvPr/>
        </p:nvGrpSpPr>
        <p:grpSpPr>
          <a:xfrm>
            <a:off x="1888581" y="1171963"/>
            <a:ext cx="9337359" cy="5440180"/>
            <a:chOff x="1888581" y="1171963"/>
            <a:chExt cx="9337359" cy="544018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0D14D74F-A6DF-4A1F-87F1-2944EAED994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8581" y="1171963"/>
              <a:ext cx="9337359" cy="5440180"/>
            </a:xfrm>
            <a:prstGeom prst="rect">
              <a:avLst/>
            </a:prstGeom>
          </p:spPr>
        </p:pic>
        <p:sp>
          <p:nvSpPr>
            <p:cNvPr id="19" name="Arrow: Right 18">
              <a:extLst>
                <a:ext uri="{FF2B5EF4-FFF2-40B4-BE49-F238E27FC236}">
                  <a16:creationId xmlns:a16="http://schemas.microsoft.com/office/drawing/2014/main" id="{26C74626-7E3E-4EB0-8B81-2AD105CB54ED}"/>
                </a:ext>
              </a:extLst>
            </p:cNvPr>
            <p:cNvSpPr/>
            <p:nvPr/>
          </p:nvSpPr>
          <p:spPr>
            <a:xfrm>
              <a:off x="7821541" y="5762273"/>
              <a:ext cx="1471437" cy="84951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Click Request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092BCF4-D283-44EB-8040-7C23358F8D4F}"/>
              </a:ext>
            </a:extLst>
          </p:cNvPr>
          <p:cNvGrpSpPr/>
          <p:nvPr/>
        </p:nvGrpSpPr>
        <p:grpSpPr>
          <a:xfrm>
            <a:off x="2745819" y="2978564"/>
            <a:ext cx="7272703" cy="2967463"/>
            <a:chOff x="2764480" y="3002407"/>
            <a:chExt cx="7272703" cy="2967463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2F80CBA1-1E74-4870-8659-4BB7C5E96A29}"/>
                </a:ext>
              </a:extLst>
            </p:cNvPr>
            <p:cNvGrpSpPr/>
            <p:nvPr/>
          </p:nvGrpSpPr>
          <p:grpSpPr>
            <a:xfrm>
              <a:off x="2764480" y="3002407"/>
              <a:ext cx="7227570" cy="2034540"/>
              <a:chOff x="2764480" y="3002407"/>
              <a:chExt cx="7227570" cy="2034540"/>
            </a:xfrm>
          </p:grpSpPr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BBCC4F63-6876-47E3-854B-317BC923B7E7}"/>
                  </a:ext>
                </a:extLst>
              </p:cNvPr>
              <p:cNvGrpSpPr/>
              <p:nvPr/>
            </p:nvGrpSpPr>
            <p:grpSpPr>
              <a:xfrm>
                <a:off x="2764480" y="3002407"/>
                <a:ext cx="7227570" cy="2034540"/>
                <a:chOff x="-1817372" y="2977923"/>
                <a:chExt cx="8020050" cy="2419350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B3176E03-FDAA-46A1-BC4F-9B46F089870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1817372" y="2977923"/>
                  <a:ext cx="8020050" cy="2419350"/>
                </a:xfrm>
                <a:prstGeom prst="rect">
                  <a:avLst/>
                </a:prstGeom>
              </p:spPr>
            </p:pic>
            <p:pic>
              <p:nvPicPr>
                <p:cNvPr id="12" name="Picture 11">
                  <a:extLst>
                    <a:ext uri="{FF2B5EF4-FFF2-40B4-BE49-F238E27FC236}">
                      <a16:creationId xmlns:a16="http://schemas.microsoft.com/office/drawing/2014/main" id="{141F372A-8960-425D-AEB8-364BDA01F39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  <a:srcRect t="1816" b="1816"/>
                <a:stretch/>
              </p:blipFill>
              <p:spPr>
                <a:xfrm>
                  <a:off x="3909522" y="3440966"/>
                  <a:ext cx="1443504" cy="1493262"/>
                </a:xfrm>
                <a:prstGeom prst="rect">
                  <a:avLst/>
                </a:prstGeom>
                <a:ln>
                  <a:solidFill>
                    <a:srgbClr val="FF0000"/>
                  </a:solidFill>
                </a:ln>
              </p:spPr>
            </p:pic>
          </p:grpSp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id="{D65E60FD-1767-43C0-BB81-409ED9C2ED1F}"/>
                  </a:ext>
                </a:extLst>
              </p:cNvPr>
              <p:cNvSpPr/>
              <p:nvPr/>
            </p:nvSpPr>
            <p:spPr>
              <a:xfrm>
                <a:off x="4238170" y="3165286"/>
                <a:ext cx="1857829" cy="684519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Select Pickup Location</a:t>
                </a:r>
              </a:p>
            </p:txBody>
          </p:sp>
        </p:grpSp>
        <p:sp>
          <p:nvSpPr>
            <p:cNvPr id="23" name="Arrow: Curved Right 22">
              <a:extLst>
                <a:ext uri="{FF2B5EF4-FFF2-40B4-BE49-F238E27FC236}">
                  <a16:creationId xmlns:a16="http://schemas.microsoft.com/office/drawing/2014/main" id="{209B5FA2-F8C1-4DF9-B624-7D91B570A31F}"/>
                </a:ext>
              </a:extLst>
            </p:cNvPr>
            <p:cNvSpPr/>
            <p:nvPr/>
          </p:nvSpPr>
          <p:spPr>
            <a:xfrm rot="10487840">
              <a:off x="9477620" y="4736155"/>
              <a:ext cx="559563" cy="1233715"/>
            </a:xfrm>
            <a:prstGeom prst="curv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5C8B7734-392D-7BF9-0BDE-6094F5B4210C}"/>
              </a:ext>
            </a:extLst>
          </p:cNvPr>
          <p:cNvSpPr txBox="1"/>
          <p:nvPr/>
        </p:nvSpPr>
        <p:spPr>
          <a:xfrm>
            <a:off x="1123948" y="145213"/>
            <a:ext cx="6097554" cy="412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ts val="27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dirty="0"/>
              <a:t>Inter-campus Delivery</a:t>
            </a:r>
          </a:p>
        </p:txBody>
      </p:sp>
    </p:spTree>
    <p:extLst>
      <p:ext uri="{BB962C8B-B14F-4D97-AF65-F5344CB8AC3E}">
        <p14:creationId xmlns:p14="http://schemas.microsoft.com/office/powerpoint/2010/main" val="11165931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46BB6BD4-42ED-2466-7F77-78BC286BF717}"/>
              </a:ext>
            </a:extLst>
          </p:cNvPr>
          <p:cNvSpPr txBox="1"/>
          <p:nvPr/>
        </p:nvSpPr>
        <p:spPr>
          <a:xfrm>
            <a:off x="695325" y="2684927"/>
            <a:ext cx="8278324" cy="10895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altLang="zh-TW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Bold" panose="020B0502040204020203" pitchFamily="34" charset="0"/>
                <a:ea typeface="Noto Sans KR Black" panose="020B0200000000000000" pitchFamily="34" charset="-128"/>
                <a:cs typeface="Tahoma" panose="020B0604030504040204" pitchFamily="34" charset="0"/>
              </a:rPr>
              <a:t>Joint University Librarians Advisory Committee (JULAC) Cards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  <a:latin typeface="Bahnschrift SemiBold" panose="020B0502040204020203" pitchFamily="34" charset="0"/>
              <a:ea typeface="Noto Sans KR Black" panose="020B0200000000000000" pitchFamily="34" charset="-128"/>
              <a:cs typeface="Tahoma" panose="020B0604030504040204" pitchFamily="34" charset="0"/>
            </a:endParaRPr>
          </a:p>
        </p:txBody>
      </p:sp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id="{4FE603E6-D266-507F-F50D-7A6585FB0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8CE8C-4BD1-499A-8B92-D8C2E70A696F}" type="slidenum">
              <a:rPr lang="en-US" smtClean="0"/>
              <a:t>37</a:t>
            </a:fld>
            <a:endParaRPr lang="en-US" dirty="0"/>
          </a:p>
        </p:txBody>
      </p:sp>
      <p:grpSp>
        <p:nvGrpSpPr>
          <p:cNvPr id="2" name="Group 15">
            <a:extLst>
              <a:ext uri="{FF2B5EF4-FFF2-40B4-BE49-F238E27FC236}">
                <a16:creationId xmlns:a16="http://schemas.microsoft.com/office/drawing/2014/main" id="{928049E5-606D-FA7E-15C4-08C6E15F08AF}"/>
              </a:ext>
            </a:extLst>
          </p:cNvPr>
          <p:cNvGrpSpPr>
            <a:grpSpLocks/>
          </p:cNvGrpSpPr>
          <p:nvPr/>
        </p:nvGrpSpPr>
        <p:grpSpPr bwMode="auto">
          <a:xfrm>
            <a:off x="653632" y="3975429"/>
            <a:ext cx="7418387" cy="655638"/>
            <a:chOff x="431" y="3561"/>
            <a:chExt cx="4673" cy="413"/>
          </a:xfrm>
        </p:grpSpPr>
        <p:pic>
          <p:nvPicPr>
            <p:cNvPr id="4" name="Picture 21">
              <a:extLst>
                <a:ext uri="{FF2B5EF4-FFF2-40B4-BE49-F238E27FC236}">
                  <a16:creationId xmlns:a16="http://schemas.microsoft.com/office/drawing/2014/main" id="{D9165229-99ED-2B79-D19E-3E5EB02AD05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1" y="3566"/>
              <a:ext cx="408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22">
              <a:extLst>
                <a:ext uri="{FF2B5EF4-FFF2-40B4-BE49-F238E27FC236}">
                  <a16:creationId xmlns:a16="http://schemas.microsoft.com/office/drawing/2014/main" id="{DE92AB3B-3B5A-A927-930C-28A492C9AC5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62" y="3562"/>
              <a:ext cx="408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23">
              <a:extLst>
                <a:ext uri="{FF2B5EF4-FFF2-40B4-BE49-F238E27FC236}">
                  <a16:creationId xmlns:a16="http://schemas.microsoft.com/office/drawing/2014/main" id="{3128CE94-D18E-003C-3C65-5F1E521608F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57" y="3562"/>
              <a:ext cx="386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24">
              <a:extLst>
                <a:ext uri="{FF2B5EF4-FFF2-40B4-BE49-F238E27FC236}">
                  <a16:creationId xmlns:a16="http://schemas.microsoft.com/office/drawing/2014/main" id="{122E2D6E-FED8-EABD-A878-2F78D309380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82" y="3566"/>
              <a:ext cx="408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25">
              <a:extLst>
                <a:ext uri="{FF2B5EF4-FFF2-40B4-BE49-F238E27FC236}">
                  <a16:creationId xmlns:a16="http://schemas.microsoft.com/office/drawing/2014/main" id="{4B0A2006-7D4F-7221-5E02-7568F7197A0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6" y="3566"/>
              <a:ext cx="378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26">
              <a:extLst>
                <a:ext uri="{FF2B5EF4-FFF2-40B4-BE49-F238E27FC236}">
                  <a16:creationId xmlns:a16="http://schemas.microsoft.com/office/drawing/2014/main" id="{03357671-37AB-CD02-E656-A9F74554F54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4" y="3562"/>
              <a:ext cx="408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14" descr="Lingnan">
              <a:extLst>
                <a:ext uri="{FF2B5EF4-FFF2-40B4-BE49-F238E27FC236}">
                  <a16:creationId xmlns:a16="http://schemas.microsoft.com/office/drawing/2014/main" id="{7C5E7223-B44F-F2FC-AE7D-3CD92E84E6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96" y="3561"/>
              <a:ext cx="408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9041103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5325" y="538401"/>
            <a:ext cx="7361852" cy="1116663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defRPr/>
            </a:pPr>
            <a:r>
              <a:rPr lang="en-US" altLang="zh-TW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Bold" panose="020B0502040204020203" pitchFamily="34" charset="0"/>
                <a:ea typeface="Noto Sans KR Black" panose="020B0200000000000000" pitchFamily="34" charset="-128"/>
                <a:cs typeface="Tahoma" panose="020B0604030504040204" pitchFamily="34" charset="0"/>
              </a:rPr>
              <a:t>Joint University Librarians Advisory Committee (JULAC) Cards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D8CE8C-4BD1-499A-8B92-D8C2E70A69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5664CA2-8432-4561-9F4C-783F808B1775}"/>
              </a:ext>
            </a:extLst>
          </p:cNvPr>
          <p:cNvSpPr/>
          <p:nvPr/>
        </p:nvSpPr>
        <p:spPr>
          <a:xfrm>
            <a:off x="2643944" y="2274739"/>
            <a:ext cx="6904111" cy="4173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Please select your status: </a:t>
            </a:r>
          </a:p>
        </p:txBody>
      </p:sp>
      <p:sp>
        <p:nvSpPr>
          <p:cNvPr id="11" name="Rectangle 10">
            <a:hlinkClick r:id="rId3" action="ppaction://hlinksldjump"/>
            <a:extLst>
              <a:ext uri="{FF2B5EF4-FFF2-40B4-BE49-F238E27FC236}">
                <a16:creationId xmlns:a16="http://schemas.microsoft.com/office/drawing/2014/main" id="{F93C29EF-B45B-E47F-2851-B5E7F6A86B5D}"/>
              </a:ext>
            </a:extLst>
          </p:cNvPr>
          <p:cNvSpPr/>
          <p:nvPr/>
        </p:nvSpPr>
        <p:spPr>
          <a:xfrm>
            <a:off x="1589200" y="2943694"/>
            <a:ext cx="8794241" cy="91507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/>
          <a:lstStyle/>
          <a:p>
            <a:pPr marL="171450" marR="0" lvl="0" indent="-171450" defTabSz="1066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Postgraduate Degrees (Master’s &amp; Doctoral Degrees)</a:t>
            </a:r>
          </a:p>
          <a:p>
            <a:pPr marL="171450" marR="0" lvl="0" indent="-171450" defTabSz="1066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UGC-funded PGDE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Programmes</a:t>
            </a:r>
            <a:endParaRPr 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Rectangle 11">
            <a:hlinkClick r:id="rId4" action="ppaction://hlinksldjump"/>
            <a:extLst>
              <a:ext uri="{FF2B5EF4-FFF2-40B4-BE49-F238E27FC236}">
                <a16:creationId xmlns:a16="http://schemas.microsoft.com/office/drawing/2014/main" id="{E9F1AEC5-D3E2-992A-E680-AF7686EE6FD8}"/>
              </a:ext>
            </a:extLst>
          </p:cNvPr>
          <p:cNvSpPr>
            <a:spLocks/>
          </p:cNvSpPr>
          <p:nvPr/>
        </p:nvSpPr>
        <p:spPr>
          <a:xfrm>
            <a:off x="1575912" y="3923894"/>
            <a:ext cx="8820816" cy="90234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/>
          <a:lstStyle/>
          <a:p>
            <a:pPr lvl="0" defTabSz="1066800">
              <a:lnSpc>
                <a:spcPts val="34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Undergraduate 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D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egree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Programmes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UGC-funded)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    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Rectangle 13">
            <a:hlinkClick r:id="rId5" action="ppaction://hlinksldjump"/>
            <a:extLst>
              <a:ext uri="{FF2B5EF4-FFF2-40B4-BE49-F238E27FC236}">
                <a16:creationId xmlns:a16="http://schemas.microsoft.com/office/drawing/2014/main" id="{4C1B83F2-8E90-0AF2-453E-60D1ECF5ADD5}"/>
              </a:ext>
            </a:extLst>
          </p:cNvPr>
          <p:cNvSpPr/>
          <p:nvPr/>
        </p:nvSpPr>
        <p:spPr>
          <a:xfrm>
            <a:off x="1571768" y="4891366"/>
            <a:ext cx="8829104" cy="1024802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/>
          <a:lstStyle/>
          <a:p>
            <a:pPr marL="285750" lvl="0" indent="-285750" defTabSz="1066800">
              <a:lnSpc>
                <a:spcPts val="34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Professional Development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Programmes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285750" lvl="0" indent="-285750" defTabSz="1066800">
              <a:lnSpc>
                <a:spcPts val="34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Diploma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72440AB-07D9-44A0-B7ED-6F21FA47B3D3}"/>
              </a:ext>
            </a:extLst>
          </p:cNvPr>
          <p:cNvSpPr txBox="1"/>
          <p:nvPr/>
        </p:nvSpPr>
        <p:spPr>
          <a:xfrm>
            <a:off x="8440770" y="5180817"/>
            <a:ext cx="1694686" cy="40011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</a:rPr>
              <a:t>Not applicable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44021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8" name="Text Box 7"/>
          <p:cNvSpPr txBox="1">
            <a:spLocks noChangeArrowheads="1"/>
          </p:cNvSpPr>
          <p:nvPr/>
        </p:nvSpPr>
        <p:spPr bwMode="auto">
          <a:xfrm>
            <a:off x="695325" y="3264072"/>
            <a:ext cx="10402366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82563" indent="-1825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182563" marR="0" lvl="0" indent="-182563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prstClr val="black"/>
              </a:buClr>
              <a:buSzTx/>
              <a:buFontTx/>
              <a:buChar char="•"/>
              <a:tabLst/>
              <a:defRPr/>
            </a:pPr>
            <a:r>
              <a:rPr kumimoji="1" lang="en-US" altLang="zh-TW" sz="20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新細明體" panose="02020500000000000000" pitchFamily="18" charset="-120"/>
              </a:rPr>
              <a:t>UGC-Funded</a:t>
            </a:r>
            <a:r>
              <a:rPr kumimoji="1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新細明體" panose="02020500000000000000" pitchFamily="18" charset="-120"/>
              </a:rPr>
              <a:t> Postgraduate Diploma (PGDE) and Postgraduate Degree students are eligible to apply for JULAC Cards</a:t>
            </a:r>
          </a:p>
          <a:p>
            <a:pPr marL="182563" marR="0" lvl="0" indent="-182563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1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新細明體" panose="02020500000000000000" pitchFamily="18" charset="-120"/>
              </a:rPr>
              <a:t>Visit and borrow items of other 7 UGC libraries </a:t>
            </a:r>
          </a:p>
          <a:p>
            <a:pPr marL="182563" marR="0" lvl="0" indent="-182563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1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新細明體" panose="02020500000000000000" pitchFamily="18" charset="-120"/>
              </a:rPr>
              <a:t>Borrowing privileges may vary among libraries</a:t>
            </a:r>
          </a:p>
          <a:p>
            <a:pPr marL="182563" marR="0" lvl="0" indent="-182563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1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新細明體" panose="02020500000000000000" pitchFamily="18" charset="-120"/>
              </a:rPr>
              <a:t>Admission to some libraries may be restricted during “black-out” periods of peak seasons</a:t>
            </a:r>
          </a:p>
          <a:p>
            <a:pPr lvl="0">
              <a:spcBef>
                <a:spcPct val="0"/>
              </a:spcBef>
              <a:buFontTx/>
              <a:buChar char="•"/>
              <a:defRPr/>
            </a:pPr>
            <a:r>
              <a:rPr lang="en-US" altLang="zh-TW" sz="2000" dirty="0">
                <a:solidFill>
                  <a:prstClr val="black"/>
                </a:solidFill>
                <a:latin typeface="+mj-lt"/>
                <a:cs typeface="Tahoma" panose="020B0604030504040204" pitchFamily="34" charset="0"/>
              </a:rPr>
              <a:t>Application can be made online at </a:t>
            </a:r>
            <a:r>
              <a:rPr lang="en-US" altLang="zh-TW" sz="2000" dirty="0">
                <a:solidFill>
                  <a:prstClr val="black"/>
                </a:solidFill>
                <a:latin typeface="+mj-lt"/>
                <a:cs typeface="Tahoma" panose="020B0604030504040204" pitchFamily="34" charset="0"/>
                <a:hlinkClick r:id="rId3"/>
              </a:rPr>
              <a:t>https://www.lib.eduhk.hk/access-borrowing/julac-library-cards</a:t>
            </a:r>
            <a:endParaRPr kumimoji="1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新細明體" panose="02020500000000000000" pitchFamily="18" charset="-12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D8CE8C-4BD1-499A-8B92-D8C2E70A69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B416AC2-F421-406A-8C08-E3EDB8FA1057}"/>
              </a:ext>
            </a:extLst>
          </p:cNvPr>
          <p:cNvSpPr/>
          <p:nvPr/>
        </p:nvSpPr>
        <p:spPr>
          <a:xfrm>
            <a:off x="14867" y="6253809"/>
            <a:ext cx="6172216" cy="8780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1066800"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1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 Postgraduate Degrees (Master’s &amp; Doctoral Degrees) / UGC-funded PGDE Programmes</a:t>
            </a:r>
            <a:endParaRPr lang="en-US" sz="1200" dirty="0">
              <a:solidFill>
                <a:schemeClr val="tx1"/>
              </a:solidFill>
            </a:endParaRPr>
          </a:p>
        </p:txBody>
      </p:sp>
      <p:grpSp>
        <p:nvGrpSpPr>
          <p:cNvPr id="15" name="Group 15">
            <a:extLst>
              <a:ext uri="{FF2B5EF4-FFF2-40B4-BE49-F238E27FC236}">
                <a16:creationId xmlns:a16="http://schemas.microsoft.com/office/drawing/2014/main" id="{2036BBA4-5A04-42AD-BDCC-0CC7E6023F73}"/>
              </a:ext>
            </a:extLst>
          </p:cNvPr>
          <p:cNvGrpSpPr>
            <a:grpSpLocks/>
          </p:cNvGrpSpPr>
          <p:nvPr/>
        </p:nvGrpSpPr>
        <p:grpSpPr bwMode="auto">
          <a:xfrm>
            <a:off x="2187314" y="2194718"/>
            <a:ext cx="7418387" cy="655638"/>
            <a:chOff x="431" y="3561"/>
            <a:chExt cx="4673" cy="413"/>
          </a:xfrm>
        </p:grpSpPr>
        <p:pic>
          <p:nvPicPr>
            <p:cNvPr id="16" name="Picture 21">
              <a:extLst>
                <a:ext uri="{FF2B5EF4-FFF2-40B4-BE49-F238E27FC236}">
                  <a16:creationId xmlns:a16="http://schemas.microsoft.com/office/drawing/2014/main" id="{CC8BB8D8-E747-4617-90B2-B1C0F2EFC90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1" y="3566"/>
              <a:ext cx="408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22">
              <a:extLst>
                <a:ext uri="{FF2B5EF4-FFF2-40B4-BE49-F238E27FC236}">
                  <a16:creationId xmlns:a16="http://schemas.microsoft.com/office/drawing/2014/main" id="{24510BB2-859E-4B46-BB47-7D37EAF7533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62" y="3562"/>
              <a:ext cx="408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23">
              <a:extLst>
                <a:ext uri="{FF2B5EF4-FFF2-40B4-BE49-F238E27FC236}">
                  <a16:creationId xmlns:a16="http://schemas.microsoft.com/office/drawing/2014/main" id="{44B0F1FC-6A03-40FF-BD45-DDA1CAD8DC2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57" y="3562"/>
              <a:ext cx="386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24">
              <a:extLst>
                <a:ext uri="{FF2B5EF4-FFF2-40B4-BE49-F238E27FC236}">
                  <a16:creationId xmlns:a16="http://schemas.microsoft.com/office/drawing/2014/main" id="{A70BD5F7-6EC4-432C-B4E8-B895E509272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82" y="3566"/>
              <a:ext cx="408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25">
              <a:extLst>
                <a:ext uri="{FF2B5EF4-FFF2-40B4-BE49-F238E27FC236}">
                  <a16:creationId xmlns:a16="http://schemas.microsoft.com/office/drawing/2014/main" id="{D7FCEF32-71DD-4661-9261-85B470AB3C8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6" y="3566"/>
              <a:ext cx="378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26">
              <a:extLst>
                <a:ext uri="{FF2B5EF4-FFF2-40B4-BE49-F238E27FC236}">
                  <a16:creationId xmlns:a16="http://schemas.microsoft.com/office/drawing/2014/main" id="{F622D603-7D46-48F2-B9F0-E4B946A60A2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4" y="3562"/>
              <a:ext cx="408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14" descr="Lingnan">
              <a:extLst>
                <a:ext uri="{FF2B5EF4-FFF2-40B4-BE49-F238E27FC236}">
                  <a16:creationId xmlns:a16="http://schemas.microsoft.com/office/drawing/2014/main" id="{0489D3D0-ECDC-46D5-BBF9-24B087914D1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96" y="3561"/>
              <a:ext cx="408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Title 1">
            <a:extLst>
              <a:ext uri="{FF2B5EF4-FFF2-40B4-BE49-F238E27FC236}">
                <a16:creationId xmlns:a16="http://schemas.microsoft.com/office/drawing/2014/main" id="{66CAF883-B880-D57A-E4C2-EFA7DE8512DC}"/>
              </a:ext>
            </a:extLst>
          </p:cNvPr>
          <p:cNvSpPr txBox="1">
            <a:spLocks/>
          </p:cNvSpPr>
          <p:nvPr/>
        </p:nvSpPr>
        <p:spPr>
          <a:xfrm>
            <a:off x="695325" y="591350"/>
            <a:ext cx="7361852" cy="13255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defRPr/>
            </a:pPr>
            <a:r>
              <a:rPr lang="en-US" altLang="zh-TW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Bold" panose="020B0502040204020203" pitchFamily="34" charset="0"/>
                <a:ea typeface="Noto Sans KR Black" panose="020B0200000000000000" pitchFamily="34" charset="-128"/>
                <a:cs typeface="Tahoma" panose="020B0604030504040204" pitchFamily="34" charset="0"/>
              </a:rPr>
              <a:t>Joint University Librarians Advisory Committee (JULAC) Cards</a:t>
            </a:r>
          </a:p>
        </p:txBody>
      </p:sp>
      <p:sp>
        <p:nvSpPr>
          <p:cNvPr id="6" name="Action Button: Custom 2">
            <a:hlinkClick r:id="rId11" action="ppaction://hlinksldjump"/>
            <a:extLst>
              <a:ext uri="{FF2B5EF4-FFF2-40B4-BE49-F238E27FC236}">
                <a16:creationId xmlns:a16="http://schemas.microsoft.com/office/drawing/2014/main" id="{7BECF14B-4777-AF53-3145-7D49ED3CF60C}"/>
              </a:ext>
            </a:extLst>
          </p:cNvPr>
          <p:cNvSpPr/>
          <p:nvPr/>
        </p:nvSpPr>
        <p:spPr>
          <a:xfrm>
            <a:off x="2907" y="0"/>
            <a:ext cx="12186186" cy="6858000"/>
          </a:xfrm>
          <a:prstGeom prst="actionButtonBlan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68877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model of a building&#10;&#10;AI-generated content may be incorrect.">
            <a:extLst>
              <a:ext uri="{FF2B5EF4-FFF2-40B4-BE49-F238E27FC236}">
                <a16:creationId xmlns:a16="http://schemas.microsoft.com/office/drawing/2014/main" id="{CA5A1629-65D3-088C-AAE2-BF655C40B0F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1447083">
            <a:off x="6532547" y="1975235"/>
            <a:ext cx="9252789" cy="5081249"/>
          </a:xfrm>
          <a:prstGeom prst="rect">
            <a:avLst/>
          </a:prstGeom>
          <a:noFill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6BB6BD4-42ED-2466-7F77-78BC286BF717}"/>
              </a:ext>
            </a:extLst>
          </p:cNvPr>
          <p:cNvSpPr txBox="1"/>
          <p:nvPr/>
        </p:nvSpPr>
        <p:spPr>
          <a:xfrm>
            <a:off x="646265" y="504207"/>
            <a:ext cx="4304746" cy="313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Noto Sans KR Black" panose="020B0200000000000000" pitchFamily="34" charset="-128"/>
                <a:cs typeface="Tahoma" panose="020B0604030504040204" pitchFamily="34" charset="0"/>
              </a:rPr>
              <a:t>OUR LIBRARIES</a:t>
            </a:r>
          </a:p>
        </p:txBody>
      </p:sp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id="{4FE603E6-D266-507F-F50D-7A6585FB0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8CE8C-4BD1-499A-8B92-D8C2E70A696F}" type="slidenum">
              <a:rPr lang="en-US" smtClean="0"/>
              <a:t>4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CCDFCB-7571-FCE1-9510-9C2D696E21E1}"/>
              </a:ext>
            </a:extLst>
          </p:cNvPr>
          <p:cNvSpPr txBox="1"/>
          <p:nvPr/>
        </p:nvSpPr>
        <p:spPr>
          <a:xfrm>
            <a:off x="619050" y="752397"/>
            <a:ext cx="480462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Mong</a:t>
            </a:r>
            <a:r>
              <a:rPr lang="en-US" altLang="zh-TW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Man Wai Library (MMW)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D9C4567-21AD-2D94-DAC0-DFF1B47AFB81}"/>
              </a:ext>
            </a:extLst>
          </p:cNvPr>
          <p:cNvSpPr txBox="1"/>
          <p:nvPr/>
        </p:nvSpPr>
        <p:spPr>
          <a:xfrm>
            <a:off x="655409" y="1285105"/>
            <a:ext cx="263978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蒙民偉圖書館</a:t>
            </a:r>
            <a:endParaRPr lang="en-US" altLang="zh-TW" sz="1600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889160F-E8CF-0E3A-8CAD-39675AFDD04E}"/>
              </a:ext>
            </a:extLst>
          </p:cNvPr>
          <p:cNvSpPr txBox="1"/>
          <p:nvPr/>
        </p:nvSpPr>
        <p:spPr>
          <a:xfrm>
            <a:off x="2435311" y="4072010"/>
            <a:ext cx="172847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4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&gt;1800</a:t>
            </a:r>
            <a:endParaRPr lang="en-US" altLang="zh-TW" sz="4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0948CC4-C343-4AB2-5A92-38539B36542B}"/>
              </a:ext>
            </a:extLst>
          </p:cNvPr>
          <p:cNvSpPr txBox="1"/>
          <p:nvPr/>
        </p:nvSpPr>
        <p:spPr>
          <a:xfrm>
            <a:off x="2386945" y="4706958"/>
            <a:ext cx="188977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Seats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8" name="Text Box 24">
            <a:extLst>
              <a:ext uri="{FF2B5EF4-FFF2-40B4-BE49-F238E27FC236}">
                <a16:creationId xmlns:a16="http://schemas.microsoft.com/office/drawing/2014/main" id="{9522F86E-2952-0E00-2B89-EAD9F6FE9B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4202" y="4706958"/>
            <a:ext cx="2059386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Public PCs and notebooks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1F44BB4-E436-3BD1-7A0D-B4BA9559B340}"/>
              </a:ext>
            </a:extLst>
          </p:cNvPr>
          <p:cNvSpPr txBox="1"/>
          <p:nvPr/>
        </p:nvSpPr>
        <p:spPr>
          <a:xfrm>
            <a:off x="4435236" y="4091406"/>
            <a:ext cx="147705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4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&gt;500</a:t>
            </a:r>
            <a:endParaRPr lang="en-US" altLang="zh-TW" sz="4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BB39A8D-0BCA-5D83-42B7-F3D368B45CB4}"/>
              </a:ext>
            </a:extLst>
          </p:cNvPr>
          <p:cNvSpPr txBox="1"/>
          <p:nvPr/>
        </p:nvSpPr>
        <p:spPr>
          <a:xfrm>
            <a:off x="601029" y="1715776"/>
            <a:ext cx="1783556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3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</a:t>
            </a:r>
            <a:r>
              <a:rPr lang="en-US" altLang="zh-TW" sz="4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altLang="zh-TW" sz="4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AB55ACB-A99E-84DF-BA45-5B7147A501CE}"/>
              </a:ext>
            </a:extLst>
          </p:cNvPr>
          <p:cNvSpPr txBox="1"/>
          <p:nvPr/>
        </p:nvSpPr>
        <p:spPr>
          <a:xfrm>
            <a:off x="786107" y="3453964"/>
            <a:ext cx="12365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Floors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BDDC4F7-8366-C09B-3AC8-5CD19B470D16}"/>
              </a:ext>
            </a:extLst>
          </p:cNvPr>
          <p:cNvSpPr txBox="1"/>
          <p:nvPr/>
        </p:nvSpPr>
        <p:spPr>
          <a:xfrm>
            <a:off x="2435493" y="2706548"/>
            <a:ext cx="230210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4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&gt;900K</a:t>
            </a:r>
            <a:endParaRPr lang="en-US" altLang="zh-TW" sz="4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F4ED270-5638-59B2-1287-22DCBC9C5A63}"/>
              </a:ext>
            </a:extLst>
          </p:cNvPr>
          <p:cNvSpPr txBox="1"/>
          <p:nvPr/>
        </p:nvSpPr>
        <p:spPr>
          <a:xfrm>
            <a:off x="2346216" y="3453964"/>
            <a:ext cx="175812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Physical collections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DD61937-4376-1423-65C3-B99E5A88B419}"/>
              </a:ext>
            </a:extLst>
          </p:cNvPr>
          <p:cNvSpPr txBox="1"/>
          <p:nvPr/>
        </p:nvSpPr>
        <p:spPr>
          <a:xfrm>
            <a:off x="4364527" y="2706548"/>
            <a:ext cx="230210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4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&gt;360</a:t>
            </a:r>
            <a:endParaRPr lang="en-US" altLang="zh-TW" sz="4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68163E5-E65A-5472-A0EC-BADEF3A01B22}"/>
              </a:ext>
            </a:extLst>
          </p:cNvPr>
          <p:cNvSpPr txBox="1"/>
          <p:nvPr/>
        </p:nvSpPr>
        <p:spPr>
          <a:xfrm>
            <a:off x="4424202" y="3453964"/>
            <a:ext cx="175812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E-databases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50899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1" name="Text Box 5"/>
          <p:cNvSpPr txBox="1">
            <a:spLocks noChangeArrowheads="1"/>
          </p:cNvSpPr>
          <p:nvPr/>
        </p:nvSpPr>
        <p:spPr bwMode="auto">
          <a:xfrm>
            <a:off x="639701" y="728827"/>
            <a:ext cx="9841303" cy="369332"/>
          </a:xfrm>
          <a:prstGeom prst="rect">
            <a:avLst/>
          </a:prstGeom>
        </p:spPr>
        <p:txBody>
          <a:bodyPr>
            <a:no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ts val="0"/>
              </a:spcBef>
              <a:buNone/>
              <a:defRPr sz="3200" b="1">
                <a:solidFill>
                  <a:schemeClr val="tx1">
                    <a:lumMod val="75000"/>
                    <a:lumOff val="25000"/>
                  </a:schemeClr>
                </a:solidFill>
                <a:latin typeface="Noto Sans KR Black" panose="020B0200000000000000" pitchFamily="34" charset="-128"/>
                <a:ea typeface="Noto Sans KR Black" panose="020B0200000000000000" pitchFamily="34" charset="-128"/>
                <a:cs typeface="Tahoma" panose="020B0604030504040204" pitchFamily="34" charset="0"/>
              </a:defRPr>
            </a:lvl1pPr>
          </a:lstStyle>
          <a:p>
            <a:r>
              <a:rPr lang="en-US" altLang="zh-TW" dirty="0">
                <a:latin typeface="Bahnschrift SemiBold" panose="020B0502040204020203" pitchFamily="34" charset="0"/>
              </a:rPr>
              <a:t>Book Return Service</a:t>
            </a:r>
          </a:p>
        </p:txBody>
      </p:sp>
      <p:sp>
        <p:nvSpPr>
          <p:cNvPr id="54275" name="Text Box 7"/>
          <p:cNvSpPr txBox="1">
            <a:spLocks noChangeArrowheads="1"/>
          </p:cNvSpPr>
          <p:nvPr/>
        </p:nvSpPr>
        <p:spPr bwMode="auto">
          <a:xfrm>
            <a:off x="639701" y="2169460"/>
            <a:ext cx="6348928" cy="216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50000"/>
              </a:spcAft>
              <a:buClrTx/>
              <a:buSzTx/>
              <a:buFontTx/>
              <a:buChar char="•"/>
              <a:tabLst/>
              <a:defRPr/>
            </a:pPr>
            <a:r>
              <a:rPr kumimoji="1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新細明體" panose="02020500000000000000" pitchFamily="18" charset="-120"/>
                <a:cs typeface="Tahoma" panose="020B0604030504040204" pitchFamily="34" charset="0"/>
              </a:rPr>
              <a:t>You can return books borrowed with your JULAC card at MMW Library or Tseung Kwan O Study Centre Library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50000"/>
              </a:spcAft>
              <a:buClrTx/>
              <a:buSzTx/>
              <a:buFontTx/>
              <a:buChar char="•"/>
              <a:tabLst/>
              <a:defRPr/>
            </a:pPr>
            <a:r>
              <a:rPr kumimoji="1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新細明體" panose="02020500000000000000" pitchFamily="18" charset="-120"/>
                <a:cs typeface="Tahoma" panose="020B0604030504040204" pitchFamily="34" charset="0"/>
              </a:rPr>
              <a:t>No overdue items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50000"/>
              </a:spcAft>
              <a:buClrTx/>
              <a:buSzTx/>
              <a:buFontTx/>
              <a:buChar char="•"/>
              <a:tabLst/>
              <a:defRPr/>
            </a:pPr>
            <a:r>
              <a:rPr kumimoji="1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新細明體" panose="02020500000000000000" pitchFamily="18" charset="-120"/>
                <a:cs typeface="Tahoma" panose="020B0604030504040204" pitchFamily="34" charset="0"/>
              </a:rPr>
              <a:t>Must return books in person with your JULAC card at the </a:t>
            </a:r>
            <a:r>
              <a:rPr kumimoji="1" lang="en-US" altLang="zh-TW" sz="18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新細明體" panose="02020500000000000000" pitchFamily="18" charset="-120"/>
                <a:cs typeface="Tahoma" panose="020B0604030504040204" pitchFamily="34" charset="0"/>
              </a:rPr>
              <a:t>Circulation Counter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50000"/>
              </a:spcAft>
              <a:buClrTx/>
              <a:buSzTx/>
              <a:buFontTx/>
              <a:buChar char="•"/>
              <a:tabLst/>
              <a:defRPr/>
            </a:pPr>
            <a:r>
              <a:rPr kumimoji="1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新細明體" panose="02020500000000000000" pitchFamily="18" charset="-120"/>
                <a:cs typeface="Tahoma" panose="020B0604030504040204" pitchFamily="34" charset="0"/>
              </a:rPr>
              <a:t>At least 3 working days before the due date</a:t>
            </a:r>
          </a:p>
        </p:txBody>
      </p:sp>
      <p:grpSp>
        <p:nvGrpSpPr>
          <p:cNvPr id="54276" name="Group 21"/>
          <p:cNvGrpSpPr>
            <a:grpSpLocks/>
          </p:cNvGrpSpPr>
          <p:nvPr/>
        </p:nvGrpSpPr>
        <p:grpSpPr bwMode="auto">
          <a:xfrm>
            <a:off x="7983284" y="1755453"/>
            <a:ext cx="3072905" cy="2997837"/>
            <a:chOff x="1791" y="2502"/>
            <a:chExt cx="1851" cy="1632"/>
          </a:xfrm>
        </p:grpSpPr>
        <p:sp>
          <p:nvSpPr>
            <p:cNvPr id="54277" name="Line 20"/>
            <p:cNvSpPr>
              <a:spLocks noChangeShapeType="1"/>
            </p:cNvSpPr>
            <p:nvPr/>
          </p:nvSpPr>
          <p:spPr bwMode="auto">
            <a:xfrm>
              <a:off x="2699" y="2894"/>
              <a:ext cx="0" cy="408"/>
            </a:xfrm>
            <a:prstGeom prst="line">
              <a:avLst/>
            </a:prstGeom>
            <a:noFill/>
            <a:ln w="38100">
              <a:solidFill>
                <a:srgbClr val="9966FF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278" name="Line 19"/>
            <p:cNvSpPr>
              <a:spLocks noChangeShapeType="1"/>
            </p:cNvSpPr>
            <p:nvPr/>
          </p:nvSpPr>
          <p:spPr bwMode="auto">
            <a:xfrm>
              <a:off x="2154" y="3339"/>
              <a:ext cx="1089" cy="0"/>
            </a:xfrm>
            <a:prstGeom prst="line">
              <a:avLst/>
            </a:prstGeom>
            <a:noFill/>
            <a:ln w="38100">
              <a:solidFill>
                <a:srgbClr val="9966FF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279" name="Line 18"/>
            <p:cNvSpPr>
              <a:spLocks noChangeShapeType="1"/>
            </p:cNvSpPr>
            <p:nvPr/>
          </p:nvSpPr>
          <p:spPr bwMode="auto">
            <a:xfrm flipH="1">
              <a:off x="2245" y="2976"/>
              <a:ext cx="907" cy="817"/>
            </a:xfrm>
            <a:prstGeom prst="line">
              <a:avLst/>
            </a:prstGeom>
            <a:noFill/>
            <a:ln w="38100">
              <a:solidFill>
                <a:srgbClr val="9966FF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4280" name="Picture 2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58" y="3754"/>
              <a:ext cx="380" cy="3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4281" name="Picture 2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74" y="2659"/>
              <a:ext cx="380" cy="3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4282" name="Picture 23"/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1" y="3203"/>
              <a:ext cx="359" cy="3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4283" name="Picture 2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7" y="2502"/>
              <a:ext cx="380" cy="3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4284" name="Picture 25"/>
            <p:cNvPicPr>
              <a:picLocks noChangeAspect="1" noChangeArrowheads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59" y="2659"/>
              <a:ext cx="350" cy="3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4285" name="Picture 26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59" y="3742"/>
              <a:ext cx="380" cy="3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4286" name="Picture 14" descr="Lingnan"/>
            <p:cNvPicPr>
              <a:picLocks noChangeAspect="1" noChangeArrowheads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2" y="3204"/>
              <a:ext cx="380" cy="3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4287" name="Line 17"/>
            <p:cNvSpPr>
              <a:spLocks noChangeShapeType="1"/>
            </p:cNvSpPr>
            <p:nvPr/>
          </p:nvSpPr>
          <p:spPr bwMode="auto">
            <a:xfrm>
              <a:off x="2245" y="2976"/>
              <a:ext cx="907" cy="816"/>
            </a:xfrm>
            <a:prstGeom prst="line">
              <a:avLst/>
            </a:prstGeom>
            <a:noFill/>
            <a:ln w="38100">
              <a:solidFill>
                <a:srgbClr val="9966FF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4288" name="Picture 15"/>
            <p:cNvPicPr>
              <a:picLocks noChangeAspect="1" noChangeArrowheads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7" y="3158"/>
              <a:ext cx="350" cy="3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D8CE8C-4BD1-499A-8B92-D8C2E70A69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F053D3E-F41E-4023-9381-4196527D325C}"/>
              </a:ext>
            </a:extLst>
          </p:cNvPr>
          <p:cNvSpPr/>
          <p:nvPr/>
        </p:nvSpPr>
        <p:spPr>
          <a:xfrm>
            <a:off x="14867" y="6253809"/>
            <a:ext cx="6172216" cy="8780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1066800"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1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 Postgraduate Degrees (Master’s &amp; Doctoral Degrees) / UGC-funded PGDE Programmes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7BDCE9-6FF5-14B2-3AC1-550990A46639}"/>
              </a:ext>
            </a:extLst>
          </p:cNvPr>
          <p:cNvSpPr txBox="1"/>
          <p:nvPr/>
        </p:nvSpPr>
        <p:spPr>
          <a:xfrm>
            <a:off x="639701" y="436546"/>
            <a:ext cx="61068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800" dirty="0">
                <a:solidFill>
                  <a:schemeClr val="bg2">
                    <a:lumMod val="25000"/>
                  </a:schemeClr>
                </a:solidFill>
                <a:latin typeface="+mj-lt"/>
                <a:ea typeface="Noto Sans KR Black" panose="020B0200000000000000" pitchFamily="34" charset="-128"/>
                <a:cs typeface="Tahoma" panose="020B0604030504040204" pitchFamily="34" charset="0"/>
              </a:rPr>
              <a:t>JULAC Cards</a:t>
            </a:r>
            <a:endParaRPr lang="en-US" dirty="0">
              <a:solidFill>
                <a:schemeClr val="bg2">
                  <a:lumMod val="25000"/>
                </a:schemeClr>
              </a:solidFill>
              <a:latin typeface="+mj-lt"/>
            </a:endParaRPr>
          </a:p>
        </p:txBody>
      </p:sp>
      <p:sp>
        <p:nvSpPr>
          <p:cNvPr id="2" name="Action Button: Custom 1">
            <a:hlinkClick r:id="rId11" action="ppaction://hlinksldjump"/>
            <a:extLst>
              <a:ext uri="{FF2B5EF4-FFF2-40B4-BE49-F238E27FC236}">
                <a16:creationId xmlns:a16="http://schemas.microsoft.com/office/drawing/2014/main" id="{93B457BE-F92E-861E-A3C9-9B14ABBFF676}"/>
              </a:ext>
            </a:extLst>
          </p:cNvPr>
          <p:cNvSpPr/>
          <p:nvPr/>
        </p:nvSpPr>
        <p:spPr>
          <a:xfrm>
            <a:off x="244" y="0"/>
            <a:ext cx="12192000" cy="6858000"/>
          </a:xfrm>
          <a:prstGeom prst="actionButtonBlan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81216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Text Box 7"/>
          <p:cNvSpPr txBox="1">
            <a:spLocks noChangeArrowheads="1"/>
          </p:cNvSpPr>
          <p:nvPr/>
        </p:nvSpPr>
        <p:spPr bwMode="auto">
          <a:xfrm>
            <a:off x="1018303" y="2505456"/>
            <a:ext cx="8497887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82563" indent="-182563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182563" marR="0" lvl="0" indent="-182563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zh-TW" sz="20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新細明體" panose="02020500000000000000" pitchFamily="18" charset="-120"/>
                <a:cs typeface="Tahoma" panose="020B0604030504040204" pitchFamily="34" charset="0"/>
              </a:rPr>
              <a:t>UGC-funded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新細明體" panose="02020500000000000000" pitchFamily="18" charset="-120"/>
                <a:cs typeface="Tahoma" panose="020B0604030504040204" pitchFamily="34" charset="0"/>
              </a:rPr>
              <a:t> Undergraduate Degree students are eligible to apply for JULAC Library 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新細明體" panose="02020500000000000000" pitchFamily="18" charset="-120"/>
                <a:cs typeface="Tahoma" panose="020B0604030504040204" pitchFamily="34" charset="0"/>
              </a:rPr>
              <a:t>Reader Cards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新細明體" panose="02020500000000000000" pitchFamily="18" charset="-120"/>
              <a:cs typeface="Tahoma" panose="020B0604030504040204" pitchFamily="34" charset="0"/>
            </a:endParaRPr>
          </a:p>
          <a:p>
            <a:pPr marL="182563" marR="0" lvl="0" indent="-182563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新細明體" panose="02020500000000000000" pitchFamily="18" charset="-120"/>
                <a:cs typeface="Tahoma" panose="020B0604030504040204" pitchFamily="34" charset="0"/>
              </a:rPr>
              <a:t>Visit and use the collections of other UGC libraries </a:t>
            </a:r>
            <a:r>
              <a:rPr kumimoji="0" lang="en-US" altLang="zh-TW" sz="20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新細明體" panose="02020500000000000000" pitchFamily="18" charset="-120"/>
                <a:cs typeface="Tahoma" panose="020B0604030504040204" pitchFamily="34" charset="0"/>
              </a:rPr>
              <a:t>in-house</a:t>
            </a:r>
            <a:endParaRPr kumimoji="0" lang="en-US" altLang="zh-TW" sz="20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新細明體" panose="02020500000000000000" pitchFamily="18" charset="-120"/>
              <a:cs typeface="Tahoma" panose="020B0604030504040204" pitchFamily="34" charset="0"/>
            </a:endParaRPr>
          </a:p>
          <a:p>
            <a:pPr marL="182563" marR="0" lvl="0" indent="-182563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新細明體" panose="02020500000000000000" pitchFamily="18" charset="-120"/>
                <a:cs typeface="Tahoma" panose="020B0604030504040204" pitchFamily="34" charset="0"/>
              </a:rPr>
              <a:t>Annual registration fee 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新細明體" panose="02020500000000000000" pitchFamily="18" charset="-120"/>
                <a:cs typeface="Tahoma" panose="020B0604030504040204" pitchFamily="34" charset="0"/>
              </a:rPr>
              <a:t>$50 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新細明體" panose="02020500000000000000" pitchFamily="18" charset="-120"/>
                <a:cs typeface="Tahoma" panose="020B0604030504040204" pitchFamily="34" charset="0"/>
              </a:rPr>
              <a:t>charged by each host library (1 Aug - 31 Jul)</a:t>
            </a:r>
          </a:p>
          <a:p>
            <a:pPr marL="182563" marR="0" lvl="0" indent="-182563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新細明體" panose="02020500000000000000" pitchFamily="18" charset="-120"/>
                <a:cs typeface="Tahoma" panose="020B0604030504040204" pitchFamily="34" charset="0"/>
              </a:rPr>
              <a:t>Admission to some libraries may be restricted during “black-out” periods  of peak seasons</a:t>
            </a:r>
          </a:p>
          <a:p>
            <a:pPr lvl="0">
              <a:lnSpc>
                <a:spcPct val="100000"/>
              </a:lnSpc>
              <a:spcBef>
                <a:spcPct val="0"/>
              </a:spcBef>
              <a:buFontTx/>
              <a:buChar char="•"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新細明體" panose="02020500000000000000" pitchFamily="18" charset="-120"/>
                <a:cs typeface="Tahoma" panose="020B0604030504040204" pitchFamily="34" charset="0"/>
              </a:rPr>
              <a:t>Application can be made online at </a:t>
            </a:r>
            <a:r>
              <a:rPr lang="en-US" altLang="zh-TW" sz="2000" dirty="0">
                <a:solidFill>
                  <a:prstClr val="black"/>
                </a:solidFill>
                <a:latin typeface="+mj-lt"/>
                <a:cs typeface="Tahoma" panose="020B0604030504040204" pitchFamily="34" charset="0"/>
                <a:hlinkClick r:id="rId3"/>
              </a:rPr>
              <a:t>https://www.lib.eduhk.hk/access-borrowing/julac-library-cards</a:t>
            </a:r>
            <a:r>
              <a:rPr lang="en-US" altLang="zh-TW" sz="2000" dirty="0">
                <a:solidFill>
                  <a:prstClr val="black"/>
                </a:solidFill>
                <a:latin typeface="+mj-lt"/>
                <a:cs typeface="Tahoma" panose="020B0604030504040204" pitchFamily="34" charset="0"/>
              </a:rPr>
              <a:t> 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新細明體" panose="02020500000000000000" pitchFamily="18" charset="-120"/>
                <a:cs typeface="Tahoma" panose="020B0604030504040204" pitchFamily="34" charset="0"/>
              </a:rPr>
              <a:t>	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D8CE8C-4BD1-499A-8B92-D8C2E70A69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83DEC57-A641-4CCD-BC12-D9DC731D9E2A}"/>
              </a:ext>
            </a:extLst>
          </p:cNvPr>
          <p:cNvSpPr/>
          <p:nvPr/>
        </p:nvSpPr>
        <p:spPr>
          <a:xfrm>
            <a:off x="76089" y="6533098"/>
            <a:ext cx="335829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* UGC-funded Undergraduate Degree Programmes </a:t>
            </a:r>
            <a:endParaRPr lang="en-US" sz="1200" dirty="0">
              <a:latin typeface="+mj-lt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A61332E-555C-B026-2CA1-0DB2F166126B}"/>
              </a:ext>
            </a:extLst>
          </p:cNvPr>
          <p:cNvSpPr txBox="1">
            <a:spLocks/>
          </p:cNvSpPr>
          <p:nvPr/>
        </p:nvSpPr>
        <p:spPr>
          <a:xfrm>
            <a:off x="1018303" y="766741"/>
            <a:ext cx="7361852" cy="13255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defRPr/>
            </a:pPr>
            <a:r>
              <a:rPr lang="en-US" altLang="zh-TW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Bold" panose="020B0502040204020203" pitchFamily="34" charset="0"/>
                <a:ea typeface="Noto Sans KR Black" panose="020B0200000000000000" pitchFamily="34" charset="-128"/>
                <a:cs typeface="Tahoma" panose="020B0604030504040204" pitchFamily="34" charset="0"/>
              </a:rPr>
              <a:t>Joint University Librarians Advisory Committee (JULAC) Cards</a:t>
            </a:r>
          </a:p>
        </p:txBody>
      </p:sp>
      <p:sp>
        <p:nvSpPr>
          <p:cNvPr id="5" name="Action Button: Custom 1">
            <a:hlinkClick r:id="rId4" action="ppaction://hlinksldjump"/>
            <a:extLst>
              <a:ext uri="{FF2B5EF4-FFF2-40B4-BE49-F238E27FC236}">
                <a16:creationId xmlns:a16="http://schemas.microsoft.com/office/drawing/2014/main" id="{27131D8A-8470-0737-6E41-91F54AA1899A}"/>
              </a:ext>
            </a:extLst>
          </p:cNvPr>
          <p:cNvSpPr/>
          <p:nvPr/>
        </p:nvSpPr>
        <p:spPr>
          <a:xfrm>
            <a:off x="-14867" y="0"/>
            <a:ext cx="12192000" cy="6858000"/>
          </a:xfrm>
          <a:prstGeom prst="actionButtonBlan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54012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46BB6BD4-42ED-2466-7F77-78BC286BF717}"/>
              </a:ext>
            </a:extLst>
          </p:cNvPr>
          <p:cNvSpPr txBox="1"/>
          <p:nvPr/>
        </p:nvSpPr>
        <p:spPr>
          <a:xfrm>
            <a:off x="595452" y="2631661"/>
            <a:ext cx="4630054" cy="13111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altLang="zh-TW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Bold" panose="020B0502040204020203" pitchFamily="34" charset="0"/>
                <a:ea typeface="Noto Sans KR Black" panose="020B0200000000000000" pitchFamily="34" charset="-128"/>
                <a:cs typeface="Tahoma" panose="020B0604030504040204" pitchFamily="34" charset="0"/>
              </a:rPr>
              <a:t>Electronic Resources</a:t>
            </a:r>
          </a:p>
        </p:txBody>
      </p:sp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id="{4FE603E6-D266-507F-F50D-7A6585FB0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8CE8C-4BD1-499A-8B92-D8C2E70A696F}" type="slidenum">
              <a:rPr lang="en-US" smtClean="0"/>
              <a:t>42</a:t>
            </a:fld>
            <a:endParaRPr lang="en-US" dirty="0"/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099FD3BB-A645-29A5-A872-E7CAB3D661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6391" y="4819649"/>
            <a:ext cx="4539115" cy="95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en-US" altLang="zh-TW" sz="2000" dirty="0">
                <a:latin typeface="+mj-lt"/>
              </a:rPr>
              <a:t>The Library has a rich collection of electronic resources and research tools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8AE8F9F-5091-8407-0424-2CF23902C1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1196" y="795119"/>
            <a:ext cx="11044232" cy="5561230"/>
          </a:xfrm>
          <a:prstGeom prst="rect">
            <a:avLst/>
          </a:prstGeom>
        </p:spPr>
      </p:pic>
      <p:sp>
        <p:nvSpPr>
          <p:cNvPr id="4" name="AutoShape 16">
            <a:extLst>
              <a:ext uri="{FF2B5EF4-FFF2-40B4-BE49-F238E27FC236}">
                <a16:creationId xmlns:a16="http://schemas.microsoft.com/office/drawing/2014/main" id="{60B42703-7E30-169A-2A1D-E1ABFE0B00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137" y="5197953"/>
            <a:ext cx="1510923" cy="1156215"/>
          </a:xfrm>
          <a:prstGeom prst="roundRect">
            <a:avLst>
              <a:gd name="adj" fmla="val 14394"/>
            </a:avLst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zh-TW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6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56379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873FB7BD-5029-4E2A-9469-072A726B876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73524" y="1241032"/>
            <a:ext cx="9844951" cy="5297880"/>
          </a:xfrm>
          <a:prstGeom prst="rect">
            <a:avLst/>
          </a:prstGeom>
        </p:spPr>
      </p:pic>
      <p:sp>
        <p:nvSpPr>
          <p:cNvPr id="52238" name="Text Box 14"/>
          <p:cNvSpPr txBox="1">
            <a:spLocks noChangeArrowheads="1"/>
          </p:cNvSpPr>
          <p:nvPr/>
        </p:nvSpPr>
        <p:spPr bwMode="auto">
          <a:xfrm>
            <a:off x="577881" y="668545"/>
            <a:ext cx="8785225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Bold" panose="020B0502040204020203" pitchFamily="34" charset="0"/>
                <a:ea typeface="Noto Sans KR Black" panose="020B0200000000000000" pitchFamily="34" charset="-128"/>
                <a:cs typeface="Tahoma" panose="020B0604030504040204" pitchFamily="34" charset="0"/>
              </a:rPr>
              <a:t>E-Databases</a:t>
            </a:r>
            <a:r>
              <a:rPr lang="en-US" altLang="zh-TW" sz="1100" dirty="0">
                <a:latin typeface="Bahnschrift SemiBold" panose="020B0502040204020203" pitchFamily="34" charset="0"/>
              </a:rPr>
              <a:t> </a:t>
            </a:r>
            <a:r>
              <a:rPr lang="en-US" altLang="zh-TW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Bold" panose="020B0502040204020203" pitchFamily="34" charset="0"/>
                <a:ea typeface="Noto Sans KR Black" panose="020B0200000000000000" pitchFamily="34" charset="-128"/>
                <a:cs typeface="Tahoma" panose="020B0604030504040204" pitchFamily="34" charset="0"/>
              </a:rPr>
              <a:t>&amp; E-Books Collections</a:t>
            </a:r>
          </a:p>
        </p:txBody>
      </p:sp>
      <p:sp>
        <p:nvSpPr>
          <p:cNvPr id="64518" name="AutoShape 16"/>
          <p:cNvSpPr>
            <a:spLocks noChangeArrowheads="1"/>
          </p:cNvSpPr>
          <p:nvPr/>
        </p:nvSpPr>
        <p:spPr bwMode="auto">
          <a:xfrm>
            <a:off x="912579" y="2426937"/>
            <a:ext cx="2534129" cy="1459122"/>
          </a:xfrm>
          <a:prstGeom prst="roundRect">
            <a:avLst>
              <a:gd name="adj" fmla="val 14394"/>
            </a:avLst>
          </a:prstGeom>
          <a:noFill/>
          <a:ln w="1905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zh-TW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60405020304" pitchFamily="18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D8CE8C-4BD1-499A-8B92-D8C2E70A69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C0A0664-3568-4287-B613-1AD4E5262988}"/>
              </a:ext>
            </a:extLst>
          </p:cNvPr>
          <p:cNvGrpSpPr/>
          <p:nvPr/>
        </p:nvGrpSpPr>
        <p:grpSpPr>
          <a:xfrm>
            <a:off x="3442254" y="2657472"/>
            <a:ext cx="3808401" cy="5080347"/>
            <a:chOff x="3710862" y="3394666"/>
            <a:chExt cx="3469425" cy="4707927"/>
          </a:xfrm>
        </p:grpSpPr>
        <p:sp>
          <p:nvSpPr>
            <p:cNvPr id="64517" name="Rectangle 38"/>
            <p:cNvSpPr>
              <a:spLocks noChangeArrowheads="1"/>
            </p:cNvSpPr>
            <p:nvPr/>
          </p:nvSpPr>
          <p:spPr bwMode="auto">
            <a:xfrm>
              <a:off x="4230712" y="3394666"/>
              <a:ext cx="2949575" cy="555625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1905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新細明體" panose="02020500000000000000" pitchFamily="18" charset="-120"/>
                  <a:cs typeface="Tahoma" panose="020B0604030504040204" pitchFamily="34" charset="0"/>
                </a:rPr>
                <a:t>Refine the databases by Subject or Resource Type</a:t>
              </a: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ABA3CE1-C5D4-4F0C-BF83-FB052E1776E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44"/>
            <a:stretch/>
          </p:blipFill>
          <p:spPr>
            <a:xfrm>
              <a:off x="3710862" y="4437612"/>
              <a:ext cx="1659132" cy="3664981"/>
            </a:xfrm>
            <a:prstGeom prst="rect">
              <a:avLst/>
            </a:prstGeom>
            <a:ln>
              <a:solidFill>
                <a:schemeClr val="accent2"/>
              </a:solidFill>
            </a:ln>
          </p:spPr>
        </p:pic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6CA1C633-F03A-4214-A702-095008758A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26078" y="3782921"/>
            <a:ext cx="1821235" cy="2739985"/>
          </a:xfrm>
          <a:prstGeom prst="rect">
            <a:avLst/>
          </a:prstGeom>
          <a:ln>
            <a:solidFill>
              <a:schemeClr val="accent2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157241-339D-FCCA-17DE-256EAF8BC89F}"/>
              </a:ext>
            </a:extLst>
          </p:cNvPr>
          <p:cNvSpPr txBox="1"/>
          <p:nvPr/>
        </p:nvSpPr>
        <p:spPr>
          <a:xfrm>
            <a:off x="605253" y="461270"/>
            <a:ext cx="2185498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altLang="zh-TW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Noto Sans KR Black" panose="020B0200000000000000" pitchFamily="34" charset="-128"/>
                <a:cs typeface="Tahoma" panose="020B0604030504040204" pitchFamily="34" charset="0"/>
              </a:rPr>
              <a:t>Electronic Resources</a:t>
            </a:r>
          </a:p>
        </p:txBody>
      </p:sp>
    </p:spTree>
    <p:extLst>
      <p:ext uri="{BB962C8B-B14F-4D97-AF65-F5344CB8AC3E}">
        <p14:creationId xmlns:p14="http://schemas.microsoft.com/office/powerpoint/2010/main" val="14976786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3" name="Rectangle 20"/>
          <p:cNvSpPr>
            <a:spLocks noChangeArrowheads="1"/>
          </p:cNvSpPr>
          <p:nvPr/>
        </p:nvSpPr>
        <p:spPr bwMode="auto">
          <a:xfrm>
            <a:off x="3846725" y="5133936"/>
            <a:ext cx="4498550" cy="957964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Tahoma" panose="020B0604030504040204" pitchFamily="34" charset="0"/>
                <a:ea typeface="新細明體" panose="02020500000000000000" pitchFamily="18" charset="-120"/>
                <a:cs typeface="Tahoma" panose="020B0604030504040204" pitchFamily="34" charset="0"/>
              </a:rPr>
              <a:t>Join our workshops to discover how the databases can help your research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D8CE8C-4BD1-499A-8B92-D8C2E70A69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Box 14">
            <a:extLst>
              <a:ext uri="{FF2B5EF4-FFF2-40B4-BE49-F238E27FC236}">
                <a16:creationId xmlns:a16="http://schemas.microsoft.com/office/drawing/2014/main" id="{CD1A350E-D985-CAEA-ED76-B0ECB34206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7953" y="691701"/>
            <a:ext cx="8785225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Bold" panose="020B0502040204020203" pitchFamily="34" charset="0"/>
                <a:ea typeface="Noto Sans KR Black" panose="020B0200000000000000" pitchFamily="34" charset="-128"/>
                <a:cs typeface="Tahoma" panose="020B0604030504040204" pitchFamily="34" charset="0"/>
              </a:rPr>
              <a:t>Recommended E-Databases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6BB733-71B8-FAF4-33E5-F2C64248F459}"/>
              </a:ext>
            </a:extLst>
          </p:cNvPr>
          <p:cNvSpPr txBox="1"/>
          <p:nvPr/>
        </p:nvSpPr>
        <p:spPr>
          <a:xfrm>
            <a:off x="695325" y="484426"/>
            <a:ext cx="2185498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altLang="zh-TW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Noto Sans KR Black" panose="020B0200000000000000" pitchFamily="34" charset="-128"/>
                <a:cs typeface="Tahoma" panose="020B0604030504040204" pitchFamily="34" charset="0"/>
              </a:rPr>
              <a:t>Electronic Resources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DFF0ED7-3B82-6DB8-8C11-3C1C85FA51A4}"/>
              </a:ext>
            </a:extLst>
          </p:cNvPr>
          <p:cNvSpPr txBox="1"/>
          <p:nvPr/>
        </p:nvSpPr>
        <p:spPr>
          <a:xfrm>
            <a:off x="1643267" y="2240788"/>
            <a:ext cx="3069771" cy="221599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Noto Sans KR Black" panose="020B0200000000000000" pitchFamily="34" charset="-128"/>
                <a:ea typeface="Noto Sans KR Black" panose="020B0200000000000000" pitchFamily="34" charset="-128"/>
                <a:cs typeface="Tahoma" panose="020B0604030504040204" pitchFamily="34" charset="0"/>
              </a:defRPr>
            </a:lvl1pPr>
          </a:lstStyle>
          <a:p>
            <a:r>
              <a:rPr lang="en-US" sz="13800" dirty="0">
                <a:latin typeface="Bahnschrift SemiBold" panose="020B0502040204020203" pitchFamily="34" charset="0"/>
              </a:rPr>
              <a:t>360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2135531-753C-3334-2CDF-2539732F572C}"/>
              </a:ext>
            </a:extLst>
          </p:cNvPr>
          <p:cNvSpPr txBox="1"/>
          <p:nvPr/>
        </p:nvSpPr>
        <p:spPr>
          <a:xfrm>
            <a:off x="4500547" y="3741962"/>
            <a:ext cx="15079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800" dirty="0">
                <a:latin typeface="Tahoma" panose="020B0604030504040204" pitchFamily="34" charset="0"/>
              </a:rPr>
              <a:t>e-databases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CF37CE7-6A63-90CB-5CC4-F6FB3BDCE37F}"/>
              </a:ext>
            </a:extLst>
          </p:cNvPr>
          <p:cNvSpPr txBox="1"/>
          <p:nvPr/>
        </p:nvSpPr>
        <p:spPr>
          <a:xfrm>
            <a:off x="716319" y="2031890"/>
            <a:ext cx="60975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800" dirty="0">
                <a:latin typeface="Tahoma" panose="020B0604030504040204" pitchFamily="34" charset="0"/>
              </a:rPr>
              <a:t>More than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E39BA82-8864-8F70-01B1-DBA4AFC64B17}"/>
              </a:ext>
            </a:extLst>
          </p:cNvPr>
          <p:cNvSpPr txBox="1"/>
          <p:nvPr/>
        </p:nvSpPr>
        <p:spPr>
          <a:xfrm>
            <a:off x="6183957" y="1989027"/>
            <a:ext cx="5105269" cy="28069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eaLnBrk="1" hangingPunct="1">
              <a:lnSpc>
                <a:spcPct val="80000"/>
              </a:lnSpc>
              <a:spcAft>
                <a:spcPct val="10000"/>
              </a:spcAft>
              <a:buFont typeface="Arial" panose="020B0604020202020204" pitchFamily="34" charset="0"/>
              <a:buChar char="•"/>
            </a:pPr>
            <a:r>
              <a:rPr lang="en-US" altLang="zh-TW" sz="18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Academic Search Ultimate</a:t>
            </a:r>
          </a:p>
          <a:p>
            <a:pPr marL="285750" indent="-285750" eaLnBrk="1" hangingPunct="1">
              <a:lnSpc>
                <a:spcPct val="80000"/>
              </a:lnSpc>
              <a:spcAft>
                <a:spcPct val="10000"/>
              </a:spcAft>
              <a:buFont typeface="Arial" panose="020B0604020202020204" pitchFamily="34" charset="0"/>
              <a:buChar char="•"/>
            </a:pPr>
            <a:r>
              <a:rPr lang="en-US" altLang="zh-TW" sz="18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ERIC </a:t>
            </a:r>
          </a:p>
          <a:p>
            <a:pPr marL="285750" indent="-285750" eaLnBrk="1" hangingPunct="1">
              <a:lnSpc>
                <a:spcPct val="80000"/>
              </a:lnSpc>
              <a:spcAft>
                <a:spcPct val="10000"/>
              </a:spcAft>
              <a:buFont typeface="Arial" panose="020B0604020202020204" pitchFamily="34" charset="0"/>
              <a:buChar char="•"/>
            </a:pPr>
            <a:r>
              <a:rPr lang="en-US" altLang="zh-TW" sz="18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Factiva</a:t>
            </a:r>
          </a:p>
          <a:p>
            <a:pPr marL="285750" indent="-285750" eaLnBrk="1" hangingPunct="1">
              <a:lnSpc>
                <a:spcPct val="80000"/>
              </a:lnSpc>
              <a:spcAft>
                <a:spcPct val="10000"/>
              </a:spcAft>
              <a:buFont typeface="Arial" panose="020B0604020202020204" pitchFamily="34" charset="0"/>
              <a:buChar char="•"/>
            </a:pPr>
            <a:r>
              <a:rPr lang="en-US" altLang="zh-TW" sz="18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ProQuest Databases</a:t>
            </a:r>
          </a:p>
          <a:p>
            <a:pPr marL="285750" indent="-285750" eaLnBrk="1" hangingPunct="1">
              <a:lnSpc>
                <a:spcPct val="80000"/>
              </a:lnSpc>
              <a:spcAft>
                <a:spcPct val="10000"/>
              </a:spcAft>
              <a:buFont typeface="Arial" panose="020B0604020202020204" pitchFamily="34" charset="0"/>
              <a:buChar char="•"/>
            </a:pPr>
            <a:r>
              <a:rPr lang="en-US" altLang="zh-TW" sz="18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Scopus </a:t>
            </a:r>
          </a:p>
          <a:p>
            <a:pPr marL="285750" indent="-285750" eaLnBrk="1" hangingPunct="1">
              <a:lnSpc>
                <a:spcPct val="80000"/>
              </a:lnSpc>
              <a:spcAft>
                <a:spcPct val="10000"/>
              </a:spcAft>
              <a:buFont typeface="Arial" panose="020B0604020202020204" pitchFamily="34" charset="0"/>
              <a:buChar char="•"/>
            </a:pPr>
            <a:r>
              <a:rPr lang="en-US" altLang="zh-TW" sz="18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Social Sciences Citation Index</a:t>
            </a:r>
          </a:p>
          <a:p>
            <a:pPr marL="285750" indent="-285750" eaLnBrk="1" hangingPunct="1">
              <a:lnSpc>
                <a:spcPct val="80000"/>
              </a:lnSpc>
              <a:spcAft>
                <a:spcPct val="10000"/>
              </a:spcAft>
              <a:buFont typeface="Arial" panose="020B0604020202020204" pitchFamily="34" charset="0"/>
              <a:buChar char="•"/>
            </a:pPr>
            <a:r>
              <a:rPr lang="en-US" altLang="zh-HK" sz="18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ACI </a:t>
            </a:r>
            <a:r>
              <a:rPr lang="zh-HK" altLang="en-US" sz="18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學術引用文獻資料庫</a:t>
            </a:r>
            <a:endParaRPr lang="en-US" altLang="zh-HK" sz="1800" dirty="0">
              <a:solidFill>
                <a:schemeClr val="bg2">
                  <a:lumMod val="25000"/>
                </a:schemeClr>
              </a:solidFill>
              <a:latin typeface="+mj-lt"/>
            </a:endParaRPr>
          </a:p>
          <a:p>
            <a:pPr marL="285750" indent="-285750" eaLnBrk="1" hangingPunct="1">
              <a:lnSpc>
                <a:spcPct val="80000"/>
              </a:lnSpc>
              <a:spcAft>
                <a:spcPct val="10000"/>
              </a:spcAft>
              <a:buFont typeface="Arial" panose="020B0604020202020204" pitchFamily="34" charset="0"/>
              <a:buChar char="•"/>
            </a:pPr>
            <a:r>
              <a:rPr lang="en-US" altLang="zh-TW" sz="1800" dirty="0">
                <a:solidFill>
                  <a:schemeClr val="bg2">
                    <a:lumMod val="25000"/>
                  </a:schemeClr>
                </a:solidFill>
                <a:latin typeface="+mj-lt"/>
                <a:ea typeface="細明體" panose="02020509000000000000" pitchFamily="49" charset="-120"/>
              </a:rPr>
              <a:t>CNKI </a:t>
            </a:r>
            <a:r>
              <a:rPr lang="zh-TW" altLang="en-US" sz="1800" dirty="0">
                <a:solidFill>
                  <a:schemeClr val="bg2">
                    <a:lumMod val="25000"/>
                  </a:schemeClr>
                </a:solidFill>
                <a:latin typeface="+mj-lt"/>
                <a:ea typeface="細明體" panose="02020509000000000000" pitchFamily="49" charset="-120"/>
              </a:rPr>
              <a:t>中國知網</a:t>
            </a:r>
          </a:p>
          <a:p>
            <a:pPr marL="285750" indent="-285750" eaLnBrk="1" hangingPunct="1">
              <a:lnSpc>
                <a:spcPct val="80000"/>
              </a:lnSpc>
              <a:spcAft>
                <a:spcPct val="10000"/>
              </a:spcAft>
              <a:buFont typeface="Arial" panose="020B0604020202020204" pitchFamily="34" charset="0"/>
              <a:buChar char="•"/>
            </a:pPr>
            <a:r>
              <a:rPr lang="zh-TW" altLang="en-US" sz="1800" dirty="0">
                <a:solidFill>
                  <a:schemeClr val="bg2">
                    <a:lumMod val="25000"/>
                  </a:schemeClr>
                </a:solidFill>
                <a:latin typeface="+mj-lt"/>
                <a:ea typeface="細明體" panose="02020509000000000000" pitchFamily="49" charset="-120"/>
              </a:rPr>
              <a:t>中國學位論文全文數據庫</a:t>
            </a:r>
            <a:endParaRPr lang="en-US" altLang="zh-TW" sz="1800" dirty="0">
              <a:solidFill>
                <a:schemeClr val="bg2">
                  <a:lumMod val="25000"/>
                </a:schemeClr>
              </a:solidFill>
              <a:latin typeface="+mj-lt"/>
              <a:ea typeface="細明體" panose="02020509000000000000" pitchFamily="49" charset="-120"/>
            </a:endParaRPr>
          </a:p>
          <a:p>
            <a:pPr marL="285750" indent="-285750" eaLnBrk="1" hangingPunct="1">
              <a:lnSpc>
                <a:spcPct val="80000"/>
              </a:lnSpc>
              <a:spcAft>
                <a:spcPct val="10000"/>
              </a:spcAft>
              <a:buFont typeface="Arial" panose="020B0604020202020204" pitchFamily="34" charset="0"/>
              <a:buChar char="•"/>
            </a:pPr>
            <a:r>
              <a:rPr lang="zh-TW" altLang="en-US" sz="1800" dirty="0">
                <a:solidFill>
                  <a:schemeClr val="bg2">
                    <a:lumMod val="25000"/>
                  </a:schemeClr>
                </a:solidFill>
                <a:latin typeface="+mj-lt"/>
                <a:ea typeface="細明體" panose="02020509000000000000" pitchFamily="49" charset="-120"/>
              </a:rPr>
              <a:t>漢籍全文資料庫 </a:t>
            </a:r>
            <a:endParaRPr lang="en-US" altLang="zh-TW" sz="1800" dirty="0">
              <a:solidFill>
                <a:schemeClr val="bg2">
                  <a:lumMod val="25000"/>
                </a:schemeClr>
              </a:solidFill>
              <a:latin typeface="+mj-lt"/>
              <a:ea typeface="細明體" panose="02020509000000000000" pitchFamily="49" charset="-120"/>
            </a:endParaRPr>
          </a:p>
          <a:p>
            <a:pPr marL="285750" indent="-285750" eaLnBrk="1" hangingPunct="1">
              <a:lnSpc>
                <a:spcPct val="80000"/>
              </a:lnSpc>
              <a:spcAft>
                <a:spcPct val="10000"/>
              </a:spcAft>
              <a:buFont typeface="Arial" panose="020B0604020202020204" pitchFamily="34" charset="0"/>
              <a:buChar char="•"/>
            </a:pPr>
            <a:r>
              <a:rPr lang="en-US" altLang="zh-TW" sz="18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… and more</a:t>
            </a:r>
          </a:p>
        </p:txBody>
      </p:sp>
    </p:spTree>
    <p:extLst>
      <p:ext uri="{BB962C8B-B14F-4D97-AF65-F5344CB8AC3E}">
        <p14:creationId xmlns:p14="http://schemas.microsoft.com/office/powerpoint/2010/main" val="19137746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D8CE8C-4BD1-499A-8B92-D8C2E70A69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Box 14">
            <a:extLst>
              <a:ext uri="{FF2B5EF4-FFF2-40B4-BE49-F238E27FC236}">
                <a16:creationId xmlns:a16="http://schemas.microsoft.com/office/drawing/2014/main" id="{CD1A350E-D985-CAEA-ED76-B0ECB34206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7953" y="691701"/>
            <a:ext cx="8785225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Bold" panose="020B0502040204020203" pitchFamily="34" charset="0"/>
                <a:ea typeface="Noto Sans KR Black" panose="020B0200000000000000" pitchFamily="34" charset="-128"/>
                <a:cs typeface="Tahoma" panose="020B0604030504040204" pitchFamily="34" charset="0"/>
              </a:rPr>
              <a:t>Upcoming Workshops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6BB733-71B8-FAF4-33E5-F2C64248F459}"/>
              </a:ext>
            </a:extLst>
          </p:cNvPr>
          <p:cNvSpPr txBox="1"/>
          <p:nvPr/>
        </p:nvSpPr>
        <p:spPr>
          <a:xfrm>
            <a:off x="695325" y="484426"/>
            <a:ext cx="2185498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altLang="zh-TW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Noto Sans KR Black" panose="020B0200000000000000" pitchFamily="34" charset="-128"/>
                <a:cs typeface="Tahoma" panose="020B0604030504040204" pitchFamily="34" charset="0"/>
              </a:rPr>
              <a:t>Electronic Resources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EF2977-97C7-E1A6-1F43-90439ED92EF0}"/>
              </a:ext>
            </a:extLst>
          </p:cNvPr>
          <p:cNvSpPr txBox="1"/>
          <p:nvPr/>
        </p:nvSpPr>
        <p:spPr>
          <a:xfrm>
            <a:off x="6052566" y="1695623"/>
            <a:ext cx="530123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zh-CN" altLang="en-US" sz="1200" b="1" i="0" dirty="0">
                <a:solidFill>
                  <a:srgbClr val="424242"/>
                </a:solidFill>
                <a:effectLst/>
                <a:latin typeface="Segoe Sans"/>
              </a:rPr>
              <a:t>活动列表</a:t>
            </a:r>
            <a:endParaRPr lang="en-US" altLang="zh-CN" sz="1200" b="1" dirty="0">
              <a:solidFill>
                <a:srgbClr val="424242"/>
              </a:solidFill>
              <a:latin typeface="Segoe Sans"/>
            </a:endParaRPr>
          </a:p>
          <a:p>
            <a:pPr algn="l"/>
            <a:endParaRPr lang="en-US" altLang="zh-CN" sz="1200" b="1" i="0" dirty="0">
              <a:solidFill>
                <a:srgbClr val="424242"/>
              </a:solidFill>
              <a:effectLst/>
              <a:latin typeface="Segoe Sans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zh-CN" altLang="en-US" sz="1200" b="0" i="0" dirty="0">
                <a:solidFill>
                  <a:srgbClr val="424242"/>
                </a:solidFill>
                <a:effectLst/>
                <a:latin typeface="Segoe Sans"/>
              </a:rPr>
              <a:t>探索 </a:t>
            </a:r>
            <a:r>
              <a:rPr lang="en-US" altLang="zh-CN" sz="1200" b="0" i="0" dirty="0">
                <a:solidFill>
                  <a:srgbClr val="424242"/>
                </a:solidFill>
                <a:effectLst/>
                <a:latin typeface="Segoe Sans"/>
              </a:rPr>
              <a:t>iSearch</a:t>
            </a:r>
            <a:r>
              <a:rPr lang="zh-CN" altLang="en-US" sz="1200" b="0" i="0" dirty="0">
                <a:solidFill>
                  <a:srgbClr val="424242"/>
                </a:solidFill>
                <a:effectLst/>
                <a:latin typeface="Segoe Sans"/>
              </a:rPr>
              <a:t>：找到你需要的一切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altLang="zh-CN" sz="1200" b="0" i="0" dirty="0">
                <a:solidFill>
                  <a:srgbClr val="424242"/>
                </a:solidFill>
                <a:effectLst/>
                <a:latin typeface="Segoe Sans"/>
              </a:rPr>
              <a:t>AI </a:t>
            </a:r>
            <a:r>
              <a:rPr lang="zh-CN" altLang="en-US" sz="1200" b="0" i="0" dirty="0">
                <a:solidFill>
                  <a:srgbClr val="424242"/>
                </a:solidFill>
                <a:effectLst/>
                <a:latin typeface="Segoe Sans"/>
              </a:rPr>
              <a:t>助</a:t>
            </a:r>
            <a:r>
              <a:rPr lang="zh-TW" altLang="en-US" sz="1200" dirty="0">
                <a:solidFill>
                  <a:srgbClr val="424242"/>
                </a:solidFill>
                <a:latin typeface="Segoe Sans"/>
              </a:rPr>
              <a:t>您拿</a:t>
            </a:r>
            <a:r>
              <a:rPr lang="zh-CN" altLang="en-US" sz="1200" b="0" i="0" dirty="0">
                <a:solidFill>
                  <a:srgbClr val="424242"/>
                </a:solidFill>
                <a:effectLst/>
                <a:latin typeface="Segoe Sans"/>
              </a:rPr>
              <a:t> </a:t>
            </a:r>
            <a:r>
              <a:rPr lang="en-US" altLang="zh-CN" sz="1200" b="0" i="0" dirty="0">
                <a:solidFill>
                  <a:srgbClr val="424242"/>
                </a:solidFill>
                <a:effectLst/>
                <a:latin typeface="Segoe Sans"/>
              </a:rPr>
              <a:t>A</a:t>
            </a:r>
            <a:r>
              <a:rPr lang="zh-CN" altLang="en-US" sz="1200" b="0" i="0" dirty="0">
                <a:solidFill>
                  <a:srgbClr val="424242"/>
                </a:solidFill>
                <a:effectLst/>
                <a:latin typeface="Segoe Sans"/>
              </a:rPr>
              <a:t>：</a:t>
            </a:r>
            <a:r>
              <a:rPr lang="zh-TW" altLang="en-US" sz="1200" dirty="0">
                <a:solidFill>
                  <a:srgbClr val="424242"/>
                </a:solidFill>
                <a:latin typeface="Segoe Sans"/>
              </a:rPr>
              <a:t>有效</a:t>
            </a:r>
            <a:r>
              <a:rPr lang="zh-CN" altLang="en-US" sz="1200" b="0" i="0" dirty="0">
                <a:solidFill>
                  <a:srgbClr val="424242"/>
                </a:solidFill>
                <a:effectLst/>
                <a:latin typeface="Segoe Sans"/>
              </a:rPr>
              <a:t>使用 </a:t>
            </a:r>
            <a:r>
              <a:rPr lang="en-US" altLang="zh-CN" sz="1200" b="0" i="0" dirty="0">
                <a:solidFill>
                  <a:srgbClr val="424242"/>
                </a:solidFill>
                <a:effectLst/>
                <a:latin typeface="Segoe Sans"/>
              </a:rPr>
              <a:t>AI </a:t>
            </a:r>
            <a:r>
              <a:rPr lang="zh-CN" altLang="en-US" sz="1200" b="0" i="0" dirty="0">
                <a:solidFill>
                  <a:srgbClr val="424242"/>
                </a:solidFill>
                <a:effectLst/>
                <a:latin typeface="Segoe Sans"/>
              </a:rPr>
              <a:t>工具和图书馆数据库提升成绩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altLang="zh-CN" sz="1200" b="0" i="0" dirty="0">
                <a:solidFill>
                  <a:srgbClr val="424242"/>
                </a:solidFill>
                <a:effectLst/>
                <a:latin typeface="Segoe Sans"/>
              </a:rPr>
              <a:t>RefWorks </a:t>
            </a:r>
            <a:r>
              <a:rPr lang="zh-CN" altLang="en-US" sz="1200" b="0" i="0" dirty="0">
                <a:solidFill>
                  <a:srgbClr val="424242"/>
                </a:solidFill>
                <a:effectLst/>
                <a:latin typeface="Segoe Sans"/>
              </a:rPr>
              <a:t>培训：轻松管理你的参考文献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zh-CN" altLang="en-US" sz="1200" b="0" i="0" dirty="0">
                <a:solidFill>
                  <a:srgbClr val="424242"/>
                </a:solidFill>
                <a:effectLst/>
                <a:latin typeface="Segoe Sans"/>
              </a:rPr>
              <a:t>如何避免抄袭并正确引用来源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zh-CN" altLang="en-US" sz="1200" b="0" i="0" dirty="0">
                <a:solidFill>
                  <a:srgbClr val="424242"/>
                </a:solidFill>
                <a:effectLst/>
                <a:latin typeface="Segoe Sans"/>
              </a:rPr>
              <a:t>寻找香港历史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altLang="zh-CN" sz="1200" dirty="0" err="1">
                <a:solidFill>
                  <a:srgbClr val="424242"/>
                </a:solidFill>
                <a:latin typeface="Segoe Sans"/>
              </a:rPr>
              <a:t>S</a:t>
            </a:r>
            <a:r>
              <a:rPr lang="en-US" altLang="zh-CN" sz="1200" b="0" i="0" dirty="0" err="1">
                <a:solidFill>
                  <a:srgbClr val="424242"/>
                </a:solidFill>
                <a:effectLst/>
                <a:latin typeface="Segoe Sans"/>
              </a:rPr>
              <a:t>cite</a:t>
            </a:r>
            <a:r>
              <a:rPr lang="en-US" altLang="zh-TW" sz="1200" dirty="0">
                <a:solidFill>
                  <a:srgbClr val="424242"/>
                </a:solidFill>
                <a:latin typeface="Segoe Sans"/>
              </a:rPr>
              <a:t>: </a:t>
            </a:r>
            <a:r>
              <a:rPr lang="zh-CN" altLang="en-US" sz="1200" b="0" i="0" dirty="0">
                <a:solidFill>
                  <a:srgbClr val="424242"/>
                </a:solidFill>
                <a:effectLst/>
                <a:latin typeface="Segoe Sans"/>
              </a:rPr>
              <a:t>智能 </a:t>
            </a:r>
            <a:r>
              <a:rPr lang="en-US" altLang="zh-CN" sz="1200" b="0" i="0" dirty="0">
                <a:solidFill>
                  <a:srgbClr val="424242"/>
                </a:solidFill>
                <a:effectLst/>
                <a:latin typeface="Segoe Sans"/>
              </a:rPr>
              <a:t>AI </a:t>
            </a:r>
            <a:r>
              <a:rPr lang="zh-CN" altLang="en-US" sz="1200" b="0" i="0" dirty="0">
                <a:solidFill>
                  <a:srgbClr val="424242"/>
                </a:solidFill>
                <a:effectLst/>
                <a:latin typeface="Segoe Sans"/>
              </a:rPr>
              <a:t>研究工具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zh-CN" altLang="en-US" sz="1200" b="0" i="0" dirty="0">
                <a:solidFill>
                  <a:srgbClr val="424242"/>
                </a:solidFill>
                <a:effectLst/>
                <a:latin typeface="Segoe Sans"/>
              </a:rPr>
              <a:t>提升引用率与影响力：开放获取出版的力量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zh-CN" altLang="en-US" sz="1200" b="0" i="0" dirty="0">
                <a:solidFill>
                  <a:srgbClr val="424242"/>
                </a:solidFill>
                <a:effectLst/>
                <a:latin typeface="Segoe Sans"/>
              </a:rPr>
              <a:t>学术研究的搜索策略与工具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zh-CN" altLang="en-US" sz="1200" b="0" i="0" dirty="0">
                <a:solidFill>
                  <a:srgbClr val="424242"/>
                </a:solidFill>
                <a:effectLst/>
                <a:latin typeface="Segoe Sans"/>
              </a:rPr>
              <a:t>如何查找论文与学位论文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zh-CN" altLang="en-US" sz="1200" b="0" i="0" dirty="0">
                <a:solidFill>
                  <a:srgbClr val="424242"/>
                </a:solidFill>
                <a:effectLst/>
                <a:latin typeface="Segoe Sans"/>
              </a:rPr>
              <a:t>提升研究影响力：理解并使用期刊指标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zh-CN" altLang="en-US" sz="1200" b="0" i="0" dirty="0">
                <a:solidFill>
                  <a:srgbClr val="424242"/>
                </a:solidFill>
                <a:effectLst/>
                <a:latin typeface="Segoe Sans"/>
              </a:rPr>
              <a:t>解锁中文学术资源：使用中港台电子中文数据库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zh-CN" altLang="en-US" sz="1200" b="0" i="0" dirty="0">
                <a:solidFill>
                  <a:srgbClr val="424242"/>
                </a:solidFill>
                <a:effectLst/>
                <a:latin typeface="Segoe Sans"/>
              </a:rPr>
              <a:t>没有研究灵感？使用引文数据库激发你的选题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zh-CN" altLang="en-US" sz="1200" b="0" i="0" dirty="0">
                <a:solidFill>
                  <a:srgbClr val="424242"/>
                </a:solidFill>
                <a:effectLst/>
                <a:latin typeface="Segoe Sans"/>
              </a:rPr>
              <a:t>如何查找可靠的新闻来源用于研究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zh-CN" altLang="en-US" sz="1200" b="0" i="0" dirty="0">
                <a:solidFill>
                  <a:srgbClr val="424242"/>
                </a:solidFill>
                <a:effectLst/>
                <a:latin typeface="Segoe Sans"/>
              </a:rPr>
              <a:t>学习 </a:t>
            </a:r>
            <a:r>
              <a:rPr lang="en-US" altLang="zh-CN" sz="1200" b="0" i="0" dirty="0">
                <a:solidFill>
                  <a:srgbClr val="424242"/>
                </a:solidFill>
                <a:effectLst/>
                <a:latin typeface="Segoe Sans"/>
              </a:rPr>
              <a:t>RefWorks —— </a:t>
            </a:r>
            <a:r>
              <a:rPr lang="zh-CN" altLang="en-US" sz="1200" b="0" i="0" dirty="0">
                <a:solidFill>
                  <a:srgbClr val="424242"/>
                </a:solidFill>
                <a:effectLst/>
                <a:latin typeface="Segoe Sans"/>
              </a:rPr>
              <a:t>基于网页的参考文献管理工具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zh-CN" altLang="en-US" sz="1200" b="0" i="0" dirty="0">
                <a:solidFill>
                  <a:srgbClr val="424242"/>
                </a:solidFill>
                <a:effectLst/>
                <a:latin typeface="Segoe Sans"/>
              </a:rPr>
              <a:t>激光切割与雕刻初体验</a:t>
            </a:r>
            <a:br>
              <a:rPr lang="en-US" altLang="zh-CN" sz="1200" b="0" i="0" dirty="0">
                <a:solidFill>
                  <a:srgbClr val="424242"/>
                </a:solidFill>
                <a:effectLst/>
                <a:latin typeface="Segoe Sans"/>
              </a:rPr>
            </a:br>
            <a:r>
              <a:rPr lang="zh-TW" altLang="en-US" sz="1200" b="1" i="0" dirty="0">
                <a:solidFill>
                  <a:srgbClr val="424242"/>
                </a:solidFill>
                <a:effectLst/>
                <a:latin typeface="Segoe Sans"/>
              </a:rPr>
              <a:t>还有更多</a:t>
            </a:r>
            <a:r>
              <a:rPr lang="en-US" altLang="zh-TW" sz="1200" b="1" i="0" dirty="0">
                <a:solidFill>
                  <a:srgbClr val="424242"/>
                </a:solidFill>
                <a:effectLst/>
                <a:latin typeface="Segoe Sans"/>
              </a:rPr>
              <a:t>………</a:t>
            </a:r>
            <a:endParaRPr lang="zh-CN" altLang="en-US" sz="1200" b="1" i="0" dirty="0">
              <a:solidFill>
                <a:srgbClr val="424242"/>
              </a:solidFill>
              <a:effectLst/>
              <a:latin typeface="Segoe San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34989CB-3A8F-A114-F6E0-F5784147F563}"/>
              </a:ext>
            </a:extLst>
          </p:cNvPr>
          <p:cNvSpPr txBox="1"/>
          <p:nvPr/>
        </p:nvSpPr>
        <p:spPr>
          <a:xfrm>
            <a:off x="742950" y="1695623"/>
            <a:ext cx="4615434" cy="4001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/>
              <a:t>Activities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Exploring iSearch: Find Everything You Need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AI for Grade A: Boosting Your Grade with AI tools and Library Databases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RefWorks Training: Manage Your References Effortlessly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How to Avoid Plagiarism and Properly Cite Sources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Finding Hong Kong History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err="1"/>
              <a:t>Scite</a:t>
            </a:r>
            <a:r>
              <a:rPr lang="en-US" sz="1200" dirty="0"/>
              <a:t>: Smart AI Tool For Your Research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Boost Your Citations and Reach: The Power of Open Access Publishing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Searching Strategies and Tools for Academic Research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How to Find Dissertations and Theses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Boost Your Research Impact: Understand and Use Journal Metrics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Unlock Chinese Academic Resources: Using Chinese Databases (</a:t>
            </a:r>
            <a:r>
              <a:rPr lang="zh-TW" altLang="en-US" sz="1200" dirty="0"/>
              <a:t>中港台電子中文數據庫</a:t>
            </a:r>
            <a:r>
              <a:rPr lang="en-US" altLang="zh-TW" sz="1200" dirty="0"/>
              <a:t>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Running Out of Research Ideas? Use Citation Databases to Spark Your Topic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How to Find Reliable News Sources for Research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Learning RefWorks – the Web-based Bibliographic Management Tool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zh-TW" altLang="en-US" sz="1200" dirty="0"/>
              <a:t>雷射切割及雕刻初體驗</a:t>
            </a:r>
            <a:endParaRPr lang="en-US" altLang="zh-TW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TW" sz="1200" b="1" dirty="0"/>
              <a:t>More……</a:t>
            </a:r>
          </a:p>
        </p:txBody>
      </p:sp>
    </p:spTree>
    <p:extLst>
      <p:ext uri="{BB962C8B-B14F-4D97-AF65-F5344CB8AC3E}">
        <p14:creationId xmlns:p14="http://schemas.microsoft.com/office/powerpoint/2010/main" val="20683271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4" name="Rectangle 8"/>
          <p:cNvSpPr>
            <a:spLocks noChangeArrowheads="1"/>
          </p:cNvSpPr>
          <p:nvPr/>
        </p:nvSpPr>
        <p:spPr bwMode="auto">
          <a:xfrm>
            <a:off x="667953" y="1570601"/>
            <a:ext cx="987588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just">
              <a:spcBef>
                <a:spcPct val="0"/>
              </a:spcBef>
              <a:buNone/>
              <a:defRPr/>
            </a:pP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cs typeface="Tahoma" panose="020B0604030504040204" pitchFamily="34" charset="0"/>
              </a:rPr>
              <a:t>The EdUHK Research Repository collects, manages, preserves and showcases the research output of EdUHK staff in one digital location. The </a:t>
            </a:r>
            <a:r>
              <a:rPr lang="en-US" altLang="en-US" sz="1600" dirty="0">
                <a:latin typeface="+mj-lt"/>
              </a:rPr>
              <a:t>Research</a:t>
            </a: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cs typeface="Tahoma" panose="020B0604030504040204" pitchFamily="34" charset="0"/>
              </a:rPr>
              <a:t> Repository also provides access to an electronic copy of the material when available.</a:t>
            </a:r>
            <a:endParaRPr kumimoji="0" lang="en-US" altLang="zh-TW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新細明體" panose="02020500000000000000" pitchFamily="18" charset="-120"/>
              <a:cs typeface="Tahoma" panose="020B0604030504040204" pitchFamily="34" charset="0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2209800" y="-38127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3200" b="1" i="0" u="none" strike="noStrike" kern="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ahoma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D8CE8C-4BD1-499A-8B92-D8C2E70A69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Box 14">
            <a:extLst>
              <a:ext uri="{FF2B5EF4-FFF2-40B4-BE49-F238E27FC236}">
                <a16:creationId xmlns:a16="http://schemas.microsoft.com/office/drawing/2014/main" id="{04B68561-AAF5-7B49-0780-B4C0BB1DCB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7953" y="630941"/>
            <a:ext cx="8785225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Bahnschrift SemiBold" panose="020B0502040204020203" pitchFamily="34" charset="0"/>
                <a:ea typeface="Noto Sans KR Black" panose="020B0200000000000000" pitchFamily="34" charset="-128"/>
                <a:cs typeface="Tahoma" panose="020B0604030504040204" pitchFamily="34" charset="0"/>
              </a:rPr>
              <a:t>EdUHK</a:t>
            </a:r>
            <a:r>
              <a:rPr lang="en-US" altLang="zh-TW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Bold" panose="020B0502040204020203" pitchFamily="34" charset="0"/>
                <a:ea typeface="Noto Sans KR Black" panose="020B0200000000000000" pitchFamily="34" charset="-128"/>
                <a:cs typeface="Tahoma" panose="020B0604030504040204" pitchFamily="34" charset="0"/>
              </a:rPr>
              <a:t> Research Repository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0B191E-4ED5-E27E-AFBA-0A0999EA9DDA}"/>
              </a:ext>
            </a:extLst>
          </p:cNvPr>
          <p:cNvSpPr txBox="1"/>
          <p:nvPr/>
        </p:nvSpPr>
        <p:spPr>
          <a:xfrm>
            <a:off x="667953" y="423666"/>
            <a:ext cx="2185498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altLang="zh-TW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Noto Sans KR Black" panose="020B0200000000000000" pitchFamily="34" charset="-128"/>
                <a:cs typeface="Tahoma" panose="020B0604030504040204" pitchFamily="34" charset="0"/>
              </a:rPr>
              <a:t>Electronic Resources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939965F-73A2-911A-0899-CAFAA552F4F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" r="1695"/>
          <a:stretch/>
        </p:blipFill>
        <p:spPr>
          <a:xfrm>
            <a:off x="1732127" y="2733675"/>
            <a:ext cx="8948605" cy="3388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64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69253" y="1283898"/>
            <a:ext cx="10461211" cy="10191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1600" dirty="0">
                <a:latin typeface="+mj-lt"/>
              </a:rPr>
              <a:t>Video-on-demand service which features education related and current affairs programmes from TVB, former ATV, former ETV, </a:t>
            </a:r>
            <a:r>
              <a:rPr lang="en-US" altLang="zh-TW" sz="1600" dirty="0" err="1">
                <a:latin typeface="+mj-lt"/>
              </a:rPr>
              <a:t>ViuTV</a:t>
            </a:r>
            <a:r>
              <a:rPr lang="en-US" altLang="zh-TW" sz="1600" dirty="0">
                <a:latin typeface="+mj-lt"/>
              </a:rPr>
              <a:t> and EdUHK teaching resources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D8CE8C-4BD1-499A-8B92-D8C2E70A69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D4EF6B-42A1-420C-9030-A11495D4196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2500" y="2054712"/>
            <a:ext cx="10217965" cy="4796963"/>
          </a:xfrm>
          <a:prstGeom prst="rect">
            <a:avLst/>
          </a:prstGeom>
        </p:spPr>
      </p:pic>
      <p:sp>
        <p:nvSpPr>
          <p:cNvPr id="2" name="Text Box 14">
            <a:extLst>
              <a:ext uri="{FF2B5EF4-FFF2-40B4-BE49-F238E27FC236}">
                <a16:creationId xmlns:a16="http://schemas.microsoft.com/office/drawing/2014/main" id="{F032A40C-8871-B225-5A17-0E4A24BCA7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254" y="665447"/>
            <a:ext cx="8785225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Bahnschrift SemiBold" panose="020B0502040204020203" pitchFamily="34" charset="0"/>
                <a:ea typeface="Noto Sans KR Black" panose="020B0200000000000000" pitchFamily="34" charset="-128"/>
                <a:cs typeface="Tahoma" panose="020B0604030504040204" pitchFamily="34" charset="0"/>
              </a:rPr>
              <a:t>EdVideo</a:t>
            </a:r>
            <a:r>
              <a:rPr lang="en-US" altLang="zh-TW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Bold" panose="020B0502040204020203" pitchFamily="34" charset="0"/>
                <a:ea typeface="Noto Sans KR Black" panose="020B0200000000000000" pitchFamily="34" charset="-128"/>
                <a:cs typeface="Tahoma" panose="020B0604030504040204" pitchFamily="34" charset="0"/>
              </a:rPr>
              <a:t> (Local TV </a:t>
            </a:r>
            <a:r>
              <a:rPr lang="en-US" altLang="zh-TW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Bahnschrift SemiBold" panose="020B0502040204020203" pitchFamily="34" charset="0"/>
                <a:ea typeface="Noto Sans KR Black" panose="020B0200000000000000" pitchFamily="34" charset="-128"/>
                <a:cs typeface="Tahoma" panose="020B0604030504040204" pitchFamily="34" charset="0"/>
              </a:rPr>
              <a:t>Programmes</a:t>
            </a:r>
            <a:r>
              <a:rPr lang="en-US" altLang="zh-TW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Bold" panose="020B0502040204020203" pitchFamily="34" charset="0"/>
                <a:ea typeface="Noto Sans KR Black" panose="020B0200000000000000" pitchFamily="34" charset="-128"/>
                <a:cs typeface="Tahoma" panose="020B0604030504040204" pitchFamily="34" charset="0"/>
              </a:rPr>
              <a:t>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FE1AD3-E2A5-86B4-9FE6-7A91D352E625}"/>
              </a:ext>
            </a:extLst>
          </p:cNvPr>
          <p:cNvSpPr txBox="1"/>
          <p:nvPr/>
        </p:nvSpPr>
        <p:spPr>
          <a:xfrm>
            <a:off x="569254" y="458172"/>
            <a:ext cx="2185498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altLang="zh-TW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Noto Sans KR Black" panose="020B0200000000000000" pitchFamily="34" charset="-128"/>
                <a:cs typeface="Tahoma" panose="020B0604030504040204" pitchFamily="34" charset="0"/>
              </a:rPr>
              <a:t>Electronic Resources</a:t>
            </a:r>
          </a:p>
        </p:txBody>
      </p:sp>
    </p:spTree>
    <p:extLst>
      <p:ext uri="{BB962C8B-B14F-4D97-AF65-F5344CB8AC3E}">
        <p14:creationId xmlns:p14="http://schemas.microsoft.com/office/powerpoint/2010/main" val="349115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8"/>
          <p:cNvSpPr>
            <a:spLocks noChangeArrowheads="1"/>
          </p:cNvSpPr>
          <p:nvPr/>
        </p:nvSpPr>
        <p:spPr bwMode="auto">
          <a:xfrm>
            <a:off x="7040730" y="654650"/>
            <a:ext cx="488342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85750" indent="-285750">
              <a:spcBef>
                <a:spcPct val="0"/>
              </a:spcBef>
              <a:defRPr/>
            </a:pPr>
            <a:r>
              <a:rPr lang="en-US" altLang="zh-TW" sz="1600" dirty="0">
                <a:latin typeface="+mj-lt"/>
              </a:rPr>
              <a:t>Remote access to library electronic resources is available via Non-</a:t>
            </a:r>
            <a:r>
              <a:rPr lang="en-US" altLang="zh-TW" sz="1600" dirty="0" err="1">
                <a:latin typeface="+mj-lt"/>
              </a:rPr>
              <a:t>EdUHK</a:t>
            </a:r>
            <a:r>
              <a:rPr lang="en-US" altLang="zh-TW" sz="1600" dirty="0">
                <a:latin typeface="+mj-lt"/>
              </a:rPr>
              <a:t> network</a:t>
            </a:r>
          </a:p>
          <a:p>
            <a:pPr marL="285750" indent="-285750">
              <a:spcBef>
                <a:spcPct val="0"/>
              </a:spcBef>
              <a:defRPr/>
            </a:pPr>
            <a:r>
              <a:rPr lang="en-US" altLang="zh-TW" sz="1600" dirty="0">
                <a:latin typeface="+mj-lt"/>
              </a:rPr>
              <a:t>Use your EdUHK Network Username and Password for authentication purpose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561341" y="50259"/>
            <a:ext cx="1115563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3200" i="0" u="none" strike="noStrike" kern="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78000" y="2105436"/>
            <a:ext cx="8947220" cy="400341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666780" y="3473802"/>
            <a:ext cx="4429220" cy="2261169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HK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D8CE8C-4BD1-499A-8B92-D8C2E70A69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Box 14">
            <a:extLst>
              <a:ext uri="{FF2B5EF4-FFF2-40B4-BE49-F238E27FC236}">
                <a16:creationId xmlns:a16="http://schemas.microsoft.com/office/drawing/2014/main" id="{3042D387-39A1-5B3A-D1F5-680526DE33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7953" y="715496"/>
            <a:ext cx="8785225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Bold" panose="020B0502040204020203" pitchFamily="34" charset="0"/>
                <a:ea typeface="Noto Sans KR Black" panose="020B0200000000000000" pitchFamily="34" charset="-128"/>
                <a:cs typeface="Tahoma" panose="020B0604030504040204" pitchFamily="34" charset="0"/>
              </a:rPr>
              <a:t>Remote Access to E-Resources</a:t>
            </a:r>
            <a:endParaRPr lang="zh-TW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Bahnschrift SemiBold" panose="020B0502040204020203" pitchFamily="34" charset="0"/>
              <a:ea typeface="Noto Sans KR Black" panose="020B0200000000000000" pitchFamily="34" charset="-128"/>
              <a:cs typeface="Tahoma" panose="020B060403050404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2621441-5429-91F7-B9D1-5506C93FCFAC}"/>
              </a:ext>
            </a:extLst>
          </p:cNvPr>
          <p:cNvSpPr txBox="1"/>
          <p:nvPr/>
        </p:nvSpPr>
        <p:spPr>
          <a:xfrm>
            <a:off x="667953" y="508221"/>
            <a:ext cx="2185498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altLang="zh-TW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Noto Sans KR Black" panose="020B0200000000000000" pitchFamily="34" charset="-128"/>
                <a:cs typeface="Tahoma" panose="020B0604030504040204" pitchFamily="34" charset="0"/>
              </a:rPr>
              <a:t>Electronic Resources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2278F7-B0CB-5CEE-A332-33F47FB6E744}"/>
              </a:ext>
            </a:extLst>
          </p:cNvPr>
          <p:cNvSpPr txBox="1"/>
          <p:nvPr/>
        </p:nvSpPr>
        <p:spPr>
          <a:xfrm>
            <a:off x="667953" y="1180214"/>
            <a:ext cx="60975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ahoma" panose="020B0604030504040204" pitchFamily="34" charset="0"/>
              </a:rPr>
              <a:t>遠程登錄圖書館電子資源</a:t>
            </a:r>
            <a:endParaRPr 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921058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46BB6BD4-42ED-2466-7F77-78BC286BF717}"/>
              </a:ext>
            </a:extLst>
          </p:cNvPr>
          <p:cNvSpPr txBox="1"/>
          <p:nvPr/>
        </p:nvSpPr>
        <p:spPr>
          <a:xfrm>
            <a:off x="623258" y="2667674"/>
            <a:ext cx="8278324" cy="13111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altLang="zh-TW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Bold" panose="020B0502040204020203" pitchFamily="34" charset="0"/>
                <a:ea typeface="Noto Sans KR Black" panose="020B0200000000000000" pitchFamily="34" charset="-128"/>
                <a:cs typeface="Tahoma" panose="020B0604030504040204" pitchFamily="34" charset="0"/>
              </a:rPr>
              <a:t>OTHER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Bold" panose="020B0502040204020203" pitchFamily="34" charset="0"/>
                <a:ea typeface="Noto Sans KR Black" panose="020B0200000000000000" pitchFamily="34" charset="-128"/>
                <a:cs typeface="Tahoma" panose="020B0604030504040204" pitchFamily="34" charset="0"/>
              </a:rPr>
              <a:t>INFORMATION</a:t>
            </a:r>
          </a:p>
        </p:txBody>
      </p:sp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id="{4FE603E6-D266-507F-F50D-7A6585FB0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8CE8C-4BD1-499A-8B92-D8C2E70A696F}" type="slidenum">
              <a:rPr lang="en-US" smtClean="0"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6432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id="{4FE603E6-D266-507F-F50D-7A6585FB0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9227" y="6278277"/>
            <a:ext cx="2743200" cy="365125"/>
          </a:xfrm>
        </p:spPr>
        <p:txBody>
          <a:bodyPr/>
          <a:lstStyle/>
          <a:p>
            <a:fld id="{71D8CE8C-4BD1-499A-8B92-D8C2E70A696F}" type="slidenum">
              <a:rPr lang="en-US" smtClean="0"/>
              <a:t>5</a:t>
            </a:fld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5C3E259-0803-59E2-50BC-1A98002E9E29}"/>
              </a:ext>
            </a:extLst>
          </p:cNvPr>
          <p:cNvSpPr txBox="1"/>
          <p:nvPr/>
        </p:nvSpPr>
        <p:spPr>
          <a:xfrm>
            <a:off x="630593" y="4220342"/>
            <a:ext cx="4734273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Noto Sans KR Black" panose="020B0200000000000000" pitchFamily="34" charset="-128"/>
                <a:cs typeface="Tahoma" panose="020B0604030504040204" pitchFamily="34" charset="0"/>
              </a:rPr>
              <a:t>Tseung Kwan O Study Centre Library</a:t>
            </a:r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3D1DB92-CF99-94EC-25B6-E62E4721D96A}"/>
              </a:ext>
            </a:extLst>
          </p:cNvPr>
          <p:cNvSpPr txBox="1"/>
          <p:nvPr/>
        </p:nvSpPr>
        <p:spPr>
          <a:xfrm>
            <a:off x="684485" y="5339990"/>
            <a:ext cx="306813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zh-TW" sz="14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新細明體" panose="02020500000000000000" pitchFamily="18" charset="-120"/>
                <a:cs typeface="Tahoma" panose="020B0604030504040204" pitchFamily="34" charset="0"/>
              </a:rPr>
              <a:t>No. 1, King Yin Lane, Tseung Kwan O, New Territories</a:t>
            </a:r>
          </a:p>
          <a:p>
            <a:r>
              <a:rPr kumimoji="0" lang="en-US" altLang="zh-TW" sz="14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新細明體" panose="02020500000000000000" pitchFamily="18" charset="-120"/>
                <a:cs typeface="Tahoma" panose="020B0604030504040204" pitchFamily="34" charset="0"/>
              </a:rPr>
              <a:t>Tel : 2190 8521</a:t>
            </a:r>
          </a:p>
          <a:p>
            <a:r>
              <a:rPr kumimoji="0" lang="zh-TW" alt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新細明體" panose="02020500000000000000" pitchFamily="18" charset="-120"/>
                <a:cs typeface="Tahoma" panose="020B0604030504040204" pitchFamily="34" charset="0"/>
              </a:rPr>
              <a:t>新界將軍澳敬賢里</a:t>
            </a:r>
            <a:r>
              <a:rPr kumimoji="0" lang="en-US" altLang="zh-TW" sz="14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新細明體" panose="02020500000000000000" pitchFamily="18" charset="-120"/>
                <a:cs typeface="Tahoma" panose="020B0604030504040204" pitchFamily="34" charset="0"/>
              </a:rPr>
              <a:t>1</a:t>
            </a:r>
            <a:r>
              <a:rPr kumimoji="0" lang="zh-TW" alt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新細明體" panose="02020500000000000000" pitchFamily="18" charset="-120"/>
                <a:cs typeface="Tahoma" panose="020B0604030504040204" pitchFamily="34" charset="0"/>
              </a:rPr>
              <a:t>號 </a:t>
            </a:r>
          </a:p>
        </p:txBody>
      </p:sp>
      <p:sp>
        <p:nvSpPr>
          <p:cNvPr id="18" name="Rectangle 7">
            <a:extLst>
              <a:ext uri="{FF2B5EF4-FFF2-40B4-BE49-F238E27FC236}">
                <a16:creationId xmlns:a16="http://schemas.microsoft.com/office/drawing/2014/main" id="{F7D39B1A-B6B3-8FDD-15DD-1405CF89E8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1735" y="4390749"/>
            <a:ext cx="5389672" cy="16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6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6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6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6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6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6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6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6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60405020304" pitchFamily="18" charset="0"/>
              </a:defRPr>
            </a:lvl9pPr>
          </a:lstStyle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The Tseung Kwan O Study Centre Library (</a:t>
            </a: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TKOSC Library</a:t>
            </a: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) is located on the ground floor of the EdUHK Tseung Kwan O Study Centre. 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It serves primarily as a resource centre for students enrolled in programmes at the Tseung Kwan O Study Centre. 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In addition, students and staff of TKOSC also enjoy access to the resources, facilities, and services of the MMW Library on Tai Po Campus.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7295716-6989-0920-B146-37BABB81A925}"/>
              </a:ext>
            </a:extLst>
          </p:cNvPr>
          <p:cNvSpPr txBox="1"/>
          <p:nvPr/>
        </p:nvSpPr>
        <p:spPr>
          <a:xfrm>
            <a:off x="630593" y="495402"/>
            <a:ext cx="4304746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Noto Sans KR Black" panose="020B0200000000000000" pitchFamily="34" charset="-128"/>
                <a:cs typeface="Tahoma" panose="020B0604030504040204" pitchFamily="34" charset="0"/>
              </a:rPr>
              <a:t>OUR LIBRARIES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15B6CC9-1881-0A55-5D8C-5322A702C049}"/>
              </a:ext>
            </a:extLst>
          </p:cNvPr>
          <p:cNvSpPr txBox="1"/>
          <p:nvPr/>
        </p:nvSpPr>
        <p:spPr>
          <a:xfrm>
            <a:off x="565279" y="743727"/>
            <a:ext cx="43047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Bold" panose="020B0502040204020203" pitchFamily="34" charset="0"/>
                <a:ea typeface="Noto Sans KR Black" panose="020B0200000000000000" pitchFamily="34" charset="-128"/>
                <a:cs typeface="Tahoma" panose="020B0604030504040204" pitchFamily="34" charset="0"/>
              </a:rPr>
              <a:t>OVERVIEWS</a:t>
            </a:r>
            <a:endParaRPr 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Bahnschrift SemiBold" panose="020B0502040204020203" pitchFamily="34" charset="0"/>
              <a:ea typeface="Noto Sans KR Black" panose="020B0200000000000000" pitchFamily="34" charset="-128"/>
              <a:cs typeface="Tahoma" panose="020B060403050404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45EC0E-6C17-F44A-88E1-880CF306D86C}"/>
              </a:ext>
            </a:extLst>
          </p:cNvPr>
          <p:cNvSpPr txBox="1"/>
          <p:nvPr/>
        </p:nvSpPr>
        <p:spPr>
          <a:xfrm>
            <a:off x="630593" y="4609350"/>
            <a:ext cx="4734273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將軍澳教學中心圖書館</a:t>
            </a:r>
            <a:endParaRPr lang="en-US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8" name="Picture 7" descr="A red and white counter with a metal gate&#10;&#10;AI-generated content may be incorrect.">
            <a:extLst>
              <a:ext uri="{FF2B5EF4-FFF2-40B4-BE49-F238E27FC236}">
                <a16:creationId xmlns:a16="http://schemas.microsoft.com/office/drawing/2014/main" id="{A83CF48F-359F-4411-4835-D22A1479E6F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0822" y="1424212"/>
            <a:ext cx="4036942" cy="2692649"/>
          </a:xfrm>
          <a:prstGeom prst="rect">
            <a:avLst/>
          </a:prstGeom>
        </p:spPr>
      </p:pic>
      <p:pic>
        <p:nvPicPr>
          <p:cNvPr id="10" name="Picture 9" descr="A green sign with white text&#10;&#10;AI-generated content may be incorrect.">
            <a:extLst>
              <a:ext uri="{FF2B5EF4-FFF2-40B4-BE49-F238E27FC236}">
                <a16:creationId xmlns:a16="http://schemas.microsoft.com/office/drawing/2014/main" id="{4F5E0C21-4BD6-860A-F81F-175F77017A6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32836"/>
            <a:ext cx="4036941" cy="2692649"/>
          </a:xfrm>
          <a:prstGeom prst="rect">
            <a:avLst/>
          </a:prstGeom>
        </p:spPr>
      </p:pic>
      <p:pic>
        <p:nvPicPr>
          <p:cNvPr id="13" name="Picture 12" descr="An office with many computers&#10;&#10;AI-generated content may be incorrect.">
            <a:extLst>
              <a:ext uri="{FF2B5EF4-FFF2-40B4-BE49-F238E27FC236}">
                <a16:creationId xmlns:a16="http://schemas.microsoft.com/office/drawing/2014/main" id="{A20080B8-6D16-1B63-26CE-CCF5703F0CA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6434" y="1418462"/>
            <a:ext cx="4045565" cy="2698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9969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1" name="Text Box 6"/>
          <p:cNvSpPr txBox="1">
            <a:spLocks noChangeArrowheads="1"/>
          </p:cNvSpPr>
          <p:nvPr/>
        </p:nvSpPr>
        <p:spPr bwMode="auto">
          <a:xfrm>
            <a:off x="8193057" y="519874"/>
            <a:ext cx="3442217" cy="135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82563" indent="-1825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zh-TW" sz="1400" dirty="0">
                <a:latin typeface="+mj-lt"/>
              </a:rPr>
              <a:t>Supports students in developing essential information and research skills</a:t>
            </a:r>
          </a:p>
          <a:p>
            <a:pPr mar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zh-TW" sz="1400" dirty="0">
                <a:latin typeface="+mj-lt"/>
              </a:rPr>
              <a:t>Provides hands-on training on different library resources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695325" y="729298"/>
            <a:ext cx="5261686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4000" b="1" dirty="0">
                <a:solidFill>
                  <a:schemeClr val="bg2">
                    <a:lumMod val="25000"/>
                  </a:schemeClr>
                </a:solidFill>
                <a:latin typeface="Bahnschrift SemiBold" panose="020B0502040204020203" pitchFamily="34" charset="0"/>
                <a:ea typeface="Noto Sans KR Black" panose="020B0200000000000000" pitchFamily="34" charset="-128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Library Workshops</a:t>
            </a:r>
            <a:endParaRPr lang="en-US" altLang="zh-TW" sz="4000" b="1" dirty="0">
              <a:solidFill>
                <a:schemeClr val="bg2">
                  <a:lumMod val="25000"/>
                </a:schemeClr>
              </a:solidFill>
              <a:latin typeface="Bahnschrift SemiBold" panose="020B0502040204020203" pitchFamily="34" charset="0"/>
              <a:ea typeface="Noto Sans KR Black" panose="020B0200000000000000" pitchFamily="34" charset="-128"/>
            </a:endParaRPr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9B83E639-3C00-4795-B862-983B99349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1D8CE8C-4BD1-499A-8B92-D8C2E70A696F}" type="slidenum">
              <a:rPr lang="en-US" smtClean="0"/>
              <a:t>50</a:t>
            </a:fld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A78FF5C-08C3-4A7E-A7F6-47D47192186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570" y="2140849"/>
            <a:ext cx="7917163" cy="3748052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7E99219C-A803-4FFD-BAC4-50A4FE7B1DB2}"/>
              </a:ext>
            </a:extLst>
          </p:cNvPr>
          <p:cNvGrpSpPr/>
          <p:nvPr/>
        </p:nvGrpSpPr>
        <p:grpSpPr>
          <a:xfrm>
            <a:off x="3581401" y="2481850"/>
            <a:ext cx="6074256" cy="4362553"/>
            <a:chOff x="3581401" y="2514600"/>
            <a:chExt cx="6074256" cy="4362553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121013CF-8029-49DD-BDCA-CD5DEDF4425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75799" y="2683444"/>
              <a:ext cx="4679858" cy="4193709"/>
            </a:xfrm>
            <a:prstGeom prst="rect">
              <a:avLst/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EEEF6BD-2200-41DE-A868-946ADE2CD5CE}"/>
                </a:ext>
              </a:extLst>
            </p:cNvPr>
            <p:cNvGrpSpPr/>
            <p:nvPr/>
          </p:nvGrpSpPr>
          <p:grpSpPr>
            <a:xfrm>
              <a:off x="3581401" y="2514600"/>
              <a:ext cx="1620657" cy="1445712"/>
              <a:chOff x="3581401" y="2514600"/>
              <a:chExt cx="1620657" cy="1445712"/>
            </a:xfrm>
          </p:grpSpPr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3008A432-03C3-4144-BC22-95151B571241}"/>
                  </a:ext>
                </a:extLst>
              </p:cNvPr>
              <p:cNvSpPr/>
              <p:nvPr/>
            </p:nvSpPr>
            <p:spPr>
              <a:xfrm>
                <a:off x="3581401" y="2514600"/>
                <a:ext cx="1266824" cy="786539"/>
              </a:xfrm>
              <a:prstGeom prst="ellipse">
                <a:avLst/>
              </a:prstGeom>
              <a:noFill/>
              <a:ln w="28575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Arrow: Curved Right 6">
                <a:extLst>
                  <a:ext uri="{FF2B5EF4-FFF2-40B4-BE49-F238E27FC236}">
                    <a16:creationId xmlns:a16="http://schemas.microsoft.com/office/drawing/2014/main" id="{CC67E256-798A-4B37-9526-767A4DE2F29C}"/>
                  </a:ext>
                </a:extLst>
              </p:cNvPr>
              <p:cNvSpPr/>
              <p:nvPr/>
            </p:nvSpPr>
            <p:spPr>
              <a:xfrm rot="18527070">
                <a:off x="4408924" y="3167178"/>
                <a:ext cx="334457" cy="1251811"/>
              </a:xfrm>
              <a:prstGeom prst="curvedRightArrow">
                <a:avLst/>
              </a:prstGeom>
              <a:solidFill>
                <a:schemeClr val="accent6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9E6F82BE-B26E-2E7F-0B33-F6B101C6B5ED}"/>
              </a:ext>
            </a:extLst>
          </p:cNvPr>
          <p:cNvSpPr txBox="1"/>
          <p:nvPr/>
        </p:nvSpPr>
        <p:spPr>
          <a:xfrm>
            <a:off x="695324" y="592223"/>
            <a:ext cx="2210576" cy="313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altLang="zh-TW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Noto Sans KR Black" panose="020B0200000000000000" pitchFamily="34" charset="-128"/>
                <a:cs typeface="Tahoma" panose="020B0604030504040204" pitchFamily="34" charset="0"/>
              </a:rPr>
              <a:t>Other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Noto Sans KR Black" panose="020B0200000000000000" pitchFamily="34" charset="-128"/>
                <a:cs typeface="Tahoma" panose="020B0604030504040204" pitchFamily="34" charset="0"/>
              </a:rPr>
              <a:t>Information</a:t>
            </a:r>
          </a:p>
        </p:txBody>
      </p:sp>
    </p:spTree>
    <p:extLst>
      <p:ext uri="{BB962C8B-B14F-4D97-AF65-F5344CB8AC3E}">
        <p14:creationId xmlns:p14="http://schemas.microsoft.com/office/powerpoint/2010/main" val="35987550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8" name="Picture 4" descr="Image result for lib map eduhk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89" t="8712" r="14407" b="39285"/>
          <a:stretch/>
        </p:blipFill>
        <p:spPr bwMode="auto">
          <a:xfrm>
            <a:off x="5105880" y="2707349"/>
            <a:ext cx="1449658" cy="104968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29" name="Picture 6" descr="Image result for lib map eduh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6232" y="2422567"/>
            <a:ext cx="1619250" cy="1619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157832" y="2096283"/>
            <a:ext cx="1345754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HK" sz="20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EdU Library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28974" y="2096283"/>
            <a:ext cx="1410387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HK" sz="2000" b="1" dirty="0" err="1">
                <a:solidFill>
                  <a:schemeClr val="bg2">
                    <a:lumMod val="25000"/>
                  </a:schemeClr>
                </a:solidFill>
                <a:latin typeface="+mj-lt"/>
              </a:rPr>
              <a:t>EdU</a:t>
            </a:r>
            <a:r>
              <a:rPr lang="en-HK" sz="20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 </a:t>
            </a:r>
            <a:r>
              <a:rPr lang="en-HK" sz="2000" b="1" dirty="0" err="1">
                <a:solidFill>
                  <a:schemeClr val="bg2">
                    <a:lumMod val="25000"/>
                  </a:schemeClr>
                </a:solidFill>
                <a:latin typeface="+mj-lt"/>
              </a:rPr>
              <a:t>LibMap</a:t>
            </a:r>
            <a:endParaRPr lang="en-HK" sz="2000" b="1" dirty="0">
              <a:solidFill>
                <a:schemeClr val="bg2">
                  <a:lumMod val="25000"/>
                </a:schemeClr>
              </a:solidFill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703568" y="5366813"/>
            <a:ext cx="2287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HK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https://edulib.me/app</a:t>
            </a:r>
          </a:p>
        </p:txBody>
      </p:sp>
      <p:sp>
        <p:nvSpPr>
          <p:cNvPr id="77834" name="AutoShape 8" descr="data:image/png;base64,iVBORw0KGgoAAAANSUhEUgAAAMgAAADICAYAAACtWK6eAAAL70lEQVR4Xu2d63ojKQxE4/d/6Ow3mdnEsduNOC2pLz771whEqYoSOLO+fX5+fn74nwiIwCICNwUiM0TgNQIKRHaIwAoCCkR6iIACkQMiwBDQQRhuRr0JAgrkTQrtNhkCCoThZtSbIKBA3qTQbpMhoEAYbka9CQIK5E0K7TYZAgqE4WbUmyAwLZDb7XZ6aNb+/Gxtf91xa0B3/wnd1ev+CmsF8oCMAlmmigIJ+sLVgVIgCuQeAR1EBwkdjVc/GG2x7hDovkvQ9byDhLQbHkTubTqIDhIimA4Sgunj4+pAeQfxDlJ2ByEWFtTl9DBK9LWFjnQ4UKwpLjRuunAbA7LzTG2xaNE2YrIYng3Un0UUyHKlrlx3BTKhTgWiQIZ0qTiZh4uCARV5KhAFMqRiBfGGi4IBFXkqEAUypGIF8YaLggEVeSoQBTKkYgXxhouCARV5KhAFMqQiJV4Fueg31DRuCM6LAfSVh2JG16NP3EfCk/Lz1d7bXrFosdeKRgtD4xTIvIOcpe4K5A4BBTIvdXoyK5CDEu8sBaVtDXXWeWn8jTgLnjRPHeSgQlYg85KlHQC5m3kHeahPd0ugQBTI0KLnIfobUXGSKJDlatDWpRtPmqct1kFbrAoCVdxPKPEq9ldxMCoQBTJ0XdruUcIeqXNQIApEgYBfG/SSvvMlvaIFscVaRsBXrDtcrtAz0xZEgSiQYbugQPJI8memK+Cpg+ggQ9MhJFEgQ1h/Blz9JKH7oy9AtB2quLvQ1ygaN0G7X0PpeuRw8JI+cUknAI9OXwUyLxMFEsSsAigdZBl8istZnM7vQRK+B9FB5i/+CiSBeEHDeBqmg1DkcolO60Czp+uRA847iHeQbwQqiKeD6CDDg5CShBJ2mNCLAXQ9GnekPHe/g1AwaBy9VFasV/FSRdoFurfRS1x3Lmv7yK57W4u1pTgkNhuoUQ7dLtFNym48R3i/PPFXfkOTYKZAaCUm7i46SBLIgWmyhaxAAqBHhuggEZTqxyiQIMbZQI2WVSAjhHo+z667DpJUNwWSBOTGaRRIEMBsoEbLKpARQj2fZ9c91UF6INi+Cn23N2479nvOsPsr1p6bn1lboi+jRXGZwX7PsQokiD4lgnFBgA86TIEECyPRdZAgVT68gzwgRS957xwXJdve43SQYAV0EB0kSBUd5BGod3YCenBEybb3uBYH2XuTR12/W1gUB5onXe/scdN3kLNvuCp/SjwaR/fRvR7N8yhxCiSpEpR4NI6m3b0ezfMocQokqRKUeDSOpt29Hs3zKHEKJKkSlHg0jqbdvR7N8yhxCiSpEpR4NI6m3b0ezfMocQokqRKUeDSOpt29Hs3zKHHTAqF/1k03TN6u/6xFiVARV7H3K9ShGxfCJQXyUCUFskxbQq7RQaVAKAJ3cRWFod8Y0zgKQ/d6a3lW1KEbF7IHHUQHCfGUkEsHCUG7bVBFYejJTOMoAt3r6SDPCOggOkhIvxUHVWjhhUH04CB7UCAKJMRTQq63bLFCaC4Mos+StDBredKXqoo5aS7dcRV7r+BSNl+mHaRiUxW9b3dBuwnbvV43nkdZT4E8VIKeQN2E7V7vKIQdtW20fq/2p0AUyDcClFxUrBXdCN2DArlDoKKgdM6zxOkgVM7BOC/py0ApkCCBig84HaQY4LMQneapg8wLeSqCFoY6D30Zq1hvCqi7wZ1fiNEcR5dmWoct+WTGHuKSTolAgeherzvP7IvqKH96qHTnOdrH0ucK5AEVWmwC/iiGCrmbeBSz7jxHeCuQfwhQ4hGAt8TQPLuJp0C2VPlfrHeQeRAVyDxm2RG2WLZYmzmlg2yGsObfiNO06MlM16NxNE9bLIr4c9whHCRvOz8zUXJ157K2XkVb2i0eur+1uM49KJAKRTzMSQuqQJaLQ/EkpVYgBLXJGFpQBaJAJqkWH26LtT+5RtU6w+VeBxlVMeFzHWQZRAVyhwsFg/JTB9FBKHfu43SQDBQHc+ggOsgXAke6VNJcup8lK5y1QpD02ZXW4Si4pDpIBRgVxa6Ys4JA1NzOsr/uNpjgokAmWEhPtTMQYdQBVBwAZ8BFgSiQbwS6DwAFckc+CgaxxdFpWDFnxQk7od1fQ8+yP8qJTlx0kAm0u0/YidQUSAAscnAokACw/w9RIPPfrVQ83EyUbPPBkSoQmjh9WiUnwihHWlC6B9qa0fUoZvRwqNhf594VyAPaCmSZfgpkdLTu9HkFYTtPoNGDQcUJW4GZAtlJAKNlK4qtQEaoP3+uQOYxa4lQIPMwV2CmQObr0BJRUWwdZL50CmQes5YIBTIPcwVmCmS+Dk8R3YWh38RWxFW4UjeeR3owoIKkz9iv9p76zNtd0AqiX2EPVKwKZOFx4jNRclcg1xX2oEAS2qF/U+ggD1gqkGVy0XOU4mmLFRR5BcAVrRk9tY+Uiy2WLdYXAkci5ZFyUSAKRIHcbkHv/j3MFisIG215gtNPDaO50DjaRlWczFNABQfTvj84/dMwKjpaB7Le9CW9glwUYJoLjaOFUSC5F39aBwVyh9zVe3t6qFByVaxHCDvKI/vw00EeEKdFo+0JXW9EFPI53QNZa/RYQudUIHfIUTBoXMXpq0CoFJbjsmurg+gg3wjoIM+iUyAKRIGsmNi0QHIN8e9s9OSquIhTi75CXEVtjzQnaWcVyEMFr0B0enAcicwVuSiQHS/wVxBWBSmPNKcCUSBfCOggy7JUIApEgaxYlgJRIApEgfwgQFsJ4450M+jL5bQO0gfReKWKJ+fxqn0j6GMCzZCu1x33an+HeOal4FfEKZBcVLuJTtdTIMG6K5AgUMFhlLDdcQokoaBrU5D+NphS6jBKPJoEXa87ToEEK6yDBIEKDusmOl1PgSQUVAcJgng3jBK2O06BBGurgwSBCg7rJjpdL00glEBBPFuG0ftCNvijzVKsr/49zwi3V5+Tuk8/89Ki0U1VxBGg/uShQJar0S1IyglSdwUygbYCUSBDuugg8yQZgvpiAMW6+0TvXo/iqYMEkSNA2WK9/j8yKpDgs12Qn7sPUyDzLkjby4o4SiBSd+8gE2jTYk8s8WuoLRZFbv4AaHnmJQrNheBntquTuQK3ivp11yEbl1QHqQCYbri7MN2nPcVlLa6ift11yMZFgSQhqkCWgVQgd7hUnECUv92FUSAK5AuBbuIpEIrAfFzFAXcWvnhJL3Y6HUQH0UFWDmUFokA2CYQSiL66VFg73QNtXSrWo3PON2zbIiq+nScZtb1iVRSmG0S6BwUyT83u2u5+B6Hk0kH6yDW/Ul2EAknAthtEKnIdZL7Y3bXVQRJesRTIPNFphAKhyAWJ7iV9/lUpoSRpUyiQBCi7QdRBEooWnKK7trZYxc5T4VhBLqUNqzgA6JxpmwrWXYEEgaJEp3EVRKBzUjLT057mSePIY4nfgzygTYlO42ixK+IUyDOqCkSBfCOgQBTIFwK0JaiIq3ACOqcCUSAKZEU9CkSBKBAFMmWw3kGS7iBTqCcMpo8C1CXWUq5oPWme5KVqbW8KRIFslqsCuYPwnU+u7NNpCzPfuQ7UzQjeOogOQnjzK0YH0UGGl/vNLJucQAdZBizb5XUQHWRSms/DdRAdRAdZkZECSRDI5mNqcoKKFoQSYTL1zcNpm1HxtNpdh83gPXYUn5No0g1nJz6aj+ZZETfKNfvzyZJ+L69AnivRdgfJJsFovgqi6yDzF+PuOox4Mfu5Akm6pNPTd7ZgkfE6SASl2BgFokBssVa0okAUiAJRIL8RoHcJGhcz87xRtlh5WKY6SF5atTNRotO4td1QMtcitPCac3v9K7fdudD1CNYKZOcWixSNEmRL3JEeIeg+CNYKRIGE+KZAQjCt/8JUcIrdh9FWicbZYu1e8q8EdJBgHSjRaZwCCRameJgCCQJMiU7jFEiwMMXDFEgQYEp0GqdAgoUpHtYikOI9OL0IHAqB6VesQ2VvMiJQjIACKQbY6c+NgAI5d/3MvhgBBVIMsNOfGwEFcu76mX0xAgqkGGCnPzcCCuTc9TP7YgQUSDHATn9uBBTIuetn9sUIKJBigJ3+3AgokHPXz+yLEVAgxQA7/bkR+A/YDn2ZXQfAXwAAAABJRU5ErkJggg=="/>
          <p:cNvSpPr>
            <a:spLocks noChangeAspect="1" noChangeArrowheads="1"/>
          </p:cNvSpPr>
          <p:nvPr/>
        </p:nvSpPr>
        <p:spPr bwMode="auto">
          <a:xfrm>
            <a:off x="1692275" y="-1825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HK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60405020304" pitchFamily="18" charset="0"/>
              <a:ea typeface="+mn-ea"/>
              <a:cs typeface="+mn-cs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2697" y="3961220"/>
            <a:ext cx="1216025" cy="1216025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1319057" y="5366813"/>
            <a:ext cx="2354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HK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https://edulib.me/map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2107" y="3962012"/>
            <a:ext cx="1216025" cy="121444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D8CE8C-4BD1-499A-8B92-D8C2E70A69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D11455C-5D1E-4E4B-BF3A-CE10CB6C16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46520" y="3960832"/>
            <a:ext cx="1216800" cy="12168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98E3D7A-A4F6-4E00-8D13-C47C1DC4AEE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6520" y="2669228"/>
            <a:ext cx="1216025" cy="121602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BAD2288-0795-4647-AE17-2EF881968D8E}"/>
              </a:ext>
            </a:extLst>
          </p:cNvPr>
          <p:cNvSpPr/>
          <p:nvPr/>
        </p:nvSpPr>
        <p:spPr>
          <a:xfrm>
            <a:off x="7727686" y="5366813"/>
            <a:ext cx="37346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+mj-lt"/>
              </a:rPr>
              <a:t>https://edulib.me/smart-learning-app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41534F9-0EA7-474E-8D5C-562AB8466F07}"/>
              </a:ext>
            </a:extLst>
          </p:cNvPr>
          <p:cNvSpPr txBox="1"/>
          <p:nvPr/>
        </p:nvSpPr>
        <p:spPr>
          <a:xfrm>
            <a:off x="8695963" y="2096283"/>
            <a:ext cx="1717137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HK" sz="20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Smart Learning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BB14198-DDEB-01E3-6DED-9F1EF7BAC691}"/>
              </a:ext>
            </a:extLst>
          </p:cNvPr>
          <p:cNvSpPr txBox="1"/>
          <p:nvPr/>
        </p:nvSpPr>
        <p:spPr>
          <a:xfrm>
            <a:off x="714416" y="554584"/>
            <a:ext cx="2210576" cy="313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altLang="zh-TW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Noto Sans KR Black" panose="020B0200000000000000" pitchFamily="34" charset="-128"/>
                <a:cs typeface="Tahoma" panose="020B0604030504040204" pitchFamily="34" charset="0"/>
              </a:rPr>
              <a:t>OTHER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Noto Sans KR Black" panose="020B0200000000000000" pitchFamily="34" charset="-128"/>
                <a:cs typeface="Tahoma" panose="020B0604030504040204" pitchFamily="34" charset="0"/>
              </a:rPr>
              <a:t>INFORMATION</a:t>
            </a:r>
          </a:p>
        </p:txBody>
      </p:sp>
      <p:sp>
        <p:nvSpPr>
          <p:cNvPr id="14" name="Text Box 14">
            <a:extLst>
              <a:ext uri="{FF2B5EF4-FFF2-40B4-BE49-F238E27FC236}">
                <a16:creationId xmlns:a16="http://schemas.microsoft.com/office/drawing/2014/main" id="{C30716F2-B43F-F734-8712-B3EE613D00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128" y="739348"/>
            <a:ext cx="5334219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Bold" panose="020B0502040204020203" pitchFamily="34" charset="0"/>
                <a:ea typeface="Noto Sans KR Black" panose="020B0200000000000000" pitchFamily="34" charset="-128"/>
                <a:cs typeface="Tahoma" panose="020B0604030504040204" pitchFamily="34" charset="0"/>
              </a:rPr>
              <a:t>Library Mobile Apps</a:t>
            </a:r>
          </a:p>
        </p:txBody>
      </p:sp>
    </p:spTree>
    <p:extLst>
      <p:ext uri="{BB962C8B-B14F-4D97-AF65-F5344CB8AC3E}">
        <p14:creationId xmlns:p14="http://schemas.microsoft.com/office/powerpoint/2010/main" val="38371866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DFDC586-B07B-4E6D-A34D-CD638FB53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1D8CE8C-4BD1-499A-8B92-D8C2E70A696F}" type="slidenum">
              <a:rPr lang="en-US" smtClean="0"/>
              <a:t>52</a:t>
            </a:fld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16C7EC2-AA62-4735-AD88-ECD09434A0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3183" y="21499"/>
            <a:ext cx="9867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lvl="0">
              <a:defRPr/>
            </a:pPr>
            <a:endParaRPr kumimoji="0" lang="en-US" altLang="zh-TW" sz="3200" b="1" i="0" u="none" strike="noStrike" kern="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ahoma" pitchFamily="34" charset="0"/>
              <a:ea typeface="新細明體" panose="02020500000000000000" pitchFamily="18" charset="-120"/>
            </a:endParaRPr>
          </a:p>
        </p:txBody>
      </p:sp>
      <p:sp>
        <p:nvSpPr>
          <p:cNvPr id="5" name="AutoShape 2" descr="blob:https://web.whatsapp.com/bf1a1f56-c7cd-4409-a443-22be7bb92d93">
            <a:extLst>
              <a:ext uri="{FF2B5EF4-FFF2-40B4-BE49-F238E27FC236}">
                <a16:creationId xmlns:a16="http://schemas.microsoft.com/office/drawing/2014/main" id="{2123B239-BBFB-4FEB-87C7-329BF6753FE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995057"/>
            <a:ext cx="304800" cy="718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FA7F129-75E0-4E35-A9FD-942DB3CDC4E3}"/>
              </a:ext>
            </a:extLst>
          </p:cNvPr>
          <p:cNvSpPr/>
          <p:nvPr/>
        </p:nvSpPr>
        <p:spPr>
          <a:xfrm>
            <a:off x="5638800" y="1558572"/>
            <a:ext cx="593923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FF0000"/>
                </a:solidFill>
              </a:rPr>
              <a:t>First</a:t>
            </a:r>
            <a:r>
              <a:rPr lang="en-US" sz="2000" dirty="0"/>
              <a:t> mobile application among all local university libraries</a:t>
            </a:r>
          </a:p>
          <a:p>
            <a:endParaRPr lang="en-US" sz="20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/>
              <a:t>Allows EdUHK Library users to borrow library books instantly by themselves anywhere inside the Library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GB" sz="20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000" dirty="0"/>
              <a:t>Not</a:t>
            </a:r>
            <a:r>
              <a:rPr lang="en-US" sz="2000" dirty="0"/>
              <a:t> all library materials can be borrowed by mobile phones, please check them out at Circulation Counter if needed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GB" sz="20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000" dirty="0"/>
              <a:t>Remember to scan </a:t>
            </a:r>
            <a:r>
              <a:rPr lang="en-GB" sz="2000" dirty="0">
                <a:solidFill>
                  <a:srgbClr val="FF0000"/>
                </a:solidFill>
              </a:rPr>
              <a:t>EdUHK Library Barcode (starting with 31995…) </a:t>
            </a:r>
            <a:r>
              <a:rPr lang="en-GB" sz="2000" dirty="0"/>
              <a:t>instead of ISBN Barcode</a:t>
            </a:r>
            <a:endParaRPr lang="en-US" sz="20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8A8BCA0-0CF0-49ED-B32B-6FE6D96806D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964" y="1408648"/>
            <a:ext cx="4489807" cy="4770419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E82EF1E4-9B85-4FD8-B95F-E3954742668C}"/>
              </a:ext>
            </a:extLst>
          </p:cNvPr>
          <p:cNvGrpSpPr/>
          <p:nvPr/>
        </p:nvGrpSpPr>
        <p:grpSpPr>
          <a:xfrm>
            <a:off x="6305122" y="5694750"/>
            <a:ext cx="1877524" cy="661600"/>
            <a:chOff x="5960380" y="5608817"/>
            <a:chExt cx="1877524" cy="66160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5829550C-DD83-4509-B5E2-BE2C24B664CC}"/>
                </a:ext>
              </a:extLst>
            </p:cNvPr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5960380" y="5700166"/>
              <a:ext cx="1546724" cy="478901"/>
            </a:xfrm>
            <a:prstGeom prst="rect">
              <a:avLst/>
            </a:prstGeom>
            <a:effectLst>
              <a:outerShdw blurRad="546100" dist="38100" dir="5400000" sx="106000" sy="106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" name="Graphic 5" descr="Checkmark">
              <a:extLst>
                <a:ext uri="{FF2B5EF4-FFF2-40B4-BE49-F238E27FC236}">
                  <a16:creationId xmlns:a16="http://schemas.microsoft.com/office/drawing/2014/main" id="{62257E06-77CA-4935-87DC-5B9F39005C3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176304" y="5608817"/>
              <a:ext cx="661600" cy="661600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49582D12-E4A4-41B4-B955-C589EFB9268D}"/>
              </a:ext>
            </a:extLst>
          </p:cNvPr>
          <p:cNvGrpSpPr/>
          <p:nvPr/>
        </p:nvGrpSpPr>
        <p:grpSpPr>
          <a:xfrm>
            <a:off x="8444890" y="5236456"/>
            <a:ext cx="1134747" cy="1180718"/>
            <a:chOff x="8097071" y="4996137"/>
            <a:chExt cx="1134747" cy="1180718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F7FD59DD-F897-4531-AFDD-2B3052528555}"/>
                </a:ext>
              </a:extLst>
            </p:cNvPr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070146" y="5146995"/>
              <a:ext cx="1056785" cy="1002935"/>
            </a:xfrm>
            <a:prstGeom prst="rect">
              <a:avLst/>
            </a:prstGeom>
            <a:effectLst>
              <a:outerShdw blurRad="520700" dist="38100" algn="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2" name="Graphic 11" descr="Checkmark">
              <a:extLst>
                <a:ext uri="{FF2B5EF4-FFF2-40B4-BE49-F238E27FC236}">
                  <a16:creationId xmlns:a16="http://schemas.microsoft.com/office/drawing/2014/main" id="{FA85BB53-FBFC-43DC-8126-2D267020BBC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8570218" y="4996137"/>
              <a:ext cx="661600" cy="661600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4FD9536-CAB1-4478-87E5-B7B0CDB0A417}"/>
              </a:ext>
            </a:extLst>
          </p:cNvPr>
          <p:cNvGrpSpPr/>
          <p:nvPr/>
        </p:nvGrpSpPr>
        <p:grpSpPr>
          <a:xfrm>
            <a:off x="9982200" y="5318530"/>
            <a:ext cx="1606083" cy="1184577"/>
            <a:chOff x="9982200" y="5171773"/>
            <a:chExt cx="1606083" cy="1184577"/>
          </a:xfrm>
        </p:grpSpPr>
        <p:pic>
          <p:nvPicPr>
            <p:cNvPr id="13" name="Picture 100">
              <a:extLst>
                <a:ext uri="{FF2B5EF4-FFF2-40B4-BE49-F238E27FC236}">
                  <a16:creationId xmlns:a16="http://schemas.microsoft.com/office/drawing/2014/main" id="{8E016E1F-9AF8-4B50-8D8E-FF54D534584E}"/>
                </a:ext>
              </a:extLst>
            </p:cNvPr>
            <p:cNvPicPr>
              <a:picLocks noChangeArrowheads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982200" y="5171773"/>
              <a:ext cx="1300089" cy="1056786"/>
            </a:xfrm>
            <a:prstGeom prst="roundRect">
              <a:avLst>
                <a:gd name="adj" fmla="val 792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</p:pic>
        <p:pic>
          <p:nvPicPr>
            <p:cNvPr id="16" name="Graphic 15" descr="Close">
              <a:extLst>
                <a:ext uri="{FF2B5EF4-FFF2-40B4-BE49-F238E27FC236}">
                  <a16:creationId xmlns:a16="http://schemas.microsoft.com/office/drawing/2014/main" id="{A05C026A-E5E3-48EE-AF3A-22E9B4D92E2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0673883" y="5441950"/>
              <a:ext cx="914400" cy="914400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B6B6659B-2127-EF65-2744-66F1A4109D29}"/>
              </a:ext>
            </a:extLst>
          </p:cNvPr>
          <p:cNvSpPr txBox="1"/>
          <p:nvPr/>
        </p:nvSpPr>
        <p:spPr>
          <a:xfrm>
            <a:off x="607270" y="510859"/>
            <a:ext cx="2210576" cy="313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altLang="zh-TW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Noto Sans KR Black" panose="020B0200000000000000" pitchFamily="34" charset="-128"/>
                <a:cs typeface="Tahoma" panose="020B0604030504040204" pitchFamily="34" charset="0"/>
              </a:rPr>
              <a:t>OTHER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Noto Sans KR Black" panose="020B0200000000000000" pitchFamily="34" charset="-128"/>
                <a:cs typeface="Tahoma" panose="020B0604030504040204" pitchFamily="34" charset="0"/>
              </a:rPr>
              <a:t>INFORMATION</a:t>
            </a:r>
          </a:p>
        </p:txBody>
      </p:sp>
      <p:sp>
        <p:nvSpPr>
          <p:cNvPr id="15" name="Text Box 14">
            <a:extLst>
              <a:ext uri="{FF2B5EF4-FFF2-40B4-BE49-F238E27FC236}">
                <a16:creationId xmlns:a16="http://schemas.microsoft.com/office/drawing/2014/main" id="{521BA81B-7009-1C3C-7A67-F179385D70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381" y="684826"/>
            <a:ext cx="5334219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Bold" panose="020B0502040204020203" pitchFamily="34" charset="0"/>
                <a:ea typeface="Noto Sans KR Black" panose="020B0200000000000000" pitchFamily="34" charset="-128"/>
                <a:cs typeface="Tahoma" panose="020B0604030504040204" pitchFamily="34" charset="0"/>
              </a:rPr>
              <a:t>Mobile Borrowing Service</a:t>
            </a:r>
          </a:p>
        </p:txBody>
      </p:sp>
    </p:spTree>
    <p:extLst>
      <p:ext uri="{BB962C8B-B14F-4D97-AF65-F5344CB8AC3E}">
        <p14:creationId xmlns:p14="http://schemas.microsoft.com/office/powerpoint/2010/main" val="937666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DFDC586-B07B-4E6D-A34D-CD638FB53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1D8CE8C-4BD1-499A-8B92-D8C2E70A696F}" type="slidenum">
              <a:rPr lang="en-US" smtClean="0"/>
              <a:t>53</a:t>
            </a:fld>
            <a:endParaRPr lang="en-US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5B1C44E0-9831-41F9-8B50-4698BD64248B}"/>
              </a:ext>
            </a:extLst>
          </p:cNvPr>
          <p:cNvSpPr/>
          <p:nvPr/>
        </p:nvSpPr>
        <p:spPr>
          <a:xfrm>
            <a:off x="769277" y="2140506"/>
            <a:ext cx="5015662" cy="257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en-US" dirty="0"/>
              <a:t>SMS Alert service (</a:t>
            </a:r>
            <a:r>
              <a:rPr lang="en-US" dirty="0">
                <a:hlinkClick r:id="rId2"/>
              </a:rPr>
              <a:t>https://sms.lib.eduhk.hk/</a:t>
            </a:r>
            <a:r>
              <a:rPr lang="en-US" dirty="0"/>
              <a:t>) is available to all EdUHK staff and students for</a:t>
            </a:r>
            <a:r>
              <a:rPr lang="en-US" dirty="0">
                <a:solidFill>
                  <a:srgbClr val="CD0000"/>
                </a:solidFill>
              </a:rPr>
              <a:t> </a:t>
            </a:r>
            <a:r>
              <a:rPr lang="en-US" i="1" dirty="0">
                <a:solidFill>
                  <a:srgbClr val="CD0000"/>
                </a:solidFill>
              </a:rPr>
              <a:t>free</a:t>
            </a:r>
          </a:p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en-US" dirty="0"/>
              <a:t>Register your HK phone number before using this service</a:t>
            </a:r>
            <a:endParaRPr lang="en-US" i="1" dirty="0">
              <a:solidFill>
                <a:srgbClr val="CD0000"/>
              </a:solidFill>
            </a:endParaRPr>
          </a:p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en-US" dirty="0"/>
              <a:t>Receive SMS alert when a borrowed item is due within 3 days, overdue, recalled or ready to pick up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08F3672-AC35-4E5F-AA89-78BF85487971}"/>
              </a:ext>
            </a:extLst>
          </p:cNvPr>
          <p:cNvSpPr/>
          <p:nvPr/>
        </p:nvSpPr>
        <p:spPr>
          <a:xfrm>
            <a:off x="629358" y="1459427"/>
            <a:ext cx="395167" cy="314325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12" name="AutoShape 2" descr="blob:https://web.whatsapp.com/0e51902e-02a5-4922-9407-8716dcb2b5ab">
            <a:extLst>
              <a:ext uri="{FF2B5EF4-FFF2-40B4-BE49-F238E27FC236}">
                <a16:creationId xmlns:a16="http://schemas.microsoft.com/office/drawing/2014/main" id="{2EFE3736-5EDF-41AB-9FCC-9B0635F7C47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3FBC5A-B870-B5B9-528F-563E11C5573D}"/>
              </a:ext>
            </a:extLst>
          </p:cNvPr>
          <p:cNvSpPr txBox="1"/>
          <p:nvPr/>
        </p:nvSpPr>
        <p:spPr>
          <a:xfrm>
            <a:off x="607888" y="556584"/>
            <a:ext cx="2210576" cy="313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altLang="zh-TW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Noto Sans KR Black" panose="020B0200000000000000" pitchFamily="34" charset="-128"/>
                <a:cs typeface="Tahoma" panose="020B0604030504040204" pitchFamily="34" charset="0"/>
              </a:rPr>
              <a:t>Other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Noto Sans KR Black" panose="020B0200000000000000" pitchFamily="34" charset="-128"/>
                <a:cs typeface="Tahoma" panose="020B0604030504040204" pitchFamily="34" charset="0"/>
              </a:rPr>
              <a:t>Information</a:t>
            </a:r>
          </a:p>
        </p:txBody>
      </p:sp>
      <p:sp>
        <p:nvSpPr>
          <p:cNvPr id="6" name="Text Box 14">
            <a:extLst>
              <a:ext uri="{FF2B5EF4-FFF2-40B4-BE49-F238E27FC236}">
                <a16:creationId xmlns:a16="http://schemas.microsoft.com/office/drawing/2014/main" id="{D819D17A-71E9-08F0-016E-4D23587BAC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999" y="730551"/>
            <a:ext cx="5334219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Bold" panose="020B0502040204020203" pitchFamily="34" charset="0"/>
                <a:ea typeface="Noto Sans KR Black" panose="020B0200000000000000" pitchFamily="34" charset="-128"/>
                <a:cs typeface="Tahoma" panose="020B0604030504040204" pitchFamily="34" charset="0"/>
              </a:rPr>
              <a:t>Library SMS Alert Service</a:t>
            </a:r>
            <a:endParaRPr lang="zh-TW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Bahnschrift SemiBold" panose="020B0502040204020203" pitchFamily="34" charset="0"/>
              <a:ea typeface="Noto Sans KR Black" panose="020B0200000000000000" pitchFamily="34" charset="-128"/>
              <a:cs typeface="Tahoma" panose="020B060403050404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E563DD1-8046-2365-9052-FF736ECFCE20}"/>
              </a:ext>
            </a:extLst>
          </p:cNvPr>
          <p:cNvSpPr txBox="1"/>
          <p:nvPr/>
        </p:nvSpPr>
        <p:spPr>
          <a:xfrm>
            <a:off x="629358" y="1188769"/>
            <a:ext cx="60975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dirty="0"/>
              <a:t>圖書館短訊提示服務 </a:t>
            </a:r>
            <a:endParaRPr lang="en-US" dirty="0"/>
          </a:p>
        </p:txBody>
      </p:sp>
      <p:pic>
        <p:nvPicPr>
          <p:cNvPr id="7" name="Picture 6" descr="A hand holding a phone&#10;&#10;AI-generated content may be incorrect.">
            <a:extLst>
              <a:ext uri="{FF2B5EF4-FFF2-40B4-BE49-F238E27FC236}">
                <a16:creationId xmlns:a16="http://schemas.microsoft.com/office/drawing/2014/main" id="{456BBAC6-26D5-7539-8D19-03DA698CDDC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75"/>
          <a:stretch/>
        </p:blipFill>
        <p:spPr>
          <a:xfrm>
            <a:off x="7245350" y="556584"/>
            <a:ext cx="4946650" cy="6301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5509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1" name="Rectangle 21"/>
          <p:cNvSpPr>
            <a:spLocks noChangeArrowheads="1"/>
          </p:cNvSpPr>
          <p:nvPr/>
        </p:nvSpPr>
        <p:spPr bwMode="auto">
          <a:xfrm>
            <a:off x="2209800" y="30924"/>
            <a:ext cx="77724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32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Tahoma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D8CE8C-4BD1-499A-8B92-D8C2E70A69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2AE11E0-7121-A181-FF01-BC5C4B1CB00B}"/>
              </a:ext>
            </a:extLst>
          </p:cNvPr>
          <p:cNvSpPr txBox="1"/>
          <p:nvPr/>
        </p:nvSpPr>
        <p:spPr>
          <a:xfrm>
            <a:off x="655638" y="477011"/>
            <a:ext cx="2210576" cy="313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altLang="zh-TW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Noto Sans KR Black" panose="020B0200000000000000" pitchFamily="34" charset="-128"/>
                <a:cs typeface="Tahoma" panose="020B0604030504040204" pitchFamily="34" charset="0"/>
              </a:rPr>
              <a:t>Other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Noto Sans KR Black" panose="020B0200000000000000" pitchFamily="34" charset="-128"/>
                <a:cs typeface="Tahoma" panose="020B0604030504040204" pitchFamily="34" charset="0"/>
              </a:rPr>
              <a:t>Information</a:t>
            </a:r>
          </a:p>
        </p:txBody>
      </p:sp>
      <p:sp>
        <p:nvSpPr>
          <p:cNvPr id="9" name="Text Box 14">
            <a:extLst>
              <a:ext uri="{FF2B5EF4-FFF2-40B4-BE49-F238E27FC236}">
                <a16:creationId xmlns:a16="http://schemas.microsoft.com/office/drawing/2014/main" id="{8ABBFABA-3775-6ECD-A192-7ADF762E91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247" y="659423"/>
            <a:ext cx="5334219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Bold" panose="020B0502040204020203" pitchFamily="34" charset="0"/>
                <a:ea typeface="Noto Sans KR Black" panose="020B0200000000000000" pitchFamily="34" charset="-128"/>
                <a:cs typeface="Tahoma" panose="020B0604030504040204" pitchFamily="34" charset="0"/>
              </a:rPr>
              <a:t>Library Regulations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994A4B0-26B6-03A2-6191-5B383FF1A2DB}"/>
              </a:ext>
            </a:extLst>
          </p:cNvPr>
          <p:cNvSpPr/>
          <p:nvPr/>
        </p:nvSpPr>
        <p:spPr>
          <a:xfrm>
            <a:off x="7642808" y="457961"/>
            <a:ext cx="4215818" cy="9993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Can be found on Library website:</a:t>
            </a:r>
            <a:b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hlinkClick r:id="rId3"/>
              </a:rPr>
              <a:t>https://www.lib.eduhk.hk/about/policies-regulations/regulations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6" name="Picture 5" descr="A person and person looking at each other&#10;&#10;AI-generated content may be incorrect.">
            <a:extLst>
              <a:ext uri="{FF2B5EF4-FFF2-40B4-BE49-F238E27FC236}">
                <a16:creationId xmlns:a16="http://schemas.microsoft.com/office/drawing/2014/main" id="{F7219B77-D974-5A02-1609-11054A796BB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0" t="1322" r="6247" b="8665"/>
          <a:stretch/>
        </p:blipFill>
        <p:spPr>
          <a:xfrm>
            <a:off x="7423366" y="1671065"/>
            <a:ext cx="2931976" cy="4409695"/>
          </a:xfrm>
          <a:prstGeom prst="rect">
            <a:avLst/>
          </a:prstGeom>
        </p:spPr>
      </p:pic>
      <p:pic>
        <p:nvPicPr>
          <p:cNvPr id="21" name="Picture 20" descr="A person standing in a building&#10;&#10;AI-generated content may be incorrect.">
            <a:extLst>
              <a:ext uri="{FF2B5EF4-FFF2-40B4-BE49-F238E27FC236}">
                <a16:creationId xmlns:a16="http://schemas.microsoft.com/office/drawing/2014/main" id="{00A0ABA1-7BD6-A521-3BD4-29FC9B9120A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424" y="1682496"/>
            <a:ext cx="2932176" cy="4398264"/>
          </a:xfrm>
          <a:prstGeom prst="rect">
            <a:avLst/>
          </a:prstGeom>
        </p:spPr>
      </p:pic>
      <p:pic>
        <p:nvPicPr>
          <p:cNvPr id="10" name="Picture 9" descr="A group of people standing in a room&#10;&#10;AI-generated content may be incorrect.">
            <a:extLst>
              <a:ext uri="{FF2B5EF4-FFF2-40B4-BE49-F238E27FC236}">
                <a16:creationId xmlns:a16="http://schemas.microsoft.com/office/drawing/2014/main" id="{B69FD270-54A2-42F8-DDBA-A31A5E20B63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080" y="1682496"/>
            <a:ext cx="2932176" cy="439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3712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D8CE8C-4BD1-499A-8B92-D8C2E70A69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7397" y="2191924"/>
            <a:ext cx="5489401" cy="2697843"/>
          </a:xfrm>
          <a:prstGeom prst="rect">
            <a:avLst/>
          </a:prstGeom>
        </p:spPr>
      </p:pic>
      <p:pic>
        <p:nvPicPr>
          <p:cNvPr id="12" name="Picture 11">
            <a:hlinkClick r:id="rId5"/>
            <a:extLst>
              <a:ext uri="{FF2B5EF4-FFF2-40B4-BE49-F238E27FC236}">
                <a16:creationId xmlns:a16="http://schemas.microsoft.com/office/drawing/2014/main" id="{6CFA6A3B-07AA-4852-AD06-2FE468491BA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93367" y="1732461"/>
            <a:ext cx="2982338" cy="421829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39BCF07-1EF8-EE05-D954-CCC273C1157A}"/>
              </a:ext>
            </a:extLst>
          </p:cNvPr>
          <p:cNvSpPr txBox="1"/>
          <p:nvPr/>
        </p:nvSpPr>
        <p:spPr>
          <a:xfrm>
            <a:off x="695325" y="506379"/>
            <a:ext cx="2210576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Noto Sans KR Black" panose="020B0200000000000000" pitchFamily="34" charset="-128"/>
                <a:cs typeface="Tahoma" panose="020B0604030504040204" pitchFamily="34" charset="0"/>
              </a:rPr>
              <a:t>OTHER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Noto Sans KR Black" panose="020B0200000000000000" pitchFamily="34" charset="-128"/>
                <a:cs typeface="Tahoma" panose="020B0604030504040204" pitchFamily="34" charset="0"/>
              </a:rPr>
              <a:t>INFORMATION</a:t>
            </a:r>
          </a:p>
        </p:txBody>
      </p:sp>
      <p:sp>
        <p:nvSpPr>
          <p:cNvPr id="9" name="Text Box 14">
            <a:extLst>
              <a:ext uri="{FF2B5EF4-FFF2-40B4-BE49-F238E27FC236}">
                <a16:creationId xmlns:a16="http://schemas.microsoft.com/office/drawing/2014/main" id="{4EABC6DE-7B5F-9D8C-DA7C-D39326EC65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268" y="686835"/>
            <a:ext cx="10160258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Bold" panose="020B0502040204020203" pitchFamily="34" charset="0"/>
                <a:ea typeface="Noto Sans KR Black" panose="020B0200000000000000" pitchFamily="34" charset="-128"/>
                <a:cs typeface="Tahoma" panose="020B0604030504040204" pitchFamily="34" charset="0"/>
              </a:rPr>
              <a:t>Library Handbook &amp; Library VR Tour</a:t>
            </a:r>
          </a:p>
        </p:txBody>
      </p:sp>
    </p:spTree>
    <p:extLst>
      <p:ext uri="{BB962C8B-B14F-4D97-AF65-F5344CB8AC3E}">
        <p14:creationId xmlns:p14="http://schemas.microsoft.com/office/powerpoint/2010/main" val="6788170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7B61444-0A1B-4C28-822B-50C121EC75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442" y="958190"/>
            <a:ext cx="10788358" cy="5107652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02D050F-87A2-485F-8CFD-34AA135B1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8CE8C-4BD1-499A-8B92-D8C2E70A696F}" type="slidenum">
              <a:rPr lang="en-US" smtClean="0"/>
              <a:t>56</a:t>
            </a:fld>
            <a:endParaRPr lang="en-US" dirty="0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CCC0B04-1CC2-42A4-8BB2-D4992321E696}"/>
              </a:ext>
            </a:extLst>
          </p:cNvPr>
          <p:cNvGrpSpPr/>
          <p:nvPr/>
        </p:nvGrpSpPr>
        <p:grpSpPr>
          <a:xfrm>
            <a:off x="1139731" y="2347019"/>
            <a:ext cx="9274269" cy="4240870"/>
            <a:chOff x="-1097520" y="3870074"/>
            <a:chExt cx="9274269" cy="424087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27BE0083-424C-4EC0-B55C-51771A8DAB23}"/>
                </a:ext>
              </a:extLst>
            </p:cNvPr>
            <p:cNvGrpSpPr/>
            <p:nvPr/>
          </p:nvGrpSpPr>
          <p:grpSpPr>
            <a:xfrm>
              <a:off x="-1097520" y="3870074"/>
              <a:ext cx="9274269" cy="4240870"/>
              <a:chOff x="1497776" y="2175130"/>
              <a:chExt cx="8901324" cy="3814771"/>
            </a:xfrm>
          </p:grpSpPr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488C1420-9D51-476F-9DF8-AB71197861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1497776" y="2175130"/>
                <a:ext cx="8901324" cy="3814771"/>
              </a:xfrm>
              <a:prstGeom prst="rect">
                <a:avLst/>
              </a:prstGeo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FE5F0AA2-28BA-4EA7-A745-6E60A0EEE5C3}"/>
                  </a:ext>
                </a:extLst>
              </p:cNvPr>
              <p:cNvSpPr/>
              <p:nvPr/>
            </p:nvSpPr>
            <p:spPr>
              <a:xfrm>
                <a:off x="1640998" y="3973342"/>
                <a:ext cx="1449599" cy="228600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2948AABD-C03C-4F37-A6F8-E532CB5A9834}"/>
                </a:ext>
              </a:extLst>
            </p:cNvPr>
            <p:cNvGrpSpPr/>
            <p:nvPr/>
          </p:nvGrpSpPr>
          <p:grpSpPr>
            <a:xfrm>
              <a:off x="332593" y="5334015"/>
              <a:ext cx="5760560" cy="1491444"/>
              <a:chOff x="2738606" y="3455926"/>
              <a:chExt cx="5760560" cy="1491444"/>
            </a:xfrm>
          </p:grpSpPr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E95ED977-73F3-4AC4-96D1-4CC0755915C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935902" y="3712321"/>
                <a:ext cx="4563264" cy="1235049"/>
              </a:xfrm>
              <a:prstGeom prst="rect">
                <a:avLst/>
              </a:prstGeom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  <a:effectLst>
                <a:glow rad="63500">
                  <a:schemeClr val="accent5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25" name="Arrow: Curved Down 24">
                <a:extLst>
                  <a:ext uri="{FF2B5EF4-FFF2-40B4-BE49-F238E27FC236}">
                    <a16:creationId xmlns:a16="http://schemas.microsoft.com/office/drawing/2014/main" id="{92D9BDC5-0AEB-4C73-844C-1ACE519AEE34}"/>
                  </a:ext>
                </a:extLst>
              </p:cNvPr>
              <p:cNvSpPr/>
              <p:nvPr/>
            </p:nvSpPr>
            <p:spPr>
              <a:xfrm rot="20495910">
                <a:off x="2738606" y="3455926"/>
                <a:ext cx="1444789" cy="445542"/>
              </a:xfrm>
              <a:prstGeom prst="curvedDownArrow">
                <a:avLst>
                  <a:gd name="adj1" fmla="val 25000"/>
                  <a:gd name="adj2" fmla="val 50000"/>
                  <a:gd name="adj3" fmla="val 35294"/>
                </a:avLst>
              </a:prstGeom>
              <a:solidFill>
                <a:srgbClr val="FFC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6D7267E6-2014-44A6-AA49-F839957869E0}"/>
              </a:ext>
            </a:extLst>
          </p:cNvPr>
          <p:cNvGrpSpPr/>
          <p:nvPr/>
        </p:nvGrpSpPr>
        <p:grpSpPr>
          <a:xfrm>
            <a:off x="4778042" y="1293115"/>
            <a:ext cx="1403790" cy="833519"/>
            <a:chOff x="4753394" y="1054060"/>
            <a:chExt cx="1403790" cy="833519"/>
          </a:xfrm>
        </p:grpSpPr>
        <p:sp>
          <p:nvSpPr>
            <p:cNvPr id="7" name="Arrow: Down 6">
              <a:extLst>
                <a:ext uri="{FF2B5EF4-FFF2-40B4-BE49-F238E27FC236}">
                  <a16:creationId xmlns:a16="http://schemas.microsoft.com/office/drawing/2014/main" id="{3778EA49-B747-4969-98FB-AF6AAC2C8E87}"/>
                </a:ext>
              </a:extLst>
            </p:cNvPr>
            <p:cNvSpPr/>
            <p:nvPr/>
          </p:nvSpPr>
          <p:spPr>
            <a:xfrm>
              <a:off x="5095147" y="1054060"/>
              <a:ext cx="720285" cy="499700"/>
            </a:xfrm>
            <a:prstGeom prst="downArrow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AD65F350-9699-4B8D-99DF-D565442DCDD4}"/>
                </a:ext>
              </a:extLst>
            </p:cNvPr>
            <p:cNvSpPr/>
            <p:nvPr/>
          </p:nvSpPr>
          <p:spPr>
            <a:xfrm>
              <a:off x="4753394" y="1534806"/>
              <a:ext cx="1403790" cy="352773"/>
            </a:xfrm>
            <a:prstGeom prst="ellipse">
              <a:avLst/>
            </a:prstGeom>
            <a:noFill/>
            <a:ln>
              <a:solidFill>
                <a:srgbClr val="5DD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2AF5B7A2-AB85-E4A8-727F-E7369050B863}"/>
              </a:ext>
            </a:extLst>
          </p:cNvPr>
          <p:cNvSpPr txBox="1"/>
          <p:nvPr/>
        </p:nvSpPr>
        <p:spPr>
          <a:xfrm>
            <a:off x="606468" y="432059"/>
            <a:ext cx="2210576" cy="313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altLang="zh-TW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Noto Sans KR Black" panose="020B0200000000000000" pitchFamily="34" charset="-128"/>
                <a:cs typeface="Tahoma" panose="020B0604030504040204" pitchFamily="34" charset="0"/>
              </a:rPr>
              <a:t>OTHER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Noto Sans KR Black" panose="020B0200000000000000" pitchFamily="34" charset="-128"/>
                <a:cs typeface="Tahoma" panose="020B0604030504040204" pitchFamily="34" charset="0"/>
              </a:rPr>
              <a:t>INFORMATION</a:t>
            </a:r>
          </a:p>
        </p:txBody>
      </p:sp>
      <p:sp>
        <p:nvSpPr>
          <p:cNvPr id="8" name="Text Box 14">
            <a:extLst>
              <a:ext uri="{FF2B5EF4-FFF2-40B4-BE49-F238E27FC236}">
                <a16:creationId xmlns:a16="http://schemas.microsoft.com/office/drawing/2014/main" id="{5537A3A8-0BA3-D52F-9F49-2D8CB47D96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6468" y="567743"/>
            <a:ext cx="7470930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Bold" panose="020B0502040204020203" pitchFamily="34" charset="0"/>
                <a:ea typeface="Noto Sans KR Black" panose="020B0200000000000000" pitchFamily="34" charset="-128"/>
                <a:cs typeface="Tahoma" panose="020B0604030504040204" pitchFamily="34" charset="0"/>
              </a:rPr>
              <a:t>Download This PowerPoint</a:t>
            </a:r>
          </a:p>
        </p:txBody>
      </p:sp>
    </p:spTree>
    <p:extLst>
      <p:ext uri="{BB962C8B-B14F-4D97-AF65-F5344CB8AC3E}">
        <p14:creationId xmlns:p14="http://schemas.microsoft.com/office/powerpoint/2010/main" val="7359350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4BA64EA-41A2-7700-D24F-043AB74681F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525" b="7036"/>
          <a:stretch/>
        </p:blipFill>
        <p:spPr>
          <a:xfrm>
            <a:off x="7450955" y="1"/>
            <a:ext cx="4741045" cy="685800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266605-861F-F6B0-9F2A-810C78731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8CE8C-4BD1-499A-8B92-D8C2E70A696F}" type="slidenum">
              <a:rPr lang="en-US" smtClean="0"/>
              <a:t>57</a:t>
            </a:fld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F791CD4-8539-F62B-B810-902445A3754B}"/>
              </a:ext>
            </a:extLst>
          </p:cNvPr>
          <p:cNvSpPr txBox="1"/>
          <p:nvPr/>
        </p:nvSpPr>
        <p:spPr>
          <a:xfrm>
            <a:off x="1808634" y="1974546"/>
            <a:ext cx="60975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dirty="0">
                <a:latin typeface="+mj-lt"/>
              </a:rPr>
              <a:t>Ask your Librarian @ </a:t>
            </a:r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7F3E420-E2B6-556B-7A38-4BA1672A7FC0}"/>
              </a:ext>
            </a:extLst>
          </p:cNvPr>
          <p:cNvGrpSpPr/>
          <p:nvPr/>
        </p:nvGrpSpPr>
        <p:grpSpPr>
          <a:xfrm>
            <a:off x="1197910" y="0"/>
            <a:ext cx="5547961" cy="6858000"/>
            <a:chOff x="1197910" y="0"/>
            <a:chExt cx="5547961" cy="685800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CFF825A6-AD50-1456-428D-935D744588F8}"/>
                </a:ext>
              </a:extLst>
            </p:cNvPr>
            <p:cNvGrpSpPr/>
            <p:nvPr/>
          </p:nvGrpSpPr>
          <p:grpSpPr>
            <a:xfrm>
              <a:off x="1197910" y="0"/>
              <a:ext cx="5547961" cy="6858000"/>
              <a:chOff x="1197910" y="0"/>
              <a:chExt cx="5547961" cy="6858000"/>
            </a:xfrm>
          </p:grpSpPr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BF7D4B48-15D3-0DAC-FE0E-94908B2519BB}"/>
                  </a:ext>
                </a:extLst>
              </p:cNvPr>
              <p:cNvGrpSpPr/>
              <p:nvPr/>
            </p:nvGrpSpPr>
            <p:grpSpPr>
              <a:xfrm>
                <a:off x="1197910" y="0"/>
                <a:ext cx="5547961" cy="6858000"/>
                <a:chOff x="1197910" y="0"/>
                <a:chExt cx="5547961" cy="6858000"/>
              </a:xfrm>
            </p:grpSpPr>
            <p:sp>
              <p:nvSpPr>
                <p:cNvPr id="10" name="Rectangle 9">
                  <a:extLst>
                    <a:ext uri="{FF2B5EF4-FFF2-40B4-BE49-F238E27FC236}">
                      <a16:creationId xmlns:a16="http://schemas.microsoft.com/office/drawing/2014/main" id="{9EF205B8-8E3F-97B3-B1B9-5BA6A1CD1C4D}"/>
                    </a:ext>
                  </a:extLst>
                </p:cNvPr>
                <p:cNvSpPr/>
                <p:nvPr/>
              </p:nvSpPr>
              <p:spPr>
                <a:xfrm>
                  <a:off x="1197910" y="0"/>
                  <a:ext cx="5080000" cy="6858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12" name="Picture 11" descr="A black background with a black square&#10;&#10;AI-generated content may be incorrect.">
                  <a:extLst>
                    <a:ext uri="{FF2B5EF4-FFF2-40B4-BE49-F238E27FC236}">
                      <a16:creationId xmlns:a16="http://schemas.microsoft.com/office/drawing/2014/main" id="{D02DB17D-EB83-72D8-7CD6-7209D5E6327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screen">
                  <a:grayscl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906800" y="3602424"/>
                  <a:ext cx="256048" cy="256048"/>
                </a:xfrm>
                <a:prstGeom prst="rect">
                  <a:avLst/>
                </a:prstGeom>
              </p:spPr>
            </p:pic>
            <p:pic>
              <p:nvPicPr>
                <p:cNvPr id="14" name="Picture 13" descr="A black background with a black square&#10;&#10;AI-generated content may be incorrect.">
                  <a:extLst>
                    <a:ext uri="{FF2B5EF4-FFF2-40B4-BE49-F238E27FC236}">
                      <a16:creationId xmlns:a16="http://schemas.microsoft.com/office/drawing/2014/main" id="{D7D75D82-8CB8-692D-9C6F-7B99C7FF9F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screen">
                  <a:grayscl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906800" y="3964870"/>
                  <a:ext cx="256048" cy="256048"/>
                </a:xfrm>
                <a:prstGeom prst="rect">
                  <a:avLst/>
                </a:prstGeom>
              </p:spPr>
            </p:pic>
            <p:pic>
              <p:nvPicPr>
                <p:cNvPr id="16" name="Picture 15" descr="A black background with a black square&#10;&#10;AI-generated content may be incorrect.">
                  <a:extLst>
                    <a:ext uri="{FF2B5EF4-FFF2-40B4-BE49-F238E27FC236}">
                      <a16:creationId xmlns:a16="http://schemas.microsoft.com/office/drawing/2014/main" id="{E6368BCE-DDA9-B41D-F2D3-A8CAAB527B7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 cstate="screen">
                  <a:grayscl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93235" y="3239978"/>
                  <a:ext cx="256048" cy="256048"/>
                </a:xfrm>
                <a:prstGeom prst="rect">
                  <a:avLst/>
                </a:prstGeom>
              </p:spPr>
            </p:pic>
            <p:pic>
              <p:nvPicPr>
                <p:cNvPr id="18" name="Picture 17" descr="A black background with a black square&#10;&#10;AI-generated content may be incorrect.">
                  <a:extLst>
                    <a:ext uri="{FF2B5EF4-FFF2-40B4-BE49-F238E27FC236}">
                      <a16:creationId xmlns:a16="http://schemas.microsoft.com/office/drawing/2014/main" id="{13206EB1-BE2E-3108-DBEA-792F27DD218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 cstate="screen">
                  <a:grayscl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88512" y="4268172"/>
                  <a:ext cx="351768" cy="351768"/>
                </a:xfrm>
                <a:prstGeom prst="rect">
                  <a:avLst/>
                </a:prstGeom>
              </p:spPr>
            </p:pic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CC66AA03-755D-B6E3-CC97-F29BA9C57EA6}"/>
                    </a:ext>
                  </a:extLst>
                </p:cNvPr>
                <p:cNvSpPr txBox="1"/>
                <p:nvPr/>
              </p:nvSpPr>
              <p:spPr>
                <a:xfrm>
                  <a:off x="2480891" y="3035825"/>
                  <a:ext cx="1213285" cy="48026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marR="0" lvl="0" indent="0" defTabSz="914400" rtl="0" eaLnBrk="1" fontAlgn="auto" latinLnBrk="0" hangingPunct="1">
                    <a:lnSpc>
                      <a:spcPts val="34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 typeface="Wingdings" panose="05000000000000000000" pitchFamily="2" charset="2"/>
                    <a:buNone/>
                    <a:tabLst/>
                    <a:defRPr/>
                  </a:pPr>
                  <a:r>
                    <a:rPr lang="en-US" altLang="zh-TW" sz="1800" dirty="0">
                      <a:latin typeface="+mj-lt"/>
                    </a:rPr>
                    <a:t>2948 6653</a:t>
                  </a:r>
                </a:p>
              </p:txBody>
            </p:sp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56873F16-1C29-B897-0309-8D89F35A47C3}"/>
                    </a:ext>
                  </a:extLst>
                </p:cNvPr>
                <p:cNvSpPr txBox="1"/>
                <p:nvPr/>
              </p:nvSpPr>
              <p:spPr>
                <a:xfrm>
                  <a:off x="2499481" y="3779197"/>
                  <a:ext cx="4246390" cy="48026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marR="0" lvl="0" indent="0" defTabSz="914400" rtl="0" eaLnBrk="1" fontAlgn="auto" latinLnBrk="0" hangingPunct="1">
                    <a:lnSpc>
                      <a:spcPts val="34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 typeface="Wingdings" panose="05000000000000000000" pitchFamily="2" charset="2"/>
                    <a:buNone/>
                    <a:tabLst/>
                    <a:defRPr/>
                  </a:pPr>
                  <a:r>
                    <a:rPr lang="en-US" altLang="zh-TW" sz="1800" dirty="0">
                      <a:latin typeface="+mj-lt"/>
                    </a:rPr>
                    <a:t>9514 9655 (Mon-Fri, 9am-5pm)</a:t>
                  </a:r>
                </a:p>
              </p:txBody>
            </p:sp>
            <p:sp>
              <p:nvSpPr>
                <p:cNvPr id="29" name="Text Box 5">
                  <a:extLst>
                    <a:ext uri="{FF2B5EF4-FFF2-40B4-BE49-F238E27FC236}">
                      <a16:creationId xmlns:a16="http://schemas.microsoft.com/office/drawing/2014/main" id="{9F971308-0403-C347-4830-B70BC317F2B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808634" y="2181812"/>
                  <a:ext cx="3758076" cy="5232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>
                    <a:spcBef>
                      <a:spcPct val="50000"/>
                    </a:spcBef>
                    <a:defRPr/>
                  </a:pPr>
                  <a:r>
                    <a:rPr lang="en-US" altLang="zh-TW" sz="2800" b="1" dirty="0">
                      <a:latin typeface="+mj-lt"/>
                    </a:rPr>
                    <a:t>Enquiries Counter</a:t>
                  </a:r>
                </a:p>
              </p:txBody>
            </p:sp>
            <p:pic>
              <p:nvPicPr>
                <p:cNvPr id="8" name="Picture 6" descr="EdUHK Library">
                  <a:extLst>
                    <a:ext uri="{FF2B5EF4-FFF2-40B4-BE49-F238E27FC236}">
                      <a16:creationId xmlns:a16="http://schemas.microsoft.com/office/drawing/2014/main" id="{400CF6C4-E008-DAE2-0D58-8D21F347E50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8" cstate="screen">
                  <a:extLst>
                    <a:ext uri="{BEBA8EAE-BF5A-486C-A8C5-ECC9F3942E4B}">
                      <a14:imgProps xmlns:a14="http://schemas.microsoft.com/office/drawing/2010/main">
                        <a14:imgLayer r:embed="rId9">
                          <a14:imgEffect>
                            <a14:brightnessContrast bright="-40000" contrast="-4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81500" y="5760841"/>
                  <a:ext cx="1792683" cy="39617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AE0DB39E-293E-1C0D-43A6-816EEF20920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0" cstate="screen">
                  <a:alphaModFix amt="70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731273" y="5569360"/>
                  <a:ext cx="1590675" cy="61120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F027F90-E625-AE89-2C53-ADDAA0237F38}"/>
                  </a:ext>
                </a:extLst>
              </p:cNvPr>
              <p:cNvSpPr txBox="1"/>
              <p:nvPr/>
            </p:nvSpPr>
            <p:spPr>
              <a:xfrm>
                <a:off x="2496131" y="3435113"/>
                <a:ext cx="1838125" cy="4802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defTabSz="914400" rtl="0" eaLnBrk="1" fontAlgn="auto" latinLnBrk="0" hangingPunct="1">
                  <a:lnSpc>
                    <a:spcPts val="34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None/>
                  <a:tabLst/>
                  <a:defRPr/>
                </a:pPr>
                <a:r>
                  <a:rPr lang="en-US" altLang="zh-TW" dirty="0">
                    <a:latin typeface="+mj-lt"/>
                  </a:rPr>
                  <a:t>libinfo@eduhk.hk</a:t>
                </a:r>
                <a:endParaRPr lang="en-US" altLang="zh-TW" sz="1800" dirty="0">
                  <a:latin typeface="+mj-lt"/>
                </a:endParaRP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74129A4-A532-D3C1-FEA1-6138689737EB}"/>
                </a:ext>
              </a:extLst>
            </p:cNvPr>
            <p:cNvSpPr txBox="1"/>
            <p:nvPr/>
          </p:nvSpPr>
          <p:spPr>
            <a:xfrm>
              <a:off x="2518376" y="4111402"/>
              <a:ext cx="3048334" cy="4802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ts val="34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lang="en-US" altLang="zh-TW" sz="1800" dirty="0">
                  <a:latin typeface="+mj-lt"/>
                </a:rPr>
                <a:t>https://app.lib.eduhk.hk/zoom</a:t>
              </a:r>
            </a:p>
          </p:txBody>
        </p:sp>
      </p:grpSp>
      <p:sp>
        <p:nvSpPr>
          <p:cNvPr id="30" name="Text Box 14">
            <a:extLst>
              <a:ext uri="{FF2B5EF4-FFF2-40B4-BE49-F238E27FC236}">
                <a16:creationId xmlns:a16="http://schemas.microsoft.com/office/drawing/2014/main" id="{09D7DC31-EB95-C622-8C76-083DC17F98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0139" y="338326"/>
            <a:ext cx="7470930" cy="9233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Impact" panose="020B0806030902050204" pitchFamily="34" charset="0"/>
                <a:ea typeface="Noto Sans KR Black" panose="020B0200000000000000" pitchFamily="34" charset="-128"/>
                <a:cs typeface="Tahoma" panose="020B0604030504040204" pitchFamily="34" charset="0"/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15486375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logo of a qr code&#10;&#10;AI-generated content may be incorrect.">
            <a:extLst>
              <a:ext uri="{FF2B5EF4-FFF2-40B4-BE49-F238E27FC236}">
                <a16:creationId xmlns:a16="http://schemas.microsoft.com/office/drawing/2014/main" id="{02616BA6-3A57-6F73-B048-7387799E960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9451" y="1783080"/>
            <a:ext cx="3156445" cy="3226485"/>
          </a:xfrm>
          <a:prstGeom prst="rect">
            <a:avLst/>
          </a:prstGeom>
        </p:spPr>
      </p:pic>
      <p:pic>
        <p:nvPicPr>
          <p:cNvPr id="6" name="Picture 5" descr="A close up of a card&#10;&#10;AI-generated content may be incorrect.">
            <a:extLst>
              <a:ext uri="{FF2B5EF4-FFF2-40B4-BE49-F238E27FC236}">
                <a16:creationId xmlns:a16="http://schemas.microsoft.com/office/drawing/2014/main" id="{DB52851C-9F8A-5A1F-FA58-35748001A3A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8165" y="1810512"/>
            <a:ext cx="3016459" cy="290965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3E48D4E-404B-FF98-5813-E5D9CDBE9C66}"/>
              </a:ext>
            </a:extLst>
          </p:cNvPr>
          <p:cNvSpPr txBox="1"/>
          <p:nvPr/>
        </p:nvSpPr>
        <p:spPr>
          <a:xfrm>
            <a:off x="695325" y="506379"/>
            <a:ext cx="2210576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Noto Sans KR Black" panose="020B0200000000000000" pitchFamily="34" charset="-128"/>
                <a:cs typeface="Tahoma" panose="020B0604030504040204" pitchFamily="34" charset="0"/>
              </a:rPr>
              <a:t>OTHER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Noto Sans KR Black" panose="020B0200000000000000" pitchFamily="34" charset="-128"/>
                <a:cs typeface="Tahoma" panose="020B0604030504040204" pitchFamily="34" charset="0"/>
              </a:rPr>
              <a:t>INFORMATION</a:t>
            </a:r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289A514B-99E5-D1E1-FCC9-CCED8AF346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268" y="686835"/>
            <a:ext cx="10160258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Bold" panose="020B0502040204020203" pitchFamily="34" charset="0"/>
                <a:ea typeface="Noto Sans KR Black" panose="020B0200000000000000" pitchFamily="34" charset="-128"/>
                <a:cs typeface="Tahoma" panose="020B0604030504040204" pitchFamily="34" charset="0"/>
              </a:rPr>
              <a:t>Follow Us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E8C1CC2-ABBC-FABD-0095-45D8DE20A038}"/>
              </a:ext>
            </a:extLst>
          </p:cNvPr>
          <p:cNvSpPr txBox="1"/>
          <p:nvPr/>
        </p:nvSpPr>
        <p:spPr>
          <a:xfrm>
            <a:off x="7077456" y="4718304"/>
            <a:ext cx="1915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b="1" dirty="0"/>
              <a:t>小紅書 </a:t>
            </a:r>
            <a:r>
              <a:rPr lang="en-US" altLang="zh-TW" b="1" dirty="0"/>
              <a:t>( </a:t>
            </a:r>
            <a:r>
              <a:rPr lang="en-US" altLang="zh-TW" b="1" dirty="0" err="1"/>
              <a:t>Rednote</a:t>
            </a:r>
            <a:r>
              <a:rPr lang="en-US" altLang="zh-TW" b="1" dirty="0"/>
              <a:t>)</a:t>
            </a:r>
            <a:endParaRPr lang="en-US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23E85B3-1A20-6B50-EF96-DD555235D001}"/>
              </a:ext>
            </a:extLst>
          </p:cNvPr>
          <p:cNvSpPr txBox="1"/>
          <p:nvPr/>
        </p:nvSpPr>
        <p:spPr>
          <a:xfrm>
            <a:off x="3876962" y="4724400"/>
            <a:ext cx="1136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b="1" dirty="0"/>
              <a:t>Instagram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586774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46BB6BD4-42ED-2466-7F77-78BC286BF717}"/>
              </a:ext>
            </a:extLst>
          </p:cNvPr>
          <p:cNvSpPr txBox="1"/>
          <p:nvPr/>
        </p:nvSpPr>
        <p:spPr>
          <a:xfrm>
            <a:off x="557946" y="2723546"/>
            <a:ext cx="541435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Bahnschrift SemiBold" panose="020B0502040204020203" pitchFamily="34" charset="0"/>
                <a:ea typeface="Noto Sans KR Black" panose="020B0200000000000000" pitchFamily="34" charset="-128"/>
              </a:rPr>
              <a:t>FACILITIES</a:t>
            </a:r>
            <a:endParaRPr lang="en-US" sz="6000" dirty="0">
              <a:solidFill>
                <a:schemeClr val="tx1">
                  <a:lumMod val="75000"/>
                  <a:lumOff val="25000"/>
                </a:schemeClr>
              </a:solidFill>
              <a:latin typeface="Bahnschrift SemiBold" panose="020B0502040204020203" pitchFamily="34" charset="0"/>
              <a:ea typeface="Noto Sans KR Black" panose="020B0200000000000000" pitchFamily="34" charset="-128"/>
              <a:cs typeface="Tahoma" panose="020B0604030504040204" pitchFamily="34" charset="0"/>
            </a:endParaRPr>
          </a:p>
        </p:txBody>
      </p:sp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id="{4FE603E6-D266-507F-F50D-7A6585FB0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8CE8C-4BD1-499A-8B92-D8C2E70A696F}" type="slidenum">
              <a:rPr lang="en-US" smtClean="0"/>
              <a:t>6</a:t>
            </a:fld>
            <a:endParaRPr lang="en-US" dirty="0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F04A5EA6-5599-A7F8-3E6A-2B8F57A463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9074" y="4073895"/>
            <a:ext cx="4750015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6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6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6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6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6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6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6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6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60405020304" pitchFamily="18" charset="0"/>
              </a:defRPr>
            </a:lvl9pPr>
          </a:lstStyle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en-US" sz="1400" dirty="0">
                <a:latin typeface="+mj-lt"/>
              </a:rPr>
              <a:t>The </a:t>
            </a:r>
            <a:r>
              <a:rPr lang="en-US" altLang="en-US" sz="1400" dirty="0" err="1">
                <a:latin typeface="+mj-lt"/>
              </a:rPr>
              <a:t>EdUHK</a:t>
            </a:r>
            <a:r>
              <a:rPr lang="en-US" altLang="en-US" sz="1400" dirty="0">
                <a:latin typeface="+mj-lt"/>
              </a:rPr>
              <a:t> Library provides various facilities including 24-hour study areas, group discussion rooms, media/VR studios, and STEM/Makerspace rooms. Users can access self-service options for borrowing, printing, and item returns, with accessible features such as barrier-free access and wheelchair-friendly equipment.</a:t>
            </a:r>
          </a:p>
        </p:txBody>
      </p:sp>
      <p:pic>
        <p:nvPicPr>
          <p:cNvPr id="7" name="Picture 6" descr="A pair of black headphones&#10;&#10;AI-generated content may be incorrect.">
            <a:extLst>
              <a:ext uri="{FF2B5EF4-FFF2-40B4-BE49-F238E27FC236}">
                <a16:creationId xmlns:a16="http://schemas.microsoft.com/office/drawing/2014/main" id="{D492336A-FF42-94A4-1C84-22356C17451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5486" y="0"/>
            <a:ext cx="3416295" cy="2301379"/>
          </a:xfrm>
          <a:prstGeom prst="rect">
            <a:avLst/>
          </a:prstGeom>
        </p:spPr>
      </p:pic>
      <p:pic>
        <p:nvPicPr>
          <p:cNvPr id="9" name="Picture 8" descr="A close up of a virtual reality goggles&#10;&#10;AI-generated content may be incorrect.">
            <a:extLst>
              <a:ext uri="{FF2B5EF4-FFF2-40B4-BE49-F238E27FC236}">
                <a16:creationId xmlns:a16="http://schemas.microsoft.com/office/drawing/2014/main" id="{589340F7-DEFD-4AC8-54FA-82B231C5226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68" b="24868"/>
          <a:stretch/>
        </p:blipFill>
        <p:spPr>
          <a:xfrm>
            <a:off x="9701393" y="0"/>
            <a:ext cx="2409645" cy="140610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AABA236-4109-A640-3ED8-B956837A910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214" r="14051"/>
          <a:stretch/>
        </p:blipFill>
        <p:spPr>
          <a:xfrm>
            <a:off x="6108192" y="1975104"/>
            <a:ext cx="5724144" cy="352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7841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id="{4FE603E6-D266-507F-F50D-7A6585FB0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8CE8C-4BD1-499A-8B92-D8C2E70A696F}" type="slidenum">
              <a:rPr lang="en-US" smtClean="0"/>
              <a:t>7</a:t>
            </a:fld>
            <a:endParaRPr lang="en-US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E5053564-AE68-43B8-D894-61C39A51CFBE}"/>
              </a:ext>
            </a:extLst>
          </p:cNvPr>
          <p:cNvSpPr txBox="1"/>
          <p:nvPr/>
        </p:nvSpPr>
        <p:spPr>
          <a:xfrm>
            <a:off x="596087" y="450930"/>
            <a:ext cx="4304746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Noto Sans KR Black" panose="020B0200000000000000" pitchFamily="34" charset="-128"/>
                <a:cs typeface="Tahoma" panose="020B0604030504040204" pitchFamily="34" charset="0"/>
              </a:rPr>
              <a:t>FACILITIES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EDCF74E-A953-C05F-9B21-DF2FBD3FA90C}"/>
              </a:ext>
            </a:extLst>
          </p:cNvPr>
          <p:cNvSpPr txBox="1"/>
          <p:nvPr/>
        </p:nvSpPr>
        <p:spPr>
          <a:xfrm>
            <a:off x="596087" y="734881"/>
            <a:ext cx="54946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Bold" panose="020B0502040204020203" pitchFamily="34" charset="0"/>
                <a:ea typeface="Noto Sans KR Black" panose="020B0200000000000000" pitchFamily="34" charset="-128"/>
                <a:cs typeface="Tahoma" panose="020B0604030504040204" pitchFamily="34" charset="0"/>
              </a:rPr>
              <a:t>G/F Ground Floor</a:t>
            </a:r>
            <a:endParaRPr 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Bahnschrift SemiBold" panose="020B0502040204020203" pitchFamily="34" charset="0"/>
              <a:ea typeface="Noto Sans KR Black" panose="020B0200000000000000" pitchFamily="34" charset="-128"/>
              <a:cs typeface="Tahoma" panose="020B0604030504040204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C1577C13-36DD-28DE-1F92-001A9C7952B0}"/>
              </a:ext>
            </a:extLst>
          </p:cNvPr>
          <p:cNvSpPr txBox="1"/>
          <p:nvPr/>
        </p:nvSpPr>
        <p:spPr>
          <a:xfrm>
            <a:off x="6337625" y="5362296"/>
            <a:ext cx="263978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Print-N-Go Stations</a:t>
            </a:r>
          </a:p>
        </p:txBody>
      </p:sp>
      <p:pic>
        <p:nvPicPr>
          <p:cNvPr id="6" name="Picture 5" descr="A room with several computers on a white table&#10;&#10;AI-generated content may be incorrect.">
            <a:extLst>
              <a:ext uri="{FF2B5EF4-FFF2-40B4-BE49-F238E27FC236}">
                <a16:creationId xmlns:a16="http://schemas.microsoft.com/office/drawing/2014/main" id="{19B7AEAA-4235-8451-4094-11A8F9CBC82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05825" y="1786066"/>
            <a:ext cx="3593189" cy="357987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786E706-6F87-773B-838C-27020CCE0D59}"/>
              </a:ext>
            </a:extLst>
          </p:cNvPr>
          <p:cNvSpPr txBox="1"/>
          <p:nvPr/>
        </p:nvSpPr>
        <p:spPr>
          <a:xfrm>
            <a:off x="6337625" y="5648120"/>
            <a:ext cx="330745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lvl="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zh-TW" sz="1400" dirty="0">
                <a:latin typeface="+mj-lt"/>
              </a:rPr>
              <a:t>OCIO Print Quota System </a:t>
            </a:r>
            <a:endParaRPr lang="zh-TW" altLang="en-US" sz="1400" dirty="0">
              <a:latin typeface="+mj-lt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FFB92CD-B58A-75E6-CE7A-3BE34190E60B}"/>
              </a:ext>
            </a:extLst>
          </p:cNvPr>
          <p:cNvGrpSpPr/>
          <p:nvPr/>
        </p:nvGrpSpPr>
        <p:grpSpPr>
          <a:xfrm>
            <a:off x="3394763" y="1786066"/>
            <a:ext cx="3331934" cy="4178975"/>
            <a:chOff x="8673904" y="1672538"/>
            <a:chExt cx="3331934" cy="4178975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BAAB5F6D-B59D-5C1A-4607-0FCBB42A3BD0}"/>
                </a:ext>
              </a:extLst>
            </p:cNvPr>
            <p:cNvSpPr txBox="1"/>
            <p:nvPr/>
          </p:nvSpPr>
          <p:spPr>
            <a:xfrm>
              <a:off x="8673904" y="5267055"/>
              <a:ext cx="2639785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TW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Discussion Booths</a:t>
              </a:r>
              <a:endPara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  <p:pic>
          <p:nvPicPr>
            <p:cNvPr id="3" name="Picture 2" descr="A room with glass doors&#10;&#10;AI-generated content may be incorrect.">
              <a:extLst>
                <a:ext uri="{FF2B5EF4-FFF2-40B4-BE49-F238E27FC236}">
                  <a16:creationId xmlns:a16="http://schemas.microsoft.com/office/drawing/2014/main" id="{F587FC8D-D8F9-F66D-428A-0584A4A2CF3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98380" y="1672538"/>
              <a:ext cx="2798295" cy="3579872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D17F79A-8F9C-A253-0F3C-2343574A2499}"/>
                </a:ext>
              </a:extLst>
            </p:cNvPr>
            <p:cNvSpPr txBox="1"/>
            <p:nvPr/>
          </p:nvSpPr>
          <p:spPr>
            <a:xfrm>
              <a:off x="8698380" y="5543736"/>
              <a:ext cx="3307458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71450" lvl="0" indent="-17145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n-US" altLang="zh-TW" sz="1400" dirty="0">
                  <a:latin typeface="+mj-lt"/>
                </a:rPr>
                <a:t>5 on G/F 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6B0D2A2-E08A-9696-1241-2D759EFCF726}"/>
              </a:ext>
            </a:extLst>
          </p:cNvPr>
          <p:cNvGrpSpPr/>
          <p:nvPr/>
        </p:nvGrpSpPr>
        <p:grpSpPr>
          <a:xfrm>
            <a:off x="253377" y="1362342"/>
            <a:ext cx="5134775" cy="4910442"/>
            <a:chOff x="253377" y="1362342"/>
            <a:chExt cx="5134775" cy="4897425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FB8C1A66-4E34-D617-D616-45A64BE2B284}"/>
                </a:ext>
              </a:extLst>
            </p:cNvPr>
            <p:cNvSpPr txBox="1"/>
            <p:nvPr/>
          </p:nvSpPr>
          <p:spPr>
            <a:xfrm>
              <a:off x="253377" y="5408638"/>
              <a:ext cx="2639785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TW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The Lounge</a:t>
              </a:r>
              <a:endPara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ACAEB516-BD4A-B00B-FE0D-F35260AC9742}"/>
                </a:ext>
              </a:extLst>
            </p:cNvPr>
            <p:cNvSpPr txBox="1"/>
            <p:nvPr/>
          </p:nvSpPr>
          <p:spPr>
            <a:xfrm>
              <a:off x="253377" y="5674992"/>
              <a:ext cx="2465612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171450" lvl="0" indent="-17145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latin typeface="+mj-lt"/>
                </a:defRPr>
              </a:lvl1pPr>
            </a:lstStyle>
            <a:p>
              <a:r>
                <a:rPr lang="en-US" altLang="zh-TW" dirty="0"/>
                <a:t>Perfect place for chatting and relaxation</a:t>
              </a:r>
              <a:endParaRPr lang="zh-TW" alt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1DADD891-B3C5-4410-A731-005E28CFE00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1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27743" t="-11716" r="-43891" b="-259"/>
            <a:stretch/>
          </p:blipFill>
          <p:spPr>
            <a:xfrm>
              <a:off x="307339" y="1362342"/>
              <a:ext cx="5080813" cy="4004194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D092D365-77D8-2851-A623-5105BF0B1DF0}"/>
              </a:ext>
            </a:extLst>
          </p:cNvPr>
          <p:cNvSpPr txBox="1"/>
          <p:nvPr/>
        </p:nvSpPr>
        <p:spPr>
          <a:xfrm>
            <a:off x="9909675" y="873381"/>
            <a:ext cx="1575833" cy="369332"/>
          </a:xfrm>
          <a:prstGeom prst="rect">
            <a:avLst/>
          </a:prstGeom>
          <a:solidFill>
            <a:srgbClr val="11EF7B"/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+mj-lt"/>
              </a:rPr>
              <a:t>Open 24 hours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1AA51BF-233C-A5C2-E17E-884D54640E9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778" r="21657"/>
          <a:stretch/>
        </p:blipFill>
        <p:spPr>
          <a:xfrm>
            <a:off x="9213283" y="1784120"/>
            <a:ext cx="2770106" cy="357987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FDB89FA-D79D-EC21-5D0F-F2000835893E}"/>
              </a:ext>
            </a:extLst>
          </p:cNvPr>
          <p:cNvSpPr txBox="1"/>
          <p:nvPr/>
        </p:nvSpPr>
        <p:spPr>
          <a:xfrm>
            <a:off x="9231935" y="5347264"/>
            <a:ext cx="263978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0" i="0" dirty="0">
                <a:solidFill>
                  <a:srgbClr val="212529"/>
                </a:solidFill>
                <a:effectLst/>
                <a:latin typeface="Open Sans" panose="020B0606030504020204" pitchFamily="34" charset="0"/>
              </a:rPr>
              <a:t>Smart Book Return</a:t>
            </a:r>
            <a:endParaRPr lang="en-US" altLang="zh-TW" sz="1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48B0297-3451-0263-64AC-F5916172A604}"/>
              </a:ext>
            </a:extLst>
          </p:cNvPr>
          <p:cNvSpPr txBox="1"/>
          <p:nvPr/>
        </p:nvSpPr>
        <p:spPr>
          <a:xfrm>
            <a:off x="9243311" y="5635722"/>
            <a:ext cx="330745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lvl="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zh-TW" sz="1400" dirty="0">
                <a:latin typeface="+mj-lt"/>
              </a:rPr>
              <a:t>Set up at MMW Library foyer</a:t>
            </a:r>
            <a:endParaRPr lang="zh-TW" altLang="en-US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34686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6">
            <a:extLst>
              <a:ext uri="{FF2B5EF4-FFF2-40B4-BE49-F238E27FC236}">
                <a16:creationId xmlns:a16="http://schemas.microsoft.com/office/drawing/2014/main" id="{B2BE8B85-7490-41F7-980C-AA62FCBC1B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4635" y="168936"/>
            <a:ext cx="2952800" cy="59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400" b="1" i="0" u="none" strike="noStrike" kern="1200" cap="none" spc="0" normalizeH="0" baseline="0" noProof="0" dirty="0">
              <a:ln>
                <a:noFill/>
              </a:ln>
              <a:solidFill>
                <a:srgbClr val="306B6E"/>
              </a:solidFill>
              <a:effectLst/>
              <a:uLnTx/>
              <a:uFillTx/>
              <a:latin typeface="Tahoma" panose="020B0604030504040204" pitchFamily="34" charset="0"/>
              <a:ea typeface="新細明體" panose="02020500000000000000" pitchFamily="18" charset="-120"/>
              <a:cs typeface="Tahoma" panose="020B0604030504040204" pitchFamily="34" charset="0"/>
            </a:endParaRPr>
          </a:p>
        </p:txBody>
      </p:sp>
      <p:sp>
        <p:nvSpPr>
          <p:cNvPr id="41" name="Speech Bubble: Rectangle 40">
            <a:extLst>
              <a:ext uri="{FF2B5EF4-FFF2-40B4-BE49-F238E27FC236}">
                <a16:creationId xmlns:a16="http://schemas.microsoft.com/office/drawing/2014/main" id="{F5E29243-5E09-4408-ACEB-3A5C674AE6BC}"/>
              </a:ext>
            </a:extLst>
          </p:cNvPr>
          <p:cNvSpPr/>
          <p:nvPr/>
        </p:nvSpPr>
        <p:spPr>
          <a:xfrm>
            <a:off x="2950227" y="5462645"/>
            <a:ext cx="1975036" cy="156160"/>
          </a:xfrm>
          <a:prstGeom prst="wedgeRectCallout">
            <a:avLst>
              <a:gd name="adj1" fmla="val 31411"/>
              <a:gd name="adj2" fmla="val -26776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US" altLang="zh-TW" sz="1200" b="1" dirty="0">
              <a:solidFill>
                <a:schemeClr val="bg2">
                  <a:lumMod val="25000"/>
                </a:schemeClr>
              </a:solidFill>
              <a:latin typeface="+mj-lt"/>
            </a:endParaRPr>
          </a:p>
        </p:txBody>
      </p:sp>
      <p:sp>
        <p:nvSpPr>
          <p:cNvPr id="47" name="Speech Bubble: Rectangle 46">
            <a:extLst>
              <a:ext uri="{FF2B5EF4-FFF2-40B4-BE49-F238E27FC236}">
                <a16:creationId xmlns:a16="http://schemas.microsoft.com/office/drawing/2014/main" id="{C7CE20F7-6E62-46CA-A5F6-54B74F14616E}"/>
              </a:ext>
            </a:extLst>
          </p:cNvPr>
          <p:cNvSpPr/>
          <p:nvPr/>
        </p:nvSpPr>
        <p:spPr>
          <a:xfrm>
            <a:off x="941900" y="5462645"/>
            <a:ext cx="1881608" cy="292548"/>
          </a:xfrm>
          <a:prstGeom prst="wedgeRectCallout">
            <a:avLst>
              <a:gd name="adj1" fmla="val 28957"/>
              <a:gd name="adj2" fmla="val -27623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TW" sz="1200" b="1" dirty="0">
              <a:solidFill>
                <a:schemeClr val="bg2">
                  <a:lumMod val="25000"/>
                </a:schemeClr>
              </a:solidFill>
              <a:latin typeface="+mj-lt"/>
            </a:endParaRPr>
          </a:p>
        </p:txBody>
      </p:sp>
      <p:sp>
        <p:nvSpPr>
          <p:cNvPr id="35" name="Slide Number Placeholder 1">
            <a:extLst>
              <a:ext uri="{FF2B5EF4-FFF2-40B4-BE49-F238E27FC236}">
                <a16:creationId xmlns:a16="http://schemas.microsoft.com/office/drawing/2014/main" id="{A6CC7043-66E7-45B2-A4B5-27D6CECE9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D8CE8C-4BD1-499A-8B92-D8C2E70A69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33E02D4-80CB-9F54-E620-F771D10BC4C0}"/>
              </a:ext>
            </a:extLst>
          </p:cNvPr>
          <p:cNvSpPr txBox="1"/>
          <p:nvPr/>
        </p:nvSpPr>
        <p:spPr>
          <a:xfrm>
            <a:off x="620517" y="471729"/>
            <a:ext cx="4304746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Noto Sans KR Black" panose="020B0200000000000000" pitchFamily="34" charset="-128"/>
                <a:cs typeface="Tahoma" panose="020B0604030504040204" pitchFamily="34" charset="0"/>
              </a:rPr>
              <a:t>FACILITIES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D99262C-C5AF-8BFB-CBCC-790B917DE357}"/>
              </a:ext>
            </a:extLst>
          </p:cNvPr>
          <p:cNvSpPr txBox="1"/>
          <p:nvPr/>
        </p:nvSpPr>
        <p:spPr>
          <a:xfrm>
            <a:off x="601310" y="716934"/>
            <a:ext cx="54946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Bold" panose="020B0502040204020203" pitchFamily="34" charset="0"/>
                <a:ea typeface="Noto Sans KR Black" panose="020B0200000000000000" pitchFamily="34" charset="-128"/>
                <a:cs typeface="Tahoma" panose="020B0604030504040204" pitchFamily="34" charset="0"/>
              </a:rPr>
              <a:t>G/F Ground Floor</a:t>
            </a:r>
            <a:endParaRPr 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Bahnschrift SemiBold" panose="020B0502040204020203" pitchFamily="34" charset="0"/>
              <a:ea typeface="Noto Sans KR Black" panose="020B0200000000000000" pitchFamily="34" charset="-128"/>
              <a:cs typeface="Tahoma" panose="020B060403050404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05AF01B-AC77-2758-2D2C-984EB1CEB267}"/>
              </a:ext>
            </a:extLst>
          </p:cNvPr>
          <p:cNvSpPr txBox="1"/>
          <p:nvPr/>
        </p:nvSpPr>
        <p:spPr>
          <a:xfrm>
            <a:off x="9909675" y="873381"/>
            <a:ext cx="1575833" cy="369332"/>
          </a:xfrm>
          <a:prstGeom prst="rect">
            <a:avLst/>
          </a:prstGeom>
          <a:solidFill>
            <a:srgbClr val="11EF7B"/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+mj-lt"/>
              </a:rPr>
              <a:t>Open 24 hours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2885DCD-7D63-C45F-18C2-509D14EFB3A8}"/>
              </a:ext>
            </a:extLst>
          </p:cNvPr>
          <p:cNvGrpSpPr/>
          <p:nvPr/>
        </p:nvGrpSpPr>
        <p:grpSpPr>
          <a:xfrm>
            <a:off x="3457050" y="1608470"/>
            <a:ext cx="2537466" cy="4315647"/>
            <a:chOff x="6149334" y="1748298"/>
            <a:chExt cx="2537466" cy="431564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8AF8F7D-26A4-F8B4-09D0-46DA6D83CF8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331" r="25438"/>
            <a:stretch/>
          </p:blipFill>
          <p:spPr>
            <a:xfrm>
              <a:off x="6169386" y="1748298"/>
              <a:ext cx="2517414" cy="3801476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1CAC267-2698-A308-C878-49FC64AC7303}"/>
                </a:ext>
              </a:extLst>
            </p:cNvPr>
            <p:cNvSpPr txBox="1"/>
            <p:nvPr/>
          </p:nvSpPr>
          <p:spPr>
            <a:xfrm>
              <a:off x="6149334" y="5540725"/>
              <a:ext cx="220665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en-US" sz="1400" b="1" dirty="0">
                  <a:solidFill>
                    <a:schemeClr val="bg2">
                      <a:lumMod val="25000"/>
                    </a:schemeClr>
                  </a:solidFill>
                  <a:latin typeface="+mj-lt"/>
                </a:rPr>
                <a:t>Short-Term </a:t>
              </a:r>
            </a:p>
            <a:p>
              <a:pPr lvl="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en-US" sz="1400" b="1" dirty="0">
                  <a:solidFill>
                    <a:schemeClr val="bg2">
                      <a:lumMod val="25000"/>
                    </a:schemeClr>
                  </a:solidFill>
                  <a:latin typeface="+mj-lt"/>
                </a:rPr>
                <a:t>Self-Service Lockers</a:t>
              </a:r>
              <a:endParaRPr lang="zh-TW" altLang="en-US" sz="1400" b="1" dirty="0">
                <a:solidFill>
                  <a:schemeClr val="bg2">
                    <a:lumMod val="25000"/>
                  </a:schemeClr>
                </a:solidFill>
                <a:latin typeface="+mj-lt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F89D9821-0DF2-4F11-53D6-5DBBC2BAB58D}"/>
              </a:ext>
            </a:extLst>
          </p:cNvPr>
          <p:cNvGrpSpPr/>
          <p:nvPr/>
        </p:nvGrpSpPr>
        <p:grpSpPr>
          <a:xfrm>
            <a:off x="8854195" y="1596042"/>
            <a:ext cx="2653929" cy="4168445"/>
            <a:chOff x="8822770" y="1751897"/>
            <a:chExt cx="2653929" cy="4168445"/>
          </a:xfrm>
        </p:grpSpPr>
        <p:pic>
          <p:nvPicPr>
            <p:cNvPr id="2" name="Picture 1" descr="A white lockers with green writing&#10;&#10;AI-generated content may be incorrect.">
              <a:extLst>
                <a:ext uri="{FF2B5EF4-FFF2-40B4-BE49-F238E27FC236}">
                  <a16:creationId xmlns:a16="http://schemas.microsoft.com/office/drawing/2014/main" id="{61FD975E-C466-BA93-12C3-9835B6119FC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822770" y="1751897"/>
              <a:ext cx="2653929" cy="3811586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A336A44-9112-D8FA-EAC6-F547784A40A0}"/>
                </a:ext>
              </a:extLst>
            </p:cNvPr>
            <p:cNvSpPr txBox="1"/>
            <p:nvPr/>
          </p:nvSpPr>
          <p:spPr>
            <a:xfrm>
              <a:off x="8822770" y="5612565"/>
              <a:ext cx="2052288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TW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Self Pick-up Station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B61BF64-396A-747D-12DF-38ADDC59E308}"/>
              </a:ext>
            </a:extLst>
          </p:cNvPr>
          <p:cNvGrpSpPr/>
          <p:nvPr/>
        </p:nvGrpSpPr>
        <p:grpSpPr>
          <a:xfrm>
            <a:off x="6117831" y="1596042"/>
            <a:ext cx="2676908" cy="4406979"/>
            <a:chOff x="5718275" y="1608470"/>
            <a:chExt cx="2676908" cy="4406979"/>
          </a:xfrm>
        </p:grpSpPr>
        <p:pic>
          <p:nvPicPr>
            <p:cNvPr id="6" name="Picture 5" descr="A person standing in front of a computer&#10;&#10;AI-generated content may be incorrect.">
              <a:extLst>
                <a:ext uri="{FF2B5EF4-FFF2-40B4-BE49-F238E27FC236}">
                  <a16:creationId xmlns:a16="http://schemas.microsoft.com/office/drawing/2014/main" id="{C08164FE-1480-B38E-F976-423FA0F1D6D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718275" y="1608470"/>
              <a:ext cx="2605306" cy="3825293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0707492-5B15-264F-289E-C7B68224F979}"/>
                </a:ext>
              </a:extLst>
            </p:cNvPr>
            <p:cNvSpPr txBox="1"/>
            <p:nvPr/>
          </p:nvSpPr>
          <p:spPr>
            <a:xfrm>
              <a:off x="5760567" y="5458246"/>
              <a:ext cx="2052288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TW" sz="1400" b="1" dirty="0">
                  <a:solidFill>
                    <a:schemeClr val="bg2">
                      <a:lumMod val="25000"/>
                    </a:schemeClr>
                  </a:solidFill>
                  <a:latin typeface="+mj-lt"/>
                </a:rPr>
                <a:t>Self-Service Stations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42E2FEC-57F1-19EA-DF43-7A39981F841A}"/>
                </a:ext>
              </a:extLst>
            </p:cNvPr>
            <p:cNvSpPr txBox="1"/>
            <p:nvPr/>
          </p:nvSpPr>
          <p:spPr>
            <a:xfrm>
              <a:off x="5789877" y="5707672"/>
              <a:ext cx="2605306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71450" lvl="0" indent="-17145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n-US" altLang="zh-TW" sz="1400" dirty="0">
                  <a:latin typeface="+mj-lt"/>
                </a:rPr>
                <a:t>RFID self-service 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25B4C5CB-FBE8-ED92-DD94-7550A4E27E7D}"/>
              </a:ext>
            </a:extLst>
          </p:cNvPr>
          <p:cNvGrpSpPr/>
          <p:nvPr/>
        </p:nvGrpSpPr>
        <p:grpSpPr>
          <a:xfrm>
            <a:off x="725644" y="1608470"/>
            <a:ext cx="2615877" cy="4608794"/>
            <a:chOff x="3426790" y="1747714"/>
            <a:chExt cx="2615877" cy="4608794"/>
          </a:xfrm>
        </p:grpSpPr>
        <p:pic>
          <p:nvPicPr>
            <p:cNvPr id="8" name="Picture 7" descr="A shelf of books on a shelf&#10;&#10;AI-generated content may be incorrect.">
              <a:extLst>
                <a:ext uri="{FF2B5EF4-FFF2-40B4-BE49-F238E27FC236}">
                  <a16:creationId xmlns:a16="http://schemas.microsoft.com/office/drawing/2014/main" id="{C5689C7E-C27E-0D1B-810C-9A1C507A3FD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456660" y="1747714"/>
              <a:ext cx="2586007" cy="3825294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91A5AA1-DE07-B9B0-EDD1-94F7B5F09594}"/>
                </a:ext>
              </a:extLst>
            </p:cNvPr>
            <p:cNvSpPr txBox="1"/>
            <p:nvPr/>
          </p:nvSpPr>
          <p:spPr>
            <a:xfrm>
              <a:off x="3458087" y="5600662"/>
              <a:ext cx="2097552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TW" sz="1400" b="1" dirty="0">
                  <a:solidFill>
                    <a:schemeClr val="bg2">
                      <a:lumMod val="25000"/>
                    </a:schemeClr>
                  </a:solidFill>
                  <a:latin typeface="+mj-lt"/>
                </a:rPr>
                <a:t>Reserve Collection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2B4FD82-ECFE-EF4F-2DBF-DA30DE98634C}"/>
                </a:ext>
              </a:extLst>
            </p:cNvPr>
            <p:cNvSpPr txBox="1"/>
            <p:nvPr/>
          </p:nvSpPr>
          <p:spPr>
            <a:xfrm>
              <a:off x="3426790" y="5833288"/>
              <a:ext cx="2605306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71450" lvl="0" indent="-17145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n-US" altLang="zh-TW" sz="1400" dirty="0">
                  <a:latin typeface="+mj-lt"/>
                </a:rPr>
                <a:t>Reading materials for specific </a:t>
              </a:r>
              <a:r>
                <a:rPr lang="en-US" altLang="zh-TW" sz="1400" dirty="0" err="1">
                  <a:latin typeface="+mj-lt"/>
                </a:rPr>
                <a:t>programmes</a:t>
              </a:r>
              <a:r>
                <a:rPr lang="en-US" altLang="zh-TW" sz="1400" dirty="0">
                  <a:latin typeface="+mj-lt"/>
                </a:rPr>
                <a:t> and modules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398714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1758880" y="5983042"/>
            <a:ext cx="2232025" cy="335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ts val="18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+mj-lt"/>
                <a:ea typeface="新細明體" panose="02020500000000000000" pitchFamily="18" charset="-120"/>
                <a:cs typeface="Tahoma" panose="020B0604030504040204" pitchFamily="34" charset="0"/>
              </a:rPr>
              <a:t>Mini Theatre (3/F)</a:t>
            </a:r>
          </a:p>
        </p:txBody>
      </p:sp>
      <p:sp>
        <p:nvSpPr>
          <p:cNvPr id="21517" name="Rectangle 6"/>
          <p:cNvSpPr>
            <a:spLocks noChangeArrowheads="1"/>
          </p:cNvSpPr>
          <p:nvPr/>
        </p:nvSpPr>
        <p:spPr bwMode="auto">
          <a:xfrm>
            <a:off x="4752653" y="5976381"/>
            <a:ext cx="3006944" cy="366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ts val="18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+mj-lt"/>
                <a:ea typeface="新細明體" panose="02020500000000000000" pitchFamily="18" charset="-120"/>
                <a:cs typeface="Tahoma" panose="020B0604030504040204" pitchFamily="34" charset="0"/>
              </a:rPr>
              <a:t>Language Learning Room (3/F)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0907296" y="6356350"/>
            <a:ext cx="446503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3AD5B5-B691-41E3-BCB7-F8BAB1E7D555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altLang="zh-TW" sz="12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13DCA59-07E5-48CF-A4C8-BC6DD34D1C6B}"/>
              </a:ext>
            </a:extLst>
          </p:cNvPr>
          <p:cNvSpPr/>
          <p:nvPr/>
        </p:nvSpPr>
        <p:spPr>
          <a:xfrm>
            <a:off x="1673126" y="3144324"/>
            <a:ext cx="2749613" cy="326618"/>
          </a:xfrm>
          <a:custGeom>
            <a:avLst/>
            <a:gdLst>
              <a:gd name="connsiteX0" fmla="*/ 0 w 2566546"/>
              <a:gd name="connsiteY0" fmla="*/ 0 h 900287"/>
              <a:gd name="connsiteX1" fmla="*/ 2566546 w 2566546"/>
              <a:gd name="connsiteY1" fmla="*/ 0 h 900287"/>
              <a:gd name="connsiteX2" fmla="*/ 2566546 w 2566546"/>
              <a:gd name="connsiteY2" fmla="*/ 900287 h 900287"/>
              <a:gd name="connsiteX3" fmla="*/ 0 w 2566546"/>
              <a:gd name="connsiteY3" fmla="*/ 900287 h 900287"/>
              <a:gd name="connsiteX4" fmla="*/ 0 w 2566546"/>
              <a:gd name="connsiteY4" fmla="*/ 0 h 900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6546" h="900287">
                <a:moveTo>
                  <a:pt x="0" y="0"/>
                </a:moveTo>
                <a:lnTo>
                  <a:pt x="2566546" y="0"/>
                </a:lnTo>
                <a:lnTo>
                  <a:pt x="2566546" y="900287"/>
                </a:lnTo>
                <a:lnTo>
                  <a:pt x="0" y="90028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9568" tIns="99568" rIns="99568" bIns="0" numCol="1" spcCol="1270" anchor="t" anchorCtr="0">
            <a:noAutofit/>
          </a:bodyPr>
          <a:lstStyle/>
          <a:p>
            <a:pPr marL="0" marR="0" lvl="0" indent="0" defTabSz="6223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+mj-lt"/>
                <a:ea typeface="新細明體" panose="02020500000000000000" pitchFamily="18" charset="-120"/>
                <a:cs typeface="Tahoma" panose="020B0604030504040204" pitchFamily="34" charset="0"/>
              </a:rPr>
              <a:t>Discussion Zone (1/F)</a:t>
            </a:r>
          </a:p>
          <a:p>
            <a:pPr marL="171450" lvl="0" indent="-171450" defTabSz="622300">
              <a:lnSpc>
                <a:spcPts val="1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  <a:defRPr/>
            </a:pPr>
            <a:endParaRPr lang="en-US" sz="1400" b="1" i="1" dirty="0">
              <a:solidFill>
                <a:schemeClr val="bg2">
                  <a:lumMod val="25000"/>
                </a:schemeClr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71450" marR="0" lvl="0" indent="-171450" defTabSz="6223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2C6093E-5FFF-43C4-A74E-76DF1A63F9BF}"/>
              </a:ext>
            </a:extLst>
          </p:cNvPr>
          <p:cNvSpPr/>
          <p:nvPr/>
        </p:nvSpPr>
        <p:spPr>
          <a:xfrm>
            <a:off x="4799136" y="3161792"/>
            <a:ext cx="3344458" cy="409920"/>
          </a:xfrm>
          <a:custGeom>
            <a:avLst/>
            <a:gdLst>
              <a:gd name="connsiteX0" fmla="*/ 0 w 3067043"/>
              <a:gd name="connsiteY0" fmla="*/ 0 h 900287"/>
              <a:gd name="connsiteX1" fmla="*/ 3067043 w 3067043"/>
              <a:gd name="connsiteY1" fmla="*/ 0 h 900287"/>
              <a:gd name="connsiteX2" fmla="*/ 3067043 w 3067043"/>
              <a:gd name="connsiteY2" fmla="*/ 900287 h 900287"/>
              <a:gd name="connsiteX3" fmla="*/ 0 w 3067043"/>
              <a:gd name="connsiteY3" fmla="*/ 900287 h 900287"/>
              <a:gd name="connsiteX4" fmla="*/ 0 w 3067043"/>
              <a:gd name="connsiteY4" fmla="*/ 0 h 900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67043" h="900287">
                <a:moveTo>
                  <a:pt x="0" y="0"/>
                </a:moveTo>
                <a:lnTo>
                  <a:pt x="3067043" y="0"/>
                </a:lnTo>
                <a:lnTo>
                  <a:pt x="3067043" y="900287"/>
                </a:lnTo>
                <a:lnTo>
                  <a:pt x="0" y="90028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9568" tIns="99568" rIns="99568" bIns="0" numCol="1" spcCol="1270" anchor="t" anchorCtr="0">
            <a:noAutofit/>
          </a:bodyPr>
          <a:lstStyle/>
          <a:p>
            <a:pPr marL="0" marR="0" lvl="0" indent="0" defTabSz="622300" rtl="0" eaLnBrk="1" fontAlgn="auto" latinLnBrk="0" hangingPunct="1"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1" i="0" u="none" strike="noStrike" kern="1200" cap="none" spc="0" normalizeH="0" baseline="0" noProof="0" dirty="0">
                <a:ln/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+mj-lt"/>
                <a:ea typeface="新細明體" panose="02020500000000000000" pitchFamily="18" charset="-120"/>
                <a:cs typeface="Tahoma" panose="020B0604030504040204" pitchFamily="34" charset="0"/>
              </a:rPr>
              <a:t>Flexi Zone (1/F)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E69A4A6-3060-4F23-B5D2-42CC004B4645}"/>
              </a:ext>
            </a:extLst>
          </p:cNvPr>
          <p:cNvSpPr/>
          <p:nvPr/>
        </p:nvSpPr>
        <p:spPr>
          <a:xfrm>
            <a:off x="7838215" y="3135394"/>
            <a:ext cx="2749613" cy="312741"/>
          </a:xfrm>
          <a:custGeom>
            <a:avLst/>
            <a:gdLst>
              <a:gd name="connsiteX0" fmla="*/ 0 w 2426650"/>
              <a:gd name="connsiteY0" fmla="*/ 0 h 900287"/>
              <a:gd name="connsiteX1" fmla="*/ 2426650 w 2426650"/>
              <a:gd name="connsiteY1" fmla="*/ 0 h 900287"/>
              <a:gd name="connsiteX2" fmla="*/ 2426650 w 2426650"/>
              <a:gd name="connsiteY2" fmla="*/ 900287 h 900287"/>
              <a:gd name="connsiteX3" fmla="*/ 0 w 2426650"/>
              <a:gd name="connsiteY3" fmla="*/ 900287 h 900287"/>
              <a:gd name="connsiteX4" fmla="*/ 0 w 2426650"/>
              <a:gd name="connsiteY4" fmla="*/ 0 h 900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6650" h="900287">
                <a:moveTo>
                  <a:pt x="0" y="0"/>
                </a:moveTo>
                <a:lnTo>
                  <a:pt x="2426650" y="0"/>
                </a:lnTo>
                <a:lnTo>
                  <a:pt x="2426650" y="900287"/>
                </a:lnTo>
                <a:lnTo>
                  <a:pt x="0" y="90028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9568" tIns="99568" rIns="99568" bIns="0" numCol="1" spcCol="1270" anchor="t" anchorCtr="0">
            <a:noAutofit/>
          </a:bodyPr>
          <a:lstStyle/>
          <a:p>
            <a:pPr marL="0" marR="0" lvl="0" indent="0" defTabSz="622300" rtl="0" eaLnBrk="1" fontAlgn="auto" latinLnBrk="0" hangingPunct="1"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+mj-lt"/>
                <a:ea typeface="新細明體" panose="02020500000000000000" pitchFamily="18" charset="-120"/>
                <a:cs typeface="Tahoma" panose="020B0604030504040204" pitchFamily="34" charset="0"/>
              </a:rPr>
              <a:t>Research Commons (4/F)</a:t>
            </a:r>
          </a:p>
          <a:p>
            <a:pPr marL="171450" marR="0" lvl="0" indent="-171450" defTabSz="622300" rtl="0" eaLnBrk="1" fontAlgn="auto" latinLnBrk="0" hangingPunct="1">
              <a:spcBef>
                <a:spcPct val="0"/>
              </a:spcBef>
              <a:spcAft>
                <a:spcPct val="35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A7318FD-CB87-4A66-A094-AB237DC2FCF9}"/>
              </a:ext>
            </a:extLst>
          </p:cNvPr>
          <p:cNvSpPr/>
          <p:nvPr/>
        </p:nvSpPr>
        <p:spPr>
          <a:xfrm>
            <a:off x="7808736" y="5999893"/>
            <a:ext cx="2599738" cy="319416"/>
          </a:xfrm>
          <a:custGeom>
            <a:avLst/>
            <a:gdLst>
              <a:gd name="connsiteX0" fmla="*/ 0 w 2426650"/>
              <a:gd name="connsiteY0" fmla="*/ 0 h 900287"/>
              <a:gd name="connsiteX1" fmla="*/ 2426650 w 2426650"/>
              <a:gd name="connsiteY1" fmla="*/ 0 h 900287"/>
              <a:gd name="connsiteX2" fmla="*/ 2426650 w 2426650"/>
              <a:gd name="connsiteY2" fmla="*/ 900287 h 900287"/>
              <a:gd name="connsiteX3" fmla="*/ 0 w 2426650"/>
              <a:gd name="connsiteY3" fmla="*/ 900287 h 900287"/>
              <a:gd name="connsiteX4" fmla="*/ 0 w 2426650"/>
              <a:gd name="connsiteY4" fmla="*/ 0 h 900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6650" h="900287">
                <a:moveTo>
                  <a:pt x="0" y="0"/>
                </a:moveTo>
                <a:lnTo>
                  <a:pt x="2426650" y="0"/>
                </a:lnTo>
                <a:lnTo>
                  <a:pt x="2426650" y="900287"/>
                </a:lnTo>
                <a:lnTo>
                  <a:pt x="0" y="90028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9568" tIns="99568" rIns="99568" bIns="0" numCol="1" spcCol="1270" anchor="t" anchorCtr="0">
            <a:noAutofit/>
          </a:bodyPr>
          <a:lstStyle/>
          <a:p>
            <a:pPr marL="0" marR="0" lvl="0" indent="0" defTabSz="6223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+mj-lt"/>
                <a:ea typeface="新細明體" panose="02020500000000000000" pitchFamily="18" charset="-120"/>
                <a:cs typeface="Tahoma" panose="020B0604030504040204" pitchFamily="34" charset="0"/>
              </a:rPr>
              <a:t>Media Production Lab (3/F)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F6719BE-0613-4BCB-BDE6-C36A178F65DB}"/>
              </a:ext>
            </a:extLst>
          </p:cNvPr>
          <p:cNvSpPr/>
          <p:nvPr/>
        </p:nvSpPr>
        <p:spPr>
          <a:xfrm>
            <a:off x="4978398" y="5852300"/>
            <a:ext cx="2599738" cy="900287"/>
          </a:xfrm>
          <a:custGeom>
            <a:avLst/>
            <a:gdLst>
              <a:gd name="connsiteX0" fmla="*/ 0 w 2426650"/>
              <a:gd name="connsiteY0" fmla="*/ 0 h 900287"/>
              <a:gd name="connsiteX1" fmla="*/ 2426650 w 2426650"/>
              <a:gd name="connsiteY1" fmla="*/ 0 h 900287"/>
              <a:gd name="connsiteX2" fmla="*/ 2426650 w 2426650"/>
              <a:gd name="connsiteY2" fmla="*/ 900287 h 900287"/>
              <a:gd name="connsiteX3" fmla="*/ 0 w 2426650"/>
              <a:gd name="connsiteY3" fmla="*/ 900287 h 900287"/>
              <a:gd name="connsiteX4" fmla="*/ 0 w 2426650"/>
              <a:gd name="connsiteY4" fmla="*/ 0 h 900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6650" h="900287">
                <a:moveTo>
                  <a:pt x="0" y="0"/>
                </a:moveTo>
                <a:lnTo>
                  <a:pt x="2426650" y="0"/>
                </a:lnTo>
                <a:lnTo>
                  <a:pt x="2426650" y="900287"/>
                </a:lnTo>
                <a:lnTo>
                  <a:pt x="0" y="90028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8704" tIns="298704" rIns="298704" bIns="0" numCol="1" spcCol="1270" anchor="t" anchorCtr="0">
            <a:noAutofit/>
          </a:bodyPr>
          <a:lstStyle/>
          <a:p>
            <a:pPr marL="0" marR="0" lvl="0" indent="0" algn="ctr" defTabSz="18669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966D487-3D06-48B7-9276-44B55A0B39D5}"/>
              </a:ext>
            </a:extLst>
          </p:cNvPr>
          <p:cNvSpPr/>
          <p:nvPr/>
        </p:nvSpPr>
        <p:spPr>
          <a:xfrm>
            <a:off x="7838219" y="5852300"/>
            <a:ext cx="2599738" cy="900287"/>
          </a:xfrm>
          <a:custGeom>
            <a:avLst/>
            <a:gdLst>
              <a:gd name="connsiteX0" fmla="*/ 0 w 2426650"/>
              <a:gd name="connsiteY0" fmla="*/ 0 h 900287"/>
              <a:gd name="connsiteX1" fmla="*/ 2426650 w 2426650"/>
              <a:gd name="connsiteY1" fmla="*/ 0 h 900287"/>
              <a:gd name="connsiteX2" fmla="*/ 2426650 w 2426650"/>
              <a:gd name="connsiteY2" fmla="*/ 900287 h 900287"/>
              <a:gd name="connsiteX3" fmla="*/ 0 w 2426650"/>
              <a:gd name="connsiteY3" fmla="*/ 900287 h 900287"/>
              <a:gd name="connsiteX4" fmla="*/ 0 w 2426650"/>
              <a:gd name="connsiteY4" fmla="*/ 0 h 900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6650" h="900287">
                <a:moveTo>
                  <a:pt x="0" y="0"/>
                </a:moveTo>
                <a:lnTo>
                  <a:pt x="2426650" y="0"/>
                </a:lnTo>
                <a:lnTo>
                  <a:pt x="2426650" y="900287"/>
                </a:lnTo>
                <a:lnTo>
                  <a:pt x="0" y="90028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8704" tIns="298704" rIns="298704" bIns="0" numCol="1" spcCol="1270" anchor="t" anchorCtr="0">
            <a:noAutofit/>
          </a:bodyPr>
          <a:lstStyle/>
          <a:p>
            <a:pPr marL="0" marR="0" lvl="0" indent="0" algn="ctr" defTabSz="18669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AE3F27D-3B4A-4F69-8860-FA5A6945DD0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51624" y="1458441"/>
            <a:ext cx="2629736" cy="175315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87AA1B7-EE9B-4CEA-9347-C7BA4352CDC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38215" y="1479900"/>
            <a:ext cx="2599742" cy="172363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23D9E99-1CAF-4538-9237-C42BAFC93AF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2997" y="4290244"/>
            <a:ext cx="2599742" cy="173316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60C3082-8EBA-495D-891C-7BA137E0D78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5468" y="1469955"/>
            <a:ext cx="2609858" cy="173990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C5BFDE9F-DF4E-4BAB-8C17-20B7920060B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08" r="20197"/>
          <a:stretch/>
        </p:blipFill>
        <p:spPr>
          <a:xfrm>
            <a:off x="7812410" y="4255920"/>
            <a:ext cx="2625547" cy="1713536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751D738-E3B6-4F1F-BA4B-BB99D294967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05467" y="4266454"/>
            <a:ext cx="2599739" cy="17316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F3C4B96-8B88-4885-F7F4-DAB05CAE3F8B}"/>
              </a:ext>
            </a:extLst>
          </p:cNvPr>
          <p:cNvSpPr txBox="1"/>
          <p:nvPr/>
        </p:nvSpPr>
        <p:spPr>
          <a:xfrm>
            <a:off x="592402" y="447903"/>
            <a:ext cx="4304746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+mj-lt"/>
                <a:ea typeface="Noto Sans KR Black" panose="020B0200000000000000" pitchFamily="34" charset="-128"/>
                <a:cs typeface="Tahoma" panose="020B0604030504040204" pitchFamily="34" charset="0"/>
              </a:rPr>
              <a:t>FACILITIES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7CBE7E-0D4D-2784-83CE-C0266C97A749}"/>
              </a:ext>
            </a:extLst>
          </p:cNvPr>
          <p:cNvSpPr txBox="1"/>
          <p:nvPr/>
        </p:nvSpPr>
        <p:spPr>
          <a:xfrm>
            <a:off x="592402" y="684608"/>
            <a:ext cx="54946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4000" b="1" dirty="0">
                <a:solidFill>
                  <a:schemeClr val="bg2">
                    <a:lumMod val="25000"/>
                  </a:schemeClr>
                </a:solidFill>
                <a:latin typeface="Bahnschrift SemiBold" panose="020B0502040204020203" pitchFamily="34" charset="0"/>
                <a:ea typeface="Noto Sans KR Black" panose="020B0200000000000000" pitchFamily="34" charset="-128"/>
                <a:cs typeface="Tahoma" panose="020B0604030504040204" pitchFamily="34" charset="0"/>
              </a:rPr>
              <a:t>1/F - 4/F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A2D7C0F-70A7-455E-0C05-2609CB14E00B}"/>
              </a:ext>
            </a:extLst>
          </p:cNvPr>
          <p:cNvSpPr txBox="1"/>
          <p:nvPr/>
        </p:nvSpPr>
        <p:spPr>
          <a:xfrm>
            <a:off x="1751624" y="3448135"/>
            <a:ext cx="2413240" cy="8077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lvl="0" indent="-171450" defTabSz="622300" rtl="0" eaLnBrk="1" fontAlgn="auto" latinLnBrk="0" hangingPunct="1">
              <a:lnSpc>
                <a:spcPts val="1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+mj-lt"/>
                <a:ea typeface="新細明體" panose="02020500000000000000" pitchFamily="18" charset="-120"/>
                <a:cs typeface="Tahoma" panose="020B0604030504040204" pitchFamily="34" charset="0"/>
              </a:rPr>
              <a:t>5 Group </a:t>
            </a:r>
            <a:r>
              <a:rPr lang="en-US" altLang="zh-TW" sz="1200" dirty="0">
                <a:solidFill>
                  <a:schemeClr val="bg2">
                    <a:lumMod val="25000"/>
                  </a:schemeClr>
                </a:solidFill>
                <a:latin typeface="+mj-lt"/>
                <a:ea typeface="新細明體" panose="02020500000000000000" pitchFamily="18" charset="-120"/>
                <a:cs typeface="Tahoma" panose="020B0604030504040204" pitchFamily="34" charset="0"/>
              </a:rPr>
              <a:t>D</a:t>
            </a:r>
            <a:r>
              <a:rPr kumimoji="0" lang="en-US" altLang="zh-TW" sz="1200" b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+mj-lt"/>
                <a:ea typeface="新細明體" panose="02020500000000000000" pitchFamily="18" charset="-120"/>
                <a:cs typeface="Tahoma" panose="020B0604030504040204" pitchFamily="34" charset="0"/>
              </a:rPr>
              <a:t>iscussion</a:t>
            </a:r>
            <a:r>
              <a:rPr kumimoji="0" lang="en-US" altLang="zh-TW" sz="1200" b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+mj-lt"/>
                <a:ea typeface="新細明體" panose="02020500000000000000" pitchFamily="18" charset="-120"/>
                <a:cs typeface="Tahoma" panose="020B0604030504040204" pitchFamily="34" charset="0"/>
              </a:rPr>
              <a:t> Rooms</a:t>
            </a:r>
          </a:p>
          <a:p>
            <a:pPr marL="171450" marR="0" lvl="0" indent="-171450" defTabSz="622300" rtl="0" eaLnBrk="1" fontAlgn="auto" latinLnBrk="0" hangingPunct="1">
              <a:lnSpc>
                <a:spcPts val="1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+mj-lt"/>
                <a:ea typeface="新細明體" panose="02020500000000000000" pitchFamily="18" charset="-120"/>
                <a:cs typeface="Tahoma" panose="020B0604030504040204" pitchFamily="34" charset="0"/>
              </a:rPr>
              <a:t>23 Group </a:t>
            </a:r>
            <a:r>
              <a:rPr lang="en-US" altLang="zh-TW" sz="1200" dirty="0">
                <a:solidFill>
                  <a:schemeClr val="bg2">
                    <a:lumMod val="25000"/>
                  </a:schemeClr>
                </a:solidFill>
                <a:latin typeface="+mj-lt"/>
                <a:ea typeface="新細明體" panose="02020500000000000000" pitchFamily="18" charset="-120"/>
                <a:cs typeface="Tahoma" panose="020B0604030504040204" pitchFamily="34" charset="0"/>
              </a:rPr>
              <a:t>D</a:t>
            </a:r>
            <a:r>
              <a:rPr kumimoji="0" lang="en-US" altLang="zh-TW" sz="1200" b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+mj-lt"/>
                <a:ea typeface="新細明體" panose="02020500000000000000" pitchFamily="18" charset="-120"/>
                <a:cs typeface="Tahoma" panose="020B0604030504040204" pitchFamily="34" charset="0"/>
              </a:rPr>
              <a:t>iscussion</a:t>
            </a:r>
            <a:r>
              <a:rPr kumimoji="0" lang="en-US" altLang="zh-TW" sz="1200" b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+mj-lt"/>
                <a:ea typeface="新細明體" panose="02020500000000000000" pitchFamily="18" charset="-120"/>
                <a:cs typeface="Tahoma" panose="020B0604030504040204" pitchFamily="34" charset="0"/>
              </a:rPr>
              <a:t> Tables </a:t>
            </a:r>
          </a:p>
          <a:p>
            <a:pPr marL="171450" lvl="0" indent="-171450" defTabSz="622300">
              <a:lnSpc>
                <a:spcPts val="1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4 Discussion Booths</a:t>
            </a:r>
          </a:p>
          <a:p>
            <a:pPr marL="171450" indent="-171450" defTabSz="622300">
              <a:lnSpc>
                <a:spcPts val="1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4 Study Booths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566F7B3-F404-BDFA-22C7-369568163DC5}"/>
              </a:ext>
            </a:extLst>
          </p:cNvPr>
          <p:cNvSpPr txBox="1"/>
          <p:nvPr/>
        </p:nvSpPr>
        <p:spPr>
          <a:xfrm>
            <a:off x="1783526" y="6209872"/>
            <a:ext cx="2468605" cy="3128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lnSpc>
                <a:spcPts val="1800"/>
              </a:lnSpc>
              <a:spcBef>
                <a:spcPct val="0"/>
              </a:spcBef>
              <a:defRPr/>
            </a:pPr>
            <a:r>
              <a:rPr kumimoji="0" lang="en-US" altLang="zh-TW" sz="1200" b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+mj-lt"/>
                <a:ea typeface="新細明體" panose="02020500000000000000" pitchFamily="18" charset="-120"/>
                <a:cs typeface="Tahoma" panose="020B0604030504040204" pitchFamily="34" charset="0"/>
              </a:rPr>
              <a:t>40 seats for classes</a:t>
            </a:r>
            <a:endParaRPr kumimoji="0" lang="zh-TW" altLang="en-US" sz="1200" b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+mj-lt"/>
              <a:ea typeface="新細明體" panose="02020500000000000000" pitchFamily="18" charset="-120"/>
              <a:cs typeface="Tahoma" panose="020B060403050404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8D58763-8C55-7F9F-D94E-C6E2ACE7E76D}"/>
              </a:ext>
            </a:extLst>
          </p:cNvPr>
          <p:cNvSpPr txBox="1"/>
          <p:nvPr/>
        </p:nvSpPr>
        <p:spPr>
          <a:xfrm>
            <a:off x="4752653" y="3554628"/>
            <a:ext cx="2652553" cy="550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lvl="0" indent="-171450" algn="l" defTabSz="622300" rtl="0" eaLnBrk="1" fontAlgn="auto" latinLnBrk="0" hangingPunct="1">
              <a:lnSpc>
                <a:spcPts val="1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+mj-lt"/>
                <a:ea typeface="新細明體" panose="02020500000000000000" pitchFamily="18" charset="-120"/>
                <a:cs typeface="Tahoma" panose="020B0604030504040204" pitchFamily="34" charset="0"/>
              </a:rPr>
              <a:t>Two sets of 4K projectors and PCs</a:t>
            </a:r>
          </a:p>
          <a:p>
            <a:pPr marL="171450" lvl="0" indent="-171450" defTabSz="622300">
              <a:lnSpc>
                <a:spcPts val="1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altLang="zh-TW" sz="1200" b="0" u="none" strike="noStrike" kern="1200" cap="none" spc="0" normalizeH="0" baseline="0" noProof="0" dirty="0">
                <a:ln/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+mj-lt"/>
                <a:ea typeface="新細明體" panose="02020500000000000000" pitchFamily="18" charset="-120"/>
                <a:cs typeface="Tahoma" panose="020B0604030504040204" pitchFamily="34" charset="0"/>
              </a:rPr>
              <a:t>Two sets of Handheld Wireless </a:t>
            </a:r>
            <a:r>
              <a:rPr lang="en-US" altLang="zh-TW" sz="1200" dirty="0">
                <a:ln/>
                <a:solidFill>
                  <a:schemeClr val="bg2">
                    <a:lumMod val="25000"/>
                  </a:schemeClr>
                </a:solidFill>
                <a:latin typeface="+mj-lt"/>
                <a:ea typeface="新細明體" panose="02020500000000000000" pitchFamily="18" charset="-120"/>
                <a:cs typeface="Tahoma" panose="020B0604030504040204" pitchFamily="34" charset="0"/>
              </a:rPr>
              <a:t>Microphones</a:t>
            </a:r>
            <a:endParaRPr kumimoji="0" lang="en-US" altLang="zh-TW" sz="1200" b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+mj-lt"/>
              <a:ea typeface="新細明體" panose="02020500000000000000" pitchFamily="18" charset="-120"/>
              <a:cs typeface="Tahoma" panose="020B060403050404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5D85B76-40A9-7CE6-24F1-DADE2B4DCB8A}"/>
              </a:ext>
            </a:extLst>
          </p:cNvPr>
          <p:cNvSpPr txBox="1"/>
          <p:nvPr/>
        </p:nvSpPr>
        <p:spPr>
          <a:xfrm>
            <a:off x="4807027" y="6249163"/>
            <a:ext cx="2599738" cy="3061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lnSpc>
                <a:spcPts val="1800"/>
              </a:lnSpc>
              <a:spcBef>
                <a:spcPct val="0"/>
              </a:spcBef>
              <a:defRPr/>
            </a:pPr>
            <a:r>
              <a:rPr kumimoji="0" lang="en-US" altLang="zh-TW" sz="1200" b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+mj-lt"/>
                <a:ea typeface="新細明體" panose="02020500000000000000" pitchFamily="18" charset="-120"/>
                <a:cs typeface="Tahoma" panose="020B0604030504040204" pitchFamily="34" charset="0"/>
              </a:rPr>
              <a:t>4 workstations </a:t>
            </a:r>
            <a:endParaRPr kumimoji="0" lang="zh-TW" altLang="en-US" sz="1200" b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+mj-lt"/>
              <a:ea typeface="新細明體" panose="02020500000000000000" pitchFamily="18" charset="-120"/>
              <a:cs typeface="Tahoma" panose="020B060403050404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99778D6-60C6-4551-007F-706A42D05170}"/>
              </a:ext>
            </a:extLst>
          </p:cNvPr>
          <p:cNvSpPr txBox="1"/>
          <p:nvPr/>
        </p:nvSpPr>
        <p:spPr>
          <a:xfrm>
            <a:off x="7838215" y="3454261"/>
            <a:ext cx="2749613" cy="5262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 defTabSz="622300"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  <a:defRPr/>
            </a:pPr>
            <a:r>
              <a:rPr lang="en-US" altLang="zh-TW" sz="1200" dirty="0">
                <a:solidFill>
                  <a:schemeClr val="bg2">
                    <a:lumMod val="25000"/>
                  </a:schemeClr>
                </a:solidFill>
                <a:latin typeface="+mj-lt"/>
                <a:ea typeface="新細明體" panose="02020500000000000000" pitchFamily="18" charset="-120"/>
                <a:cs typeface="Tahoma" panose="020B0604030504040204" pitchFamily="34" charset="0"/>
              </a:rPr>
              <a:t>54 </a:t>
            </a:r>
            <a:r>
              <a:rPr kumimoji="0" lang="en-US" altLang="zh-TW" sz="120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+mj-lt"/>
                <a:ea typeface="新細明體" panose="02020500000000000000" pitchFamily="18" charset="-120"/>
                <a:cs typeface="Tahoma" panose="020B0604030504040204" pitchFamily="34" charset="0"/>
              </a:rPr>
              <a:t>individual S</a:t>
            </a:r>
            <a:r>
              <a:rPr lang="en-US" altLang="zh-TW" sz="12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新細明體" panose="02020500000000000000" pitchFamily="18" charset="-120"/>
                <a:cs typeface="Tahoma" panose="020B0604030504040204" pitchFamily="34" charset="0"/>
              </a:rPr>
              <a:t>tudy</a:t>
            </a:r>
            <a:r>
              <a:rPr lang="en-US" altLang="zh-TW" sz="1200" dirty="0">
                <a:solidFill>
                  <a:schemeClr val="bg2">
                    <a:lumMod val="25000"/>
                  </a:schemeClr>
                </a:solidFill>
                <a:latin typeface="+mj-lt"/>
                <a:ea typeface="新細明體" panose="02020500000000000000" pitchFamily="18" charset="-120"/>
                <a:cs typeface="Tahoma" panose="020B0604030504040204" pitchFamily="34" charset="0"/>
              </a:rPr>
              <a:t> Booths</a:t>
            </a:r>
            <a:r>
              <a:rPr kumimoji="0" lang="en-US" altLang="zh-TW" sz="1200" b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+mj-lt"/>
                <a:ea typeface="新細明體" panose="02020500000000000000" pitchFamily="18" charset="-120"/>
                <a:cs typeface="Tahoma" panose="020B0604030504040204" pitchFamily="34" charset="0"/>
              </a:rPr>
              <a:t> </a:t>
            </a:r>
            <a:endParaRPr lang="en-US" altLang="zh-TW" sz="1200" dirty="0">
              <a:solidFill>
                <a:schemeClr val="bg2">
                  <a:lumMod val="25000"/>
                </a:schemeClr>
              </a:solidFill>
              <a:latin typeface="+mj-lt"/>
              <a:ea typeface="新細明體" panose="02020500000000000000" pitchFamily="18" charset="-120"/>
              <a:cs typeface="Tahoma" panose="020B0604030504040204" pitchFamily="34" charset="0"/>
            </a:endParaRPr>
          </a:p>
          <a:p>
            <a:pPr marL="171450" marR="0" lvl="0" indent="-171450" defTabSz="622300" rtl="0" eaLnBrk="1" fontAlgn="auto" latinLnBrk="0" hangingPunct="1">
              <a:spcBef>
                <a:spcPct val="0"/>
              </a:spcBef>
              <a:spcAft>
                <a:spcPct val="35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zh-TW" sz="1200" dirty="0">
                <a:solidFill>
                  <a:schemeClr val="bg2">
                    <a:lumMod val="25000"/>
                  </a:schemeClr>
                </a:solidFill>
                <a:latin typeface="+mj-lt"/>
                <a:ea typeface="新細明體" panose="02020500000000000000" pitchFamily="18" charset="-120"/>
                <a:cs typeface="Tahoma" panose="020B0604030504040204" pitchFamily="34" charset="0"/>
              </a:rPr>
              <a:t>32</a:t>
            </a:r>
            <a:r>
              <a:rPr kumimoji="0" lang="en-US" altLang="zh-TW" sz="1200" b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+mj-lt"/>
                <a:ea typeface="新細明體" panose="02020500000000000000" pitchFamily="18" charset="-120"/>
                <a:cs typeface="Tahoma" panose="020B0604030504040204" pitchFamily="34" charset="0"/>
              </a:rPr>
              <a:t> Study </a:t>
            </a:r>
            <a:r>
              <a:rPr lang="en-US" altLang="zh-TW" sz="1200" dirty="0">
                <a:solidFill>
                  <a:schemeClr val="bg2">
                    <a:lumMod val="25000"/>
                  </a:schemeClr>
                </a:solidFill>
                <a:latin typeface="+mj-lt"/>
                <a:ea typeface="新細明體" panose="02020500000000000000" pitchFamily="18" charset="-120"/>
                <a:cs typeface="Tahoma" panose="020B0604030504040204" pitchFamily="34" charset="0"/>
              </a:rPr>
              <a:t>C</a:t>
            </a:r>
            <a:r>
              <a:rPr kumimoji="0" lang="en-US" altLang="zh-TW" sz="1200" b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+mj-lt"/>
                <a:ea typeface="新細明體" panose="02020500000000000000" pitchFamily="18" charset="-120"/>
                <a:cs typeface="Tahoma" panose="020B0604030504040204" pitchFamily="34" charset="0"/>
              </a:rPr>
              <a:t>arrels</a:t>
            </a:r>
            <a:endParaRPr kumimoji="0" lang="en-US" altLang="zh-TW" sz="1200" b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+mj-lt"/>
              <a:ea typeface="新細明體" panose="02020500000000000000" pitchFamily="18" charset="-120"/>
              <a:cs typeface="Tahoma" panose="020B060403050404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A651882-52B1-CB7B-4030-B688460D6087}"/>
              </a:ext>
            </a:extLst>
          </p:cNvPr>
          <p:cNvSpPr txBox="1"/>
          <p:nvPr/>
        </p:nvSpPr>
        <p:spPr>
          <a:xfrm>
            <a:off x="7749507" y="6337636"/>
            <a:ext cx="7093258" cy="25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  <a:defRPr/>
            </a:pPr>
            <a:r>
              <a:rPr lang="en-US" altLang="zh-TW" sz="1200" dirty="0">
                <a:solidFill>
                  <a:schemeClr val="bg2">
                    <a:lumMod val="25000"/>
                  </a:schemeClr>
                </a:solidFill>
                <a:latin typeface="+mj-lt"/>
                <a:ea typeface="新細明體" panose="02020500000000000000" pitchFamily="18" charset="-120"/>
                <a:cs typeface="Tahoma" panose="020B0604030504040204" pitchFamily="34" charset="0"/>
              </a:rPr>
              <a:t>24 Media Production Stations</a:t>
            </a:r>
          </a:p>
        </p:txBody>
      </p:sp>
    </p:spTree>
    <p:extLst>
      <p:ext uri="{BB962C8B-B14F-4D97-AF65-F5344CB8AC3E}">
        <p14:creationId xmlns:p14="http://schemas.microsoft.com/office/powerpoint/2010/main" val="38265406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8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C0E961F2-8BD9-42E1-AE28-F17FDAEF84EA}">
  <we:reference id="beefbeef-beef-beef-beef-beefbeefbeef" version="2.0.0.0" store="EXCatalog" storeType="EXCatalog"/>
  <we:alternateReferences>
    <we:reference id="WA104380121" version="2.0.0.0" store="en-US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15347</TotalTime>
  <Words>3613</Words>
  <Application>Microsoft Office PowerPoint</Application>
  <PresentationFormat>Widescreen</PresentationFormat>
  <Paragraphs>554</Paragraphs>
  <Slides>58</Slides>
  <Notes>51</Notes>
  <HiddenSlides>7</HiddenSlides>
  <MMClips>1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74" baseType="lpstr">
      <vt:lpstr>Bahnschrift SemiBold\</vt:lpstr>
      <vt:lpstr>Noto Sans KR Black</vt:lpstr>
      <vt:lpstr>Segoe Sans</vt:lpstr>
      <vt:lpstr>微軟正黑體</vt:lpstr>
      <vt:lpstr>新細明體</vt:lpstr>
      <vt:lpstr>Arial</vt:lpstr>
      <vt:lpstr>Bahnschrift SemiBold</vt:lpstr>
      <vt:lpstr>Calibri</vt:lpstr>
      <vt:lpstr>Calibri Light</vt:lpstr>
      <vt:lpstr>Impact</vt:lpstr>
      <vt:lpstr>Ink Free</vt:lpstr>
      <vt:lpstr>Open Sans</vt:lpstr>
      <vt:lpstr>Tahoma</vt:lpstr>
      <vt:lpstr>Times</vt:lpstr>
      <vt:lpstr>Wingdings</vt:lpstr>
      <vt:lpstr>1_Office Theme</vt:lpstr>
      <vt:lpstr>LIBRARY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Joint University Librarians Advisory Committee (JULAC) Cards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PANG, Sau King Bonnie [LIB]</dc:creator>
  <cp:lastModifiedBy>CHICK, Siu Chung [LIB]</cp:lastModifiedBy>
  <cp:revision>749</cp:revision>
  <cp:lastPrinted>2023-05-19T01:23:48Z</cp:lastPrinted>
  <dcterms:created xsi:type="dcterms:W3CDTF">2021-08-16T08:41:53Z</dcterms:created>
  <dcterms:modified xsi:type="dcterms:W3CDTF">2026-08-11T02:41:00Z</dcterms:modified>
</cp:coreProperties>
</file>